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1"/>
  </p:notesMasterIdLst>
  <p:handoutMasterIdLst>
    <p:handoutMasterId r:id="rId42"/>
  </p:handoutMasterIdLst>
  <p:sldIdLst>
    <p:sldId id="256" r:id="rId2"/>
    <p:sldId id="513" r:id="rId3"/>
    <p:sldId id="374" r:id="rId4"/>
    <p:sldId id="454" r:id="rId5"/>
    <p:sldId id="455" r:id="rId6"/>
    <p:sldId id="381" r:id="rId7"/>
    <p:sldId id="449" r:id="rId8"/>
    <p:sldId id="448" r:id="rId9"/>
    <p:sldId id="472" r:id="rId10"/>
    <p:sldId id="441" r:id="rId11"/>
    <p:sldId id="445" r:id="rId12"/>
    <p:sldId id="497" r:id="rId13"/>
    <p:sldId id="498" r:id="rId14"/>
    <p:sldId id="496" r:id="rId15"/>
    <p:sldId id="453" r:id="rId16"/>
    <p:sldId id="359" r:id="rId17"/>
    <p:sldId id="514" r:id="rId18"/>
    <p:sldId id="457" r:id="rId19"/>
    <p:sldId id="512" r:id="rId20"/>
    <p:sldId id="473" r:id="rId21"/>
    <p:sldId id="507" r:id="rId22"/>
    <p:sldId id="508" r:id="rId23"/>
    <p:sldId id="450" r:id="rId24"/>
    <p:sldId id="500" r:id="rId25"/>
    <p:sldId id="491" r:id="rId26"/>
    <p:sldId id="492" r:id="rId27"/>
    <p:sldId id="493" r:id="rId28"/>
    <p:sldId id="446" r:id="rId29"/>
    <p:sldId id="463" r:id="rId30"/>
    <p:sldId id="456" r:id="rId31"/>
    <p:sldId id="509" r:id="rId32"/>
    <p:sldId id="451" r:id="rId33"/>
    <p:sldId id="458" r:id="rId34"/>
    <p:sldId id="452" r:id="rId35"/>
    <p:sldId id="505" r:id="rId36"/>
    <p:sldId id="506" r:id="rId37"/>
    <p:sldId id="511" r:id="rId38"/>
    <p:sldId id="340" r:id="rId39"/>
    <p:sldId id="316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1EB"/>
    <a:srgbClr val="FFCCFF"/>
    <a:srgbClr val="5AC69A"/>
    <a:srgbClr val="7EE283"/>
    <a:srgbClr val="CC00FF"/>
    <a:srgbClr val="66ADD0"/>
    <a:srgbClr val="FF6600"/>
    <a:srgbClr val="84339D"/>
    <a:srgbClr val="D2ECB6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7538" autoAdjust="0"/>
  </p:normalViewPr>
  <p:slideViewPr>
    <p:cSldViewPr>
      <p:cViewPr>
        <p:scale>
          <a:sx n="95" d="100"/>
          <a:sy n="95" d="100"/>
        </p:scale>
        <p:origin x="1459" y="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3;&#1077;&#1085;&#1090;&#1080;&#1085;&#1072;\Desktop\&#1044;&#1086;&#1088;&#1086;&#1078;&#1085;&#1072;&#1103;%20&#1082;&#1072;&#1088;&#1090;&#1072;\&#1044;&#1086;&#1088;&#1086;&#1078;&#1085;&#1072;&#1103;%20&#1082;&#1072;&#1088;&#1090;&#1072;_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3;&#1077;&#1085;&#1090;&#1080;&#1085;&#1072;\Desktop\&#1044;&#1086;&#1088;&#1086;&#1078;&#1085;&#1072;&#1103;%20&#1082;&#1072;&#1088;&#1090;&#1072;\&#1044;&#1086;&#1088;&#1086;&#1078;&#1085;&#1072;&#1103;%20&#1082;&#1072;&#1088;&#1090;&#1072;_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86;&#1078;&#1085;&#1072;&#1103;%20&#1082;&#1072;&#1088;&#1090;&#1072;\&#1044;&#1086;&#1088;&#1086;&#1078;&#1085;&#1072;&#1103;%20&#1082;&#1072;&#1088;&#1090;&#1072;_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86;&#1078;&#1085;&#1072;&#1103;%20&#1082;&#1072;&#1088;&#1090;&#1072;\&#1044;&#1086;&#1088;&#1086;&#1078;&#1085;&#1072;&#1103;%20&#1082;&#1072;&#1088;&#1090;&#1072;_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86;&#1088;&#1086;&#1078;&#1085;&#1072;&#1103;%20&#1082;&#1072;&#1088;&#1090;&#1072;%20&#1056;&#1043;&#1055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86;&#1078;&#1085;&#1072;&#1103;%20&#1082;&#1072;&#1088;&#1090;&#1072;\&#1044;&#1086;&#1088;&#1086;&#1078;&#1085;&#1072;&#1103;%20&#1082;&#1072;&#1088;&#1090;&#1072;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8;&#1072;&#1073;&#1086;&#1090;&#1072;\&#1088;&#1077;&#1082;&#1090;&#1086;&#1088;&#1072;&#1090;\&#1088;&#1077;&#1082;&#1090;&#1086;&#1088;&#1072;&#1090;_2017_06.02.2017\&#1082;&#1086;&#1085;&#1090;&#1080;&#1085;&#1075;&#1077;&#1085;&#1090;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6;&#1043;&#1055;&#1059;\Downloads\&#1082;&#1086;&#1085;&#1090;&#1080;&#1085;&#1075;&#1077;&#1085;&#1090;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6;&#1085;&#1082;&#1091;&#1088;&#1077;&#1085;&#1090;&#1085;&#1086;&#1089;&#1087;&#1086;&#1089;&#1086;&#1073;&#1085;&#1086;&#1089;&#1090;&#1100;2\&#1056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8;&#1086;&#1078;&#1085;&#1072;&#1103;%20&#1082;&#1072;&#1088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баллы_бюджет'!$B$1:$B$16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баллы_бюджет'!$C$1:$C$16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баллы_бюджет'!$D$1:$D$16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баллы_бюджет'!$E$1:$E$16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баллы_бюджет'!$F$1:$F$16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баллы_бюджет'!$G$1:$G$16</c:f>
            </c:numRef>
          </c:val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баллы_бюджет'!$H$1:$H$16</c:f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баллы_бюджет'!$I$1:$I$16</c:f>
            </c:numRef>
          </c:val>
        </c:ser>
        <c:ser>
          <c:idx val="8"/>
          <c:order val="8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'Средние баллы_бюджет'!$A$1:$A$16</c:f>
              <c:strCache>
                <c:ptCount val="16"/>
                <c:pt idx="0">
                  <c:v>49.03.01 Физическая культура</c:v>
                </c:pt>
                <c:pt idx="1">
                  <c:v>03.03.02 Физика</c:v>
                </c:pt>
                <c:pt idx="2">
                  <c:v>44.03.02 Психолого-педагогическое образование</c:v>
                </c:pt>
                <c:pt idx="3">
                  <c:v>05.03.06 Экология и природопользование</c:v>
                </c:pt>
                <c:pt idx="4">
                  <c:v>44.03.03 Специальное (дефектологическое) образование</c:v>
                </c:pt>
                <c:pt idx="5">
                  <c:v>01.03.02 Прикладная математика и информатика</c:v>
                </c:pt>
                <c:pt idx="6">
                  <c:v>09.03.02 Информационные системы и технологии</c:v>
                </c:pt>
                <c:pt idx="7">
                  <c:v>09.03.01 Информатика и вычислительная техника</c:v>
                </c:pt>
                <c:pt idx="8">
                  <c:v>44.03.01 Педагогическое образование</c:v>
                </c:pt>
                <c:pt idx="9">
                  <c:v>37.03.02 Конфликтология</c:v>
                </c:pt>
                <c:pt idx="10">
                  <c:v>49.03.02 Физическая культура для лиц с отклонениями в состоянии здоровья (адаптивная физическая культура)</c:v>
                </c:pt>
                <c:pt idx="11">
                  <c:v>39.03.02 Социальная работа</c:v>
                </c:pt>
                <c:pt idx="12">
                  <c:v>37.03.01 Психология</c:v>
                </c:pt>
                <c:pt idx="13">
                  <c:v>05.03.02 География</c:v>
                </c:pt>
                <c:pt idx="14">
                  <c:v>06.03.01 Биология</c:v>
                </c:pt>
                <c:pt idx="15">
                  <c:v>45.03.02 Лингвистика</c:v>
                </c:pt>
              </c:strCache>
            </c:strRef>
          </c:cat>
          <c:val>
            <c:numRef>
              <c:f>'Средние баллы_бюджет'!$J$1:$J$16</c:f>
              <c:numCache>
                <c:formatCode>0.00</c:formatCode>
                <c:ptCount val="16"/>
                <c:pt idx="0">
                  <c:v>61.333333333333336</c:v>
                </c:pt>
                <c:pt idx="1">
                  <c:v>64.871666666666655</c:v>
                </c:pt>
                <c:pt idx="2">
                  <c:v>67.46434782608695</c:v>
                </c:pt>
                <c:pt idx="3">
                  <c:v>69.75</c:v>
                </c:pt>
                <c:pt idx="4">
                  <c:v>71.057843137254906</c:v>
                </c:pt>
                <c:pt idx="5">
                  <c:v>71.582631578947371</c:v>
                </c:pt>
                <c:pt idx="6">
                  <c:v>71.827391304347813</c:v>
                </c:pt>
                <c:pt idx="7">
                  <c:v>72.013043478260869</c:v>
                </c:pt>
                <c:pt idx="8">
                  <c:v>72.849882943143811</c:v>
                </c:pt>
                <c:pt idx="9">
                  <c:v>73.665999999999997</c:v>
                </c:pt>
                <c:pt idx="10">
                  <c:v>73.8</c:v>
                </c:pt>
                <c:pt idx="11">
                  <c:v>75.279444444444437</c:v>
                </c:pt>
                <c:pt idx="12">
                  <c:v>75.517647058823528</c:v>
                </c:pt>
                <c:pt idx="13">
                  <c:v>75.586538461538467</c:v>
                </c:pt>
                <c:pt idx="14">
                  <c:v>80.024285714285725</c:v>
                </c:pt>
                <c:pt idx="15">
                  <c:v>89.390909090909091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049152"/>
        <c:axId val="66050688"/>
        <c:axId val="0"/>
      </c:bar3DChart>
      <c:catAx>
        <c:axId val="6604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50688"/>
        <c:crosses val="autoZero"/>
        <c:auto val="1"/>
        <c:lblAlgn val="ctr"/>
        <c:lblOffset val="100"/>
        <c:noMultiLvlLbl val="0"/>
      </c:catAx>
      <c:valAx>
        <c:axId val="6605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5AC69A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ADD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Целевой_сумма_2!$A$1:$A$3</c:f>
              <c:strCache>
                <c:ptCount val="3"/>
                <c:pt idx="0">
                  <c:v>поступило заявок</c:v>
                </c:pt>
                <c:pt idx="1">
                  <c:v>квота целевого набора</c:v>
                </c:pt>
                <c:pt idx="2">
                  <c:v>зачислено</c:v>
                </c:pt>
              </c:strCache>
            </c:strRef>
          </c:cat>
          <c:val>
            <c:numRef>
              <c:f>Целевой_сумма_2!$B$1:$B$3</c:f>
              <c:numCache>
                <c:formatCode>General</c:formatCode>
                <c:ptCount val="3"/>
                <c:pt idx="0">
                  <c:v>646</c:v>
                </c:pt>
                <c:pt idx="1">
                  <c:v>216</c:v>
                </c:pt>
                <c:pt idx="2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630464"/>
        <c:axId val="75632000"/>
        <c:axId val="0"/>
      </c:bar3DChart>
      <c:catAx>
        <c:axId val="7563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75632000"/>
        <c:crosses val="autoZero"/>
        <c:auto val="1"/>
        <c:lblAlgn val="ctr"/>
        <c:lblOffset val="100"/>
        <c:noMultiLvlLbl val="0"/>
      </c:catAx>
      <c:valAx>
        <c:axId val="7563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30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целевого набора_2'!$A$1:$A$21</c:f>
              <c:strCache>
                <c:ptCount val="21"/>
                <c:pt idx="0">
                  <c:v>Факультет физики</c:v>
                </c:pt>
                <c:pt idx="1">
                  <c:v>Институт педагогики</c:v>
                </c:pt>
                <c:pt idx="2">
                  <c:v>Факультет безопасности жизнедеятельности</c:v>
                </c:pt>
                <c:pt idx="3">
                  <c:v>Факультет географии</c:v>
                </c:pt>
                <c:pt idx="4">
                  <c:v>Факультет химии</c:v>
                </c:pt>
                <c:pt idx="5">
                  <c:v>Институт философии человека</c:v>
                </c:pt>
                <c:pt idx="6">
                  <c:v>Институт компьютерных наук и технологического образования</c:v>
                </c:pt>
                <c:pt idx="7">
                  <c:v>Факультет изобразительного искусства</c:v>
                </c:pt>
                <c:pt idx="8">
                  <c:v>Институт психологии</c:v>
                </c:pt>
                <c:pt idx="9">
                  <c:v>Факультет биологии</c:v>
                </c:pt>
                <c:pt idx="10">
                  <c:v>Факультет истории и социальных наук</c:v>
                </c:pt>
                <c:pt idx="11">
                  <c:v>Факультет математики</c:v>
                </c:pt>
                <c:pt idx="12">
                  <c:v>Волховский филиал</c:v>
                </c:pt>
                <c:pt idx="13">
                  <c:v>Институт физической культуры и спорта</c:v>
                </c:pt>
                <c:pt idx="14">
                  <c:v>Филологический факультет</c:v>
                </c:pt>
                <c:pt idx="15">
                  <c:v>Институт экономики и управления</c:v>
                </c:pt>
                <c:pt idx="16">
                  <c:v>Институт иностранных языков</c:v>
                </c:pt>
                <c:pt idx="17">
                  <c:v>Факультет коррекционной педагогики </c:v>
                </c:pt>
                <c:pt idx="18">
                  <c:v>Юридический факультет</c:v>
                </c:pt>
                <c:pt idx="19">
                  <c:v>Институт детства</c:v>
                </c:pt>
                <c:pt idx="20">
                  <c:v>Институт народов Севера</c:v>
                </c:pt>
              </c:strCache>
            </c:strRef>
          </c:cat>
          <c:val>
            <c:numRef>
              <c:f>'Доля целевого набора_2'!$B$1:$B$21</c:f>
              <c:numCache>
                <c:formatCode>General</c:formatCode>
                <c:ptCount val="21"/>
                <c:pt idx="0">
                  <c:v>1.28</c:v>
                </c:pt>
                <c:pt idx="1">
                  <c:v>2.5499999999999998</c:v>
                </c:pt>
                <c:pt idx="2">
                  <c:v>3.61</c:v>
                </c:pt>
                <c:pt idx="3">
                  <c:v>3.85</c:v>
                </c:pt>
                <c:pt idx="4">
                  <c:v>4.4400000000000004</c:v>
                </c:pt>
                <c:pt idx="5">
                  <c:v>4.84</c:v>
                </c:pt>
                <c:pt idx="6">
                  <c:v>4.8600000000000003</c:v>
                </c:pt>
                <c:pt idx="7">
                  <c:v>5.33</c:v>
                </c:pt>
                <c:pt idx="8">
                  <c:v>5.49</c:v>
                </c:pt>
                <c:pt idx="9">
                  <c:v>6.74</c:v>
                </c:pt>
                <c:pt idx="10">
                  <c:v>8.24</c:v>
                </c:pt>
                <c:pt idx="11">
                  <c:v>8.89</c:v>
                </c:pt>
                <c:pt idx="12">
                  <c:v>10</c:v>
                </c:pt>
                <c:pt idx="13">
                  <c:v>10.91</c:v>
                </c:pt>
                <c:pt idx="14">
                  <c:v>11.43</c:v>
                </c:pt>
                <c:pt idx="15">
                  <c:v>11.67</c:v>
                </c:pt>
                <c:pt idx="16">
                  <c:v>13.18</c:v>
                </c:pt>
                <c:pt idx="17">
                  <c:v>13.71</c:v>
                </c:pt>
                <c:pt idx="18">
                  <c:v>14</c:v>
                </c:pt>
                <c:pt idx="19">
                  <c:v>16.22</c:v>
                </c:pt>
                <c:pt idx="20">
                  <c:v>23.64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69280"/>
        <c:axId val="75970816"/>
        <c:axId val="0"/>
      </c:bar3DChart>
      <c:catAx>
        <c:axId val="7596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70816"/>
        <c:crosses val="autoZero"/>
        <c:auto val="1"/>
        <c:lblAlgn val="ctr"/>
        <c:lblOffset val="100"/>
        <c:noMultiLvlLbl val="0"/>
      </c:catAx>
      <c:valAx>
        <c:axId val="759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6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'Прогноз_2018-20'!$B$1</c:f>
              <c:strCache>
                <c:ptCount val="1"/>
                <c:pt idx="0">
                  <c:v>КЦП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'Прогноз_2018-20'!$A$2:$A$24</c:f>
              <c:strCache>
                <c:ptCount val="23"/>
                <c:pt idx="0">
                  <c:v>Выборгский филиал </c:v>
                </c:pt>
                <c:pt idx="1">
                  <c:v>Волховский филиал</c:v>
                </c:pt>
                <c:pt idx="2">
                  <c:v>Факультет химии</c:v>
                </c:pt>
                <c:pt idx="3">
                  <c:v>Юридический факультет</c:v>
                </c:pt>
                <c:pt idx="4">
                  <c:v>Институт народов Севера</c:v>
                </c:pt>
                <c:pt idx="5">
                  <c:v>Институт физической культуры и спорта</c:v>
                </c:pt>
                <c:pt idx="6">
                  <c:v>Институт экономики и управления</c:v>
                </c:pt>
                <c:pt idx="7">
                  <c:v>Институт философии человека</c:v>
                </c:pt>
                <c:pt idx="8">
                  <c:v>Институт психологии</c:v>
                </c:pt>
                <c:pt idx="9">
                  <c:v>Факультет безопасности жизнедеятельности</c:v>
                </c:pt>
                <c:pt idx="10">
                  <c:v>Факультет физики</c:v>
                </c:pt>
                <c:pt idx="11">
                  <c:v>Факультет математики</c:v>
                </c:pt>
                <c:pt idx="12">
                  <c:v>Факультет изобразительного искусства</c:v>
                </c:pt>
                <c:pt idx="13">
                  <c:v>Факультет биологии</c:v>
                </c:pt>
                <c:pt idx="14">
                  <c:v>Факультет истории и социальных наук</c:v>
                </c:pt>
                <c:pt idx="15">
                  <c:v>Филологический факультет</c:v>
                </c:pt>
                <c:pt idx="16">
                  <c:v>Факультет географии</c:v>
                </c:pt>
                <c:pt idx="17">
                  <c:v>Институт музыки, театра и хореографии</c:v>
                </c:pt>
                <c:pt idx="18">
                  <c:v>Институт иностранных языков</c:v>
                </c:pt>
                <c:pt idx="19">
                  <c:v>Институт компьютерных наук и технологического образования</c:v>
                </c:pt>
                <c:pt idx="20">
                  <c:v>Институт детства</c:v>
                </c:pt>
                <c:pt idx="21">
                  <c:v>Институт педагогики</c:v>
                </c:pt>
                <c:pt idx="22">
                  <c:v>Институт дефектологического образования и реабилитации </c:v>
                </c:pt>
              </c:strCache>
            </c:strRef>
          </c:cat>
          <c:val>
            <c:numRef>
              <c:f>'Прогноз_2018-20'!$B$2:$B$24</c:f>
            </c:numRef>
          </c:val>
        </c:ser>
        <c:ser>
          <c:idx val="1"/>
          <c:order val="1"/>
          <c:tx>
            <c:strRef>
              <c:f>'Прогноз_2018-20'!$C$1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'Прогноз_2018-20'!$A$2:$A$24</c:f>
              <c:strCache>
                <c:ptCount val="23"/>
                <c:pt idx="0">
                  <c:v>Выборгский филиал </c:v>
                </c:pt>
                <c:pt idx="1">
                  <c:v>Волховский филиал</c:v>
                </c:pt>
                <c:pt idx="2">
                  <c:v>Факультет химии</c:v>
                </c:pt>
                <c:pt idx="3">
                  <c:v>Юридический факультет</c:v>
                </c:pt>
                <c:pt idx="4">
                  <c:v>Институт народов Севера</c:v>
                </c:pt>
                <c:pt idx="5">
                  <c:v>Институт физической культуры и спорта</c:v>
                </c:pt>
                <c:pt idx="6">
                  <c:v>Институт экономики и управления</c:v>
                </c:pt>
                <c:pt idx="7">
                  <c:v>Институт философии человека</c:v>
                </c:pt>
                <c:pt idx="8">
                  <c:v>Институт психологии</c:v>
                </c:pt>
                <c:pt idx="9">
                  <c:v>Факультет безопасности жизнедеятельности</c:v>
                </c:pt>
                <c:pt idx="10">
                  <c:v>Факультет физики</c:v>
                </c:pt>
                <c:pt idx="11">
                  <c:v>Факультет математики</c:v>
                </c:pt>
                <c:pt idx="12">
                  <c:v>Факультет изобразительного искусства</c:v>
                </c:pt>
                <c:pt idx="13">
                  <c:v>Факультет биологии</c:v>
                </c:pt>
                <c:pt idx="14">
                  <c:v>Факультет истории и социальных наук</c:v>
                </c:pt>
                <c:pt idx="15">
                  <c:v>Филологический факультет</c:v>
                </c:pt>
                <c:pt idx="16">
                  <c:v>Факультет географии</c:v>
                </c:pt>
                <c:pt idx="17">
                  <c:v>Институт музыки, театра и хореографии</c:v>
                </c:pt>
                <c:pt idx="18">
                  <c:v>Институт иностранных языков</c:v>
                </c:pt>
                <c:pt idx="19">
                  <c:v>Институт компьютерных наук и технологического образования</c:v>
                </c:pt>
                <c:pt idx="20">
                  <c:v>Институт детства</c:v>
                </c:pt>
                <c:pt idx="21">
                  <c:v>Институт педагогики</c:v>
                </c:pt>
                <c:pt idx="22">
                  <c:v>Институт дефектологического образования и реабилитации </c:v>
                </c:pt>
              </c:strCache>
            </c:strRef>
          </c:cat>
          <c:val>
            <c:numRef>
              <c:f>'Прогноз_2018-20'!$C$2:$C$24</c:f>
            </c:numRef>
          </c:val>
        </c:ser>
        <c:ser>
          <c:idx val="2"/>
          <c:order val="2"/>
          <c:tx>
            <c:strRef>
              <c:f>'Прогноз_2018-20'!$D$1</c:f>
              <c:strCache>
                <c:ptCount val="1"/>
                <c:pt idx="0">
                  <c:v>КЦП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'Прогноз_2018-20'!$A$2:$A$24</c:f>
              <c:strCache>
                <c:ptCount val="23"/>
                <c:pt idx="0">
                  <c:v>Выборгский филиал </c:v>
                </c:pt>
                <c:pt idx="1">
                  <c:v>Волховский филиал</c:v>
                </c:pt>
                <c:pt idx="2">
                  <c:v>Факультет химии</c:v>
                </c:pt>
                <c:pt idx="3">
                  <c:v>Юридический факультет</c:v>
                </c:pt>
                <c:pt idx="4">
                  <c:v>Институт народов Севера</c:v>
                </c:pt>
                <c:pt idx="5">
                  <c:v>Институт физической культуры и спорта</c:v>
                </c:pt>
                <c:pt idx="6">
                  <c:v>Институт экономики и управления</c:v>
                </c:pt>
                <c:pt idx="7">
                  <c:v>Институт философии человека</c:v>
                </c:pt>
                <c:pt idx="8">
                  <c:v>Институт психологии</c:v>
                </c:pt>
                <c:pt idx="9">
                  <c:v>Факультет безопасности жизнедеятельности</c:v>
                </c:pt>
                <c:pt idx="10">
                  <c:v>Факультет физики</c:v>
                </c:pt>
                <c:pt idx="11">
                  <c:v>Факультет математики</c:v>
                </c:pt>
                <c:pt idx="12">
                  <c:v>Факультет изобразительного искусства</c:v>
                </c:pt>
                <c:pt idx="13">
                  <c:v>Факультет биологии</c:v>
                </c:pt>
                <c:pt idx="14">
                  <c:v>Факультет истории и социальных наук</c:v>
                </c:pt>
                <c:pt idx="15">
                  <c:v>Филологический факультет</c:v>
                </c:pt>
                <c:pt idx="16">
                  <c:v>Факультет географии</c:v>
                </c:pt>
                <c:pt idx="17">
                  <c:v>Институт музыки, театра и хореографии</c:v>
                </c:pt>
                <c:pt idx="18">
                  <c:v>Институт иностранных языков</c:v>
                </c:pt>
                <c:pt idx="19">
                  <c:v>Институт компьютерных наук и технологического образования</c:v>
                </c:pt>
                <c:pt idx="20">
                  <c:v>Институт детства</c:v>
                </c:pt>
                <c:pt idx="21">
                  <c:v>Институт педагогики</c:v>
                </c:pt>
                <c:pt idx="22">
                  <c:v>Институт дефектологического образования и реабилитации </c:v>
                </c:pt>
              </c:strCache>
            </c:strRef>
          </c:cat>
          <c:val>
            <c:numRef>
              <c:f>'Прогноз_2018-20'!$D$2:$D$24</c:f>
            </c:numRef>
          </c:val>
        </c:ser>
        <c:ser>
          <c:idx val="3"/>
          <c:order val="3"/>
          <c:tx>
            <c:strRef>
              <c:f>'Прогноз_2018-20'!$E$1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5A1EB"/>
            </a:solidFill>
            <a:ln>
              <a:noFill/>
            </a:ln>
            <a:effectLst/>
            <a:sp3d/>
          </c:spPr>
          <c:invertIfNegative val="0"/>
          <c:cat>
            <c:strRef>
              <c:f>'Прогноз_2018-20'!$A$2:$A$24</c:f>
              <c:strCache>
                <c:ptCount val="23"/>
                <c:pt idx="0">
                  <c:v>Выборгский филиал </c:v>
                </c:pt>
                <c:pt idx="1">
                  <c:v>Волховский филиал</c:v>
                </c:pt>
                <c:pt idx="2">
                  <c:v>Факультет химии</c:v>
                </c:pt>
                <c:pt idx="3">
                  <c:v>Юридический факультет</c:v>
                </c:pt>
                <c:pt idx="4">
                  <c:v>Институт народов Севера</c:v>
                </c:pt>
                <c:pt idx="5">
                  <c:v>Институт физической культуры и спорта</c:v>
                </c:pt>
                <c:pt idx="6">
                  <c:v>Институт экономики и управления</c:v>
                </c:pt>
                <c:pt idx="7">
                  <c:v>Институт философии человека</c:v>
                </c:pt>
                <c:pt idx="8">
                  <c:v>Институт психологии</c:v>
                </c:pt>
                <c:pt idx="9">
                  <c:v>Факультет безопасности жизнедеятельности</c:v>
                </c:pt>
                <c:pt idx="10">
                  <c:v>Факультет физики</c:v>
                </c:pt>
                <c:pt idx="11">
                  <c:v>Факультет математики</c:v>
                </c:pt>
                <c:pt idx="12">
                  <c:v>Факультет изобразительного искусства</c:v>
                </c:pt>
                <c:pt idx="13">
                  <c:v>Факультет биологии</c:v>
                </c:pt>
                <c:pt idx="14">
                  <c:v>Факультет истории и социальных наук</c:v>
                </c:pt>
                <c:pt idx="15">
                  <c:v>Филологический факультет</c:v>
                </c:pt>
                <c:pt idx="16">
                  <c:v>Факультет географии</c:v>
                </c:pt>
                <c:pt idx="17">
                  <c:v>Институт музыки, театра и хореографии</c:v>
                </c:pt>
                <c:pt idx="18">
                  <c:v>Институт иностранных языков</c:v>
                </c:pt>
                <c:pt idx="19">
                  <c:v>Институт компьютерных наук и технологического образования</c:v>
                </c:pt>
                <c:pt idx="20">
                  <c:v>Институт детства</c:v>
                </c:pt>
                <c:pt idx="21">
                  <c:v>Институт педагогики</c:v>
                </c:pt>
                <c:pt idx="22">
                  <c:v>Институт дефектологического образования и реабилитации </c:v>
                </c:pt>
              </c:strCache>
            </c:strRef>
          </c:cat>
          <c:val>
            <c:numRef>
              <c:f>'Прогноз_2018-20'!$E$2:$E$24</c:f>
              <c:numCache>
                <c:formatCode>0</c:formatCode>
                <c:ptCount val="23"/>
                <c:pt idx="0">
                  <c:v>1.5</c:v>
                </c:pt>
                <c:pt idx="1">
                  <c:v>1.5</c:v>
                </c:pt>
                <c:pt idx="2">
                  <c:v>7.05</c:v>
                </c:pt>
                <c:pt idx="3">
                  <c:v>7.1999999999999993</c:v>
                </c:pt>
                <c:pt idx="4">
                  <c:v>8.25</c:v>
                </c:pt>
                <c:pt idx="5">
                  <c:v>9</c:v>
                </c:pt>
                <c:pt idx="6">
                  <c:v>9</c:v>
                </c:pt>
                <c:pt idx="7">
                  <c:v>10.5</c:v>
                </c:pt>
                <c:pt idx="8">
                  <c:v>11.700000000000001</c:v>
                </c:pt>
                <c:pt idx="9">
                  <c:v>11.700000000000001</c:v>
                </c:pt>
                <c:pt idx="10">
                  <c:v>12</c:v>
                </c:pt>
                <c:pt idx="11">
                  <c:v>12</c:v>
                </c:pt>
                <c:pt idx="12">
                  <c:v>12.45</c:v>
                </c:pt>
                <c:pt idx="13">
                  <c:v>13.05</c:v>
                </c:pt>
                <c:pt idx="14">
                  <c:v>13.2</c:v>
                </c:pt>
                <c:pt idx="15">
                  <c:v>15.600000000000001</c:v>
                </c:pt>
                <c:pt idx="16">
                  <c:v>16.650000000000002</c:v>
                </c:pt>
                <c:pt idx="17">
                  <c:v>17.7</c:v>
                </c:pt>
                <c:pt idx="18">
                  <c:v>18.45</c:v>
                </c:pt>
                <c:pt idx="19">
                  <c:v>22.5</c:v>
                </c:pt>
                <c:pt idx="20">
                  <c:v>25.95</c:v>
                </c:pt>
                <c:pt idx="21">
                  <c:v>26.25</c:v>
                </c:pt>
                <c:pt idx="22">
                  <c:v>28.5</c:v>
                </c:pt>
              </c:numCache>
            </c:numRef>
          </c:val>
        </c:ser>
        <c:ser>
          <c:idx val="4"/>
          <c:order val="4"/>
          <c:tx>
            <c:strRef>
              <c:f>'Прогноз_2018-20'!$F$1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'Прогноз_2018-20'!$A$2:$A$24</c:f>
              <c:strCache>
                <c:ptCount val="23"/>
                <c:pt idx="0">
                  <c:v>Выборгский филиал </c:v>
                </c:pt>
                <c:pt idx="1">
                  <c:v>Волховский филиал</c:v>
                </c:pt>
                <c:pt idx="2">
                  <c:v>Факультет химии</c:v>
                </c:pt>
                <c:pt idx="3">
                  <c:v>Юридический факультет</c:v>
                </c:pt>
                <c:pt idx="4">
                  <c:v>Институт народов Севера</c:v>
                </c:pt>
                <c:pt idx="5">
                  <c:v>Институт физической культуры и спорта</c:v>
                </c:pt>
                <c:pt idx="6">
                  <c:v>Институт экономики и управления</c:v>
                </c:pt>
                <c:pt idx="7">
                  <c:v>Институт философии человека</c:v>
                </c:pt>
                <c:pt idx="8">
                  <c:v>Институт психологии</c:v>
                </c:pt>
                <c:pt idx="9">
                  <c:v>Факультет безопасности жизнедеятельности</c:v>
                </c:pt>
                <c:pt idx="10">
                  <c:v>Факультет физики</c:v>
                </c:pt>
                <c:pt idx="11">
                  <c:v>Факультет математики</c:v>
                </c:pt>
                <c:pt idx="12">
                  <c:v>Факультет изобразительного искусства</c:v>
                </c:pt>
                <c:pt idx="13">
                  <c:v>Факультет биологии</c:v>
                </c:pt>
                <c:pt idx="14">
                  <c:v>Факультет истории и социальных наук</c:v>
                </c:pt>
                <c:pt idx="15">
                  <c:v>Филологический факультет</c:v>
                </c:pt>
                <c:pt idx="16">
                  <c:v>Факультет географии</c:v>
                </c:pt>
                <c:pt idx="17">
                  <c:v>Институт музыки, театра и хореографии</c:v>
                </c:pt>
                <c:pt idx="18">
                  <c:v>Институт иностранных языков</c:v>
                </c:pt>
                <c:pt idx="19">
                  <c:v>Институт компьютерных наук и технологического образования</c:v>
                </c:pt>
                <c:pt idx="20">
                  <c:v>Институт детства</c:v>
                </c:pt>
                <c:pt idx="21">
                  <c:v>Институт педагогики</c:v>
                </c:pt>
                <c:pt idx="22">
                  <c:v>Институт дефектологического образования и реабилитации </c:v>
                </c:pt>
              </c:strCache>
            </c:strRef>
          </c:cat>
          <c:val>
            <c:numRef>
              <c:f>'Прогноз_2018-20'!$F$2:$F$24</c:f>
              <c:numCache>
                <c:formatCode>0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9.3999999999999986</c:v>
                </c:pt>
                <c:pt idx="3">
                  <c:v>9.6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14</c:v>
                </c:pt>
                <c:pt idx="8">
                  <c:v>15.600000000000001</c:v>
                </c:pt>
                <c:pt idx="9">
                  <c:v>15.600000000000001</c:v>
                </c:pt>
                <c:pt idx="10">
                  <c:v>16</c:v>
                </c:pt>
                <c:pt idx="11">
                  <c:v>16</c:v>
                </c:pt>
                <c:pt idx="12">
                  <c:v>16.599999999999998</c:v>
                </c:pt>
                <c:pt idx="13">
                  <c:v>17.399999999999999</c:v>
                </c:pt>
                <c:pt idx="14">
                  <c:v>17.600000000000001</c:v>
                </c:pt>
                <c:pt idx="15">
                  <c:v>20.8</c:v>
                </c:pt>
                <c:pt idx="16">
                  <c:v>22.200000000000003</c:v>
                </c:pt>
                <c:pt idx="17">
                  <c:v>23.599999999999998</c:v>
                </c:pt>
                <c:pt idx="18">
                  <c:v>24.6</c:v>
                </c:pt>
                <c:pt idx="19">
                  <c:v>30</c:v>
                </c:pt>
                <c:pt idx="20">
                  <c:v>34.6</c:v>
                </c:pt>
                <c:pt idx="21">
                  <c:v>35</c:v>
                </c:pt>
                <c:pt idx="22">
                  <c:v>38</c:v>
                </c:pt>
              </c:numCache>
            </c:numRef>
          </c:val>
        </c:ser>
        <c:ser>
          <c:idx val="5"/>
          <c:order val="5"/>
          <c:tx>
            <c:strRef>
              <c:f>'Прогноз_2018-20'!$G$1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cat>
            <c:strRef>
              <c:f>'Прогноз_2018-20'!$A$2:$A$24</c:f>
              <c:strCache>
                <c:ptCount val="23"/>
                <c:pt idx="0">
                  <c:v>Выборгский филиал </c:v>
                </c:pt>
                <c:pt idx="1">
                  <c:v>Волховский филиал</c:v>
                </c:pt>
                <c:pt idx="2">
                  <c:v>Факультет химии</c:v>
                </c:pt>
                <c:pt idx="3">
                  <c:v>Юридический факультет</c:v>
                </c:pt>
                <c:pt idx="4">
                  <c:v>Институт народов Севера</c:v>
                </c:pt>
                <c:pt idx="5">
                  <c:v>Институт физической культуры и спорта</c:v>
                </c:pt>
                <c:pt idx="6">
                  <c:v>Институт экономики и управления</c:v>
                </c:pt>
                <c:pt idx="7">
                  <c:v>Институт философии человека</c:v>
                </c:pt>
                <c:pt idx="8">
                  <c:v>Институт психологии</c:v>
                </c:pt>
                <c:pt idx="9">
                  <c:v>Факультет безопасности жизнедеятельности</c:v>
                </c:pt>
                <c:pt idx="10">
                  <c:v>Факультет физики</c:v>
                </c:pt>
                <c:pt idx="11">
                  <c:v>Факультет математики</c:v>
                </c:pt>
                <c:pt idx="12">
                  <c:v>Факультет изобразительного искусства</c:v>
                </c:pt>
                <c:pt idx="13">
                  <c:v>Факультет биологии</c:v>
                </c:pt>
                <c:pt idx="14">
                  <c:v>Факультет истории и социальных наук</c:v>
                </c:pt>
                <c:pt idx="15">
                  <c:v>Филологический факультет</c:v>
                </c:pt>
                <c:pt idx="16">
                  <c:v>Факультет географии</c:v>
                </c:pt>
                <c:pt idx="17">
                  <c:v>Институт музыки, театра и хореографии</c:v>
                </c:pt>
                <c:pt idx="18">
                  <c:v>Институт иностранных языков</c:v>
                </c:pt>
                <c:pt idx="19">
                  <c:v>Институт компьютерных наук и технологического образования</c:v>
                </c:pt>
                <c:pt idx="20">
                  <c:v>Институт детства</c:v>
                </c:pt>
                <c:pt idx="21">
                  <c:v>Институт педагогики</c:v>
                </c:pt>
                <c:pt idx="22">
                  <c:v>Институт дефектологического образования и реабилитации </c:v>
                </c:pt>
              </c:strCache>
            </c:strRef>
          </c:cat>
          <c:val>
            <c:numRef>
              <c:f>'Прогноз_2018-20'!$G$2:$G$24</c:f>
              <c:numCache>
                <c:formatCode>0</c:formatCode>
                <c:ptCount val="23"/>
                <c:pt idx="0">
                  <c:v>3</c:v>
                </c:pt>
                <c:pt idx="1">
                  <c:v>3</c:v>
                </c:pt>
                <c:pt idx="2">
                  <c:v>14.1</c:v>
                </c:pt>
                <c:pt idx="3">
                  <c:v>14.399999999999999</c:v>
                </c:pt>
                <c:pt idx="4">
                  <c:v>16.5</c:v>
                </c:pt>
                <c:pt idx="5">
                  <c:v>18</c:v>
                </c:pt>
                <c:pt idx="6">
                  <c:v>18</c:v>
                </c:pt>
                <c:pt idx="7">
                  <c:v>21</c:v>
                </c:pt>
                <c:pt idx="8">
                  <c:v>23.400000000000002</c:v>
                </c:pt>
                <c:pt idx="9">
                  <c:v>23.400000000000002</c:v>
                </c:pt>
                <c:pt idx="10">
                  <c:v>24</c:v>
                </c:pt>
                <c:pt idx="11">
                  <c:v>24</c:v>
                </c:pt>
                <c:pt idx="12">
                  <c:v>24.9</c:v>
                </c:pt>
                <c:pt idx="13">
                  <c:v>26.1</c:v>
                </c:pt>
                <c:pt idx="14">
                  <c:v>26.4</c:v>
                </c:pt>
                <c:pt idx="15">
                  <c:v>31.200000000000003</c:v>
                </c:pt>
                <c:pt idx="16">
                  <c:v>33.300000000000004</c:v>
                </c:pt>
                <c:pt idx="17">
                  <c:v>35.4</c:v>
                </c:pt>
                <c:pt idx="18">
                  <c:v>36.9</c:v>
                </c:pt>
                <c:pt idx="19">
                  <c:v>45</c:v>
                </c:pt>
                <c:pt idx="20">
                  <c:v>51.9</c:v>
                </c:pt>
                <c:pt idx="21">
                  <c:v>52.5</c:v>
                </c:pt>
                <c:pt idx="2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038912"/>
        <c:axId val="76040448"/>
        <c:axId val="0"/>
      </c:bar3DChart>
      <c:catAx>
        <c:axId val="7603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40448"/>
        <c:crosses val="autoZero"/>
        <c:auto val="1"/>
        <c:lblAlgn val="ctr"/>
        <c:lblOffset val="100"/>
        <c:noMultiLvlLbl val="0"/>
      </c:catAx>
      <c:valAx>
        <c:axId val="7604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baseline="0" dirty="0">
                <a:solidFill>
                  <a:srgbClr val="292934"/>
                </a:solidFill>
                <a:latin typeface="+mn-lt"/>
                <a:ea typeface="+mn-ea"/>
                <a:cs typeface="+mn-cs"/>
              </a:rPr>
              <a:t>Динамика контингента иностранных студентов 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'иностранные студенты'!$B$2</c:f>
              <c:strCache>
                <c:ptCount val="1"/>
                <c:pt idx="0">
                  <c:v>Количество иностранных студентов из дальнего зарубежья</c:v>
                </c:pt>
              </c:strCache>
            </c:strRef>
          </c:tx>
          <c:spPr>
            <a:ln>
              <a:solidFill>
                <a:srgbClr val="35A1EB"/>
              </a:solidFill>
            </a:ln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'иностранные студенты'!$A$3:$A$9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'иностранные студенты'!$B$3:$B$9</c:f>
              <c:numCache>
                <c:formatCode>General</c:formatCode>
                <c:ptCount val="7"/>
                <c:pt idx="0">
                  <c:v>791</c:v>
                </c:pt>
                <c:pt idx="1">
                  <c:v>815</c:v>
                </c:pt>
                <c:pt idx="2">
                  <c:v>830</c:v>
                </c:pt>
                <c:pt idx="3">
                  <c:v>850</c:v>
                </c:pt>
                <c:pt idx="4">
                  <c:v>865</c:v>
                </c:pt>
                <c:pt idx="5">
                  <c:v>880</c:v>
                </c:pt>
                <c:pt idx="6">
                  <c:v>900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'иностранные студенты'!$C$2</c:f>
              <c:strCache>
                <c:ptCount val="1"/>
                <c:pt idx="0">
                  <c:v>Количество иностранных студентов из стран СНГ</c:v>
                </c:pt>
              </c:strCache>
            </c:strRef>
          </c:tx>
          <c:spPr>
            <a:ln>
              <a:solidFill>
                <a:srgbClr val="5AC69A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'иностранные студенты'!$A$3:$A$9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'иностранные студенты'!$C$3:$C$9</c:f>
              <c:numCache>
                <c:formatCode>General</c:formatCode>
                <c:ptCount val="7"/>
                <c:pt idx="0">
                  <c:v>207</c:v>
                </c:pt>
                <c:pt idx="1">
                  <c:v>234</c:v>
                </c:pt>
                <c:pt idx="2">
                  <c:v>237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'иностранные студенты'!$D$2</c:f>
              <c:strCache>
                <c:ptCount val="1"/>
                <c:pt idx="0">
                  <c:v>Общее количество иностранных струдентов</c:v>
                </c:pt>
              </c:strCache>
            </c:strRef>
          </c:tx>
          <c:spPr>
            <a:ln>
              <a:solidFill>
                <a:srgbClr val="CC00FF"/>
              </a:solidFill>
            </a:ln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'иностранные студенты'!$A$3:$A$9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'иностранные студенты'!$D$3:$D$9</c:f>
              <c:numCache>
                <c:formatCode>General</c:formatCode>
                <c:ptCount val="7"/>
                <c:pt idx="0">
                  <c:v>998</c:v>
                </c:pt>
                <c:pt idx="1">
                  <c:v>1049</c:v>
                </c:pt>
                <c:pt idx="2">
                  <c:v>1067</c:v>
                </c:pt>
                <c:pt idx="3">
                  <c:v>1100</c:v>
                </c:pt>
                <c:pt idx="4">
                  <c:v>1115</c:v>
                </c:pt>
                <c:pt idx="5">
                  <c:v>1130</c:v>
                </c:pt>
                <c:pt idx="6">
                  <c:v>1150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478912"/>
        <c:axId val="77492992"/>
      </c:lineChart>
      <c:catAx>
        <c:axId val="774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492992"/>
        <c:crosses val="autoZero"/>
        <c:auto val="1"/>
        <c:lblAlgn val="ctr"/>
        <c:lblOffset val="100"/>
        <c:noMultiLvlLbl val="0"/>
      </c:catAx>
      <c:valAx>
        <c:axId val="77492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747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7702684752711"/>
          <c:y val="0.26331352519250056"/>
          <c:w val="0.30465783588880924"/>
          <c:h val="0.4117970054454710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Лист2!$C$1:$C$35</c:f>
            </c:numRef>
          </c:val>
        </c:ser>
        <c:ser>
          <c:idx val="1"/>
          <c:order val="1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Лист2!$D$1:$D$35</c:f>
            </c:numRef>
          </c:val>
        </c:ser>
        <c:ser>
          <c:idx val="2"/>
          <c:order val="2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Лист2!$E$1:$E$35</c:f>
            </c:numRef>
          </c:val>
        </c:ser>
        <c:ser>
          <c:idx val="3"/>
          <c:order val="3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Лист2!$F$1:$F$35</c:f>
            </c:numRef>
          </c:val>
        </c:ser>
        <c:ser>
          <c:idx val="4"/>
          <c:order val="4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Лист2!$G$1:$G$35</c:f>
            </c:numRef>
          </c:val>
        </c:ser>
        <c:ser>
          <c:idx val="5"/>
          <c:order val="5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Лист2!$H$1:$H$35</c:f>
            </c:numRef>
          </c:val>
        </c:ser>
        <c:ser>
          <c:idx val="6"/>
          <c:order val="6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Лист2!$I$1:$I$35</c:f>
            </c:numRef>
          </c:val>
        </c:ser>
        <c:ser>
          <c:idx val="7"/>
          <c:order val="7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Лист2!$J$1:$J$35</c:f>
            </c:numRef>
          </c:val>
        </c:ser>
        <c:ser>
          <c:idx val="8"/>
          <c:order val="8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Лист2!$K$1:$K$35</c:f>
            </c:numRef>
          </c:val>
        </c:ser>
        <c:ser>
          <c:idx val="9"/>
          <c:order val="9"/>
          <c:invertIfNegative val="0"/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Лист2!$L$1:$L$35</c:f>
            </c:numRef>
          </c:val>
        </c:ser>
        <c:ser>
          <c:idx val="10"/>
          <c:order val="1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Лист2!$B$1:$B$35</c:f>
              <c:strCache>
                <c:ptCount val="35"/>
                <c:pt idx="0">
                  <c:v>38.03.04 Государственное и муниципальное управление</c:v>
                </c:pt>
                <c:pt idx="1">
                  <c:v>38.03.02 Менеджмент</c:v>
                </c:pt>
                <c:pt idx="2">
                  <c:v>04.03.01 Химия</c:v>
                </c:pt>
                <c:pt idx="3">
                  <c:v>37.05.01 Клиническая психология</c:v>
                </c:pt>
                <c:pt idx="4">
                  <c:v>43.03.02 Туризм</c:v>
                </c:pt>
                <c:pt idx="5">
                  <c:v>38.03.03 Управление персоналом</c:v>
                </c:pt>
                <c:pt idx="6">
                  <c:v>37.05.02 Психология служебной деятельности</c:v>
                </c:pt>
                <c:pt idx="7">
                  <c:v>43.03.03 Гостиничное дело</c:v>
                </c:pt>
                <c:pt idx="8">
                  <c:v>38.03.01 Экономика</c:v>
                </c:pt>
                <c:pt idx="9">
                  <c:v>42.03.01 Реклама и связи с общественностью</c:v>
                </c:pt>
                <c:pt idx="10">
                  <c:v>49.03.01 Физическая культура</c:v>
                </c:pt>
                <c:pt idx="11">
                  <c:v>40.03.01 Юриспруденция</c:v>
                </c:pt>
                <c:pt idx="12">
                  <c:v>03.03.02 Физика</c:v>
                </c:pt>
                <c:pt idx="13">
                  <c:v>39.03.01 Социология</c:v>
                </c:pt>
                <c:pt idx="14">
                  <c:v>37.03.02 Конфликтология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  <c:pt idx="16">
                  <c:v>47.03.01 Философия</c:v>
                </c:pt>
                <c:pt idx="17">
                  <c:v>41.03.01 Зарубежное регионоведение</c:v>
                </c:pt>
                <c:pt idx="18">
                  <c:v>05.03.06 Экология и природопользование</c:v>
                </c:pt>
                <c:pt idx="19">
                  <c:v>44.03.03 Специальное (дефектологическое) образование</c:v>
                </c:pt>
                <c:pt idx="20">
                  <c:v>52.05.01 Актерское искусство</c:v>
                </c:pt>
                <c:pt idx="21">
                  <c:v>41.03.04 Политология</c:v>
                </c:pt>
                <c:pt idx="22">
                  <c:v>46.03.01 История</c:v>
                </c:pt>
                <c:pt idx="23">
                  <c:v>06.03.01 Биология</c:v>
                </c:pt>
                <c:pt idx="24">
                  <c:v>44.03.02 Психолого-педагогическое образование</c:v>
                </c:pt>
                <c:pt idx="25">
                  <c:v>09.03.02 Информационные системы и технологии</c:v>
                </c:pt>
                <c:pt idx="26">
                  <c:v>01.03.02 Прикладная математика и информатика</c:v>
                </c:pt>
                <c:pt idx="27">
                  <c:v>52.03.01 Хореографическое искусство</c:v>
                </c:pt>
                <c:pt idx="28">
                  <c:v>44.03.01 Педагогическое образование</c:v>
                </c:pt>
                <c:pt idx="29">
                  <c:v>09.03.01 Информатика и вычислительная техника</c:v>
                </c:pt>
                <c:pt idx="30">
                  <c:v>37.03.01 Психология</c:v>
                </c:pt>
                <c:pt idx="31">
                  <c:v>05.03.02 География</c:v>
                </c:pt>
                <c:pt idx="32">
                  <c:v>53.03.03 Вокальное искусство</c:v>
                </c:pt>
                <c:pt idx="33">
                  <c:v>39.03.02 Социальная работа</c:v>
                </c:pt>
                <c:pt idx="34">
                  <c:v>45.03.02 Лингвистика</c:v>
                </c:pt>
              </c:strCache>
            </c:strRef>
          </c:cat>
          <c:val>
            <c:numRef>
              <c:f>Лист2!$M$1:$M$35</c:f>
              <c:numCache>
                <c:formatCode>0.00</c:formatCode>
                <c:ptCount val="35"/>
                <c:pt idx="0">
                  <c:v>52.74</c:v>
                </c:pt>
                <c:pt idx="1">
                  <c:v>53.269999999999996</c:v>
                </c:pt>
                <c:pt idx="2">
                  <c:v>53.5</c:v>
                </c:pt>
                <c:pt idx="3">
                  <c:v>54.41</c:v>
                </c:pt>
                <c:pt idx="4">
                  <c:v>54.56</c:v>
                </c:pt>
                <c:pt idx="5">
                  <c:v>55.51</c:v>
                </c:pt>
                <c:pt idx="6">
                  <c:v>56</c:v>
                </c:pt>
                <c:pt idx="7">
                  <c:v>56.25</c:v>
                </c:pt>
                <c:pt idx="8">
                  <c:v>56.9</c:v>
                </c:pt>
                <c:pt idx="9">
                  <c:v>58</c:v>
                </c:pt>
                <c:pt idx="10">
                  <c:v>60.3</c:v>
                </c:pt>
                <c:pt idx="11">
                  <c:v>60.55</c:v>
                </c:pt>
                <c:pt idx="12">
                  <c:v>61.001599999999989</c:v>
                </c:pt>
                <c:pt idx="13">
                  <c:v>61.06</c:v>
                </c:pt>
                <c:pt idx="14">
                  <c:v>61.507068965517242</c:v>
                </c:pt>
                <c:pt idx="15">
                  <c:v>62.198333333333331</c:v>
                </c:pt>
                <c:pt idx="16">
                  <c:v>62.43</c:v>
                </c:pt>
                <c:pt idx="17">
                  <c:v>63.95</c:v>
                </c:pt>
                <c:pt idx="18">
                  <c:v>64.384838709677425</c:v>
                </c:pt>
                <c:pt idx="19">
                  <c:v>64.43890173410405</c:v>
                </c:pt>
                <c:pt idx="20">
                  <c:v>65.17</c:v>
                </c:pt>
                <c:pt idx="21">
                  <c:v>65.180000000000007</c:v>
                </c:pt>
                <c:pt idx="22">
                  <c:v>65.2</c:v>
                </c:pt>
                <c:pt idx="23">
                  <c:v>65.658000000000001</c:v>
                </c:pt>
                <c:pt idx="24">
                  <c:v>66.170754716981122</c:v>
                </c:pt>
                <c:pt idx="25">
                  <c:v>67.200909090909079</c:v>
                </c:pt>
                <c:pt idx="26">
                  <c:v>67.72999999999999</c:v>
                </c:pt>
                <c:pt idx="27">
                  <c:v>67.95</c:v>
                </c:pt>
                <c:pt idx="28">
                  <c:v>68.324515260323153</c:v>
                </c:pt>
                <c:pt idx="29">
                  <c:v>68.867857142857147</c:v>
                </c:pt>
                <c:pt idx="30">
                  <c:v>70.133673469387759</c:v>
                </c:pt>
                <c:pt idx="31">
                  <c:v>70.6015625</c:v>
                </c:pt>
                <c:pt idx="32">
                  <c:v>72.2</c:v>
                </c:pt>
                <c:pt idx="33">
                  <c:v>72.652272727272717</c:v>
                </c:pt>
                <c:pt idx="34">
                  <c:v>77.208383233532942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52384"/>
        <c:axId val="67553920"/>
        <c:axId val="0"/>
      </c:bar3DChart>
      <c:catAx>
        <c:axId val="67552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7553920"/>
        <c:crosses val="autoZero"/>
        <c:auto val="1"/>
        <c:lblAlgn val="ctr"/>
        <c:lblOffset val="100"/>
        <c:noMultiLvlLbl val="0"/>
      </c:catAx>
      <c:valAx>
        <c:axId val="67553920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6755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6040632153755"/>
          <c:y val="3.4584463019251374E-2"/>
          <c:w val="0.81026158296683393"/>
          <c:h val="0.43181484249871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Лист5!$A$2:$A$17</c:f>
              <c:strCache>
                <c:ptCount val="16"/>
                <c:pt idx="0">
                  <c:v>01.03.2002 Прикладная математика и информатика</c:v>
                </c:pt>
                <c:pt idx="1">
                  <c:v>03.03.2002 Физика</c:v>
                </c:pt>
                <c:pt idx="2">
                  <c:v>05.03.2002 География</c:v>
                </c:pt>
                <c:pt idx="3">
                  <c:v>06.03.2001 Биология</c:v>
                </c:pt>
                <c:pt idx="4">
                  <c:v>09.03.2001 Информатика и вычислительная техника</c:v>
                </c:pt>
                <c:pt idx="5">
                  <c:v>37.03.01 Психология</c:v>
                </c:pt>
                <c:pt idx="6">
                  <c:v>37.03.02Конфликтология</c:v>
                </c:pt>
                <c:pt idx="7">
                  <c:v>39.03.02.Социальная работа</c:v>
                </c:pt>
                <c:pt idx="8">
                  <c:v>40.03.01 Юриспруденция</c:v>
                </c:pt>
                <c:pt idx="9">
                  <c:v>43.03.01 Туризм</c:v>
                </c:pt>
                <c:pt idx="10">
                  <c:v>44.03.01 Педагогическое образование</c:v>
                </c:pt>
                <c:pt idx="11">
                  <c:v>44.03.02 Психолого-педагогическое образование</c:v>
                </c:pt>
                <c:pt idx="12">
                  <c:v>44.03.03 Специальное (дефектологическое) образование</c:v>
                </c:pt>
                <c:pt idx="13">
                  <c:v>45.03.02 Лингвистика</c:v>
                </c:pt>
                <c:pt idx="14">
                  <c:v>49.03.01 Физическая культура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</c:strCache>
            </c:strRef>
          </c:cat>
          <c:val>
            <c:numRef>
              <c:f>Лист5!$B$2:$B$17</c:f>
              <c:numCache>
                <c:formatCode>General</c:formatCode>
                <c:ptCount val="16"/>
                <c:pt idx="0">
                  <c:v>60.2</c:v>
                </c:pt>
                <c:pt idx="1">
                  <c:v>61.8</c:v>
                </c:pt>
                <c:pt idx="2">
                  <c:v>0</c:v>
                </c:pt>
                <c:pt idx="3">
                  <c:v>0</c:v>
                </c:pt>
                <c:pt idx="4">
                  <c:v>70.3</c:v>
                </c:pt>
                <c:pt idx="5">
                  <c:v>63.7</c:v>
                </c:pt>
                <c:pt idx="6">
                  <c:v>0</c:v>
                </c:pt>
                <c:pt idx="7">
                  <c:v>50.3</c:v>
                </c:pt>
                <c:pt idx="8">
                  <c:v>62.5</c:v>
                </c:pt>
                <c:pt idx="9">
                  <c:v>68.3</c:v>
                </c:pt>
                <c:pt idx="10">
                  <c:v>62.7</c:v>
                </c:pt>
                <c:pt idx="11">
                  <c:v>67.599999999999994</c:v>
                </c:pt>
                <c:pt idx="12">
                  <c:v>59.4</c:v>
                </c:pt>
                <c:pt idx="13">
                  <c:v>71.400000000000006</c:v>
                </c:pt>
                <c:pt idx="14">
                  <c:v>0</c:v>
                </c:pt>
                <c:pt idx="1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9E-44DE-A8C8-F8812BABA900}"/>
            </c:ext>
          </c:extLst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Лист5!$A$2:$A$17</c:f>
              <c:strCache>
                <c:ptCount val="16"/>
                <c:pt idx="0">
                  <c:v>01.03.2002 Прикладная математика и информатика</c:v>
                </c:pt>
                <c:pt idx="1">
                  <c:v>03.03.2002 Физика</c:v>
                </c:pt>
                <c:pt idx="2">
                  <c:v>05.03.2002 География</c:v>
                </c:pt>
                <c:pt idx="3">
                  <c:v>06.03.2001 Биология</c:v>
                </c:pt>
                <c:pt idx="4">
                  <c:v>09.03.2001 Информатика и вычислительная техника</c:v>
                </c:pt>
                <c:pt idx="5">
                  <c:v>37.03.01 Психология</c:v>
                </c:pt>
                <c:pt idx="6">
                  <c:v>37.03.02Конфликтология</c:v>
                </c:pt>
                <c:pt idx="7">
                  <c:v>39.03.02.Социальная работа</c:v>
                </c:pt>
                <c:pt idx="8">
                  <c:v>40.03.01 Юриспруденция</c:v>
                </c:pt>
                <c:pt idx="9">
                  <c:v>43.03.01 Туризм</c:v>
                </c:pt>
                <c:pt idx="10">
                  <c:v>44.03.01 Педагогическое образование</c:v>
                </c:pt>
                <c:pt idx="11">
                  <c:v>44.03.02 Психолого-педагогическое образование</c:v>
                </c:pt>
                <c:pt idx="12">
                  <c:v>44.03.03 Специальное (дефектологическое) образование</c:v>
                </c:pt>
                <c:pt idx="13">
                  <c:v>45.03.02 Лингвистика</c:v>
                </c:pt>
                <c:pt idx="14">
                  <c:v>49.03.01 Физическая культура</c:v>
                </c:pt>
                <c:pt idx="15">
                  <c:v>49.03.02 Физическая культура для лиц с отклонениями в состоянии здоровья (адаптивная физическая культура)</c:v>
                </c:pt>
              </c:strCache>
            </c:strRef>
          </c:cat>
          <c:val>
            <c:numRef>
              <c:f>Лист5!$C$2:$C$17</c:f>
              <c:numCache>
                <c:formatCode>General</c:formatCode>
                <c:ptCount val="16"/>
                <c:pt idx="0">
                  <c:v>60.7</c:v>
                </c:pt>
                <c:pt idx="1">
                  <c:v>50.7</c:v>
                </c:pt>
                <c:pt idx="2">
                  <c:v>65</c:v>
                </c:pt>
                <c:pt idx="3">
                  <c:v>65.099999999999994</c:v>
                </c:pt>
                <c:pt idx="4">
                  <c:v>70</c:v>
                </c:pt>
                <c:pt idx="5">
                  <c:v>56.5</c:v>
                </c:pt>
                <c:pt idx="6">
                  <c:v>62.3</c:v>
                </c:pt>
                <c:pt idx="7">
                  <c:v>69.7</c:v>
                </c:pt>
                <c:pt idx="8">
                  <c:v>0</c:v>
                </c:pt>
                <c:pt idx="9">
                  <c:v>0</c:v>
                </c:pt>
                <c:pt idx="10">
                  <c:v>65.8</c:v>
                </c:pt>
                <c:pt idx="11">
                  <c:v>57.2</c:v>
                </c:pt>
                <c:pt idx="12">
                  <c:v>64.900000000000006</c:v>
                </c:pt>
                <c:pt idx="13">
                  <c:v>0</c:v>
                </c:pt>
                <c:pt idx="14">
                  <c:v>60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9E-44DE-A8C8-F8812BABA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345024"/>
        <c:axId val="67359104"/>
      </c:barChart>
      <c:catAx>
        <c:axId val="673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59104"/>
        <c:crosses val="autoZero"/>
        <c:auto val="1"/>
        <c:lblAlgn val="ctr"/>
        <c:lblOffset val="100"/>
        <c:noMultiLvlLbl val="0"/>
      </c:catAx>
      <c:valAx>
        <c:axId val="6735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44778388584751E-2"/>
          <c:y val="0.19447076741450584"/>
          <c:w val="0.96504391967508107"/>
          <c:h val="0.733211081615509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Количество ОПОП</c:v>
                </c:pt>
              </c:strCache>
            </c:strRef>
          </c:tx>
          <c:spPr>
            <a:ln w="38100" cmpd="sng">
              <a:solidFill>
                <a:srgbClr val="0070C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303</c:v>
                </c:pt>
                <c:pt idx="1">
                  <c:v>403</c:v>
                </c:pt>
                <c:pt idx="2">
                  <c:v>394</c:v>
                </c:pt>
                <c:pt idx="3">
                  <c:v>243</c:v>
                </c:pt>
                <c:pt idx="4">
                  <c:v>216</c:v>
                </c:pt>
                <c:pt idx="5">
                  <c:v>229</c:v>
                </c:pt>
                <c:pt idx="6">
                  <c:v>237</c:v>
                </c:pt>
                <c:pt idx="7">
                  <c:v>242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Лист1!$H$1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3.1128365523088595E-2"/>
                  <c:y val="3.7256342957130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128365523088668E-2"/>
                  <c:y val="3.3837539538326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89158928549622E-2"/>
                  <c:y val="3.0418736119523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189158928549699E-2"/>
                  <c:y val="3.0418736119523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189158928549699E-2"/>
                  <c:y val="3.3837539538326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Лист1!$H$2:$H$9</c:f>
              <c:numCache>
                <c:formatCode>General</c:formatCode>
                <c:ptCount val="8"/>
                <c:pt idx="0">
                  <c:v>111</c:v>
                </c:pt>
                <c:pt idx="1">
                  <c:v>139</c:v>
                </c:pt>
                <c:pt idx="2">
                  <c:v>217</c:v>
                </c:pt>
                <c:pt idx="3">
                  <c:v>103</c:v>
                </c:pt>
                <c:pt idx="4">
                  <c:v>103</c:v>
                </c:pt>
                <c:pt idx="5">
                  <c:v>102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Лист1!$I$1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ln>
              <a:solidFill>
                <a:srgbClr val="92D050"/>
              </a:solidFill>
              <a:prstDash val="lgDashDot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Лист1!$I$2:$I$9</c:f>
              <c:numCache>
                <c:formatCode>General</c:formatCode>
                <c:ptCount val="8"/>
                <c:pt idx="0">
                  <c:v>38</c:v>
                </c:pt>
                <c:pt idx="1">
                  <c:v>40</c:v>
                </c:pt>
                <c:pt idx="2">
                  <c:v>17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Лист1!$J$1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1128365523088595E-2"/>
                  <c:y val="4.751275321354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Лист1!$J$2:$J$9</c:f>
              <c:numCache>
                <c:formatCode>General</c:formatCode>
                <c:ptCount val="8"/>
                <c:pt idx="0">
                  <c:v>154</c:v>
                </c:pt>
                <c:pt idx="1">
                  <c:v>224</c:v>
                </c:pt>
                <c:pt idx="2">
                  <c:v>160</c:v>
                </c:pt>
                <c:pt idx="3">
                  <c:v>136</c:v>
                </c:pt>
                <c:pt idx="4">
                  <c:v>110</c:v>
                </c:pt>
                <c:pt idx="5">
                  <c:v>125</c:v>
                </c:pt>
                <c:pt idx="6">
                  <c:v>135</c:v>
                </c:pt>
                <c:pt idx="7">
                  <c:v>140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069440"/>
        <c:axId val="69624192"/>
      </c:lineChart>
      <c:catAx>
        <c:axId val="690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9624192"/>
        <c:crosses val="autoZero"/>
        <c:auto val="1"/>
        <c:lblAlgn val="ctr"/>
        <c:lblOffset val="100"/>
        <c:noMultiLvlLbl val="0"/>
      </c:catAx>
      <c:valAx>
        <c:axId val="6962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0694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07664252210417"/>
          <c:w val="0.99524658377839947"/>
          <c:h val="0.737362952044592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численность бакалавров (бюджет)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844720738668406E-3"/>
                  <c:y val="2.4668077011017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409604400629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19236549377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844720738669566E-3"/>
                  <c:y val="-2.114406600944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619327647558996E-16"/>
                  <c:y val="-2.8192088012590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Лист1!$B$35:$B$42</c:f>
              <c:numCache>
                <c:formatCode>General</c:formatCode>
                <c:ptCount val="8"/>
                <c:pt idx="0">
                  <c:v>1477</c:v>
                </c:pt>
                <c:pt idx="1">
                  <c:v>1403</c:v>
                </c:pt>
                <c:pt idx="2">
                  <c:v>1288</c:v>
                </c:pt>
                <c:pt idx="3">
                  <c:v>1226</c:v>
                </c:pt>
                <c:pt idx="4">
                  <c:v>1220</c:v>
                </c:pt>
                <c:pt idx="5">
                  <c:v>1220</c:v>
                </c:pt>
                <c:pt idx="6">
                  <c:v>1220</c:v>
                </c:pt>
                <c:pt idx="7">
                  <c:v>1220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Лист1!$C$34</c:f>
              <c:strCache>
                <c:ptCount val="1"/>
                <c:pt idx="0">
                  <c:v>численность бакалавров  (внебюджет) фактические данные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Лист1!$C$35:$C$42</c:f>
              <c:numCache>
                <c:formatCode>General</c:formatCode>
                <c:ptCount val="8"/>
                <c:pt idx="0">
                  <c:v>1650</c:v>
                </c:pt>
                <c:pt idx="1">
                  <c:v>2077</c:v>
                </c:pt>
                <c:pt idx="2">
                  <c:v>1659</c:v>
                </c:pt>
                <c:pt idx="3">
                  <c:v>2059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Лист1!$D$34</c:f>
              <c:strCache>
                <c:ptCount val="1"/>
                <c:pt idx="0">
                  <c:v>численность бакалавриат (внебюджет) плановые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1091304517067883E-2"/>
                  <c:y val="2.114406600944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114406600944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62005500786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44720738667824E-3"/>
                  <c:y val="-4.581214302046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534162216005217E-3"/>
                  <c:y val="-3.876412101731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844720738668406E-3"/>
                  <c:y val="-2.466807701101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844720738669566E-3"/>
                  <c:y val="-2.466807701101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Лист1!$D$35:$D$42</c:f>
              <c:numCache>
                <c:formatCode>General</c:formatCode>
                <c:ptCount val="8"/>
                <c:pt idx="0">
                  <c:v>1000</c:v>
                </c:pt>
                <c:pt idx="1">
                  <c:v>1200</c:v>
                </c:pt>
                <c:pt idx="2">
                  <c:v>1250</c:v>
                </c:pt>
                <c:pt idx="3">
                  <c:v>1300</c:v>
                </c:pt>
                <c:pt idx="4">
                  <c:v>1452</c:v>
                </c:pt>
                <c:pt idx="5">
                  <c:v>1500</c:v>
                </c:pt>
                <c:pt idx="6">
                  <c:v>1500</c:v>
                </c:pt>
                <c:pt idx="7">
                  <c:v>1600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Лист1!$E$34</c:f>
              <c:strCache>
                <c:ptCount val="1"/>
                <c:pt idx="0">
                  <c:v>численность магистрантов (бюджета)</c:v>
                </c:pt>
              </c:strCache>
            </c:strRef>
          </c:tx>
          <c:spPr>
            <a:ln w="38100">
              <a:solidFill>
                <a:srgbClr val="FF33C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378882954673622E-3"/>
                  <c:y val="3.5240110015738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17160990141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62005500786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44720738667824E-3"/>
                  <c:y val="3.17160990141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89441477336811E-3"/>
                  <c:y val="2.114406600944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114406600944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845968354473436E-3"/>
                  <c:y val="5.286016502360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3378882954674785E-3"/>
                  <c:y val="7.0480220031477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Лист1!$E$35:$E$42</c:f>
              <c:numCache>
                <c:formatCode>General</c:formatCode>
                <c:ptCount val="8"/>
                <c:pt idx="0">
                  <c:v>776</c:v>
                </c:pt>
                <c:pt idx="1">
                  <c:v>763</c:v>
                </c:pt>
                <c:pt idx="2">
                  <c:v>849</c:v>
                </c:pt>
                <c:pt idx="3">
                  <c:v>890</c:v>
                </c:pt>
                <c:pt idx="4">
                  <c:v>858</c:v>
                </c:pt>
                <c:pt idx="5">
                  <c:v>1000</c:v>
                </c:pt>
                <c:pt idx="6">
                  <c:v>1100</c:v>
                </c:pt>
                <c:pt idx="7">
                  <c:v>1150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Лист1!$F$34</c:f>
              <c:strCache>
                <c:ptCount val="1"/>
                <c:pt idx="0">
                  <c:v>в т.ч. численность магистрантов (внебюджет)</c:v>
                </c:pt>
              </c:strCache>
            </c:strRef>
          </c:tx>
          <c:spPr>
            <a:ln w="38100">
              <a:solidFill>
                <a:srgbClr val="FF33CC"/>
              </a:solidFill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378882954673622E-3"/>
                  <c:y val="1.05720330047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581214302046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89441477336811E-3"/>
                  <c:y val="3.5240110015738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378882954674204E-3"/>
                  <c:y val="3.5240110015738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89441477336811E-3"/>
                  <c:y val="3.876412101731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689441477336811E-3"/>
                  <c:y val="3.5240110015738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844720738669566E-3"/>
                  <c:y val="4.581214302046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Лист1!$A$35:$A$42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Лист1!$F$35:$F$42</c:f>
              <c:numCache>
                <c:formatCode>General</c:formatCode>
                <c:ptCount val="8"/>
                <c:pt idx="0">
                  <c:v>212</c:v>
                </c:pt>
                <c:pt idx="1">
                  <c:v>336</c:v>
                </c:pt>
                <c:pt idx="2">
                  <c:v>293</c:v>
                </c:pt>
                <c:pt idx="3">
                  <c:v>432</c:v>
                </c:pt>
                <c:pt idx="4">
                  <c:v>445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115712"/>
        <c:axId val="70117248"/>
      </c:lineChart>
      <c:catAx>
        <c:axId val="701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117248"/>
        <c:crosses val="autoZero"/>
        <c:auto val="1"/>
        <c:lblAlgn val="ctr"/>
        <c:lblOffset val="100"/>
        <c:noMultiLvlLbl val="0"/>
      </c:catAx>
      <c:valAx>
        <c:axId val="70117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115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1144066009443241E-2"/>
          <c:w val="1"/>
          <c:h val="0.200220708531547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Лист8!$F$2</c:f>
              <c:strCache>
                <c:ptCount val="1"/>
                <c:pt idx="0">
                  <c:v>Подано заявлений</c:v>
                </c:pt>
              </c:strCache>
            </c:strRef>
          </c:tx>
          <c:spPr>
            <a:solidFill>
              <a:srgbClr val="5AC69A"/>
            </a:solidFill>
          </c:spPr>
          <c:invertIfNegative val="0"/>
          <c:dLbls>
            <c:dLbl>
              <c:idx val="0"/>
              <c:layout>
                <c:manualLayout>
                  <c:x val="4.9382716049382713E-2"/>
                  <c:y val="-7.295684918325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Лист8!$G$2:$I$2</c:f>
              <c:numCache>
                <c:formatCode>0.00</c:formatCode>
                <c:ptCount val="1"/>
                <c:pt idx="0">
                  <c:v>58.984569437531107</c:v>
                </c:pt>
              </c:numCache>
            </c:numRef>
          </c:val>
        </c:ser>
        <c:ser>
          <c:idx val="1"/>
          <c:order val="1"/>
          <c:tx>
            <c:strRef>
              <c:f>Лист8!$F$3</c:f>
              <c:strCache>
                <c:ptCount val="1"/>
                <c:pt idx="0">
                  <c:v>Зачислено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3271548857644355E-2"/>
                  <c:y val="-5.977653717488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Лист8!$G$3:$I$3</c:f>
              <c:numCache>
                <c:formatCode>0.00</c:formatCode>
                <c:ptCount val="1"/>
                <c:pt idx="0">
                  <c:v>53.73864430468204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45696"/>
        <c:axId val="70047232"/>
        <c:axId val="0"/>
      </c:bar3DChart>
      <c:catAx>
        <c:axId val="7004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70047232"/>
        <c:crosses val="autoZero"/>
        <c:auto val="1"/>
        <c:lblAlgn val="ctr"/>
        <c:lblOffset val="100"/>
        <c:noMultiLvlLbl val="0"/>
      </c:catAx>
      <c:valAx>
        <c:axId val="700472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0045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39.56</c:v>
                </c:pt>
                <c:pt idx="1">
                  <c:v>81.16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70154112"/>
        <c:axId val="70155648"/>
        <c:axId val="0"/>
      </c:bar3DChart>
      <c:catAx>
        <c:axId val="701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155648"/>
        <c:crosses val="autoZero"/>
        <c:auto val="1"/>
        <c:lblAlgn val="ctr"/>
        <c:lblOffset val="100"/>
        <c:noMultiLvlLbl val="0"/>
      </c:catAx>
      <c:valAx>
        <c:axId val="7015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1541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875631691976905"/>
          <c:y val="3.6844864459504502E-2"/>
          <c:w val="0.86972539226907608"/>
          <c:h val="0.4934964122760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</c:v>
                </c:pt>
                <c:pt idx="1">
                  <c:v>внебюджет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9934464"/>
        <c:axId val="69936256"/>
        <c:axId val="0"/>
      </c:bar3DChart>
      <c:catAx>
        <c:axId val="699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36256"/>
        <c:crosses val="autoZero"/>
        <c:auto val="1"/>
        <c:lblAlgn val="ctr"/>
        <c:lblOffset val="100"/>
        <c:noMultiLvlLbl val="0"/>
      </c:catAx>
      <c:valAx>
        <c:axId val="699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344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5AC69A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ADD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Лист5!$A$5:$A$7</c:f>
              <c:strCache>
                <c:ptCount val="3"/>
                <c:pt idx="0">
                  <c:v>поступило заявок</c:v>
                </c:pt>
                <c:pt idx="1">
                  <c:v>квота целевого набора</c:v>
                </c:pt>
                <c:pt idx="2">
                  <c:v>зачислено</c:v>
                </c:pt>
              </c:strCache>
            </c:strRef>
          </c:cat>
          <c:val>
            <c:numRef>
              <c:f>Лист5!$B$5:$B$7</c:f>
              <c:numCache>
                <c:formatCode>General</c:formatCode>
                <c:ptCount val="3"/>
                <c:pt idx="0">
                  <c:v>67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598464"/>
        <c:axId val="75600256"/>
        <c:axId val="0"/>
      </c:bar3DChart>
      <c:catAx>
        <c:axId val="7559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5600256"/>
        <c:crosses val="autoZero"/>
        <c:auto val="1"/>
        <c:lblAlgn val="ctr"/>
        <c:lblOffset val="100"/>
        <c:noMultiLvlLbl val="0"/>
      </c:catAx>
      <c:valAx>
        <c:axId val="7560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9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95EB9-6C60-48DB-8C28-5FDE14340443}" type="doc">
      <dgm:prSet loTypeId="urn:microsoft.com/office/officeart/2005/8/layout/defaul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A51BD88-FFE1-492C-A5BE-6C33D636D741}">
      <dgm:prSet/>
      <dgm:spPr/>
      <dgm:t>
        <a:bodyPr/>
        <a:lstStyle/>
        <a:p>
          <a:r>
            <a:rPr lang="ru-RU" b="1" dirty="0" smtClean="0"/>
            <a:t>Программа развития РГПУ им. А.И. Герцена на 2016- 2020 гг. (новая редакция)</a:t>
          </a:r>
          <a:endParaRPr lang="ru-RU" b="1" dirty="0"/>
        </a:p>
      </dgm:t>
    </dgm:pt>
    <dgm:pt modelId="{BED7F1D4-AD3B-4FB4-944C-A6ADB7363DAD}" type="parTrans" cxnId="{F4A6615D-802F-4F57-B26E-76934B337E18}">
      <dgm:prSet/>
      <dgm:spPr/>
      <dgm:t>
        <a:bodyPr/>
        <a:lstStyle/>
        <a:p>
          <a:endParaRPr lang="ru-RU"/>
        </a:p>
      </dgm:t>
    </dgm:pt>
    <dgm:pt modelId="{20A58B3F-2350-4EA1-9BCC-E9852ADEFC04}" type="sibTrans" cxnId="{F4A6615D-802F-4F57-B26E-76934B337E18}">
      <dgm:prSet/>
      <dgm:spPr/>
      <dgm:t>
        <a:bodyPr/>
        <a:lstStyle/>
        <a:p>
          <a:endParaRPr lang="ru-RU"/>
        </a:p>
      </dgm:t>
    </dgm:pt>
    <dgm:pt modelId="{1A2E0860-49EB-4959-B2B4-902162B45953}">
      <dgm:prSet/>
      <dgm:spPr/>
      <dgm:t>
        <a:bodyPr/>
        <a:lstStyle/>
        <a:p>
          <a:r>
            <a:rPr lang="ru-RU" b="1" i="0" dirty="0" smtClean="0"/>
            <a:t>Федеральная целевая программа «Русский язык» на 2016–2020 годы</a:t>
          </a:r>
          <a:endParaRPr lang="ru-RU" b="1" dirty="0"/>
        </a:p>
      </dgm:t>
    </dgm:pt>
    <dgm:pt modelId="{4271975A-3AFE-4E63-8214-DDDFCAC104C1}" type="parTrans" cxnId="{8386C4BF-8EA1-46FE-8214-28D7FABD64D0}">
      <dgm:prSet/>
      <dgm:spPr/>
      <dgm:t>
        <a:bodyPr/>
        <a:lstStyle/>
        <a:p>
          <a:endParaRPr lang="ru-RU"/>
        </a:p>
      </dgm:t>
    </dgm:pt>
    <dgm:pt modelId="{DC95F6F4-D486-44B3-A819-FA89D5CBC818}" type="sibTrans" cxnId="{8386C4BF-8EA1-46FE-8214-28D7FABD64D0}">
      <dgm:prSet/>
      <dgm:spPr/>
      <dgm:t>
        <a:bodyPr/>
        <a:lstStyle/>
        <a:p>
          <a:endParaRPr lang="ru-RU"/>
        </a:p>
      </dgm:t>
    </dgm:pt>
    <dgm:pt modelId="{A7AD4BA0-3C9F-4E83-A57C-D1543624EBF0}">
      <dgm:prSet/>
      <dgm:spPr/>
      <dgm:t>
        <a:bodyPr/>
        <a:lstStyle/>
        <a:p>
          <a:r>
            <a:rPr lang="ru-RU" b="1" dirty="0" smtClean="0"/>
            <a:t>Концепция долгосрочного социально-экономического развития Российской Федерации на период до 2020 года</a:t>
          </a:r>
          <a:endParaRPr lang="ru-RU" b="1" dirty="0"/>
        </a:p>
      </dgm:t>
    </dgm:pt>
    <dgm:pt modelId="{2237EC3D-3157-4B8C-959F-E100F2405E67}" type="parTrans" cxnId="{91B4564F-8B37-4ADB-8D99-606C818B4A5A}">
      <dgm:prSet/>
      <dgm:spPr/>
      <dgm:t>
        <a:bodyPr/>
        <a:lstStyle/>
        <a:p>
          <a:endParaRPr lang="ru-RU"/>
        </a:p>
      </dgm:t>
    </dgm:pt>
    <dgm:pt modelId="{6042F529-7E61-4498-BE51-1E1C7C2F8F0F}" type="sibTrans" cxnId="{91B4564F-8B37-4ADB-8D99-606C818B4A5A}">
      <dgm:prSet/>
      <dgm:spPr/>
      <dgm:t>
        <a:bodyPr/>
        <a:lstStyle/>
        <a:p>
          <a:endParaRPr lang="ru-RU"/>
        </a:p>
      </dgm:t>
    </dgm:pt>
    <dgm:pt modelId="{C33478C8-9E86-4B21-9003-F335376FB858}">
      <dgm:prSet/>
      <dgm:spPr/>
      <dgm:t>
        <a:bodyPr/>
        <a:lstStyle/>
        <a:p>
          <a:r>
            <a:rPr lang="ru-RU" b="1" dirty="0" smtClean="0"/>
            <a:t>Государственная программа Российской Федерации "Развитие образования" на 2013-2020 годы </a:t>
          </a:r>
          <a:endParaRPr lang="ru-RU" b="1" dirty="0"/>
        </a:p>
      </dgm:t>
    </dgm:pt>
    <dgm:pt modelId="{57365B99-8F4E-4751-BCAD-189FCE4F83D3}" type="parTrans" cxnId="{A7B5492D-E15E-43B0-8F58-03E31F127520}">
      <dgm:prSet/>
      <dgm:spPr/>
      <dgm:t>
        <a:bodyPr/>
        <a:lstStyle/>
        <a:p>
          <a:endParaRPr lang="ru-RU"/>
        </a:p>
      </dgm:t>
    </dgm:pt>
    <dgm:pt modelId="{36B96CB1-607E-4559-ABA6-02B33D2B093F}" type="sibTrans" cxnId="{A7B5492D-E15E-43B0-8F58-03E31F127520}">
      <dgm:prSet/>
      <dgm:spPr/>
      <dgm:t>
        <a:bodyPr/>
        <a:lstStyle/>
        <a:p>
          <a:endParaRPr lang="ru-RU"/>
        </a:p>
      </dgm:t>
    </dgm:pt>
    <dgm:pt modelId="{EF2AA562-E2E8-4981-B655-A4F0568CF4B1}">
      <dgm:prSet/>
      <dgm:spPr/>
      <dgm:t>
        <a:bodyPr/>
        <a:lstStyle/>
        <a:p>
          <a:r>
            <a:rPr lang="ru-RU" b="1" dirty="0" smtClean="0"/>
            <a:t>План мероприятий ("дорожной карты") "Изменения в отраслях социальной сферы, направленные на повышение эффективности образования и науки"</a:t>
          </a:r>
          <a:endParaRPr lang="ru-RU" b="1" dirty="0"/>
        </a:p>
      </dgm:t>
    </dgm:pt>
    <dgm:pt modelId="{C491FDEE-44C6-4277-AA2C-95B0C8F7E0DF}" type="parTrans" cxnId="{66DBE514-9F12-461D-83F2-4ECED3E3B049}">
      <dgm:prSet/>
      <dgm:spPr/>
      <dgm:t>
        <a:bodyPr/>
        <a:lstStyle/>
        <a:p>
          <a:endParaRPr lang="ru-RU"/>
        </a:p>
      </dgm:t>
    </dgm:pt>
    <dgm:pt modelId="{89D1DA03-D832-4408-8615-EEF4FD8590B4}" type="sibTrans" cxnId="{66DBE514-9F12-461D-83F2-4ECED3E3B049}">
      <dgm:prSet/>
      <dgm:spPr/>
      <dgm:t>
        <a:bodyPr/>
        <a:lstStyle/>
        <a:p>
          <a:endParaRPr lang="ru-RU"/>
        </a:p>
      </dgm:t>
    </dgm:pt>
    <dgm:pt modelId="{B59EF33C-FCD6-419A-BBE0-A08631D7793B}">
      <dgm:prSet/>
      <dgm:spPr/>
      <dgm:t>
        <a:bodyPr/>
        <a:lstStyle/>
        <a:p>
          <a:r>
            <a:rPr lang="ru-RU" b="1" i="0" dirty="0" smtClean="0"/>
            <a:t>Стратегия экономического и социального развития Санкт-Петербурга на период до 2030 г.</a:t>
          </a:r>
          <a:endParaRPr lang="ru-RU" b="1" dirty="0"/>
        </a:p>
      </dgm:t>
    </dgm:pt>
    <dgm:pt modelId="{911F8ABD-484B-4575-8CE0-E5698671677E}" type="parTrans" cxnId="{53C590AD-FBEA-46CD-B283-843DF0F35B06}">
      <dgm:prSet/>
      <dgm:spPr/>
      <dgm:t>
        <a:bodyPr/>
        <a:lstStyle/>
        <a:p>
          <a:endParaRPr lang="ru-RU"/>
        </a:p>
      </dgm:t>
    </dgm:pt>
    <dgm:pt modelId="{12691697-EC9B-4F4D-80DA-071F17CA6758}" type="sibTrans" cxnId="{53C590AD-FBEA-46CD-B283-843DF0F35B06}">
      <dgm:prSet/>
      <dgm:spPr/>
      <dgm:t>
        <a:bodyPr/>
        <a:lstStyle/>
        <a:p>
          <a:endParaRPr lang="ru-RU"/>
        </a:p>
      </dgm:t>
    </dgm:pt>
    <dgm:pt modelId="{6AE2A676-E5C9-48C4-9687-6985D95194A5}">
      <dgm:prSet/>
      <dgm:spPr/>
      <dgm:t>
        <a:bodyPr/>
        <a:lstStyle/>
        <a:p>
          <a:r>
            <a:rPr lang="ru-RU" b="1" dirty="0" smtClean="0"/>
            <a:t>План мероприятий ("дорожная карта") "Изменения в отраслях социальной сферы, направленные на повышение эффективности сферы образования и науки в Санкт-Петербурге на период 2013-2018 годов" </a:t>
          </a:r>
          <a:endParaRPr lang="ru-RU" b="1" dirty="0"/>
        </a:p>
      </dgm:t>
    </dgm:pt>
    <dgm:pt modelId="{A32066A5-74A4-49D4-8364-36D79D0F3F68}" type="parTrans" cxnId="{8A63CE34-C1A8-4EEC-8970-2AF8959F3161}">
      <dgm:prSet/>
      <dgm:spPr/>
      <dgm:t>
        <a:bodyPr/>
        <a:lstStyle/>
        <a:p>
          <a:endParaRPr lang="ru-RU"/>
        </a:p>
      </dgm:t>
    </dgm:pt>
    <dgm:pt modelId="{94C9568B-15A9-4335-8EA0-381DE9491C98}" type="sibTrans" cxnId="{8A63CE34-C1A8-4EEC-8970-2AF8959F3161}">
      <dgm:prSet/>
      <dgm:spPr/>
      <dgm:t>
        <a:bodyPr/>
        <a:lstStyle/>
        <a:p>
          <a:endParaRPr lang="ru-RU"/>
        </a:p>
      </dgm:t>
    </dgm:pt>
    <dgm:pt modelId="{9D5F96B8-FF2C-44AE-81B5-BB6FB4C5D412}">
      <dgm:prSet/>
      <dgm:spPr/>
      <dgm:t>
        <a:bodyPr/>
        <a:lstStyle/>
        <a:p>
          <a:r>
            <a:rPr lang="ru-RU" b="1" dirty="0" smtClean="0"/>
            <a:t>Федеральный закон от 29 декабря 2012 г. N 273-ФЗ "Об образовании в Российской Федерации"  (с изменениями</a:t>
          </a:r>
          <a:r>
            <a:rPr lang="ru-RU" dirty="0" smtClean="0"/>
            <a:t>)</a:t>
          </a:r>
          <a:endParaRPr lang="ru-RU" dirty="0"/>
        </a:p>
      </dgm:t>
    </dgm:pt>
    <dgm:pt modelId="{08B3E720-F4A3-42A0-9C48-B62AA2911B27}" type="sibTrans" cxnId="{F76C2043-6BA3-4905-9F00-E712255C1209}">
      <dgm:prSet/>
      <dgm:spPr/>
      <dgm:t>
        <a:bodyPr/>
        <a:lstStyle/>
        <a:p>
          <a:endParaRPr lang="ru-RU"/>
        </a:p>
      </dgm:t>
    </dgm:pt>
    <dgm:pt modelId="{5598AC87-7058-4CD2-ACB2-B88FFABCE571}" type="parTrans" cxnId="{F76C2043-6BA3-4905-9F00-E712255C1209}">
      <dgm:prSet/>
      <dgm:spPr/>
      <dgm:t>
        <a:bodyPr/>
        <a:lstStyle/>
        <a:p>
          <a:endParaRPr lang="ru-RU"/>
        </a:p>
      </dgm:t>
    </dgm:pt>
    <dgm:pt modelId="{0B8E5771-7E4D-4655-BFC2-F5BE1AF79ECF}">
      <dgm:prSet/>
      <dgm:spPr/>
      <dgm:t>
        <a:bodyPr/>
        <a:lstStyle/>
        <a:p>
          <a:r>
            <a:rPr lang="ru-RU" b="1" dirty="0" smtClean="0"/>
            <a:t>Федеральные государственные образовательные программы высшего образования  (3+)</a:t>
          </a:r>
          <a:endParaRPr lang="ru-RU" b="1" dirty="0"/>
        </a:p>
      </dgm:t>
    </dgm:pt>
    <dgm:pt modelId="{A2CEAD69-416B-4014-A7AB-AB281902C4F2}" type="parTrans" cxnId="{54EC6F06-32B4-45A7-9AAA-62DED19FD889}">
      <dgm:prSet/>
      <dgm:spPr/>
      <dgm:t>
        <a:bodyPr/>
        <a:lstStyle/>
        <a:p>
          <a:endParaRPr lang="ru-RU"/>
        </a:p>
      </dgm:t>
    </dgm:pt>
    <dgm:pt modelId="{F76C1DC8-77E4-4220-852D-EF7E72A37EF8}" type="sibTrans" cxnId="{54EC6F06-32B4-45A7-9AAA-62DED19FD889}">
      <dgm:prSet/>
      <dgm:spPr/>
      <dgm:t>
        <a:bodyPr/>
        <a:lstStyle/>
        <a:p>
          <a:endParaRPr lang="ru-RU"/>
        </a:p>
      </dgm:t>
    </dgm:pt>
    <dgm:pt modelId="{D11EC2E6-7AEC-4459-877A-121FF5020509}">
      <dgm:prSet/>
      <dgm:spPr/>
      <dgm:t>
        <a:bodyPr/>
        <a:lstStyle/>
        <a:p>
          <a:r>
            <a:rPr lang="ru-RU" b="1" dirty="0" smtClean="0"/>
            <a:t>Федеральная целевая программа развития образования 2016-2020</a:t>
          </a:r>
          <a:endParaRPr lang="ru-RU" b="1" dirty="0"/>
        </a:p>
      </dgm:t>
    </dgm:pt>
    <dgm:pt modelId="{552666C4-0329-4039-8EA4-C1857E864224}" type="parTrans" cxnId="{01C1EEC1-79F4-4AD5-9AD0-F0899ECEB263}">
      <dgm:prSet/>
      <dgm:spPr/>
      <dgm:t>
        <a:bodyPr/>
        <a:lstStyle/>
        <a:p>
          <a:endParaRPr lang="ru-RU"/>
        </a:p>
      </dgm:t>
    </dgm:pt>
    <dgm:pt modelId="{4B115064-EBDF-4D8C-8DC4-0196BE83D626}" type="sibTrans" cxnId="{01C1EEC1-79F4-4AD5-9AD0-F0899ECEB263}">
      <dgm:prSet/>
      <dgm:spPr/>
      <dgm:t>
        <a:bodyPr/>
        <a:lstStyle/>
        <a:p>
          <a:endParaRPr lang="ru-RU"/>
        </a:p>
      </dgm:t>
    </dgm:pt>
    <dgm:pt modelId="{454A7793-9EA4-46AF-9C04-449DC653DA41}">
      <dgm:prSet/>
      <dgm:spPr/>
      <dgm:t>
        <a:bodyPr/>
        <a:lstStyle/>
        <a:p>
          <a:r>
            <a:rPr lang="ru-RU" b="1" dirty="0" smtClean="0"/>
            <a:t>Концепция развития образования России на период до 2020 года</a:t>
          </a:r>
          <a:endParaRPr lang="ru-RU" b="1" dirty="0"/>
        </a:p>
      </dgm:t>
    </dgm:pt>
    <dgm:pt modelId="{E1CFFC20-77C1-43AC-B8D9-C911B3BF2A69}" type="parTrans" cxnId="{3ED54AF9-6EF2-461C-BFB8-CAB0B102754B}">
      <dgm:prSet/>
      <dgm:spPr/>
      <dgm:t>
        <a:bodyPr/>
        <a:lstStyle/>
        <a:p>
          <a:endParaRPr lang="ru-RU"/>
        </a:p>
      </dgm:t>
    </dgm:pt>
    <dgm:pt modelId="{1D7BB83D-DBC4-431A-9AD0-162AE0097725}" type="sibTrans" cxnId="{3ED54AF9-6EF2-461C-BFB8-CAB0B102754B}">
      <dgm:prSet/>
      <dgm:spPr/>
      <dgm:t>
        <a:bodyPr/>
        <a:lstStyle/>
        <a:p>
          <a:endParaRPr lang="ru-RU"/>
        </a:p>
      </dgm:t>
    </dgm:pt>
    <dgm:pt modelId="{E7FFDC62-ED4F-47D9-A9F9-5A5FEEBBBBE3}" type="pres">
      <dgm:prSet presAssocID="{77A95EB9-6C60-48DB-8C28-5FDE143404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A3174-DB8F-4D1F-8EFE-5581D8E3C2AA}" type="pres">
      <dgm:prSet presAssocID="{9D5F96B8-FF2C-44AE-81B5-BB6FB4C5D41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9582F-5833-47A1-BBE8-2F4E4700D8BB}" type="pres">
      <dgm:prSet presAssocID="{08B3E720-F4A3-42A0-9C48-B62AA2911B27}" presName="sibTrans" presStyleCnt="0"/>
      <dgm:spPr/>
      <dgm:t>
        <a:bodyPr/>
        <a:lstStyle/>
        <a:p>
          <a:endParaRPr lang="ru-RU"/>
        </a:p>
      </dgm:t>
    </dgm:pt>
    <dgm:pt modelId="{D410E5CB-2BCF-44E4-8C47-85289D530432}" type="pres">
      <dgm:prSet presAssocID="{A7AD4BA0-3C9F-4E83-A57C-D1543624EBF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98E60-FC8B-451E-BE5F-39713D1B3F2F}" type="pres">
      <dgm:prSet presAssocID="{6042F529-7E61-4498-BE51-1E1C7C2F8F0F}" presName="sibTrans" presStyleCnt="0"/>
      <dgm:spPr/>
      <dgm:t>
        <a:bodyPr/>
        <a:lstStyle/>
        <a:p>
          <a:endParaRPr lang="ru-RU"/>
        </a:p>
      </dgm:t>
    </dgm:pt>
    <dgm:pt modelId="{BD543893-9F79-4817-9E87-BF3BE5D711E4}" type="pres">
      <dgm:prSet presAssocID="{454A7793-9EA4-46AF-9C04-449DC653DA41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04D9E-307D-4F0D-A939-AF444CAB6247}" type="pres">
      <dgm:prSet presAssocID="{1D7BB83D-DBC4-431A-9AD0-162AE0097725}" presName="sibTrans" presStyleCnt="0"/>
      <dgm:spPr/>
    </dgm:pt>
    <dgm:pt modelId="{583650F6-0FB1-4095-8D54-BC6B80BAA231}" type="pres">
      <dgm:prSet presAssocID="{C33478C8-9E86-4B21-9003-F335376FB85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2BE70-5219-452C-9B0C-1A0326DDF025}" type="pres">
      <dgm:prSet presAssocID="{36B96CB1-607E-4559-ABA6-02B33D2B093F}" presName="sibTrans" presStyleCnt="0"/>
      <dgm:spPr/>
      <dgm:t>
        <a:bodyPr/>
        <a:lstStyle/>
        <a:p>
          <a:endParaRPr lang="ru-RU"/>
        </a:p>
      </dgm:t>
    </dgm:pt>
    <dgm:pt modelId="{FD279207-B214-4E4C-89A3-64E9A41CA78C}" type="pres">
      <dgm:prSet presAssocID="{EF2AA562-E2E8-4981-B655-A4F0568CF4B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5937-7B06-40C6-90D4-2B93650DD96F}" type="pres">
      <dgm:prSet presAssocID="{89D1DA03-D832-4408-8615-EEF4FD8590B4}" presName="sibTrans" presStyleCnt="0"/>
      <dgm:spPr/>
      <dgm:t>
        <a:bodyPr/>
        <a:lstStyle/>
        <a:p>
          <a:endParaRPr lang="ru-RU"/>
        </a:p>
      </dgm:t>
    </dgm:pt>
    <dgm:pt modelId="{0B3CC6B7-48CE-4B40-AF1A-AD330E12C136}" type="pres">
      <dgm:prSet presAssocID="{B59EF33C-FCD6-419A-BBE0-A08631D7793B}" presName="node" presStyleLbl="node1" presStyleIdx="5" presStyleCnt="11" custLinFactX="8646" custLinFactNeighborX="100000" custLinFactNeighborY="-1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34E4D-C83C-4B3C-9E3B-2C4FCB68D2CE}" type="pres">
      <dgm:prSet presAssocID="{12691697-EC9B-4F4D-80DA-071F17CA6758}" presName="sibTrans" presStyleCnt="0"/>
      <dgm:spPr/>
      <dgm:t>
        <a:bodyPr/>
        <a:lstStyle/>
        <a:p>
          <a:endParaRPr lang="ru-RU"/>
        </a:p>
      </dgm:t>
    </dgm:pt>
    <dgm:pt modelId="{60FC7E6B-08C6-40A8-933F-92036689C859}" type="pres">
      <dgm:prSet presAssocID="{0B8E5771-7E4D-4655-BFC2-F5BE1AF79ECF}" presName="node" presStyleLbl="node1" presStyleIdx="6" presStyleCnt="11" custLinFactX="10055" custLinFactNeighborX="100000" custLinFactNeighborY="-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3165D-6E2F-404F-B3C4-A1FD7DCB2708}" type="pres">
      <dgm:prSet presAssocID="{F76C1DC8-77E4-4220-852D-EF7E72A37EF8}" presName="sibTrans" presStyleCnt="0"/>
      <dgm:spPr/>
    </dgm:pt>
    <dgm:pt modelId="{465710EE-BB6C-46D5-B370-C22EF1340B6F}" type="pres">
      <dgm:prSet presAssocID="{BA51BD88-FFE1-492C-A5BE-6C33D636D741}" presName="node" presStyleLbl="node1" presStyleIdx="7" presStyleCnt="11" custLinFactY="19886" custLinFactNeighborX="-347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CA429-62FC-492B-AE6F-9CD026743012}" type="pres">
      <dgm:prSet presAssocID="{20A58B3F-2350-4EA1-9BCC-E9852ADEFC04}" presName="sibTrans" presStyleCnt="0"/>
      <dgm:spPr/>
      <dgm:t>
        <a:bodyPr/>
        <a:lstStyle/>
        <a:p>
          <a:endParaRPr lang="ru-RU"/>
        </a:p>
      </dgm:t>
    </dgm:pt>
    <dgm:pt modelId="{21693390-A891-44AC-A5BF-4BB421C68063}" type="pres">
      <dgm:prSet presAssocID="{1A2E0860-49EB-4959-B2B4-902162B45953}" presName="node" presStyleLbl="node1" presStyleIdx="8" presStyleCnt="11" custLinFactX="16246" custLinFactNeighborX="100000" custLinFactNeighborY="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FADAA-85C9-4DA8-AC88-ED1F3642EA77}" type="pres">
      <dgm:prSet presAssocID="{DC95F6F4-D486-44B3-A819-FA89D5CBC818}" presName="sibTrans" presStyleCnt="0"/>
      <dgm:spPr/>
      <dgm:t>
        <a:bodyPr/>
        <a:lstStyle/>
        <a:p>
          <a:endParaRPr lang="ru-RU"/>
        </a:p>
      </dgm:t>
    </dgm:pt>
    <dgm:pt modelId="{E323E610-AD9B-4D1B-B4EA-4A6CD9D6D4CA}" type="pres">
      <dgm:prSet presAssocID="{D11EC2E6-7AEC-4459-877A-121FF5020509}" presName="node" presStyleLbl="node1" presStyleIdx="9" presStyleCnt="11" custLinFactX="-10433" custLinFactNeighborX="-100000" custLinFactNeighborY="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CD6A0-C122-4678-8234-B42A7ACE77D5}" type="pres">
      <dgm:prSet presAssocID="{4B115064-EBDF-4D8C-8DC4-0196BE83D626}" presName="sibTrans" presStyleCnt="0"/>
      <dgm:spPr/>
    </dgm:pt>
    <dgm:pt modelId="{7BC22C0B-707C-4496-B896-A59A9BB3F7E0}" type="pres">
      <dgm:prSet presAssocID="{6AE2A676-E5C9-48C4-9687-6985D95194A5}" presName="node" presStyleLbl="node1" presStyleIdx="10" presStyleCnt="11" custLinFactX="-65740" custLinFactY="-1224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6C4BF-8EA1-46FE-8214-28D7FABD64D0}" srcId="{77A95EB9-6C60-48DB-8C28-5FDE14340443}" destId="{1A2E0860-49EB-4959-B2B4-902162B45953}" srcOrd="8" destOrd="0" parTransId="{4271975A-3AFE-4E63-8214-DDDFCAC104C1}" sibTransId="{DC95F6F4-D486-44B3-A819-FA89D5CBC818}"/>
    <dgm:cxn modelId="{096BB953-D90D-4297-9D1D-F64E130F8CDD}" type="presOf" srcId="{454A7793-9EA4-46AF-9C04-449DC653DA41}" destId="{BD543893-9F79-4817-9E87-BF3BE5D711E4}" srcOrd="0" destOrd="0" presId="urn:microsoft.com/office/officeart/2005/8/layout/default"/>
    <dgm:cxn modelId="{3395031F-0091-46C3-B068-DDA51804E042}" type="presOf" srcId="{B59EF33C-FCD6-419A-BBE0-A08631D7793B}" destId="{0B3CC6B7-48CE-4B40-AF1A-AD330E12C136}" srcOrd="0" destOrd="0" presId="urn:microsoft.com/office/officeart/2005/8/layout/default"/>
    <dgm:cxn modelId="{91B4564F-8B37-4ADB-8D99-606C818B4A5A}" srcId="{77A95EB9-6C60-48DB-8C28-5FDE14340443}" destId="{A7AD4BA0-3C9F-4E83-A57C-D1543624EBF0}" srcOrd="1" destOrd="0" parTransId="{2237EC3D-3157-4B8C-959F-E100F2405E67}" sibTransId="{6042F529-7E61-4498-BE51-1E1C7C2F8F0F}"/>
    <dgm:cxn modelId="{68EDE648-AC19-44DD-8CA5-69890630EA71}" type="presOf" srcId="{A7AD4BA0-3C9F-4E83-A57C-D1543624EBF0}" destId="{D410E5CB-2BCF-44E4-8C47-85289D530432}" srcOrd="0" destOrd="0" presId="urn:microsoft.com/office/officeart/2005/8/layout/default"/>
    <dgm:cxn modelId="{757B7722-E7C7-4CBB-97AB-90D6D50B6981}" type="presOf" srcId="{C33478C8-9E86-4B21-9003-F335376FB858}" destId="{583650F6-0FB1-4095-8D54-BC6B80BAA231}" srcOrd="0" destOrd="0" presId="urn:microsoft.com/office/officeart/2005/8/layout/default"/>
    <dgm:cxn modelId="{44348BF6-9A77-4620-8A2E-7CBAFE45F946}" type="presOf" srcId="{BA51BD88-FFE1-492C-A5BE-6C33D636D741}" destId="{465710EE-BB6C-46D5-B370-C22EF1340B6F}" srcOrd="0" destOrd="0" presId="urn:microsoft.com/office/officeart/2005/8/layout/default"/>
    <dgm:cxn modelId="{F4A6615D-802F-4F57-B26E-76934B337E18}" srcId="{77A95EB9-6C60-48DB-8C28-5FDE14340443}" destId="{BA51BD88-FFE1-492C-A5BE-6C33D636D741}" srcOrd="7" destOrd="0" parTransId="{BED7F1D4-AD3B-4FB4-944C-A6ADB7363DAD}" sibTransId="{20A58B3F-2350-4EA1-9BCC-E9852ADEFC04}"/>
    <dgm:cxn modelId="{113E2407-B347-4536-97E3-64495EB2AA0F}" type="presOf" srcId="{1A2E0860-49EB-4959-B2B4-902162B45953}" destId="{21693390-A891-44AC-A5BF-4BB421C68063}" srcOrd="0" destOrd="0" presId="urn:microsoft.com/office/officeart/2005/8/layout/default"/>
    <dgm:cxn modelId="{8A63CE34-C1A8-4EEC-8970-2AF8959F3161}" srcId="{77A95EB9-6C60-48DB-8C28-5FDE14340443}" destId="{6AE2A676-E5C9-48C4-9687-6985D95194A5}" srcOrd="10" destOrd="0" parTransId="{A32066A5-74A4-49D4-8364-36D79D0F3F68}" sibTransId="{94C9568B-15A9-4335-8EA0-381DE9491C98}"/>
    <dgm:cxn modelId="{4E3A6CD2-4FD7-47ED-A555-9DFBC8452C66}" type="presOf" srcId="{77A95EB9-6C60-48DB-8C28-5FDE14340443}" destId="{E7FFDC62-ED4F-47D9-A9F9-5A5FEEBBBBE3}" srcOrd="0" destOrd="0" presId="urn:microsoft.com/office/officeart/2005/8/layout/default"/>
    <dgm:cxn modelId="{66DBE514-9F12-461D-83F2-4ECED3E3B049}" srcId="{77A95EB9-6C60-48DB-8C28-5FDE14340443}" destId="{EF2AA562-E2E8-4981-B655-A4F0568CF4B1}" srcOrd="4" destOrd="0" parTransId="{C491FDEE-44C6-4277-AA2C-95B0C8F7E0DF}" sibTransId="{89D1DA03-D832-4408-8615-EEF4FD8590B4}"/>
    <dgm:cxn modelId="{F76C2043-6BA3-4905-9F00-E712255C1209}" srcId="{77A95EB9-6C60-48DB-8C28-5FDE14340443}" destId="{9D5F96B8-FF2C-44AE-81B5-BB6FB4C5D412}" srcOrd="0" destOrd="0" parTransId="{5598AC87-7058-4CD2-ACB2-B88FFABCE571}" sibTransId="{08B3E720-F4A3-42A0-9C48-B62AA2911B27}"/>
    <dgm:cxn modelId="{8ECA0D13-69FE-4579-AB0E-D18A645C1494}" type="presOf" srcId="{9D5F96B8-FF2C-44AE-81B5-BB6FB4C5D412}" destId="{0B6A3174-DB8F-4D1F-8EFE-5581D8E3C2AA}" srcOrd="0" destOrd="0" presId="urn:microsoft.com/office/officeart/2005/8/layout/default"/>
    <dgm:cxn modelId="{53C590AD-FBEA-46CD-B283-843DF0F35B06}" srcId="{77A95EB9-6C60-48DB-8C28-5FDE14340443}" destId="{B59EF33C-FCD6-419A-BBE0-A08631D7793B}" srcOrd="5" destOrd="0" parTransId="{911F8ABD-484B-4575-8CE0-E5698671677E}" sibTransId="{12691697-EC9B-4F4D-80DA-071F17CA6758}"/>
    <dgm:cxn modelId="{119EBCA9-5B05-411E-B91A-16464181C39B}" type="presOf" srcId="{D11EC2E6-7AEC-4459-877A-121FF5020509}" destId="{E323E610-AD9B-4D1B-B4EA-4A6CD9D6D4CA}" srcOrd="0" destOrd="0" presId="urn:microsoft.com/office/officeart/2005/8/layout/default"/>
    <dgm:cxn modelId="{CF428A60-1F1F-4283-A71A-77E5AF7AE02F}" type="presOf" srcId="{EF2AA562-E2E8-4981-B655-A4F0568CF4B1}" destId="{FD279207-B214-4E4C-89A3-64E9A41CA78C}" srcOrd="0" destOrd="0" presId="urn:microsoft.com/office/officeart/2005/8/layout/default"/>
    <dgm:cxn modelId="{01C1EEC1-79F4-4AD5-9AD0-F0899ECEB263}" srcId="{77A95EB9-6C60-48DB-8C28-5FDE14340443}" destId="{D11EC2E6-7AEC-4459-877A-121FF5020509}" srcOrd="9" destOrd="0" parTransId="{552666C4-0329-4039-8EA4-C1857E864224}" sibTransId="{4B115064-EBDF-4D8C-8DC4-0196BE83D626}"/>
    <dgm:cxn modelId="{910E8BBC-6475-423B-A81B-0101F7C7E5FB}" type="presOf" srcId="{0B8E5771-7E4D-4655-BFC2-F5BE1AF79ECF}" destId="{60FC7E6B-08C6-40A8-933F-92036689C859}" srcOrd="0" destOrd="0" presId="urn:microsoft.com/office/officeart/2005/8/layout/default"/>
    <dgm:cxn modelId="{54EC6F06-32B4-45A7-9AAA-62DED19FD889}" srcId="{77A95EB9-6C60-48DB-8C28-5FDE14340443}" destId="{0B8E5771-7E4D-4655-BFC2-F5BE1AF79ECF}" srcOrd="6" destOrd="0" parTransId="{A2CEAD69-416B-4014-A7AB-AB281902C4F2}" sibTransId="{F76C1DC8-77E4-4220-852D-EF7E72A37EF8}"/>
    <dgm:cxn modelId="{A7B5492D-E15E-43B0-8F58-03E31F127520}" srcId="{77A95EB9-6C60-48DB-8C28-5FDE14340443}" destId="{C33478C8-9E86-4B21-9003-F335376FB858}" srcOrd="3" destOrd="0" parTransId="{57365B99-8F4E-4751-BCAD-189FCE4F83D3}" sibTransId="{36B96CB1-607E-4559-ABA6-02B33D2B093F}"/>
    <dgm:cxn modelId="{5FA90DA7-A532-4B25-BA96-FF9FDD60B4DD}" type="presOf" srcId="{6AE2A676-E5C9-48C4-9687-6985D95194A5}" destId="{7BC22C0B-707C-4496-B896-A59A9BB3F7E0}" srcOrd="0" destOrd="0" presId="urn:microsoft.com/office/officeart/2005/8/layout/default"/>
    <dgm:cxn modelId="{3ED54AF9-6EF2-461C-BFB8-CAB0B102754B}" srcId="{77A95EB9-6C60-48DB-8C28-5FDE14340443}" destId="{454A7793-9EA4-46AF-9C04-449DC653DA41}" srcOrd="2" destOrd="0" parTransId="{E1CFFC20-77C1-43AC-B8D9-C911B3BF2A69}" sibTransId="{1D7BB83D-DBC4-431A-9AD0-162AE0097725}"/>
    <dgm:cxn modelId="{1BD70921-45DD-456D-A952-F9BCD2AAF5C0}" type="presParOf" srcId="{E7FFDC62-ED4F-47D9-A9F9-5A5FEEBBBBE3}" destId="{0B6A3174-DB8F-4D1F-8EFE-5581D8E3C2AA}" srcOrd="0" destOrd="0" presId="urn:microsoft.com/office/officeart/2005/8/layout/default"/>
    <dgm:cxn modelId="{039B5567-D111-4955-8020-FF44F38A1579}" type="presParOf" srcId="{E7FFDC62-ED4F-47D9-A9F9-5A5FEEBBBBE3}" destId="{3329582F-5833-47A1-BBE8-2F4E4700D8BB}" srcOrd="1" destOrd="0" presId="urn:microsoft.com/office/officeart/2005/8/layout/default"/>
    <dgm:cxn modelId="{B546FB1D-3AC8-4286-8EF6-EE2C71833908}" type="presParOf" srcId="{E7FFDC62-ED4F-47D9-A9F9-5A5FEEBBBBE3}" destId="{D410E5CB-2BCF-44E4-8C47-85289D530432}" srcOrd="2" destOrd="0" presId="urn:microsoft.com/office/officeart/2005/8/layout/default"/>
    <dgm:cxn modelId="{DB1E17DC-FD07-45D6-B059-9CC6220E9A93}" type="presParOf" srcId="{E7FFDC62-ED4F-47D9-A9F9-5A5FEEBBBBE3}" destId="{4DC98E60-FC8B-451E-BE5F-39713D1B3F2F}" srcOrd="3" destOrd="0" presId="urn:microsoft.com/office/officeart/2005/8/layout/default"/>
    <dgm:cxn modelId="{2E5AB143-2902-497C-87EE-E28F654E842E}" type="presParOf" srcId="{E7FFDC62-ED4F-47D9-A9F9-5A5FEEBBBBE3}" destId="{BD543893-9F79-4817-9E87-BF3BE5D711E4}" srcOrd="4" destOrd="0" presId="urn:microsoft.com/office/officeart/2005/8/layout/default"/>
    <dgm:cxn modelId="{44F2F38D-214C-452B-93D4-BA9FB6F83296}" type="presParOf" srcId="{E7FFDC62-ED4F-47D9-A9F9-5A5FEEBBBBE3}" destId="{ADE04D9E-307D-4F0D-A939-AF444CAB6247}" srcOrd="5" destOrd="0" presId="urn:microsoft.com/office/officeart/2005/8/layout/default"/>
    <dgm:cxn modelId="{46C5D3ED-06C7-4FDE-AC23-45A768F65E51}" type="presParOf" srcId="{E7FFDC62-ED4F-47D9-A9F9-5A5FEEBBBBE3}" destId="{583650F6-0FB1-4095-8D54-BC6B80BAA231}" srcOrd="6" destOrd="0" presId="urn:microsoft.com/office/officeart/2005/8/layout/default"/>
    <dgm:cxn modelId="{8003B310-2D4F-470F-9FF1-5E18095CD0F9}" type="presParOf" srcId="{E7FFDC62-ED4F-47D9-A9F9-5A5FEEBBBBE3}" destId="{3252BE70-5219-452C-9B0C-1A0326DDF025}" srcOrd="7" destOrd="0" presId="urn:microsoft.com/office/officeart/2005/8/layout/default"/>
    <dgm:cxn modelId="{B6CDE8FE-FBCD-4522-AE39-02FA9A8BFC75}" type="presParOf" srcId="{E7FFDC62-ED4F-47D9-A9F9-5A5FEEBBBBE3}" destId="{FD279207-B214-4E4C-89A3-64E9A41CA78C}" srcOrd="8" destOrd="0" presId="urn:microsoft.com/office/officeart/2005/8/layout/default"/>
    <dgm:cxn modelId="{48EA88D8-4E62-4520-A9F3-06298E595D9B}" type="presParOf" srcId="{E7FFDC62-ED4F-47D9-A9F9-5A5FEEBBBBE3}" destId="{05C45937-7B06-40C6-90D4-2B93650DD96F}" srcOrd="9" destOrd="0" presId="urn:microsoft.com/office/officeart/2005/8/layout/default"/>
    <dgm:cxn modelId="{1A2A4CC3-8AFE-4EDF-B258-AAD365E4C763}" type="presParOf" srcId="{E7FFDC62-ED4F-47D9-A9F9-5A5FEEBBBBE3}" destId="{0B3CC6B7-48CE-4B40-AF1A-AD330E12C136}" srcOrd="10" destOrd="0" presId="urn:microsoft.com/office/officeart/2005/8/layout/default"/>
    <dgm:cxn modelId="{CECA82D8-D8D8-4D54-92DB-9E06EA620B11}" type="presParOf" srcId="{E7FFDC62-ED4F-47D9-A9F9-5A5FEEBBBBE3}" destId="{75C34E4D-C83C-4B3C-9E3B-2C4FCB68D2CE}" srcOrd="11" destOrd="0" presId="urn:microsoft.com/office/officeart/2005/8/layout/default"/>
    <dgm:cxn modelId="{E2BDBE92-4DBC-4752-B8B3-92C9534F726B}" type="presParOf" srcId="{E7FFDC62-ED4F-47D9-A9F9-5A5FEEBBBBE3}" destId="{60FC7E6B-08C6-40A8-933F-92036689C859}" srcOrd="12" destOrd="0" presId="urn:microsoft.com/office/officeart/2005/8/layout/default"/>
    <dgm:cxn modelId="{AA361B2E-C31F-46DE-A35C-D680867025F5}" type="presParOf" srcId="{E7FFDC62-ED4F-47D9-A9F9-5A5FEEBBBBE3}" destId="{8783165D-6E2F-404F-B3C4-A1FD7DCB2708}" srcOrd="13" destOrd="0" presId="urn:microsoft.com/office/officeart/2005/8/layout/default"/>
    <dgm:cxn modelId="{DF5C5B9A-D887-4C7A-A8F0-369B38493F43}" type="presParOf" srcId="{E7FFDC62-ED4F-47D9-A9F9-5A5FEEBBBBE3}" destId="{465710EE-BB6C-46D5-B370-C22EF1340B6F}" srcOrd="14" destOrd="0" presId="urn:microsoft.com/office/officeart/2005/8/layout/default"/>
    <dgm:cxn modelId="{8AADBD69-FEC1-489A-B19F-C8FF0BEB86C2}" type="presParOf" srcId="{E7FFDC62-ED4F-47D9-A9F9-5A5FEEBBBBE3}" destId="{0E7CA429-62FC-492B-AE6F-9CD026743012}" srcOrd="15" destOrd="0" presId="urn:microsoft.com/office/officeart/2005/8/layout/default"/>
    <dgm:cxn modelId="{FE8CE01B-1312-44EF-AA47-6E12A190C806}" type="presParOf" srcId="{E7FFDC62-ED4F-47D9-A9F9-5A5FEEBBBBE3}" destId="{21693390-A891-44AC-A5BF-4BB421C68063}" srcOrd="16" destOrd="0" presId="urn:microsoft.com/office/officeart/2005/8/layout/default"/>
    <dgm:cxn modelId="{64B0442F-EFA4-4AA6-BA4D-5F6FD4105053}" type="presParOf" srcId="{E7FFDC62-ED4F-47D9-A9F9-5A5FEEBBBBE3}" destId="{5DBFADAA-85C9-4DA8-AC88-ED1F3642EA77}" srcOrd="17" destOrd="0" presId="urn:microsoft.com/office/officeart/2005/8/layout/default"/>
    <dgm:cxn modelId="{145194FD-94B7-4A9D-A743-ADE0F6DD417E}" type="presParOf" srcId="{E7FFDC62-ED4F-47D9-A9F9-5A5FEEBBBBE3}" destId="{E323E610-AD9B-4D1B-B4EA-4A6CD9D6D4CA}" srcOrd="18" destOrd="0" presId="urn:microsoft.com/office/officeart/2005/8/layout/default"/>
    <dgm:cxn modelId="{0DF0B819-F39D-4112-92B5-622EA7E52A69}" type="presParOf" srcId="{E7FFDC62-ED4F-47D9-A9F9-5A5FEEBBBBE3}" destId="{527CD6A0-C122-4678-8234-B42A7ACE77D5}" srcOrd="19" destOrd="0" presId="urn:microsoft.com/office/officeart/2005/8/layout/default"/>
    <dgm:cxn modelId="{78151687-AB8E-41AD-A2F1-DAE783745E15}" type="presParOf" srcId="{E7FFDC62-ED4F-47D9-A9F9-5A5FEEBBBBE3}" destId="{7BC22C0B-707C-4496-B896-A59A9BB3F7E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8A8F2-B195-4739-AF43-98381ABDF0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8556B-66D5-4CB8-B09E-14CBE0D37856}">
      <dgm:prSet phldrT="[Текст]" custT="1"/>
      <dgm:spPr>
        <a:solidFill>
          <a:srgbClr val="35A1EB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развитие магистратуры; переход к новым формам организации и управления образовательными программами;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b="1" dirty="0" smtClean="0">
              <a:solidFill>
                <a:schemeClr val="bg1"/>
              </a:solidFill>
            </a:rPr>
            <a:t>повышение их практико- ориентированности </a:t>
          </a:r>
          <a:r>
            <a:rPr lang="ru-RU" sz="1200" dirty="0" smtClean="0">
              <a:solidFill>
                <a:schemeClr val="bg1"/>
              </a:solidFill>
            </a:rPr>
            <a:t>в соответствии с профессиональными стандартами Минтруда России</a:t>
          </a:r>
          <a:endParaRPr lang="ru-RU" sz="1200" dirty="0">
            <a:solidFill>
              <a:schemeClr val="bg1"/>
            </a:solidFill>
          </a:endParaRPr>
        </a:p>
      </dgm:t>
    </dgm:pt>
    <dgm:pt modelId="{F156E44B-B036-45C6-83E2-5795AEA7AF22}" type="parTrans" cxnId="{584CE264-DC27-4C0E-A829-7FAEDB5CC4A6}">
      <dgm:prSet/>
      <dgm:spPr/>
      <dgm:t>
        <a:bodyPr/>
        <a:lstStyle/>
        <a:p>
          <a:endParaRPr lang="ru-RU"/>
        </a:p>
      </dgm:t>
    </dgm:pt>
    <dgm:pt modelId="{E194CBC5-8345-4E7F-BFA5-C3248FDD3E3A}" type="sibTrans" cxnId="{584CE264-DC27-4C0E-A829-7FAEDB5CC4A6}">
      <dgm:prSet/>
      <dgm:spPr/>
      <dgm:t>
        <a:bodyPr/>
        <a:lstStyle/>
        <a:p>
          <a:endParaRPr lang="ru-RU"/>
        </a:p>
      </dgm:t>
    </dgm:pt>
    <dgm:pt modelId="{A4276A0F-6421-4F23-A003-8D6308DEAF36}">
      <dgm:prSet phldrT="[Текст]" custT="1"/>
      <dgm:spPr>
        <a:solidFill>
          <a:srgbClr val="35A1EB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bg1"/>
              </a:solidFill>
            </a:rPr>
            <a:t>поддержка и продвижение на российском и мировом рынках образования уникальных (эксклюзивных) направлений подготовки</a:t>
          </a:r>
          <a:r>
            <a:rPr lang="ru-RU" sz="1200" dirty="0" smtClean="0">
              <a:solidFill>
                <a:schemeClr val="bg1"/>
              </a:solidFill>
            </a:rPr>
            <a:t> образовательных программ, определяющих неповторимый облик </a:t>
          </a:r>
          <a:r>
            <a:rPr lang="ru-RU" sz="1200" dirty="0" err="1" smtClean="0">
              <a:solidFill>
                <a:schemeClr val="bg1"/>
              </a:solidFill>
            </a:rPr>
            <a:t>Герценовского</a:t>
          </a:r>
          <a:r>
            <a:rPr lang="ru-RU" sz="1200" dirty="0" smtClean="0">
              <a:solidFill>
                <a:schemeClr val="bg1"/>
              </a:solidFill>
            </a:rPr>
            <a:t> университета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dirty="0" smtClean="0">
              <a:solidFill>
                <a:schemeClr val="bg1"/>
              </a:solidFill>
            </a:rPr>
            <a:t>при сохранении высокого уровня фундаментальности</a:t>
          </a:r>
        </a:p>
      </dgm:t>
    </dgm:pt>
    <dgm:pt modelId="{ED765A32-C9DA-49E6-A00B-3BAF7F58399E}" type="parTrans" cxnId="{B3A8F709-1754-4286-99A0-FD609EBDB09C}">
      <dgm:prSet/>
      <dgm:spPr/>
      <dgm:t>
        <a:bodyPr/>
        <a:lstStyle/>
        <a:p>
          <a:endParaRPr lang="ru-RU"/>
        </a:p>
      </dgm:t>
    </dgm:pt>
    <dgm:pt modelId="{9ADC5317-83AA-4AE7-96D7-2BECC61A1001}" type="sibTrans" cxnId="{B3A8F709-1754-4286-99A0-FD609EBDB09C}">
      <dgm:prSet/>
      <dgm:spPr/>
      <dgm:t>
        <a:bodyPr/>
        <a:lstStyle/>
        <a:p>
          <a:endParaRPr lang="ru-RU"/>
        </a:p>
      </dgm:t>
    </dgm:pt>
    <dgm:pt modelId="{CD051DA3-3A06-4BE4-8D71-D4E583CAD487}">
      <dgm:prSet phldrT="[Текст]" custT="1"/>
      <dgm:spPr>
        <a:solidFill>
          <a:srgbClr val="35A1EB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переход на новые форматы электронного обучения и дистанционные образовательные технологии, создание электронного образовательного портала университета</a:t>
          </a:r>
          <a:r>
            <a:rPr lang="ru-RU" sz="1200" dirty="0" smtClean="0">
              <a:solidFill>
                <a:schemeClr val="bg1"/>
              </a:solidFill>
            </a:rPr>
            <a:t>, позволяющего интегрировать электронные образовательные ресурсы и современные информационные </a:t>
          </a:r>
          <a:r>
            <a:rPr lang="ru-RU" sz="1200" dirty="0" smtClean="0"/>
            <a:t>сервисы</a:t>
          </a:r>
          <a:endParaRPr lang="ru-RU" sz="1200" dirty="0"/>
        </a:p>
      </dgm:t>
    </dgm:pt>
    <dgm:pt modelId="{EEE4AC0E-5C3E-4D1E-896D-95BACA18AA67}" type="parTrans" cxnId="{A101B8D9-FAA0-4902-90C0-3788B57893B9}">
      <dgm:prSet/>
      <dgm:spPr/>
      <dgm:t>
        <a:bodyPr/>
        <a:lstStyle/>
        <a:p>
          <a:endParaRPr lang="ru-RU"/>
        </a:p>
      </dgm:t>
    </dgm:pt>
    <dgm:pt modelId="{11FD533F-1A31-4D3A-8F32-47B02499B6A6}" type="sibTrans" cxnId="{A101B8D9-FAA0-4902-90C0-3788B57893B9}">
      <dgm:prSet/>
      <dgm:spPr/>
      <dgm:t>
        <a:bodyPr/>
        <a:lstStyle/>
        <a:p>
          <a:endParaRPr lang="ru-RU"/>
        </a:p>
      </dgm:t>
    </dgm:pt>
    <dgm:pt modelId="{349CC33D-3E59-4FF1-B782-2B95DB6F7F10}">
      <dgm:prSet custT="1"/>
      <dgm:spPr>
        <a:solidFill>
          <a:srgbClr val="35A1EB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развитие системы </a:t>
          </a:r>
          <a:r>
            <a:rPr lang="ru-RU" sz="1200" b="1" dirty="0" err="1" smtClean="0">
              <a:solidFill>
                <a:schemeClr val="bg1"/>
              </a:solidFill>
            </a:rPr>
            <a:t>довузовской</a:t>
          </a:r>
          <a:r>
            <a:rPr lang="ru-RU" sz="1200" b="1" dirty="0" smtClean="0">
              <a:solidFill>
                <a:schemeClr val="bg1"/>
              </a:solidFill>
            </a:rPr>
            <a:t> подготовки и профориентации талантливой молодежи</a:t>
          </a:r>
          <a:r>
            <a:rPr lang="ru-RU" sz="1200" dirty="0" smtClean="0">
              <a:solidFill>
                <a:schemeClr val="bg1"/>
              </a:solidFill>
            </a:rPr>
            <a:t>, повышение статуса </a:t>
          </a:r>
          <a:r>
            <a:rPr lang="ru-RU" sz="1200" dirty="0" err="1" smtClean="0">
              <a:solidFill>
                <a:schemeClr val="bg1"/>
              </a:solidFill>
            </a:rPr>
            <a:t>Герценовских</a:t>
          </a:r>
          <a:r>
            <a:rPr lang="ru-RU" sz="1200" dirty="0" smtClean="0">
              <a:solidFill>
                <a:schemeClr val="bg1"/>
              </a:solidFill>
            </a:rPr>
            <a:t> олимпиад, формирование сети базовых экспериментальных площадок </a:t>
          </a:r>
          <a:r>
            <a:rPr lang="ru-RU" sz="1200" dirty="0" err="1" smtClean="0">
              <a:solidFill>
                <a:schemeClr val="bg1"/>
              </a:solidFill>
            </a:rPr>
            <a:t>Герценовского</a:t>
          </a:r>
          <a:r>
            <a:rPr lang="ru-RU" sz="1200" dirty="0" smtClean="0">
              <a:solidFill>
                <a:schemeClr val="bg1"/>
              </a:solidFill>
            </a:rPr>
            <a:t> университета, обеспечивающее привлечение и отбор мотивированных абитуриентов с </a:t>
          </a:r>
          <a:r>
            <a:rPr lang="ru-RU" sz="1200" dirty="0" smtClean="0"/>
            <a:t>высоким творческим потенциалом</a:t>
          </a:r>
          <a:endParaRPr lang="ru-RU" sz="1200" dirty="0"/>
        </a:p>
      </dgm:t>
    </dgm:pt>
    <dgm:pt modelId="{60EA91E5-E681-430A-9AB4-2EBB1297885B}" type="parTrans" cxnId="{17E3D5B2-762A-476E-A43E-D77143280B6A}">
      <dgm:prSet/>
      <dgm:spPr/>
      <dgm:t>
        <a:bodyPr/>
        <a:lstStyle/>
        <a:p>
          <a:endParaRPr lang="ru-RU"/>
        </a:p>
      </dgm:t>
    </dgm:pt>
    <dgm:pt modelId="{2D441091-CF25-4185-84C5-1B332B5E1AD9}" type="sibTrans" cxnId="{17E3D5B2-762A-476E-A43E-D77143280B6A}">
      <dgm:prSet/>
      <dgm:spPr/>
      <dgm:t>
        <a:bodyPr/>
        <a:lstStyle/>
        <a:p>
          <a:endParaRPr lang="ru-RU"/>
        </a:p>
      </dgm:t>
    </dgm:pt>
    <dgm:pt modelId="{1431C11D-BBDD-4E3D-B688-531019CAB02A}">
      <dgm:prSet custT="1"/>
      <dgm:spPr>
        <a:solidFill>
          <a:srgbClr val="35A1EB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диверсификация образовательных программ </a:t>
          </a:r>
          <a:r>
            <a:rPr lang="ru-RU" sz="1200" dirty="0" smtClean="0">
              <a:solidFill>
                <a:schemeClr val="bg1"/>
              </a:solidFill>
            </a:rPr>
            <a:t> в контексте становления института профессиональных стандартов, которая обеспечит рост конкурентоспособности выпускников на рынке труда и создание потенциала их профессиональной мобильности</a:t>
          </a:r>
        </a:p>
      </dgm:t>
    </dgm:pt>
    <dgm:pt modelId="{71EB6342-43D1-47EB-A106-DCAF45C02E95}" type="parTrans" cxnId="{348B11BD-65A4-4E18-88A2-8AF044E963D7}">
      <dgm:prSet/>
      <dgm:spPr/>
      <dgm:t>
        <a:bodyPr/>
        <a:lstStyle/>
        <a:p>
          <a:endParaRPr lang="ru-RU"/>
        </a:p>
      </dgm:t>
    </dgm:pt>
    <dgm:pt modelId="{1BE6C82B-A52F-4A0A-9AAF-F879C9099411}" type="sibTrans" cxnId="{348B11BD-65A4-4E18-88A2-8AF044E963D7}">
      <dgm:prSet/>
      <dgm:spPr/>
      <dgm:t>
        <a:bodyPr/>
        <a:lstStyle/>
        <a:p>
          <a:endParaRPr lang="ru-RU"/>
        </a:p>
      </dgm:t>
    </dgm:pt>
    <dgm:pt modelId="{181DE861-87E5-4FBE-A61A-052A05F043A0}">
      <dgm:prSet custT="1"/>
      <dgm:spPr>
        <a:solidFill>
          <a:srgbClr val="35A1EB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обеспечение интеграции образования и науки </a:t>
          </a:r>
          <a:r>
            <a:rPr lang="ru-RU" sz="1200" dirty="0" smtClean="0">
              <a:solidFill>
                <a:schemeClr val="bg1"/>
              </a:solidFill>
            </a:rPr>
            <a:t>на основе реализации многомерной модели «образование через исследование</a:t>
          </a:r>
          <a:r>
            <a:rPr lang="ru-RU" sz="1200" dirty="0" smtClean="0"/>
            <a:t>»</a:t>
          </a:r>
          <a:endParaRPr lang="ru-RU" sz="1200" dirty="0"/>
        </a:p>
      </dgm:t>
    </dgm:pt>
    <dgm:pt modelId="{A78D2961-519F-4451-966B-E83E0479FCBA}" type="parTrans" cxnId="{B208975C-CB61-4F93-AADA-47741DCAEC70}">
      <dgm:prSet/>
      <dgm:spPr/>
      <dgm:t>
        <a:bodyPr/>
        <a:lstStyle/>
        <a:p>
          <a:endParaRPr lang="ru-RU"/>
        </a:p>
      </dgm:t>
    </dgm:pt>
    <dgm:pt modelId="{E5B17EA8-6BC3-4497-ACEE-F8BE01A766CE}" type="sibTrans" cxnId="{B208975C-CB61-4F93-AADA-47741DCAEC70}">
      <dgm:prSet/>
      <dgm:spPr/>
      <dgm:t>
        <a:bodyPr/>
        <a:lstStyle/>
        <a:p>
          <a:endParaRPr lang="ru-RU"/>
        </a:p>
      </dgm:t>
    </dgm:pt>
    <dgm:pt modelId="{EBD42025-1322-4136-80C4-CD88B903D787}" type="pres">
      <dgm:prSet presAssocID="{FC58A8F2-B195-4739-AF43-98381ABDF0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A9F7E1-35B9-41DD-9034-B35E4D8DEBF5}" type="pres">
      <dgm:prSet presAssocID="{FC58A8F2-B195-4739-AF43-98381ABDF05E}" presName="Name1" presStyleCnt="0"/>
      <dgm:spPr/>
    </dgm:pt>
    <dgm:pt modelId="{C64FDAE6-6DC7-4195-9C33-76367F6A5B47}" type="pres">
      <dgm:prSet presAssocID="{FC58A8F2-B195-4739-AF43-98381ABDF05E}" presName="cycle" presStyleCnt="0"/>
      <dgm:spPr/>
    </dgm:pt>
    <dgm:pt modelId="{B8636BE5-1C9C-4D1E-AB6C-1239B382BB47}" type="pres">
      <dgm:prSet presAssocID="{FC58A8F2-B195-4739-AF43-98381ABDF05E}" presName="srcNode" presStyleLbl="node1" presStyleIdx="0" presStyleCnt="6"/>
      <dgm:spPr/>
    </dgm:pt>
    <dgm:pt modelId="{C31512C6-C29A-402B-9CA8-03F247AB1727}" type="pres">
      <dgm:prSet presAssocID="{FC58A8F2-B195-4739-AF43-98381ABDF05E}" presName="conn" presStyleLbl="parChTrans1D2" presStyleIdx="0" presStyleCnt="1"/>
      <dgm:spPr/>
      <dgm:t>
        <a:bodyPr/>
        <a:lstStyle/>
        <a:p>
          <a:endParaRPr lang="ru-RU"/>
        </a:p>
      </dgm:t>
    </dgm:pt>
    <dgm:pt modelId="{EFADC88F-F4CA-4619-9075-16E61668F938}" type="pres">
      <dgm:prSet presAssocID="{FC58A8F2-B195-4739-AF43-98381ABDF05E}" presName="extraNode" presStyleLbl="node1" presStyleIdx="0" presStyleCnt="6"/>
      <dgm:spPr/>
    </dgm:pt>
    <dgm:pt modelId="{DD6AFFB9-2D4B-4C65-BF3D-62B147D4D306}" type="pres">
      <dgm:prSet presAssocID="{FC58A8F2-B195-4739-AF43-98381ABDF05E}" presName="dstNode" presStyleLbl="node1" presStyleIdx="0" presStyleCnt="6"/>
      <dgm:spPr/>
    </dgm:pt>
    <dgm:pt modelId="{E3E158F5-C4E2-441A-BCAB-58A28B9F6D7A}" type="pres">
      <dgm:prSet presAssocID="{C658556B-66D5-4CB8-B09E-14CBE0D37856}" presName="text_1" presStyleLbl="node1" presStyleIdx="0" presStyleCnt="6" custScaleY="142463" custLinFactNeighborX="981" custLinFactNeighborY="-12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09EAC-7252-4DA9-8039-92BF69CCE8EA}" type="pres">
      <dgm:prSet presAssocID="{C658556B-66D5-4CB8-B09E-14CBE0D37856}" presName="accent_1" presStyleCnt="0"/>
      <dgm:spPr/>
    </dgm:pt>
    <dgm:pt modelId="{D7DC3DBA-D514-4085-8EB2-0E76F25631A6}" type="pres">
      <dgm:prSet presAssocID="{C658556B-66D5-4CB8-B09E-14CBE0D37856}" presName="accentRepeatNode" presStyleLbl="solidFgAcc1" presStyleIdx="0" presStyleCnt="6"/>
      <dgm:spPr>
        <a:solidFill>
          <a:srgbClr val="FFC000"/>
        </a:solidFill>
      </dgm:spPr>
    </dgm:pt>
    <dgm:pt modelId="{9177E940-ACDA-4592-80A2-E0340F060883}" type="pres">
      <dgm:prSet presAssocID="{A4276A0F-6421-4F23-A003-8D6308DEAF36}" presName="text_2" presStyleLbl="node1" presStyleIdx="1" presStyleCnt="6" custScaleY="157026" custLinFactNeighborX="796" custLinFactNeighborY="-12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F46B3-828E-40F4-B439-8E0C65ECD5C0}" type="pres">
      <dgm:prSet presAssocID="{A4276A0F-6421-4F23-A003-8D6308DEAF36}" presName="accent_2" presStyleCnt="0"/>
      <dgm:spPr/>
    </dgm:pt>
    <dgm:pt modelId="{2446317F-6A56-47F9-A949-B4DED9B73A18}" type="pres">
      <dgm:prSet presAssocID="{A4276A0F-6421-4F23-A003-8D6308DEAF36}" presName="accentRepeatNode" presStyleLbl="solidFgAcc1" presStyleIdx="1" presStyleCnt="6"/>
      <dgm:spPr>
        <a:solidFill>
          <a:srgbClr val="FFC000"/>
        </a:solidFill>
      </dgm:spPr>
    </dgm:pt>
    <dgm:pt modelId="{1C9748BE-866E-41B1-B36A-88D0ED4D7444}" type="pres">
      <dgm:prSet presAssocID="{1431C11D-BBDD-4E3D-B688-531019CAB02A}" presName="text_3" presStyleLbl="node1" presStyleIdx="2" presStyleCnt="6" custScaleY="165074" custLinFactNeighborX="4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C6BE1-7DD0-47B8-BDC9-EC8B7AF509E9}" type="pres">
      <dgm:prSet presAssocID="{1431C11D-BBDD-4E3D-B688-531019CAB02A}" presName="accent_3" presStyleCnt="0"/>
      <dgm:spPr/>
    </dgm:pt>
    <dgm:pt modelId="{A4AF34B4-99E1-46D9-9D3E-342E4926F815}" type="pres">
      <dgm:prSet presAssocID="{1431C11D-BBDD-4E3D-B688-531019CAB02A}" presName="accentRepeatNode" presStyleLbl="solidFgAcc1" presStyleIdx="2" presStyleCnt="6"/>
      <dgm:spPr>
        <a:solidFill>
          <a:srgbClr val="FFC000"/>
        </a:solidFill>
      </dgm:spPr>
    </dgm:pt>
    <dgm:pt modelId="{B8AA7FA6-8F20-429D-A8C5-23C091B3771A}" type="pres">
      <dgm:prSet presAssocID="{181DE861-87E5-4FBE-A61A-052A05F043A0}" presName="text_4" presStyleLbl="node1" presStyleIdx="3" presStyleCnt="6" custLinFactNeighborX="472" custLinFactNeighborY="-4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A4A12-FE00-4E45-8626-CA57993D4B4D}" type="pres">
      <dgm:prSet presAssocID="{181DE861-87E5-4FBE-A61A-052A05F043A0}" presName="accent_4" presStyleCnt="0"/>
      <dgm:spPr/>
    </dgm:pt>
    <dgm:pt modelId="{38A8A5BA-E938-49B6-8BA4-8E8D52A50E64}" type="pres">
      <dgm:prSet presAssocID="{181DE861-87E5-4FBE-A61A-052A05F043A0}" presName="accentRepeatNode" presStyleLbl="solidFgAcc1" presStyleIdx="3" presStyleCnt="6"/>
      <dgm:spPr>
        <a:solidFill>
          <a:srgbClr val="FFC000"/>
        </a:solidFill>
      </dgm:spPr>
    </dgm:pt>
    <dgm:pt modelId="{4F640CF0-D82F-494C-AD1E-66A494D4664D}" type="pres">
      <dgm:prSet presAssocID="{349CC33D-3E59-4FF1-B782-2B95DB6F7F10}" presName="text_5" presStyleLbl="node1" presStyleIdx="4" presStyleCnt="6" custScaleY="17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25CA8-9329-469E-98B8-B280E525147E}" type="pres">
      <dgm:prSet presAssocID="{349CC33D-3E59-4FF1-B782-2B95DB6F7F10}" presName="accent_5" presStyleCnt="0"/>
      <dgm:spPr/>
    </dgm:pt>
    <dgm:pt modelId="{4B9FE47B-A658-4CAA-99B7-6931A743940E}" type="pres">
      <dgm:prSet presAssocID="{349CC33D-3E59-4FF1-B782-2B95DB6F7F10}" presName="accentRepeatNode" presStyleLbl="solidFgAcc1" presStyleIdx="4" presStyleCnt="6"/>
      <dgm:spPr>
        <a:solidFill>
          <a:srgbClr val="FFC000"/>
        </a:solidFill>
      </dgm:spPr>
    </dgm:pt>
    <dgm:pt modelId="{0AA428FE-B647-42AF-9D7A-63726ABBA451}" type="pres">
      <dgm:prSet presAssocID="{CD051DA3-3A06-4BE4-8D71-D4E583CAD487}" presName="text_6" presStyleLbl="node1" presStyleIdx="5" presStyleCnt="6" custScaleY="148147" custLinFactNeighborX="121" custLinFactNeighborY="5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71070-409D-4910-8951-211828BDAB75}" type="pres">
      <dgm:prSet presAssocID="{CD051DA3-3A06-4BE4-8D71-D4E583CAD487}" presName="accent_6" presStyleCnt="0"/>
      <dgm:spPr/>
    </dgm:pt>
    <dgm:pt modelId="{77BBD7A4-637A-4CFF-9148-CB9E4CBD647D}" type="pres">
      <dgm:prSet presAssocID="{CD051DA3-3A06-4BE4-8D71-D4E583CAD487}" presName="accentRepeatNode" presStyleLbl="solidFgAcc1" presStyleIdx="5" presStyleCnt="6"/>
      <dgm:spPr>
        <a:solidFill>
          <a:srgbClr val="FFC000"/>
        </a:solidFill>
      </dgm:spPr>
    </dgm:pt>
  </dgm:ptLst>
  <dgm:cxnLst>
    <dgm:cxn modelId="{B3A8F709-1754-4286-99A0-FD609EBDB09C}" srcId="{FC58A8F2-B195-4739-AF43-98381ABDF05E}" destId="{A4276A0F-6421-4F23-A003-8D6308DEAF36}" srcOrd="1" destOrd="0" parTransId="{ED765A32-C9DA-49E6-A00B-3BAF7F58399E}" sibTransId="{9ADC5317-83AA-4AE7-96D7-2BECC61A1001}"/>
    <dgm:cxn modelId="{8DDCD64C-33C5-493E-8DF1-2FCF52175E9D}" type="presOf" srcId="{E194CBC5-8345-4E7F-BFA5-C3248FDD3E3A}" destId="{C31512C6-C29A-402B-9CA8-03F247AB1727}" srcOrd="0" destOrd="0" presId="urn:microsoft.com/office/officeart/2008/layout/VerticalCurvedList"/>
    <dgm:cxn modelId="{681121BC-FF80-48F4-B8E3-F2DC84646B42}" type="presOf" srcId="{A4276A0F-6421-4F23-A003-8D6308DEAF36}" destId="{9177E940-ACDA-4592-80A2-E0340F060883}" srcOrd="0" destOrd="0" presId="urn:microsoft.com/office/officeart/2008/layout/VerticalCurvedList"/>
    <dgm:cxn modelId="{17E3D5B2-762A-476E-A43E-D77143280B6A}" srcId="{FC58A8F2-B195-4739-AF43-98381ABDF05E}" destId="{349CC33D-3E59-4FF1-B782-2B95DB6F7F10}" srcOrd="4" destOrd="0" parTransId="{60EA91E5-E681-430A-9AB4-2EBB1297885B}" sibTransId="{2D441091-CF25-4185-84C5-1B332B5E1AD9}"/>
    <dgm:cxn modelId="{87641782-F6D6-4E8F-AB50-5B6940C7A636}" type="presOf" srcId="{C658556B-66D5-4CB8-B09E-14CBE0D37856}" destId="{E3E158F5-C4E2-441A-BCAB-58A28B9F6D7A}" srcOrd="0" destOrd="0" presId="urn:microsoft.com/office/officeart/2008/layout/VerticalCurvedList"/>
    <dgm:cxn modelId="{97E570B4-557D-485B-9947-6196D7639F61}" type="presOf" srcId="{CD051DA3-3A06-4BE4-8D71-D4E583CAD487}" destId="{0AA428FE-B647-42AF-9D7A-63726ABBA451}" srcOrd="0" destOrd="0" presId="urn:microsoft.com/office/officeart/2008/layout/VerticalCurvedList"/>
    <dgm:cxn modelId="{F40E1FFF-B514-4C13-85CC-7F242C5DFC60}" type="presOf" srcId="{1431C11D-BBDD-4E3D-B688-531019CAB02A}" destId="{1C9748BE-866E-41B1-B36A-88D0ED4D7444}" srcOrd="0" destOrd="0" presId="urn:microsoft.com/office/officeart/2008/layout/VerticalCurvedList"/>
    <dgm:cxn modelId="{629BC089-7A07-434F-BDD1-6CDE6DD9473D}" type="presOf" srcId="{181DE861-87E5-4FBE-A61A-052A05F043A0}" destId="{B8AA7FA6-8F20-429D-A8C5-23C091B3771A}" srcOrd="0" destOrd="0" presId="urn:microsoft.com/office/officeart/2008/layout/VerticalCurvedList"/>
    <dgm:cxn modelId="{584CE264-DC27-4C0E-A829-7FAEDB5CC4A6}" srcId="{FC58A8F2-B195-4739-AF43-98381ABDF05E}" destId="{C658556B-66D5-4CB8-B09E-14CBE0D37856}" srcOrd="0" destOrd="0" parTransId="{F156E44B-B036-45C6-83E2-5795AEA7AF22}" sibTransId="{E194CBC5-8345-4E7F-BFA5-C3248FDD3E3A}"/>
    <dgm:cxn modelId="{A101B8D9-FAA0-4902-90C0-3788B57893B9}" srcId="{FC58A8F2-B195-4739-AF43-98381ABDF05E}" destId="{CD051DA3-3A06-4BE4-8D71-D4E583CAD487}" srcOrd="5" destOrd="0" parTransId="{EEE4AC0E-5C3E-4D1E-896D-95BACA18AA67}" sibTransId="{11FD533F-1A31-4D3A-8F32-47B02499B6A6}"/>
    <dgm:cxn modelId="{B208975C-CB61-4F93-AADA-47741DCAEC70}" srcId="{FC58A8F2-B195-4739-AF43-98381ABDF05E}" destId="{181DE861-87E5-4FBE-A61A-052A05F043A0}" srcOrd="3" destOrd="0" parTransId="{A78D2961-519F-4451-966B-E83E0479FCBA}" sibTransId="{E5B17EA8-6BC3-4497-ACEE-F8BE01A766CE}"/>
    <dgm:cxn modelId="{740A06CB-A583-4337-985A-9E45CF6BFCFE}" type="presOf" srcId="{FC58A8F2-B195-4739-AF43-98381ABDF05E}" destId="{EBD42025-1322-4136-80C4-CD88B903D787}" srcOrd="0" destOrd="0" presId="urn:microsoft.com/office/officeart/2008/layout/VerticalCurvedList"/>
    <dgm:cxn modelId="{2E2E493F-8510-4AEF-ADF8-0ABFC4D65BE3}" type="presOf" srcId="{349CC33D-3E59-4FF1-B782-2B95DB6F7F10}" destId="{4F640CF0-D82F-494C-AD1E-66A494D4664D}" srcOrd="0" destOrd="0" presId="urn:microsoft.com/office/officeart/2008/layout/VerticalCurvedList"/>
    <dgm:cxn modelId="{348B11BD-65A4-4E18-88A2-8AF044E963D7}" srcId="{FC58A8F2-B195-4739-AF43-98381ABDF05E}" destId="{1431C11D-BBDD-4E3D-B688-531019CAB02A}" srcOrd="2" destOrd="0" parTransId="{71EB6342-43D1-47EB-A106-DCAF45C02E95}" sibTransId="{1BE6C82B-A52F-4A0A-9AAF-F879C9099411}"/>
    <dgm:cxn modelId="{545A9174-BAD8-44A6-9E0F-80DE5FC3297D}" type="presParOf" srcId="{EBD42025-1322-4136-80C4-CD88B903D787}" destId="{51A9F7E1-35B9-41DD-9034-B35E4D8DEBF5}" srcOrd="0" destOrd="0" presId="urn:microsoft.com/office/officeart/2008/layout/VerticalCurvedList"/>
    <dgm:cxn modelId="{D9E3EB77-32EB-4FC5-9D19-F00715F621DE}" type="presParOf" srcId="{51A9F7E1-35B9-41DD-9034-B35E4D8DEBF5}" destId="{C64FDAE6-6DC7-4195-9C33-76367F6A5B47}" srcOrd="0" destOrd="0" presId="urn:microsoft.com/office/officeart/2008/layout/VerticalCurvedList"/>
    <dgm:cxn modelId="{6A60B967-0B21-4E01-A456-7225684A2115}" type="presParOf" srcId="{C64FDAE6-6DC7-4195-9C33-76367F6A5B47}" destId="{B8636BE5-1C9C-4D1E-AB6C-1239B382BB47}" srcOrd="0" destOrd="0" presId="urn:microsoft.com/office/officeart/2008/layout/VerticalCurvedList"/>
    <dgm:cxn modelId="{310B1C45-F644-415C-B4EE-81FEEE433F5F}" type="presParOf" srcId="{C64FDAE6-6DC7-4195-9C33-76367F6A5B47}" destId="{C31512C6-C29A-402B-9CA8-03F247AB1727}" srcOrd="1" destOrd="0" presId="urn:microsoft.com/office/officeart/2008/layout/VerticalCurvedList"/>
    <dgm:cxn modelId="{66805B7B-A10C-4E74-8804-9B1BB28F66DD}" type="presParOf" srcId="{C64FDAE6-6DC7-4195-9C33-76367F6A5B47}" destId="{EFADC88F-F4CA-4619-9075-16E61668F938}" srcOrd="2" destOrd="0" presId="urn:microsoft.com/office/officeart/2008/layout/VerticalCurvedList"/>
    <dgm:cxn modelId="{42309505-47FF-40B7-B96F-375747CD283D}" type="presParOf" srcId="{C64FDAE6-6DC7-4195-9C33-76367F6A5B47}" destId="{DD6AFFB9-2D4B-4C65-BF3D-62B147D4D306}" srcOrd="3" destOrd="0" presId="urn:microsoft.com/office/officeart/2008/layout/VerticalCurvedList"/>
    <dgm:cxn modelId="{1198CEFF-BAA5-4A92-AE8B-E52452137DE0}" type="presParOf" srcId="{51A9F7E1-35B9-41DD-9034-B35E4D8DEBF5}" destId="{E3E158F5-C4E2-441A-BCAB-58A28B9F6D7A}" srcOrd="1" destOrd="0" presId="urn:microsoft.com/office/officeart/2008/layout/VerticalCurvedList"/>
    <dgm:cxn modelId="{BD2DD18E-0611-42F6-AFA7-647E0F260A52}" type="presParOf" srcId="{51A9F7E1-35B9-41DD-9034-B35E4D8DEBF5}" destId="{6AC09EAC-7252-4DA9-8039-92BF69CCE8EA}" srcOrd="2" destOrd="0" presId="urn:microsoft.com/office/officeart/2008/layout/VerticalCurvedList"/>
    <dgm:cxn modelId="{1E8A0542-2CFE-4B36-8CA7-1CF64F6660A8}" type="presParOf" srcId="{6AC09EAC-7252-4DA9-8039-92BF69CCE8EA}" destId="{D7DC3DBA-D514-4085-8EB2-0E76F25631A6}" srcOrd="0" destOrd="0" presId="urn:microsoft.com/office/officeart/2008/layout/VerticalCurvedList"/>
    <dgm:cxn modelId="{2E836313-F3E6-4915-9E65-479C66D3857B}" type="presParOf" srcId="{51A9F7E1-35B9-41DD-9034-B35E4D8DEBF5}" destId="{9177E940-ACDA-4592-80A2-E0340F060883}" srcOrd="3" destOrd="0" presId="urn:microsoft.com/office/officeart/2008/layout/VerticalCurvedList"/>
    <dgm:cxn modelId="{636764C8-76AE-48F0-AD3E-7EF1D658A864}" type="presParOf" srcId="{51A9F7E1-35B9-41DD-9034-B35E4D8DEBF5}" destId="{BC6F46B3-828E-40F4-B439-8E0C65ECD5C0}" srcOrd="4" destOrd="0" presId="urn:microsoft.com/office/officeart/2008/layout/VerticalCurvedList"/>
    <dgm:cxn modelId="{6FBBF9FC-6D45-4C31-8900-7C60A7A34259}" type="presParOf" srcId="{BC6F46B3-828E-40F4-B439-8E0C65ECD5C0}" destId="{2446317F-6A56-47F9-A949-B4DED9B73A18}" srcOrd="0" destOrd="0" presId="urn:microsoft.com/office/officeart/2008/layout/VerticalCurvedList"/>
    <dgm:cxn modelId="{745513EF-F86C-4A6B-9D92-BE1F209442EE}" type="presParOf" srcId="{51A9F7E1-35B9-41DD-9034-B35E4D8DEBF5}" destId="{1C9748BE-866E-41B1-B36A-88D0ED4D7444}" srcOrd="5" destOrd="0" presId="urn:microsoft.com/office/officeart/2008/layout/VerticalCurvedList"/>
    <dgm:cxn modelId="{F16683DA-20E1-4C7B-9343-F4F400463318}" type="presParOf" srcId="{51A9F7E1-35B9-41DD-9034-B35E4D8DEBF5}" destId="{686C6BE1-7DD0-47B8-BDC9-EC8B7AF509E9}" srcOrd="6" destOrd="0" presId="urn:microsoft.com/office/officeart/2008/layout/VerticalCurvedList"/>
    <dgm:cxn modelId="{265A777B-331F-44A9-81CB-4213A860217C}" type="presParOf" srcId="{686C6BE1-7DD0-47B8-BDC9-EC8B7AF509E9}" destId="{A4AF34B4-99E1-46D9-9D3E-342E4926F815}" srcOrd="0" destOrd="0" presId="urn:microsoft.com/office/officeart/2008/layout/VerticalCurvedList"/>
    <dgm:cxn modelId="{12510219-4882-4E6D-A9A9-682E2852A99D}" type="presParOf" srcId="{51A9F7E1-35B9-41DD-9034-B35E4D8DEBF5}" destId="{B8AA7FA6-8F20-429D-A8C5-23C091B3771A}" srcOrd="7" destOrd="0" presId="urn:microsoft.com/office/officeart/2008/layout/VerticalCurvedList"/>
    <dgm:cxn modelId="{1D48122E-4FA3-4187-A2FB-01C132FA699E}" type="presParOf" srcId="{51A9F7E1-35B9-41DD-9034-B35E4D8DEBF5}" destId="{BA5A4A12-FE00-4E45-8626-CA57993D4B4D}" srcOrd="8" destOrd="0" presId="urn:microsoft.com/office/officeart/2008/layout/VerticalCurvedList"/>
    <dgm:cxn modelId="{36E80E58-C4F8-4001-9134-1FF29C0BA9BD}" type="presParOf" srcId="{BA5A4A12-FE00-4E45-8626-CA57993D4B4D}" destId="{38A8A5BA-E938-49B6-8BA4-8E8D52A50E64}" srcOrd="0" destOrd="0" presId="urn:microsoft.com/office/officeart/2008/layout/VerticalCurvedList"/>
    <dgm:cxn modelId="{42E39ED3-FD0E-475B-96F3-576D77D48D5F}" type="presParOf" srcId="{51A9F7E1-35B9-41DD-9034-B35E4D8DEBF5}" destId="{4F640CF0-D82F-494C-AD1E-66A494D4664D}" srcOrd="9" destOrd="0" presId="urn:microsoft.com/office/officeart/2008/layout/VerticalCurvedList"/>
    <dgm:cxn modelId="{0A14DE75-59C6-42B7-8FEC-AA266EA9EE16}" type="presParOf" srcId="{51A9F7E1-35B9-41DD-9034-B35E4D8DEBF5}" destId="{56D25CA8-9329-469E-98B8-B280E525147E}" srcOrd="10" destOrd="0" presId="urn:microsoft.com/office/officeart/2008/layout/VerticalCurvedList"/>
    <dgm:cxn modelId="{D1ADCBC1-6BD9-4E49-BE3B-07A1E02621B1}" type="presParOf" srcId="{56D25CA8-9329-469E-98B8-B280E525147E}" destId="{4B9FE47B-A658-4CAA-99B7-6931A743940E}" srcOrd="0" destOrd="0" presId="urn:microsoft.com/office/officeart/2008/layout/VerticalCurvedList"/>
    <dgm:cxn modelId="{0595459B-BF5D-42D0-8454-F4E071610974}" type="presParOf" srcId="{51A9F7E1-35B9-41DD-9034-B35E4D8DEBF5}" destId="{0AA428FE-B647-42AF-9D7A-63726ABBA451}" srcOrd="11" destOrd="0" presId="urn:microsoft.com/office/officeart/2008/layout/VerticalCurvedList"/>
    <dgm:cxn modelId="{D9313200-F196-40A3-BC26-5CC1CB815074}" type="presParOf" srcId="{51A9F7E1-35B9-41DD-9034-B35E4D8DEBF5}" destId="{20171070-409D-4910-8951-211828BDAB75}" srcOrd="12" destOrd="0" presId="urn:microsoft.com/office/officeart/2008/layout/VerticalCurvedList"/>
    <dgm:cxn modelId="{C47154AA-88D8-4FBE-831B-98010337640E}" type="presParOf" srcId="{20171070-409D-4910-8951-211828BDAB75}" destId="{77BBD7A4-637A-4CFF-9148-CB9E4CBD64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A3174-DB8F-4D1F-8EFE-5581D8E3C2AA}">
      <dsp:nvSpPr>
        <dsp:cNvPr id="0" name=""/>
        <dsp:cNvSpPr/>
      </dsp:nvSpPr>
      <dsp:spPr>
        <a:xfrm>
          <a:off x="2489" y="653416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Федеральный закон от 29 декабря 2012 г. N 273-ФЗ "Об образовании в Российской Федерации"  (с изменениями</a:t>
          </a:r>
          <a:r>
            <a:rPr lang="ru-RU" sz="900" kern="1200" dirty="0" smtClean="0"/>
            <a:t>)</a:t>
          </a:r>
          <a:endParaRPr lang="ru-RU" sz="900" kern="1200" dirty="0"/>
        </a:p>
      </dsp:txBody>
      <dsp:txXfrm>
        <a:off x="2489" y="653416"/>
        <a:ext cx="1974875" cy="1184925"/>
      </dsp:txXfrm>
    </dsp:sp>
    <dsp:sp modelId="{D410E5CB-2BCF-44E4-8C47-85289D530432}">
      <dsp:nvSpPr>
        <dsp:cNvPr id="0" name=""/>
        <dsp:cNvSpPr/>
      </dsp:nvSpPr>
      <dsp:spPr>
        <a:xfrm>
          <a:off x="2174852" y="653416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Концепция долгосрочного социально-экономического развития Российской Федерации на период до 2020 года</a:t>
          </a:r>
          <a:endParaRPr lang="ru-RU" sz="900" b="1" kern="1200" dirty="0"/>
        </a:p>
      </dsp:txBody>
      <dsp:txXfrm>
        <a:off x="2174852" y="653416"/>
        <a:ext cx="1974875" cy="1184925"/>
      </dsp:txXfrm>
    </dsp:sp>
    <dsp:sp modelId="{BD543893-9F79-4817-9E87-BF3BE5D711E4}">
      <dsp:nvSpPr>
        <dsp:cNvPr id="0" name=""/>
        <dsp:cNvSpPr/>
      </dsp:nvSpPr>
      <dsp:spPr>
        <a:xfrm>
          <a:off x="4347215" y="653416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Концепция развития образования России на период до 2020 года</a:t>
          </a:r>
          <a:endParaRPr lang="ru-RU" sz="900" b="1" kern="1200" dirty="0"/>
        </a:p>
      </dsp:txBody>
      <dsp:txXfrm>
        <a:off x="4347215" y="653416"/>
        <a:ext cx="1974875" cy="1184925"/>
      </dsp:txXfrm>
    </dsp:sp>
    <dsp:sp modelId="{583650F6-0FB1-4095-8D54-BC6B80BAA231}">
      <dsp:nvSpPr>
        <dsp:cNvPr id="0" name=""/>
        <dsp:cNvSpPr/>
      </dsp:nvSpPr>
      <dsp:spPr>
        <a:xfrm>
          <a:off x="6519579" y="653416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Государственная программа Российской Федерации "Развитие образования" на 2013-2020 годы </a:t>
          </a:r>
          <a:endParaRPr lang="ru-RU" sz="900" b="1" kern="1200" dirty="0"/>
        </a:p>
      </dsp:txBody>
      <dsp:txXfrm>
        <a:off x="6519579" y="653416"/>
        <a:ext cx="1974875" cy="1184925"/>
      </dsp:txXfrm>
    </dsp:sp>
    <dsp:sp modelId="{FD279207-B214-4E4C-89A3-64E9A41CA78C}">
      <dsp:nvSpPr>
        <dsp:cNvPr id="0" name=""/>
        <dsp:cNvSpPr/>
      </dsp:nvSpPr>
      <dsp:spPr>
        <a:xfrm>
          <a:off x="2489" y="2035829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План мероприятий ("дорожной карты") "Изменения в отраслях социальной сферы, направленные на повышение эффективности образования и науки"</a:t>
          </a:r>
          <a:endParaRPr lang="ru-RU" sz="900" b="1" kern="1200" dirty="0"/>
        </a:p>
      </dsp:txBody>
      <dsp:txXfrm>
        <a:off x="2489" y="2035829"/>
        <a:ext cx="1974875" cy="1184925"/>
      </dsp:txXfrm>
    </dsp:sp>
    <dsp:sp modelId="{0B3CC6B7-48CE-4B40-AF1A-AD330E12C136}">
      <dsp:nvSpPr>
        <dsp:cNvPr id="0" name=""/>
        <dsp:cNvSpPr/>
      </dsp:nvSpPr>
      <dsp:spPr>
        <a:xfrm>
          <a:off x="4320475" y="2016218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Стратегия экономического и социального развития Санкт-Петербурга на период до 2030 г.</a:t>
          </a:r>
          <a:endParaRPr lang="ru-RU" sz="900" b="1" kern="1200" dirty="0"/>
        </a:p>
      </dsp:txBody>
      <dsp:txXfrm>
        <a:off x="4320475" y="2016218"/>
        <a:ext cx="1974875" cy="1184925"/>
      </dsp:txXfrm>
    </dsp:sp>
    <dsp:sp modelId="{60FC7E6B-08C6-40A8-933F-92036689C859}">
      <dsp:nvSpPr>
        <dsp:cNvPr id="0" name=""/>
        <dsp:cNvSpPr/>
      </dsp:nvSpPr>
      <dsp:spPr>
        <a:xfrm>
          <a:off x="6520665" y="2016230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Федеральные государственные образовательные программы высшего образования  (3+)</a:t>
          </a:r>
          <a:endParaRPr lang="ru-RU" sz="900" b="1" kern="1200" dirty="0"/>
        </a:p>
      </dsp:txBody>
      <dsp:txXfrm>
        <a:off x="6520665" y="2016230"/>
        <a:ext cx="1974875" cy="1184925"/>
      </dsp:txXfrm>
    </dsp:sp>
    <dsp:sp modelId="{465710EE-BB6C-46D5-B370-C22EF1340B6F}">
      <dsp:nvSpPr>
        <dsp:cNvPr id="0" name=""/>
        <dsp:cNvSpPr/>
      </dsp:nvSpPr>
      <dsp:spPr>
        <a:xfrm>
          <a:off x="5832658" y="3456388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Программа развития РГПУ им. А.И. Герцена на 2016- 2020 гг. (новая редакция)</a:t>
          </a:r>
          <a:endParaRPr lang="ru-RU" sz="900" b="1" kern="1200" dirty="0"/>
        </a:p>
      </dsp:txBody>
      <dsp:txXfrm>
        <a:off x="5832658" y="3456388"/>
        <a:ext cx="1974875" cy="1184925"/>
      </dsp:txXfrm>
    </dsp:sp>
    <dsp:sp modelId="{21693390-A891-44AC-A5BF-4BB421C68063}">
      <dsp:nvSpPr>
        <dsp:cNvPr id="0" name=""/>
        <dsp:cNvSpPr/>
      </dsp:nvSpPr>
      <dsp:spPr>
        <a:xfrm>
          <a:off x="3384384" y="3456385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Федеральная целевая программа «Русский язык» на 2016–2020 годы</a:t>
          </a:r>
          <a:endParaRPr lang="ru-RU" sz="900" b="1" kern="1200" dirty="0"/>
        </a:p>
      </dsp:txBody>
      <dsp:txXfrm>
        <a:off x="3384384" y="3456385"/>
        <a:ext cx="1974875" cy="1184925"/>
      </dsp:txXfrm>
    </dsp:sp>
    <dsp:sp modelId="{E323E610-AD9B-4D1B-B4EA-4A6CD9D6D4CA}">
      <dsp:nvSpPr>
        <dsp:cNvPr id="0" name=""/>
        <dsp:cNvSpPr/>
      </dsp:nvSpPr>
      <dsp:spPr>
        <a:xfrm>
          <a:off x="1080119" y="3456385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Федеральная целевая программа развития образования 2016-2020</a:t>
          </a:r>
          <a:endParaRPr lang="ru-RU" sz="900" b="1" kern="1200" dirty="0"/>
        </a:p>
      </dsp:txBody>
      <dsp:txXfrm>
        <a:off x="1080119" y="3456385"/>
        <a:ext cx="1974875" cy="1184925"/>
      </dsp:txXfrm>
    </dsp:sp>
    <dsp:sp modelId="{7BC22C0B-707C-4496-B896-A59A9BB3F7E0}">
      <dsp:nvSpPr>
        <dsp:cNvPr id="0" name=""/>
        <dsp:cNvSpPr/>
      </dsp:nvSpPr>
      <dsp:spPr>
        <a:xfrm>
          <a:off x="2160238" y="2088234"/>
          <a:ext cx="1974875" cy="1184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План мероприятий ("дорожная карта") "Изменения в отраслях социальной сферы, направленные на повышение эффективности сферы образования и науки в Санкт-Петербурге на период 2013-2018 годов" </a:t>
          </a:r>
          <a:endParaRPr lang="ru-RU" sz="900" b="1" kern="1200" dirty="0"/>
        </a:p>
      </dsp:txBody>
      <dsp:txXfrm>
        <a:off x="2160238" y="2088234"/>
        <a:ext cx="1974875" cy="1184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512C6-C29A-402B-9CA8-03F247AB1727}">
      <dsp:nvSpPr>
        <dsp:cNvPr id="0" name=""/>
        <dsp:cNvSpPr/>
      </dsp:nvSpPr>
      <dsp:spPr>
        <a:xfrm>
          <a:off x="-5961452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158F5-C4E2-441A-BCAB-58A28B9F6D7A}">
      <dsp:nvSpPr>
        <dsp:cNvPr id="0" name=""/>
        <dsp:cNvSpPr/>
      </dsp:nvSpPr>
      <dsp:spPr>
        <a:xfrm>
          <a:off x="497151" y="87782"/>
          <a:ext cx="7567712" cy="790775"/>
        </a:xfrm>
        <a:prstGeom prst="rect">
          <a:avLst/>
        </a:prstGeom>
        <a:solidFill>
          <a:srgbClr val="35A1E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развитие магистратуры; переход к новым формам организации и управления образовательными программами;</a:t>
          </a:r>
          <a:r>
            <a:rPr lang="ru-RU" sz="1200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smtClean="0">
              <a:solidFill>
                <a:schemeClr val="bg1"/>
              </a:solidFill>
            </a:rPr>
            <a:t>повышение их практико- ориентированности </a:t>
          </a:r>
          <a:r>
            <a:rPr lang="ru-RU" sz="1200" kern="1200" dirty="0" smtClean="0">
              <a:solidFill>
                <a:schemeClr val="bg1"/>
              </a:solidFill>
            </a:rPr>
            <a:t>в соответствии с профессиональными стандартами Минтруда России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97151" y="87782"/>
        <a:ext cx="7567712" cy="790775"/>
      </dsp:txXfrm>
    </dsp:sp>
    <dsp:sp modelId="{D7DC3DBA-D514-4085-8EB2-0E76F25631A6}">
      <dsp:nvSpPr>
        <dsp:cNvPr id="0" name=""/>
        <dsp:cNvSpPr/>
      </dsp:nvSpPr>
      <dsp:spPr>
        <a:xfrm>
          <a:off x="75990" y="208258"/>
          <a:ext cx="693842" cy="693842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7E940-ACDA-4592-80A2-E0340F060883}">
      <dsp:nvSpPr>
        <dsp:cNvPr id="0" name=""/>
        <dsp:cNvSpPr/>
      </dsp:nvSpPr>
      <dsp:spPr>
        <a:xfrm>
          <a:off x="936103" y="879870"/>
          <a:ext cx="7111126" cy="871610"/>
        </a:xfrm>
        <a:prstGeom prst="rect">
          <a:avLst/>
        </a:prstGeom>
        <a:solidFill>
          <a:srgbClr val="35A1E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bg1"/>
              </a:solidFill>
            </a:rPr>
            <a:t>поддержка и продвижение на российском и мировом рынках образования уникальных (эксклюзивных) направлений подготовки</a:t>
          </a:r>
          <a:r>
            <a:rPr lang="ru-RU" sz="1200" kern="1200" dirty="0" smtClean="0">
              <a:solidFill>
                <a:schemeClr val="bg1"/>
              </a:solidFill>
            </a:rPr>
            <a:t> образовательных программ, определяющих неповторимый облик </a:t>
          </a:r>
          <a:r>
            <a:rPr lang="ru-RU" sz="1200" kern="1200" dirty="0" err="1" smtClean="0">
              <a:solidFill>
                <a:schemeClr val="bg1"/>
              </a:solidFill>
            </a:rPr>
            <a:t>Герценовского</a:t>
          </a:r>
          <a:r>
            <a:rPr lang="ru-RU" sz="1200" kern="1200" dirty="0" smtClean="0">
              <a:solidFill>
                <a:schemeClr val="bg1"/>
              </a:solidFill>
            </a:rPr>
            <a:t> университета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kern="1200" dirty="0" smtClean="0">
              <a:solidFill>
                <a:schemeClr val="bg1"/>
              </a:solidFill>
            </a:rPr>
            <a:t>при сохранении высокого уровня фундаментальности</a:t>
          </a:r>
        </a:p>
      </dsp:txBody>
      <dsp:txXfrm>
        <a:off x="936103" y="879870"/>
        <a:ext cx="7111126" cy="871610"/>
      </dsp:txXfrm>
    </dsp:sp>
    <dsp:sp modelId="{2446317F-6A56-47F9-A949-B4DED9B73A18}">
      <dsp:nvSpPr>
        <dsp:cNvPr id="0" name=""/>
        <dsp:cNvSpPr/>
      </dsp:nvSpPr>
      <dsp:spPr>
        <a:xfrm>
          <a:off x="532577" y="1040763"/>
          <a:ext cx="693842" cy="693842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748BE-866E-41B1-B36A-88D0ED4D7444}">
      <dsp:nvSpPr>
        <dsp:cNvPr id="0" name=""/>
        <dsp:cNvSpPr/>
      </dsp:nvSpPr>
      <dsp:spPr>
        <a:xfrm>
          <a:off x="1120863" y="1762049"/>
          <a:ext cx="6902340" cy="916282"/>
        </a:xfrm>
        <a:prstGeom prst="rect">
          <a:avLst/>
        </a:prstGeom>
        <a:solidFill>
          <a:srgbClr val="35A1E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диверсификация образовательных программ </a:t>
          </a:r>
          <a:r>
            <a:rPr lang="ru-RU" sz="1200" kern="1200" dirty="0" smtClean="0">
              <a:solidFill>
                <a:schemeClr val="bg1"/>
              </a:solidFill>
            </a:rPr>
            <a:t> в контексте становления института профессиональных стандартов, которая обеспечит рост конкурентоспособности выпускников на рынке труда и создание потенциала их профессиональной мобильности</a:t>
          </a:r>
        </a:p>
      </dsp:txBody>
      <dsp:txXfrm>
        <a:off x="1120863" y="1762049"/>
        <a:ext cx="6902340" cy="916282"/>
      </dsp:txXfrm>
    </dsp:sp>
    <dsp:sp modelId="{A4AF34B4-99E1-46D9-9D3E-342E4926F815}">
      <dsp:nvSpPr>
        <dsp:cNvPr id="0" name=""/>
        <dsp:cNvSpPr/>
      </dsp:nvSpPr>
      <dsp:spPr>
        <a:xfrm>
          <a:off x="741362" y="1873269"/>
          <a:ext cx="693842" cy="693842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7FA6-8F20-429D-A8C5-23C091B3771A}">
      <dsp:nvSpPr>
        <dsp:cNvPr id="0" name=""/>
        <dsp:cNvSpPr/>
      </dsp:nvSpPr>
      <dsp:spPr>
        <a:xfrm>
          <a:off x="1120863" y="2752079"/>
          <a:ext cx="6902340" cy="555074"/>
        </a:xfrm>
        <a:prstGeom prst="rect">
          <a:avLst/>
        </a:prstGeom>
        <a:solidFill>
          <a:srgbClr val="35A1E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обеспечение интеграции образования и науки </a:t>
          </a:r>
          <a:r>
            <a:rPr lang="ru-RU" sz="1200" kern="1200" dirty="0" smtClean="0">
              <a:solidFill>
                <a:schemeClr val="bg1"/>
              </a:solidFill>
            </a:rPr>
            <a:t>на основе реализации многомерной модели «образование через исследование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1120863" y="2752079"/>
        <a:ext cx="6902340" cy="555074"/>
      </dsp:txXfrm>
    </dsp:sp>
    <dsp:sp modelId="{38A8A5BA-E938-49B6-8BA4-8E8D52A50E64}">
      <dsp:nvSpPr>
        <dsp:cNvPr id="0" name=""/>
        <dsp:cNvSpPr/>
      </dsp:nvSpPr>
      <dsp:spPr>
        <a:xfrm>
          <a:off x="741362" y="2705247"/>
          <a:ext cx="693842" cy="693842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0CF0-D82F-494C-AD1E-66A494D4664D}">
      <dsp:nvSpPr>
        <dsp:cNvPr id="0" name=""/>
        <dsp:cNvSpPr/>
      </dsp:nvSpPr>
      <dsp:spPr>
        <a:xfrm>
          <a:off x="879498" y="3400153"/>
          <a:ext cx="7111126" cy="969042"/>
        </a:xfrm>
        <a:prstGeom prst="rect">
          <a:avLst/>
        </a:prstGeom>
        <a:solidFill>
          <a:srgbClr val="35A1E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развитие системы </a:t>
          </a:r>
          <a:r>
            <a:rPr lang="ru-RU" sz="1200" b="1" kern="1200" dirty="0" err="1" smtClean="0">
              <a:solidFill>
                <a:schemeClr val="bg1"/>
              </a:solidFill>
            </a:rPr>
            <a:t>довузовской</a:t>
          </a:r>
          <a:r>
            <a:rPr lang="ru-RU" sz="1200" b="1" kern="1200" dirty="0" smtClean="0">
              <a:solidFill>
                <a:schemeClr val="bg1"/>
              </a:solidFill>
            </a:rPr>
            <a:t> подготовки и профориентации талантливой молодежи</a:t>
          </a:r>
          <a:r>
            <a:rPr lang="ru-RU" sz="1200" kern="1200" dirty="0" smtClean="0">
              <a:solidFill>
                <a:schemeClr val="bg1"/>
              </a:solidFill>
            </a:rPr>
            <a:t>, повышение статуса </a:t>
          </a:r>
          <a:r>
            <a:rPr lang="ru-RU" sz="1200" kern="1200" dirty="0" err="1" smtClean="0">
              <a:solidFill>
                <a:schemeClr val="bg1"/>
              </a:solidFill>
            </a:rPr>
            <a:t>Герценовских</a:t>
          </a:r>
          <a:r>
            <a:rPr lang="ru-RU" sz="1200" kern="1200" dirty="0" smtClean="0">
              <a:solidFill>
                <a:schemeClr val="bg1"/>
              </a:solidFill>
            </a:rPr>
            <a:t> олимпиад, формирование сети базовых экспериментальных площадок </a:t>
          </a:r>
          <a:r>
            <a:rPr lang="ru-RU" sz="1200" kern="1200" dirty="0" err="1" smtClean="0">
              <a:solidFill>
                <a:schemeClr val="bg1"/>
              </a:solidFill>
            </a:rPr>
            <a:t>Герценовского</a:t>
          </a:r>
          <a:r>
            <a:rPr lang="ru-RU" sz="1200" kern="1200" dirty="0" smtClean="0">
              <a:solidFill>
                <a:schemeClr val="bg1"/>
              </a:solidFill>
            </a:rPr>
            <a:t> университета, обеспечивающее привлечение и отбор мотивированных абитуриентов с </a:t>
          </a:r>
          <a:r>
            <a:rPr lang="ru-RU" sz="1200" kern="1200" dirty="0" smtClean="0"/>
            <a:t>высоким творческим потенциалом</a:t>
          </a:r>
          <a:endParaRPr lang="ru-RU" sz="1200" kern="1200" dirty="0"/>
        </a:p>
      </dsp:txBody>
      <dsp:txXfrm>
        <a:off x="879498" y="3400153"/>
        <a:ext cx="7111126" cy="969042"/>
      </dsp:txXfrm>
    </dsp:sp>
    <dsp:sp modelId="{4B9FE47B-A658-4CAA-99B7-6931A743940E}">
      <dsp:nvSpPr>
        <dsp:cNvPr id="0" name=""/>
        <dsp:cNvSpPr/>
      </dsp:nvSpPr>
      <dsp:spPr>
        <a:xfrm>
          <a:off x="532577" y="3537753"/>
          <a:ext cx="693842" cy="693842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428FE-B647-42AF-9D7A-63726ABBA451}">
      <dsp:nvSpPr>
        <dsp:cNvPr id="0" name=""/>
        <dsp:cNvSpPr/>
      </dsp:nvSpPr>
      <dsp:spPr>
        <a:xfrm>
          <a:off x="432069" y="4336258"/>
          <a:ext cx="7567712" cy="822325"/>
        </a:xfrm>
        <a:prstGeom prst="rect">
          <a:avLst/>
        </a:prstGeom>
        <a:solidFill>
          <a:srgbClr val="35A1E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переход на новые форматы электронного обучения и дистанционные образовательные технологии, создание электронного образовательного портала университета</a:t>
          </a:r>
          <a:r>
            <a:rPr lang="ru-RU" sz="1200" kern="1200" dirty="0" smtClean="0">
              <a:solidFill>
                <a:schemeClr val="bg1"/>
              </a:solidFill>
            </a:rPr>
            <a:t>, позволяющего интегрировать электронные образовательные ресурсы и современные информационные </a:t>
          </a:r>
          <a:r>
            <a:rPr lang="ru-RU" sz="1200" kern="1200" dirty="0" smtClean="0"/>
            <a:t>сервисы</a:t>
          </a:r>
          <a:endParaRPr lang="ru-RU" sz="1200" kern="1200" dirty="0"/>
        </a:p>
      </dsp:txBody>
      <dsp:txXfrm>
        <a:off x="432069" y="4336258"/>
        <a:ext cx="7567712" cy="822325"/>
      </dsp:txXfrm>
    </dsp:sp>
    <dsp:sp modelId="{77BBD7A4-637A-4CFF-9148-CB9E4CBD647D}">
      <dsp:nvSpPr>
        <dsp:cNvPr id="0" name=""/>
        <dsp:cNvSpPr/>
      </dsp:nvSpPr>
      <dsp:spPr>
        <a:xfrm>
          <a:off x="75990" y="4370259"/>
          <a:ext cx="693842" cy="693842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BE7C0-858C-4AD9-A4C2-113F79461F44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ECD27-1D90-4FF3-BA7D-7EE29BE5E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6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5EF3-4CEC-470C-B011-E86DDC4C2BAC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9" y="942824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7C5FD-8C95-49EE-B8EF-FC2784E7D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68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0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анализ результатов ЕГЭ всех зачисленных на бюджетные места очной</a:t>
            </a:r>
            <a:r>
              <a:rPr lang="ru-RU" baseline="0" dirty="0" smtClean="0"/>
              <a:t> формы обучения по программам бакалавриата, свидетельствует о их неравномерности по направлением подготовки.</a:t>
            </a:r>
          </a:p>
          <a:p>
            <a:r>
              <a:rPr lang="ru-RU" baseline="0" dirty="0" smtClean="0"/>
              <a:t>Это связано и с конкурсной ситуации сложившейся на конкретном направлении (например, по направлениям «</a:t>
            </a:r>
            <a:r>
              <a:rPr lang="ru-RU" baseline="0" dirty="0" err="1" smtClean="0"/>
              <a:t>Конфликтология</a:t>
            </a:r>
            <a:r>
              <a:rPr lang="ru-RU" baseline="0" dirty="0" smtClean="0"/>
              <a:t>» - конкурс составил 77,8 чел. на место,  «Биология» - конкурс 21,5 человек на место), долей зачисленных на бюджетные места без вступительных испытаний победителей олимпиад (например, по направлению «Лингвистика» - 11 человек из 35 зачисленных). </a:t>
            </a:r>
          </a:p>
          <a:p>
            <a:r>
              <a:rPr lang="ru-RU" baseline="0" dirty="0" smtClean="0"/>
              <a:t>Стоит отметить, что по большинству ОПОП (бюджет) показатель среднего балла ЕГЭ всех зачисленных по 2017 года превышает показатель зафиксированный в Программе развития университета.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76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Несмотря</a:t>
            </a:r>
            <a:r>
              <a:rPr lang="ru-RU" baseline="0" dirty="0" smtClean="0"/>
              <a:t> на положительные результаты зачисления на бюджет указанный показатель рассчитывается с учетом зачисленных на места по договорам образовании. </a:t>
            </a:r>
          </a:p>
          <a:p>
            <a:r>
              <a:rPr lang="ru-RU" baseline="0" dirty="0" smtClean="0"/>
              <a:t>Так в 2016 году 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олебание средних баллов ЕГЭ зачисленных на бюджетные места и места по договорам об образовании – от 77,21 на направлении 45.03.02 Лингвистика до 52,74 на направлении 38.03.04 Государственное и муниципальное управление. Из 30 направлений подготовки, на которые были зачислены абитуриенты с результатами ЕГЭ, средний балл ниже 65 сложился на 20 образовательных программах.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6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итогов приемной кампании 2016 года показал, что средний балл ЕГЭ всех зачисленных в 2016 году по программам бакалавриата составил 67,09, причем сохранялись существенные различия средних баллов ЕГЭ зачисленных на бюджетные места и на места по договорам об образовании (соответственно 72,79 и 62,44). Однако по сравнению с 2015 г. произошло сближение указанных показателей более чем на 1 балл (в 2015 г. разница в показателях среднего балла составляла 11,56, в 2016 г. – 10,31).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фоне восходящего тренда среднего балла ЕГЭ зачисленных по сравнению с 2015 годом наблюдалось и сближение показателей различных категорий абитуриентов, зачисленных на бюджетные места. Так, рейтинговая последовательность средних баллов зачисленных по разным условиям поступления выглядела следующим образом: зачисленные на квоту мест для лиц с особым правом – 61,53, на целевые места – 66,40, по общему конкурсу – 75,20.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средние баллы колебались от 89,39 у зачисленных по на бюджетные места очной формы обучения на направление 45.03.02 Лингвистика до 61,33 на направление 49.0301 Физическая культура. Только на двух направлениях средний балл ЕГЭ не достигал 65. </a:t>
            </a:r>
          </a:p>
          <a:p>
            <a:endParaRPr lang="ru-RU" dirty="0" smtClean="0"/>
          </a:p>
          <a:p>
            <a:r>
              <a:rPr lang="ru-RU" dirty="0" smtClean="0"/>
              <a:t>Приемная кампания</a:t>
            </a:r>
            <a:r>
              <a:rPr lang="ru-RU" baseline="0" dirty="0" smtClean="0"/>
              <a:t> 2016 года продемонстрировала заметное увеличение на бюджетные места, например, 70% - «Социальная работа», «Информатика и вычислительная техника», 65,8% - «Педагогическое образование», но при этом все равно ниже, чем показатель на бюджете по общему конкурсу. </a:t>
            </a:r>
          </a:p>
          <a:p>
            <a:r>
              <a:rPr lang="ru-RU" baseline="0" dirty="0" smtClean="0"/>
              <a:t>Эти изменения связаны во многом, что в структуре целевого набора преобладают абитуриенты поступающие в университет по направлению комитета по образованию Санкт-Петербурга и комитета по развитию образования Ленинградской области, которые вели конкурсный отбор из числа желающих заключить договор о целевом обучении.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03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университете реализуется 243 образовательной программы по 22 укрупненным группам направлений и специальностей. </a:t>
            </a:r>
          </a:p>
          <a:p>
            <a:r>
              <a:rPr lang="ru-RU" baseline="0" dirty="0" smtClean="0"/>
              <a:t>Приоритетными направлениями выступают «Педагогическое образование», «Психолого-педагогическое образование», «Специальное (дефектологическое) образование».</a:t>
            </a:r>
          </a:p>
          <a:p>
            <a:r>
              <a:rPr lang="ru-RU" baseline="0" dirty="0" smtClean="0"/>
              <a:t>Особое внимание в рамках педагогического образования выделяется вопросу разработки программ обеспечивающих подготовку специалистов по астрономии, технологическому образованию, русскому языку как родному (как не родному, как иностранному)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7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Отрицательная динамика образовательных программ связана с вступлением в силу ФГОС ВО (3+) и появлением новых</a:t>
            </a:r>
            <a:r>
              <a:rPr lang="ru-RU" baseline="0" dirty="0" smtClean="0"/>
              <a:t> условий к реализации образовательных программ, так например направление «Юриспруденция», «Экономика», «Менеджмент», «Государственное и муниципальное управление» - не предполагает с приема 2017 года набор на программу заочной формы обучения и может быть реализована только в очно-заочной и очной формы при наличии у поступающего диплома СПО и ВО. </a:t>
            </a:r>
            <a:endParaRPr lang="ru-RU" dirty="0" smtClean="0"/>
          </a:p>
          <a:p>
            <a:r>
              <a:rPr lang="ru-RU" dirty="0" smtClean="0"/>
              <a:t>Только на приём 2017 года запланировано 175 ОПОП. Из них бакалавриат 80, магистратура 92 (включая 13 новых),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специалитет</a:t>
            </a:r>
            <a:r>
              <a:rPr lang="ru-RU" baseline="0" dirty="0" smtClean="0"/>
              <a:t> 3. Всего будет реализовано в 2017 году  - 216 ОПОП;</a:t>
            </a:r>
          </a:p>
          <a:p>
            <a:r>
              <a:rPr lang="ru-RU" baseline="0" dirty="0" smtClean="0"/>
              <a:t>В 2017 году запланирована реализация 13 новых образовательных программ уровня магистратуры (в 2018 -  15 ОПОП; в 2019  г. -  10 ОПОП;  в 2020 – 5 ОПОП  (Всего  - 43 ОПОП включая 2016 год): </a:t>
            </a:r>
          </a:p>
          <a:p>
            <a:r>
              <a:rPr lang="ru-RU" baseline="0" dirty="0" smtClean="0"/>
              <a:t>Факультет изобразительного искусства – 1 программа - «Искусство»</a:t>
            </a:r>
          </a:p>
          <a:p>
            <a:r>
              <a:rPr lang="ru-RU" baseline="0" dirty="0" smtClean="0"/>
              <a:t>Институт детства – 1 программа - «Лингвокультурологическое образование младших школьников»</a:t>
            </a:r>
          </a:p>
          <a:p>
            <a:r>
              <a:rPr lang="ru-RU" baseline="0" dirty="0" smtClean="0"/>
              <a:t>Факультет математики – 1 программа  - «Математическое образование»</a:t>
            </a:r>
          </a:p>
          <a:p>
            <a:r>
              <a:rPr lang="ru-RU" baseline="0" dirty="0" smtClean="0"/>
              <a:t>Институт физической культуры и спорта – 1 программа - «Менеджмент фитнеса в физкультурном образовании»</a:t>
            </a:r>
          </a:p>
          <a:p>
            <a:r>
              <a:rPr lang="ru-RU" baseline="0" dirty="0" smtClean="0"/>
              <a:t>Факультет географии – 1 программа - «Природопользование и территориальная организация общества»</a:t>
            </a:r>
          </a:p>
          <a:p>
            <a:r>
              <a:rPr lang="ru-RU" baseline="0" dirty="0" smtClean="0"/>
              <a:t>Институт психологии – 2 программы - «Психологическое и социально-психологическое сопровождение личности в образовании», «Психологическое консультирование в профессиональной деятельности и межличностном взаимодействии»</a:t>
            </a:r>
          </a:p>
          <a:p>
            <a:r>
              <a:rPr lang="ru-RU" baseline="0" dirty="0" smtClean="0"/>
              <a:t>Институт компьютерных науки технологического образования – 1 программа - «Робототехника, предпринимательство и дизайн в технологическом образовании»</a:t>
            </a:r>
          </a:p>
          <a:p>
            <a:r>
              <a:rPr lang="ru-RU" baseline="0" dirty="0" smtClean="0"/>
              <a:t>Факультет физики – 2 программы - , «Физическое образование», «Экспериментальная и теоретическая физика конденсированных сред и сложных систем»</a:t>
            </a:r>
          </a:p>
          <a:p>
            <a:r>
              <a:rPr lang="ru-RU" baseline="0" dirty="0" smtClean="0"/>
              <a:t>Факультет химии – 2 программы - «Химическое образование», «Фундаментальная и прикладная химия»</a:t>
            </a:r>
          </a:p>
          <a:p>
            <a:r>
              <a:rPr lang="ru-RU" baseline="0" dirty="0" smtClean="0"/>
              <a:t>Институт философии человека – 1 программа - «Философская </a:t>
            </a:r>
            <a:r>
              <a:rPr lang="ru-RU" baseline="0" dirty="0" err="1" smtClean="0"/>
              <a:t>урбанистика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петербурговедение</a:t>
            </a:r>
            <a:r>
              <a:rPr lang="ru-RU" baseline="0" dirty="0" smtClean="0"/>
              <a:t>»</a:t>
            </a:r>
          </a:p>
          <a:p>
            <a:r>
              <a:rPr lang="ru-RU" baseline="0" dirty="0" smtClean="0"/>
              <a:t>Институт народов Севера – 1 программа -  «</a:t>
            </a:r>
            <a:r>
              <a:rPr lang="ru-RU" baseline="0" dirty="0" err="1" smtClean="0"/>
              <a:t>Этнокультурология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этнофилология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североведческом</a:t>
            </a:r>
            <a:r>
              <a:rPr lang="ru-RU" baseline="0" dirty="0" smtClean="0"/>
              <a:t> образовании».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2018 году планируется открытие новых программ магистратуры: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70C0"/>
                </a:solidFill>
              </a:rPr>
              <a:t>Институт педагогики 1 программа - </a:t>
            </a:r>
            <a:r>
              <a:rPr lang="ru-RU" sz="1200" dirty="0" smtClean="0">
                <a:solidFill>
                  <a:srgbClr val="0070C0"/>
                </a:solidFill>
              </a:rPr>
              <a:t>«Образовательная деятельность с одаренными детьми и талантливой молодежью» (НОЦ «Сириус»)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Институт философии человека – 3 программа </a:t>
            </a:r>
            <a:r>
              <a:rPr lang="ru-RU" sz="1200" dirty="0" smtClean="0">
                <a:solidFill>
                  <a:srgbClr val="0070C0"/>
                </a:solidFill>
              </a:rPr>
              <a:t>«Культура</a:t>
            </a:r>
            <a:r>
              <a:rPr lang="ru-RU" sz="1200" baseline="0" dirty="0" smtClean="0">
                <a:solidFill>
                  <a:srgbClr val="0070C0"/>
                </a:solidFill>
              </a:rPr>
              <a:t> России и россиеведение», «Манипулятивные стратегии и </a:t>
            </a:r>
            <a:r>
              <a:rPr lang="ru-RU" sz="1200" baseline="0" dirty="0" err="1" smtClean="0">
                <a:solidFill>
                  <a:srgbClr val="0070C0"/>
                </a:solidFill>
              </a:rPr>
              <a:t>сектоведение</a:t>
            </a:r>
            <a:r>
              <a:rPr lang="ru-RU" sz="1200" baseline="0" dirty="0" smtClean="0">
                <a:solidFill>
                  <a:srgbClr val="0070C0"/>
                </a:solidFill>
              </a:rPr>
              <a:t>», «Стратегические коммуникации и журналистика»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59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aseline="0" dirty="0" smtClean="0">
                <a:solidFill>
                  <a:srgbClr val="0070C0"/>
                </a:solidFill>
              </a:rPr>
              <a:t>Последние годы отмечалась тенденция 10% падения КЦП на бюджет на программы бакалавриата (например, 2015 год бакалавриат – 1288, 2016 год – 1226) и увеличение КЦП в магистратуре (например, 2014 год -763, 2015 – 849, 2016 – 890). С учетом данных тенденций и необходимости приведения соответствия соотношения магистров и бакалавров  40 к 60 была выстроенная динамика контингента поступающих на 1 курс, представленная на слайде. </a:t>
            </a:r>
          </a:p>
          <a:p>
            <a:r>
              <a:rPr lang="ru-RU" sz="1200" baseline="0" dirty="0" smtClean="0">
                <a:solidFill>
                  <a:srgbClr val="0070C0"/>
                </a:solidFill>
              </a:rPr>
              <a:t>Приведение к данному соотношению бакалавров и магистров должно быть увязано с динамикой платных студентов.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1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Востребованность образовательных программ магистратуры выпускников других вузов отражает академическую репутацию вуза на рынке образовательных услуг Петербурга</a:t>
            </a:r>
            <a:r>
              <a:rPr lang="ru-RU" baseline="0" dirty="0" smtClean="0"/>
              <a:t> и России в целом. </a:t>
            </a:r>
          </a:p>
          <a:p>
            <a:r>
              <a:rPr lang="ru-RU" baseline="0" dirty="0" smtClean="0"/>
              <a:t>На представленном слайде вы можете видеть, что общая доля поданных заявлений в магистратуру из других вузов составило почти 60%, при этом доля поступивших составила чуть более 50%. </a:t>
            </a:r>
          </a:p>
          <a:p>
            <a:r>
              <a:rPr lang="ru-RU" baseline="0" dirty="0" smtClean="0"/>
              <a:t>Факт более низкой подготовки абитуриентов  из других вузов находит подтверждение в том, что доля поступивших на обучение на договорной основе составил более 80% на очную форму обучения и 66% на заочную.</a:t>
            </a:r>
          </a:p>
          <a:p>
            <a:r>
              <a:rPr lang="ru-RU" baseline="0" dirty="0" smtClean="0"/>
              <a:t>Стоит отметить тот факт, что программы магистратуры реализуемые в заочной форме более востребованы у абитуриентов из других регионов как на бюджет, так и на внебюджет.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3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45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ходе приемной компании 2016 года сформировались ТОП – 10 образовательных программ с максимальной и минимальной долей зачисленных выпускников других вузов на бюджетные места. Диапазон  составил от 82% поступающих с дипломом бакалавра и специалиста других вузов и  до 0%. Причинами такого большого разброса связано с одной стороны малым количеством набора на бюджетные места на ряд программ (например, «Экология и природопользование» - 5 мест), востребованностью данных программ у выпускников РГПУ (например «Информационные системы и технологии» - 10 мест) и высокой востребованностью на образовательном рынке Санкт-Петербурга (например, «Религиоведение» - 11 мест).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9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18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/>
              <a:t>В 2016 году расширилась география целевого набора. Было заключено 99 договоров о целевом приеме с 66 заказчиками, расположенными на территории 26 субъектов РФ, </a:t>
            </a:r>
            <a:r>
              <a:rPr lang="ru-RU" sz="1200" b="0" dirty="0" smtClean="0"/>
              <a:t>8 федеральных округов</a:t>
            </a:r>
            <a:r>
              <a:rPr lang="ru-RU" sz="1200" dirty="0" smtClean="0"/>
              <a:t>: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/>
              <a:t>Северо-Западного, Северо-Кавказского, Южного, Центрального, Приволжского, Уральского, Сибирского, Дальневосточного.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/>
              <a:t>73%</a:t>
            </a:r>
            <a:r>
              <a:rPr lang="ru-RU" sz="1200" baseline="0" dirty="0" smtClean="0"/>
              <a:t> от общего числа зачисленных по договорам о целевом приеме составили абитуриенты Северо-Западного федерального округа. Причем 47% - жители Санкт-Петербурга и Ленинградской области.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200" baseline="0" dirty="0" smtClean="0"/>
              <a:t>Ключевыми партнерами в дальних регионах страны являются организации Сибири и Дальнего Востока.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20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поступило более 700 заявок на целевые места 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программы бакалавриата и магистратуры. Однако, квота целевого приема установленные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составили всего лишь 235 мест (максимальные квоты сохранились на направления Педагогическое образование и ликвидированы на направление Лингвистика).  Квота целевого приема на целевые места составила 33% от числа заявленных мест. Несмотря на уменьшение квоты целевого приема заполнено было только 75% мест по программам бакалавриата и 79% по программам магистратуры. Причина- отказ некоторых заказчиков от заключения договора о целевом обучении с абитуриентом в связи с обязательным включением в данный договор пункта о мерах социальной поддержки студента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целевика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Заказчики обращаются в университет с заявкой о целевом наборе с указанием количества мест.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Университет заключает договор о целевом приеме с заказчиком после утверждения квот целевого набора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РФ.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 проводит отбор кандидатов и заключает с ними договор о целевом обучении.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09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Зачисленные на целевые места в 2016 году составили 8,3%</a:t>
            </a:r>
            <a:r>
              <a:rPr lang="ru-RU" baseline="0" dirty="0" smtClean="0"/>
              <a:t> от общего числа зачисленных на программы бакалавриата и магистратуры. На УГН(С) «Образование и педагогические науки» доля </a:t>
            </a:r>
            <a:r>
              <a:rPr lang="ru-RU" baseline="0" dirty="0" err="1" smtClean="0"/>
              <a:t>целевиков</a:t>
            </a:r>
            <a:r>
              <a:rPr lang="ru-RU" baseline="0" dirty="0" smtClean="0"/>
              <a:t> составило 9, 4%.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71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Прогноз дальнейшего развития</a:t>
            </a:r>
            <a:r>
              <a:rPr lang="ru-RU" baseline="0" dirty="0" smtClean="0"/>
              <a:t> целевого набора в вуз с учетом динамики выполнения показателя «</a:t>
            </a:r>
            <a:r>
              <a:rPr lang="ru-RU" sz="1200" b="1" dirty="0" smtClean="0"/>
              <a:t>Доля студентов, обучающихся по направлениям подготовки </a:t>
            </a:r>
            <a:r>
              <a:rPr lang="ru-RU" sz="1200" dirty="0" smtClean="0"/>
              <a:t>бакалавриата, специалитета и магистратуры по УГСН  «Образование и педагогические науки», с которыми заключены </a:t>
            </a:r>
            <a:r>
              <a:rPr lang="ru-RU" sz="1200" b="1" dirty="0" smtClean="0"/>
              <a:t>договоры о целевом обучении, в общей численности студентов» </a:t>
            </a:r>
            <a:r>
              <a:rPr lang="ru-RU" baseline="0" dirty="0" smtClean="0"/>
              <a:t> Дорожной карты, можно увидеть на слайде.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Стоит отметить, что сделанные расчеты опираются на стабильность КЦП в университет.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43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97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C99E"/>
              </a:buClr>
              <a:buSzTx/>
              <a:buFontTx/>
              <a:buNone/>
              <a:tabLst/>
              <a:defRPr/>
            </a:pPr>
            <a:endParaRPr lang="ru-RU" sz="1200" b="0" dirty="0" smtClean="0">
              <a:solidFill>
                <a:schemeClr val="tx1"/>
              </a:solidFill>
              <a:sym typeface="Arial Narrow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30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34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о1.01.2017 года в системе дистанционного обучения размещено 1057 ЭУК. Лидерами являются институт иностранных языков (221) и институт детства (101).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6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2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 реализация адаптированных образовательных программ для обучения инвалидов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сегодняшний день курирует учебно-методическая лаборатория инклюзивного образования, института дефектологического образования и реабилитации.</a:t>
            </a:r>
          </a:p>
          <a:p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новыми требованиями Министерства образования к созданию условий обучения лиц с ОВЗ и инвалидов необходимо открытие нового структурного подразделения – реабилитационно-образовательного центра «Инклюзия». Одной из задач центра – это разработка адаптированных образовательных программ высшего образования для лиц ОВЗ инвалидов:</a:t>
            </a:r>
          </a:p>
          <a:p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– 0 программ - программ нет</a:t>
            </a:r>
          </a:p>
          <a:p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– 2 программы для лиц с нарушением зрения направление «Специальное (дефектологическое) образование»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– 8 программ (6 новых + 2 программы разработанные в 2016), в том числе 3 программы с нарушением зрения, 3 программы с нарушением слуха направление «Специальное (дефектологическое) образование» и «Педагогическое образование»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– 16 (8 новых + 8 программы разработанные в 2018 программ) в том числе 3 программы с нарушением зрения, 3 программы с нарушением слуха направление, 2 программы опорно-двигательный аппарат «Специальное (дефектологическое) образование», «Психолого-педагогическое образование» и «Педагогическое образование»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– 20 (4 новых + 16 программы разработанные в 2019 программ) не педагогические специальности.</a:t>
            </a:r>
          </a:p>
          <a:p>
            <a:endParaRPr lang="ru-RU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диагностического сопровождения студентов-инвалидов проводился специализированный учет на этапах поступления, обучения и трудоустройства студентов с ОВЗ. Эта информация обрабатывалась, анализировалась и обобщалась и вошла в </a:t>
            </a:r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мероприятий («дорожная карта») по повышению значений показателей доступности для инвалидов объектов и предоставляемых на них услуг в сфере образования в РГПУ им. А.И. Герцена.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Созданной в университете комиссией, включающей представителей ректората, хозяйственных служб, лаборатории инклюзивного образования и студентов, дан анализ состояния образовательных объектов в РГПУ им. И. Герцена, разработаны и утверждены паспорта доступности таких объектов. 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Студенты-инвалиды обучаются в университет более, чем по 15 направлениям. Этот факт имеет особое значение, т.к. наличие студентов-инвалидов и создание для них доступной среды является обязательным показателем при аккредитации вуза.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университете действует учебно-методическая лаборатория социально-реабилитационного сопровождения инклюзивного профессионального образования студентов с ОВЗ и инвалидов. Лаборатория функционирует в контакте с основными отделами, службами и структурными подразделениями университета, включая факультеты, институты и университетскую службу психолого-педагогического сопровождения студентов. Сотрудники Лаборатории консультируют преподавателей по вопросам особенностей обучения инвалидов и лиц с ОВЗ (индивидуальный график посещения занятий, особые процедуры прохождения практик, проведение текущего и итогового контроля знаний и др.).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институте физической культуры и спорта проводятся занятия по адаптивной физической культуре со студентами-инвалидами, в которых принимают участие в случае необходимости студенты-волонтеры.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Большую роль в сопровождении инвалидов играют студенты-волонтеры: организуют сопровождение инвалидов по зрению, включая помощь на занятиях адаптивной физической культурой,  консультирование абитуриентов с инвалидностью в приемной комиссии университета, взаимодействие во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внеучебной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деятельности и др. 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Разработаны методические рекомендации для всех сотрудников университета по взаимодействию со студентами с ОВЗ разных нозологических групп и проведен соответствующий инструктаж.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 Лаборатории принимали участие в обсуждении с представителями других вузов (СПБГЭУ, ИСПИП им. Рауля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Валленберга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СПБГУ, ПРЦ и др.) вопросов формирования единой методической базы требований к сопровождению обучения студентов-инвалидов и лиц с ОВЗ.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с абитуриентами-инвалидами и абитуриентами с ОВЗ проводится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профориентационная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 в школах, на предприятиях Всероссийского общества слепых (ВОС), в центрах реабилитации глухих, в ходе дней открытых дверей в университете и на факультетах.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33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Выполнение</a:t>
            </a:r>
            <a:r>
              <a:rPr lang="ru-RU" baseline="0" dirty="0" smtClean="0"/>
              <a:t> показателя предполагается за счет:</a:t>
            </a:r>
          </a:p>
          <a:p>
            <a:r>
              <a:rPr lang="ru-RU" baseline="0" dirty="0" smtClean="0"/>
              <a:t>1)  набора на программу магистратуры </a:t>
            </a:r>
            <a:r>
              <a:rPr lang="ru-RU" sz="1200" b="1" baseline="0" dirty="0" smtClean="0">
                <a:solidFill>
                  <a:schemeClr val="tx1"/>
                </a:solidFill>
              </a:rPr>
              <a:t>«Робототехника, предпринимательство и дизайн в технологическом образовании»</a:t>
            </a:r>
            <a:r>
              <a:rPr lang="ru-RU" sz="1200" b="0" baseline="0" dirty="0" smtClean="0">
                <a:solidFill>
                  <a:schemeClr val="tx1"/>
                </a:solidFill>
              </a:rPr>
              <a:t> (22 человека – бюджет, внебюджет);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solidFill>
                  <a:schemeClr val="tx1"/>
                </a:solidFill>
              </a:rPr>
              <a:t>2) разработки </a:t>
            </a:r>
            <a:r>
              <a:rPr lang="ru-RU" sz="1200" b="1" baseline="0" dirty="0" smtClean="0">
                <a:solidFill>
                  <a:schemeClr val="tx1"/>
                </a:solidFill>
              </a:rPr>
              <a:t>программы дисциплина по выбору для студентов  факультетов биологии, физики, математики и др. по образовательной </a:t>
            </a:r>
            <a:r>
              <a:rPr lang="ru-RU" sz="1200" b="1" baseline="0" dirty="0" err="1" smtClean="0">
                <a:solidFill>
                  <a:schemeClr val="tx1"/>
                </a:solidFill>
              </a:rPr>
              <a:t>роботехнике</a:t>
            </a:r>
            <a:r>
              <a:rPr lang="ru-RU" sz="1200" b="0" baseline="0" dirty="0" smtClean="0">
                <a:solidFill>
                  <a:schemeClr val="tx1"/>
                </a:solidFill>
              </a:rPr>
              <a:t/>
            </a:r>
            <a:br>
              <a:rPr lang="ru-RU" sz="1200" b="0" baseline="0" dirty="0" smtClean="0">
                <a:solidFill>
                  <a:schemeClr val="tx1"/>
                </a:solidFill>
              </a:rPr>
            </a:br>
            <a:r>
              <a:rPr lang="ru-RU" sz="1200" b="0" baseline="0" dirty="0" smtClean="0">
                <a:solidFill>
                  <a:schemeClr val="tx1"/>
                </a:solidFill>
              </a:rPr>
              <a:t>3) разработки и продвижения дополнительных образовательных программ для школьников и преподавателей образовательных учреждений СПб и Ленобласти.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solidFill>
                  <a:schemeClr val="tx1"/>
                </a:solidFill>
              </a:rPr>
              <a:t>Большое значение для развития данного направления является открытие </a:t>
            </a:r>
            <a:r>
              <a:rPr lang="ru-RU" sz="1200" dirty="0" smtClean="0">
                <a:solidFill>
                  <a:schemeClr val="tx1"/>
                </a:solidFill>
              </a:rPr>
              <a:t>учебно-методического </a:t>
            </a:r>
            <a:r>
              <a:rPr lang="ru-RU" sz="1200" b="1" dirty="0" smtClean="0">
                <a:solidFill>
                  <a:schemeClr val="tx1"/>
                </a:solidFill>
              </a:rPr>
              <a:t>центра информационных технологий и образовательной робототехники, в рамках которого планируется реализовываться следующая деятельность: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Учебная – бакалавры и магистры факультета физики и института компьютерных наук и технологического образования, факультета изобразительного искусства (3D </a:t>
            </a:r>
            <a:r>
              <a:rPr lang="ru-RU" sz="1200" dirty="0" err="1" smtClean="0">
                <a:latin typeface="+mn-lt"/>
              </a:rPr>
              <a:t>прототипирование</a:t>
            </a:r>
            <a:r>
              <a:rPr lang="ru-RU" sz="1200" dirty="0" smtClean="0">
                <a:latin typeface="+mn-lt"/>
              </a:rPr>
              <a:t> в дизайне, декоративно-прикладном творчестве и т.д.),  института детства (образовательная робототехника, конструирование и моделирование, исследовательская деятельность ).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Повышение квалификации учителей школ, педагогов системы дополнительного образования, сотрудников ЦМИТ (</a:t>
            </a:r>
            <a:r>
              <a:rPr lang="ru-RU" sz="1200" dirty="0" err="1" smtClean="0">
                <a:latin typeface="+mn-lt"/>
              </a:rPr>
              <a:t>ФабЛаб</a:t>
            </a:r>
            <a:r>
              <a:rPr lang="ru-RU" sz="1200" dirty="0" smtClean="0">
                <a:latin typeface="+mn-lt"/>
              </a:rPr>
              <a:t>), </a:t>
            </a:r>
            <a:r>
              <a:rPr lang="ru-RU" sz="1200" dirty="0" err="1" smtClean="0">
                <a:latin typeface="+mn-lt"/>
              </a:rPr>
              <a:t>Кванториумов</a:t>
            </a:r>
            <a:r>
              <a:rPr lang="ru-RU" sz="1200" dirty="0" smtClean="0">
                <a:latin typeface="+mn-lt"/>
              </a:rPr>
              <a:t>, школьных  технопарков.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Апробация модели школьного технопарка.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Разработка учебно-методического обеспечения.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Консультационная поддержка учителей школ и педагогов системы дополнительного образования детей и молодежи, в том числе ЦМИТ, </a:t>
            </a:r>
            <a:r>
              <a:rPr lang="ru-RU" sz="1200" dirty="0" err="1" smtClean="0">
                <a:latin typeface="+mn-lt"/>
              </a:rPr>
              <a:t>Кванториумов</a:t>
            </a:r>
            <a:r>
              <a:rPr lang="ru-RU" sz="1200" dirty="0" smtClean="0">
                <a:latin typeface="+mn-lt"/>
              </a:rPr>
              <a:t> и т.д.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Дополнительно учебная деятельность - кружки для учащихся школ, занятия для студентов  СПО.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Развитие </a:t>
            </a:r>
            <a:r>
              <a:rPr lang="ru-RU" sz="1200" dirty="0" smtClean="0">
                <a:latin typeface="+mn-lt"/>
                <a:sym typeface="+mn-ea"/>
              </a:rPr>
              <a:t>движения  «DIY» (</a:t>
            </a:r>
            <a:r>
              <a:rPr lang="ru-RU" sz="1200" dirty="0" smtClean="0">
                <a:latin typeface="+mn-lt"/>
              </a:rPr>
              <a:t>реализация собственных идей).</a:t>
            </a:r>
          </a:p>
          <a:p>
            <a:pPr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ru-RU" sz="1200" dirty="0" smtClean="0">
                <a:latin typeface="+mn-lt"/>
              </a:rPr>
              <a:t>Поиск и поддержка талантливых детей и молодежи.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Возможными проектами Центра могут стать проекты </a:t>
            </a:r>
            <a:r>
              <a:rPr lang="ru-RU" sz="1200" dirty="0" smtClean="0">
                <a:latin typeface="+mn-lt"/>
              </a:rPr>
              <a:t>Агентство стратегических инициатив, (инициатива “Новая модель дополнительного образования”), Фонд содействия инновациям, Гранты Правительства Санкт-Петербурга и Ленинградской области, Государственная программа развития образования 2013-2020 гг.</a:t>
            </a:r>
          </a:p>
          <a:p>
            <a:pPr marL="0" indent="0">
              <a:buFont typeface="Arial" pitchFamily="34" charset="0"/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Партнерами в реализации планируемых проектов центра могут стать: </a:t>
            </a:r>
            <a:r>
              <a:rPr lang="ru-RU" sz="1200" dirty="0" smtClean="0">
                <a:latin typeface="+mn-lt"/>
              </a:rPr>
              <a:t>Агентство стратегических инициатив (инициатива “Новая модель дополнительного образования”), Комитеты по образованию СПб и Ленинградской области, Общественные организации, поддерживающие инновации и </a:t>
            </a:r>
            <a:r>
              <a:rPr lang="ru-RU" sz="1200" dirty="0" err="1" smtClean="0">
                <a:latin typeface="+mn-lt"/>
              </a:rPr>
              <a:t>технопредпринимательство</a:t>
            </a:r>
            <a:r>
              <a:rPr lang="ru-RU" sz="1200" dirty="0" smtClean="0">
                <a:latin typeface="+mn-lt"/>
              </a:rPr>
              <a:t>, Образовательные организации общего и дополнительного образования, ЦМИТ-ы, </a:t>
            </a:r>
            <a:r>
              <a:rPr lang="ru-RU" sz="1200" dirty="0" err="1" smtClean="0">
                <a:latin typeface="+mn-lt"/>
              </a:rPr>
              <a:t>Кванториумы</a:t>
            </a:r>
            <a:r>
              <a:rPr lang="ru-RU" sz="1200" dirty="0" smtClean="0">
                <a:latin typeface="+mn-lt"/>
              </a:rPr>
              <a:t>, детские технопарки, сеть </a:t>
            </a:r>
            <a:r>
              <a:rPr lang="ru-RU" sz="1200" dirty="0" err="1" smtClean="0">
                <a:latin typeface="+mn-lt"/>
              </a:rPr>
              <a:t>Робоклубов</a:t>
            </a:r>
            <a:r>
              <a:rPr lang="ru-RU" sz="1200" dirty="0" smtClean="0"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5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ресурсного научно-образовательного центра «Детство».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Направления «</a:t>
            </a:r>
            <a:r>
              <a:rPr lang="ru-RU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Научные исследования и развитие методологии исследования детства», «</a:t>
            </a:r>
            <a:r>
              <a:rPr lang="ru-RU" sz="1200" dirty="0" smtClean="0"/>
              <a:t>Научно-методическое сопровождение практики дошкольного и начального образования», «Проектирование программно-методического сопровождения инновационных моделей подготовки педагогов дошкольного и начального образования».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Партнеры: </a:t>
            </a:r>
            <a:r>
              <a:rPr lang="ru-RU" sz="1200" dirty="0" err="1" smtClean="0">
                <a:latin typeface="+mn-lt"/>
              </a:rPr>
              <a:t>Минобрнауки</a:t>
            </a:r>
            <a:r>
              <a:rPr lang="ru-RU" sz="1200" dirty="0" smtClean="0">
                <a:latin typeface="+mn-lt"/>
              </a:rPr>
              <a:t> России; структуры РАО; вузы и организации среднего профессионального образования, реализующие ОПОП и ДОП по профилям «Дошкольное образование», «Начальное образование»; </a:t>
            </a:r>
          </a:p>
          <a:p>
            <a:r>
              <a:rPr lang="ru-RU" sz="1200" dirty="0" smtClean="0">
                <a:latin typeface="+mn-lt"/>
              </a:rPr>
              <a:t>образовательные организации общего дошкольного образования и дополнительного дошкольного образования; издательства; библиотеки; профессиональные ассоциации и др.</a:t>
            </a:r>
          </a:p>
          <a:p>
            <a:endParaRPr lang="ru-RU" sz="1200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В перспективе – получение </a:t>
            </a:r>
            <a:r>
              <a:rPr lang="ru-RU" sz="1200" b="1" dirty="0" smtClean="0">
                <a:latin typeface="+mn-lt"/>
              </a:rPr>
              <a:t>статуса Федерального центра</a:t>
            </a:r>
            <a:r>
              <a:rPr lang="ru-RU" sz="1200" dirty="0" smtClean="0"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42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* </a:t>
            </a:r>
            <a:r>
              <a:rPr lang="ru-RU" sz="1200" dirty="0" err="1" smtClean="0"/>
              <a:t>Смелкова</a:t>
            </a:r>
            <a:r>
              <a:rPr lang="ru-RU" sz="1200" dirty="0" smtClean="0"/>
              <a:t> Татьяна Дмитриевна, зав. кафедрой сольного пения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83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15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25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45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3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3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0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2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аккредитационных процедур ранее учитывался ряд критериев показателей, необходимых для определения типа и вида образовательного учреждения высшего образования (утверждены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Рособрнадзора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25 октября 2011 г. № 2267), где были четко определены количественные требования к  соответствию содержания и качества подготовки обучающихся ГОС ВО, требования к учебно-методическому, кадровому и материально-техническому обеспечению учебного процесса. Этот документ утратил силу в соответствие с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Рособрназдора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09 сентября 2014 года № 1455.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при проведении аккредитации уделяется внимание, прежде всего, показателям мониторинга эффективности деятельности образовательных организаций высшего образования и, в частности, представленным на слайде показателям. Более того, в самих ФГОС нового поколения (3++) требования к условиям реализации ОПОП прямо указывают на достижение вузом пороговых значений по критериям мониторинга эффективности.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 важным обстоятельством, определяющим новизну требований новых ФГОС, является усиление роли представителей работодателей в кадровом обеспечении учебного процесса и процедур государственной аттестации обучающихся по основным образовательным программам высшего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8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C5FD-8C95-49EE-B8EF-FC2784E7DF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07.11.2015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FC45165-8EE3-4695-A08E-36FA5CCE36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400800" cy="1008112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/>
              <a:t>и.о</a:t>
            </a:r>
            <a:r>
              <a:rPr lang="ru-RU" sz="2000" dirty="0" smtClean="0"/>
              <a:t>. проректора по учебной работе В.А. </a:t>
            </a:r>
            <a:r>
              <a:rPr lang="ru-RU" sz="2000" dirty="0" err="1" smtClean="0"/>
              <a:t>Рабош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6301929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06 февраля 2017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</a:p>
        </p:txBody>
      </p:sp>
      <p:pic>
        <p:nvPicPr>
          <p:cNvPr id="6" name="Picture 2" descr="G:\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/>
          <a:srcRect t="1394"/>
          <a:stretch/>
        </p:blipFill>
        <p:spPr bwMode="auto">
          <a:xfrm>
            <a:off x="827584" y="4796124"/>
            <a:ext cx="7416824" cy="17828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695" y="1340768"/>
            <a:ext cx="6947049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0070C0"/>
                </a:solidFill>
                <a:latin typeface="Cambria" pitchFamily="18" charset="0"/>
              </a:rPr>
              <a:t>«Дорожная карта» </a:t>
            </a:r>
            <a:br>
              <a:rPr lang="ru-RU" sz="2800" b="1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Cambria" pitchFamily="18" charset="0"/>
              </a:rPr>
              <a:t>развития образовательной деятельности в контексте новой редакции Программы развития университета на 2016-2020 г.г.</a:t>
            </a: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055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8906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5622778"/>
              </p:ext>
            </p:extLst>
          </p:nvPr>
        </p:nvGraphicFramePr>
        <p:xfrm>
          <a:off x="395536" y="1397000"/>
          <a:ext cx="80648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3528" y="476672"/>
            <a:ext cx="9288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Направления повышения эффективности  </a:t>
            </a:r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образовательной деятельности </a:t>
            </a:r>
            <a:endParaRPr lang="ru-RU" sz="2000" b="1" spc="-100" dirty="0" smtClean="0">
              <a:solidFill>
                <a:srgbClr val="47C99E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ru-RU" sz="2000" b="1" spc="-100" dirty="0" err="1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Герценовского</a:t>
            </a:r>
            <a:r>
              <a:rPr lang="ru-RU" sz="20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 университета</a:t>
            </a:r>
            <a:endParaRPr lang="ru-RU" altLang="ru-RU" sz="2000" b="1" spc="-100" dirty="0">
              <a:solidFill>
                <a:srgbClr val="47C99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8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7313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Целевые показатели  «Дорожной карты»   и  показатели оценки эффективности реализации Программы развития  университета </a:t>
            </a:r>
            <a:endParaRPr lang="ru-RU" sz="2000" b="1" spc="-100" dirty="0" smtClean="0">
              <a:solidFill>
                <a:srgbClr val="47C99E"/>
              </a:solidFill>
              <a:latin typeface="+mj-lt"/>
              <a:ea typeface="+mj-ea"/>
              <a:cs typeface="+mj-cs"/>
            </a:endParaRPr>
          </a:p>
          <a:p>
            <a:r>
              <a:rPr lang="ru-RU" sz="20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2016-2020 (новая редакция)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83001"/>
              </p:ext>
            </p:extLst>
          </p:nvPr>
        </p:nvGraphicFramePr>
        <p:xfrm>
          <a:off x="233518" y="1628800"/>
          <a:ext cx="860495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4"/>
                <a:gridCol w="1224136"/>
                <a:gridCol w="1224136"/>
                <a:gridCol w="1224136"/>
                <a:gridCol w="1188133"/>
              </a:tblGrid>
              <a:tr h="376329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1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балл ЕГЭ студентов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принятых по результатам ЕГЭ на обучение по очной форме по программам подготовки бакалавров и специалистов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средств соответствующих бюджетов бюджетной системы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Российской Федерации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75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Усиление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профориентационной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работы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ОУ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Расширение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спектра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интеллектуальных состязаний,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sym typeface="Arial Narrow"/>
                        </a:rPr>
                        <a:t>Герценовских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предметных олимпиад 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повышение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их статуса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Возрождение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классов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базе ОУ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Малые факультеты (МФ) как центры дистанционной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довузовской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и внедрить новые подходы к направлению на обучение на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целевые места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Рост сети базовых школ и школ-лабораторий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«Каникулы в Герценовском университете»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проект интерактивного включения школьников в профессию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Усиление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маркетинговых и рекламных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3626440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Увеличить: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число малых факультетов </a:t>
            </a:r>
            <a:r>
              <a:rPr lang="ru-RU" sz="1400" b="1" dirty="0" smtClean="0">
                <a:solidFill>
                  <a:srgbClr val="0070C0"/>
                </a:solidFill>
              </a:rPr>
              <a:t>с 2 в 2017 году до 9 к 2020 году</a:t>
            </a:r>
            <a:r>
              <a:rPr lang="ru-RU" sz="1400" dirty="0" smtClean="0">
                <a:solidFill>
                  <a:srgbClr val="0070C0"/>
                </a:solidFill>
              </a:rPr>
              <a:t>;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число школ-лабораторий и экспериментальных площадок </a:t>
            </a:r>
            <a:r>
              <a:rPr lang="ru-RU" sz="1400" b="1" dirty="0" smtClean="0">
                <a:solidFill>
                  <a:srgbClr val="0070C0"/>
                </a:solidFill>
              </a:rPr>
              <a:t>с 10 в 2017 году до 15 к 2020 году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47C99E"/>
                </a:solidFill>
              </a:rPr>
              <a:t>Средний балл ЕГЭ зачисленных на бюджетные места очной формы обучения по программам бакалавриата по направлениям подготовки, 2016 г.</a:t>
            </a:r>
            <a:r>
              <a:rPr lang="ru-RU" sz="1600" b="1" dirty="0">
                <a:solidFill>
                  <a:srgbClr val="47C99E"/>
                </a:solidFill>
              </a:rPr>
              <a:t/>
            </a:r>
            <a:br>
              <a:rPr lang="ru-RU" sz="1600" b="1" dirty="0">
                <a:solidFill>
                  <a:srgbClr val="47C99E"/>
                </a:solidFill>
              </a:rPr>
            </a:br>
            <a:r>
              <a:rPr lang="ru-RU" sz="1600" b="1" dirty="0" smtClean="0">
                <a:solidFill>
                  <a:srgbClr val="47C99E"/>
                </a:solidFill>
              </a:rPr>
              <a:t/>
            </a:r>
            <a:br>
              <a:rPr lang="ru-RU" sz="1600" b="1" dirty="0" smtClean="0">
                <a:solidFill>
                  <a:srgbClr val="47C99E"/>
                </a:solidFill>
              </a:rPr>
            </a:br>
            <a:r>
              <a:rPr lang="ru-RU" sz="1200" b="1" dirty="0" smtClean="0">
                <a:solidFill>
                  <a:srgbClr val="073763"/>
                </a:solidFill>
              </a:rPr>
              <a:t>2017 </a:t>
            </a:r>
            <a:r>
              <a:rPr lang="ru-RU" sz="1200" b="1" dirty="0">
                <a:solidFill>
                  <a:srgbClr val="073763"/>
                </a:solidFill>
              </a:rPr>
              <a:t>г. – 65,  2018 г. – 70,  2019 г. – 72,  2020 г. – 75 </a:t>
            </a:r>
            <a:r>
              <a:rPr lang="ru-RU" sz="1200" b="1" dirty="0" smtClean="0">
                <a:solidFill>
                  <a:srgbClr val="073763"/>
                </a:solidFill>
              </a:rPr>
              <a:t>баллов   </a:t>
            </a:r>
            <a:endParaRPr lang="ru-RU" sz="1200" b="1" dirty="0">
              <a:solidFill>
                <a:srgbClr val="073763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43966"/>
              </p:ext>
            </p:extLst>
          </p:nvPr>
        </p:nvGraphicFramePr>
        <p:xfrm>
          <a:off x="395536" y="1340768"/>
          <a:ext cx="8229600" cy="485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-17651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6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08194" cy="815404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800" b="1" dirty="0">
                <a:solidFill>
                  <a:srgbClr val="47C99E"/>
                </a:solidFill>
              </a:rPr>
              <a:t>Средний балл ЕГЭ  зачисленных на бюджетные места и на места по договорам об образовании очной формы обучения по программам бакалавриата по направлениям подготовки, 2016 г.                                                           </a:t>
            </a:r>
            <a:r>
              <a:rPr lang="ru-RU" sz="1300" b="1" dirty="0" smtClean="0">
                <a:solidFill>
                  <a:srgbClr val="073763"/>
                </a:solidFill>
              </a:rPr>
              <a:t>2017 </a:t>
            </a:r>
            <a:r>
              <a:rPr lang="ru-RU" sz="1300" b="1" dirty="0">
                <a:solidFill>
                  <a:srgbClr val="073763"/>
                </a:solidFill>
              </a:rPr>
              <a:t>г. – 65,  2018 г. – 70,  2019 г. – 72,  2020 г. – 75 баллов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244386"/>
              </p:ext>
            </p:extLst>
          </p:nvPr>
        </p:nvGraphicFramePr>
        <p:xfrm>
          <a:off x="395536" y="1196752"/>
          <a:ext cx="8229600" cy="536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-17651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07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47C99E"/>
                </a:solidFill>
              </a:rPr>
              <a:t>Средний балл ЕГЭ зачисленных на целевые места по направлениям подготовки, 2015 и 2016 гг.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473516"/>
              </p:ext>
            </p:extLst>
          </p:nvPr>
        </p:nvGraphicFramePr>
        <p:xfrm>
          <a:off x="808748" y="1276059"/>
          <a:ext cx="7795700" cy="524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6664" y="1556792"/>
            <a:ext cx="165618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spc="-100" dirty="0" smtClean="0">
                <a:solidFill>
                  <a:srgbClr val="073763"/>
                </a:solidFill>
              </a:rPr>
              <a:t>2015 </a:t>
            </a:r>
            <a:r>
              <a:rPr lang="ru-RU" sz="1600" b="1" spc="-100" dirty="0">
                <a:solidFill>
                  <a:srgbClr val="073763"/>
                </a:solidFill>
              </a:rPr>
              <a:t>г. – </a:t>
            </a:r>
            <a:r>
              <a:rPr lang="ru-RU" sz="1600" b="1" spc="-100" dirty="0" smtClean="0">
                <a:solidFill>
                  <a:srgbClr val="073763"/>
                </a:solidFill>
              </a:rPr>
              <a:t>62,77 </a:t>
            </a:r>
            <a:r>
              <a:rPr lang="ru-RU" sz="1600" b="1" spc="-100" dirty="0">
                <a:solidFill>
                  <a:srgbClr val="073763"/>
                </a:solidFill>
              </a:rPr>
              <a:t/>
            </a:r>
            <a:br>
              <a:rPr lang="ru-RU" sz="1600" b="1" spc="-100" dirty="0">
                <a:solidFill>
                  <a:srgbClr val="073763"/>
                </a:solidFill>
              </a:rPr>
            </a:br>
            <a:r>
              <a:rPr lang="ru-RU" sz="1600" b="1" spc="-100" dirty="0">
                <a:solidFill>
                  <a:srgbClr val="073763"/>
                </a:solidFill>
              </a:rPr>
              <a:t>2016 г. – </a:t>
            </a:r>
            <a:r>
              <a:rPr lang="ru-RU" sz="1600" b="1" spc="-100" dirty="0" smtClean="0">
                <a:solidFill>
                  <a:srgbClr val="073763"/>
                </a:solidFill>
              </a:rPr>
              <a:t>66,40 </a:t>
            </a:r>
          </a:p>
          <a:p>
            <a:pPr algn="l"/>
            <a:endParaRPr lang="ru-RU" sz="1600" b="1" spc="-100" dirty="0">
              <a:solidFill>
                <a:srgbClr val="073763"/>
              </a:solidFill>
            </a:endParaRPr>
          </a:p>
          <a:p>
            <a:pPr algn="l"/>
            <a:r>
              <a:rPr lang="ru-RU" sz="1400" b="1" spc="-100" dirty="0" smtClean="0">
                <a:solidFill>
                  <a:srgbClr val="073763"/>
                </a:solidFill>
              </a:rPr>
              <a:t>положительная динамика обусловлена , </a:t>
            </a:r>
            <a:r>
              <a:rPr lang="ru-RU" sz="1400" b="1" spc="-100" dirty="0">
                <a:solidFill>
                  <a:srgbClr val="073763"/>
                </a:solidFill>
              </a:rPr>
              <a:t>в </a:t>
            </a:r>
            <a:r>
              <a:rPr lang="ru-RU" sz="1400" b="1" spc="-100" dirty="0" err="1">
                <a:solidFill>
                  <a:srgbClr val="073763"/>
                </a:solidFill>
              </a:rPr>
              <a:t>т.ч</a:t>
            </a:r>
            <a:r>
              <a:rPr lang="ru-RU" sz="1400" b="1" spc="-100" dirty="0">
                <a:solidFill>
                  <a:srgbClr val="073763"/>
                </a:solidFill>
              </a:rPr>
              <a:t>. </a:t>
            </a:r>
            <a:r>
              <a:rPr lang="ru-RU" sz="1400" b="1" spc="-100" dirty="0" smtClean="0">
                <a:solidFill>
                  <a:srgbClr val="073763"/>
                </a:solidFill>
              </a:rPr>
              <a:t>и усилением работы с регионами (направлением абитуриентов-</a:t>
            </a:r>
            <a:r>
              <a:rPr lang="ru-RU" sz="1400" b="1" spc="-100" dirty="0" err="1" smtClean="0">
                <a:solidFill>
                  <a:srgbClr val="073763"/>
                </a:solidFill>
              </a:rPr>
              <a:t>целевиков</a:t>
            </a:r>
            <a:r>
              <a:rPr lang="ru-RU" sz="1400" b="1" spc="-100" dirty="0" smtClean="0">
                <a:solidFill>
                  <a:srgbClr val="073763"/>
                </a:solidFill>
              </a:rPr>
              <a:t> из СПб и </a:t>
            </a:r>
            <a:r>
              <a:rPr lang="ru-RU" sz="1400" b="1" spc="-100" dirty="0" err="1" smtClean="0">
                <a:solidFill>
                  <a:srgbClr val="073763"/>
                </a:solidFill>
              </a:rPr>
              <a:t>Лен.области</a:t>
            </a:r>
            <a:r>
              <a:rPr lang="ru-RU" sz="1400" b="1" spc="-100" dirty="0" smtClean="0">
                <a:solidFill>
                  <a:srgbClr val="073763"/>
                </a:solidFill>
              </a:rPr>
              <a:t> на конкурсной основе)</a:t>
            </a:r>
            <a:endParaRPr lang="ru-RU" sz="1400" b="1" spc="-100" dirty="0">
              <a:solidFill>
                <a:srgbClr val="073763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-17651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-100" dirty="0" smtClean="0">
                <a:solidFill>
                  <a:srgbClr val="073763"/>
                </a:solidFill>
                <a:latin typeface="+mj-lt"/>
                <a:ea typeface="+mj-ea"/>
                <a:cs typeface="+mj-cs"/>
              </a:rPr>
              <a:t>Структурным подразделениям актуализировать </a:t>
            </a:r>
            <a:r>
              <a:rPr lang="ru-RU" sz="1200" b="1" spc="-100" dirty="0">
                <a:solidFill>
                  <a:srgbClr val="073763"/>
                </a:solidFill>
                <a:latin typeface="+mj-lt"/>
                <a:ea typeface="+mj-ea"/>
                <a:cs typeface="+mj-cs"/>
              </a:rPr>
              <a:t>работу с регионами по заключению договоров о целевом приеме</a:t>
            </a:r>
          </a:p>
        </p:txBody>
      </p:sp>
    </p:spTree>
    <p:extLst>
      <p:ext uri="{BB962C8B-B14F-4D97-AF65-F5344CB8AC3E}">
        <p14:creationId xmlns:p14="http://schemas.microsoft.com/office/powerpoint/2010/main" val="164267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07216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59041"/>
              </p:ext>
            </p:extLst>
          </p:nvPr>
        </p:nvGraphicFramePr>
        <p:xfrm>
          <a:off x="179512" y="764704"/>
          <a:ext cx="871296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416"/>
                <a:gridCol w="1239502"/>
                <a:gridCol w="1239502"/>
                <a:gridCol w="1239502"/>
                <a:gridCol w="120304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2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 к приведенному контингенту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программам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магистратуры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подготовки научно-педагогических кадров в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аспирантуре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общей численности приведенного контингента обучающихся по основным образовательным программам высшего образования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 менее 40%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Усиление ориентации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образовательных программ на потребности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федерального рынка труда</a:t>
                      </a:r>
                    </a:p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Развитие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программ магистратуры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иностранном языке и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билингвальных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образовательных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программ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Работа с организациями управления образования (заключение договоров на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целевую магистратуру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)</a:t>
                      </a:r>
                      <a:endParaRPr lang="ru-RU" sz="1200" dirty="0" smtClean="0">
                        <a:solidFill>
                          <a:schemeClr val="tx1"/>
                        </a:solidFill>
                        <a:sym typeface="Arial Narrow"/>
                      </a:endParaRPr>
                    </a:p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Сокращение неэффективных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малоукомлектованные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дублирующие программы, нерентабельные)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ОПОП</a:t>
                      </a:r>
                    </a:p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Открытие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новых программ магистратуры осуществлять при условии  предоставления обоснования их  целесообразности и рентабельности на основе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маркетинговых исследований</a:t>
                      </a:r>
                    </a:p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Индивидуальные образовательные маршруты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студентов с учетом разных уровней подготовки</a:t>
                      </a:r>
                    </a:p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"/>
                        </a:rPr>
                        <a:t>Работа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 с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сетевым объединением вузов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«Педагогические кадры России»</a:t>
                      </a:r>
                    </a:p>
                    <a:p>
                      <a:pPr marL="228600" indent="-228600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Работа с образовательными учреждениями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по привлечению учителей и работников системы дополнительного образования в магистратуру</a:t>
                      </a:r>
                      <a:endParaRPr lang="ru-RU" sz="1200" dirty="0" smtClean="0">
                        <a:solidFill>
                          <a:schemeClr val="tx1"/>
                        </a:solidFill>
                        <a:sym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780928"/>
            <a:ext cx="31683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Увеличить долю учителей </a:t>
            </a:r>
            <a:r>
              <a:rPr lang="ru-RU" sz="1400" dirty="0" smtClean="0">
                <a:solidFill>
                  <a:srgbClr val="0070C0"/>
                </a:solidFill>
              </a:rPr>
              <a:t>в контингенте обучающихся в магистратуре </a:t>
            </a:r>
            <a:r>
              <a:rPr lang="ru-RU" sz="1400" b="1" dirty="0" smtClean="0">
                <a:solidFill>
                  <a:srgbClr val="0070C0"/>
                </a:solidFill>
              </a:rPr>
              <a:t>до 40% к 2020 году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(институты: </a:t>
            </a:r>
            <a:r>
              <a:rPr lang="ru-RU" sz="1400" dirty="0" smtClean="0">
                <a:solidFill>
                  <a:srgbClr val="0070C0"/>
                </a:solidFill>
              </a:rPr>
              <a:t>педагогики, психологии, физической культуры и спорта, дефектологического образования и реабилитации,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факультеты: </a:t>
            </a:r>
            <a:r>
              <a:rPr lang="ru-RU" sz="1400" dirty="0" smtClean="0">
                <a:solidFill>
                  <a:srgbClr val="0070C0"/>
                </a:solidFill>
              </a:rPr>
              <a:t>филологический, истории и социальных наук, географии, биологии); 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о</a:t>
            </a:r>
            <a:r>
              <a:rPr lang="ru-RU" sz="1400" b="1" dirty="0" smtClean="0">
                <a:solidFill>
                  <a:srgbClr val="0070C0"/>
                </a:solidFill>
              </a:rPr>
              <a:t>ткрыть</a:t>
            </a:r>
            <a:r>
              <a:rPr lang="ru-RU" sz="1400" dirty="0" smtClean="0">
                <a:solidFill>
                  <a:srgbClr val="0070C0"/>
                </a:solidFill>
              </a:rPr>
              <a:t> до 2020 года 43 новых программ  магистратуры.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1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51830" y="1143757"/>
            <a:ext cx="8399132" cy="3745183"/>
            <a:chOff x="-29326" y="1448865"/>
            <a:chExt cx="8995478" cy="486388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17386" y="1600200"/>
              <a:ext cx="8269413" cy="4712546"/>
              <a:chOff x="417386" y="1600200"/>
              <a:chExt cx="8269413" cy="4712546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3165919" y="3149805"/>
                <a:ext cx="2653230" cy="1729800"/>
              </a:xfrm>
              <a:custGeom>
                <a:avLst/>
                <a:gdLst>
                  <a:gd name="connsiteX0" fmla="*/ 0 w 2653230"/>
                  <a:gd name="connsiteY0" fmla="*/ 864900 h 1729800"/>
                  <a:gd name="connsiteX1" fmla="*/ 494204 w 2653230"/>
                  <a:gd name="connsiteY1" fmla="*/ 0 h 1729800"/>
                  <a:gd name="connsiteX2" fmla="*/ 2159026 w 2653230"/>
                  <a:gd name="connsiteY2" fmla="*/ 0 h 1729800"/>
                  <a:gd name="connsiteX3" fmla="*/ 2653230 w 2653230"/>
                  <a:gd name="connsiteY3" fmla="*/ 864900 h 1729800"/>
                  <a:gd name="connsiteX4" fmla="*/ 2159026 w 2653230"/>
                  <a:gd name="connsiteY4" fmla="*/ 1729800 h 1729800"/>
                  <a:gd name="connsiteX5" fmla="*/ 494204 w 2653230"/>
                  <a:gd name="connsiteY5" fmla="*/ 1729800 h 1729800"/>
                  <a:gd name="connsiteX6" fmla="*/ 0 w 2653230"/>
                  <a:gd name="connsiteY6" fmla="*/ 864900 h 172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3230" h="1729800">
                    <a:moveTo>
                      <a:pt x="0" y="864900"/>
                    </a:moveTo>
                    <a:lnTo>
                      <a:pt x="494204" y="0"/>
                    </a:lnTo>
                    <a:lnTo>
                      <a:pt x="2159026" y="0"/>
                    </a:lnTo>
                    <a:lnTo>
                      <a:pt x="2653230" y="864900"/>
                    </a:lnTo>
                    <a:lnTo>
                      <a:pt x="2159026" y="1729800"/>
                    </a:lnTo>
                    <a:lnTo>
                      <a:pt x="494204" y="1729800"/>
                    </a:lnTo>
                    <a:lnTo>
                      <a:pt x="0" y="86490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8537" tIns="264250" rIns="398537" bIns="2642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44.00.00-Образование и педагогические науки </a:t>
                </a:r>
                <a:endParaRPr lang="ru-RU" sz="1000" b="1" kern="1200" dirty="0">
                  <a:solidFill>
                    <a:schemeClr val="tx1"/>
                  </a:solidFill>
                  <a:latin typeface="+mn-lt"/>
                  <a:ea typeface="Arial Narrow"/>
                  <a:cs typeface="Arial Narrow"/>
                </a:endParaRPr>
              </a:p>
            </p:txBody>
          </p:sp>
          <p:sp>
            <p:nvSpPr>
              <p:cNvPr id="10" name="Шестиугольник 9"/>
              <p:cNvSpPr/>
              <p:nvPr/>
            </p:nvSpPr>
            <p:spPr>
              <a:xfrm>
                <a:off x="4283968" y="2207800"/>
                <a:ext cx="754471" cy="650077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олилиния 10"/>
              <p:cNvSpPr/>
              <p:nvPr/>
            </p:nvSpPr>
            <p:spPr>
              <a:xfrm>
                <a:off x="5405361" y="4823397"/>
                <a:ext cx="2260664" cy="1417685"/>
              </a:xfrm>
              <a:custGeom>
                <a:avLst/>
                <a:gdLst>
                  <a:gd name="connsiteX0" fmla="*/ 0 w 2260664"/>
                  <a:gd name="connsiteY0" fmla="*/ 708843 h 1417685"/>
                  <a:gd name="connsiteX1" fmla="*/ 405033 w 2260664"/>
                  <a:gd name="connsiteY1" fmla="*/ 0 h 1417685"/>
                  <a:gd name="connsiteX2" fmla="*/ 1855631 w 2260664"/>
                  <a:gd name="connsiteY2" fmla="*/ 0 h 1417685"/>
                  <a:gd name="connsiteX3" fmla="*/ 2260664 w 2260664"/>
                  <a:gd name="connsiteY3" fmla="*/ 708843 h 1417685"/>
                  <a:gd name="connsiteX4" fmla="*/ 1855631 w 2260664"/>
                  <a:gd name="connsiteY4" fmla="*/ 1417685 h 1417685"/>
                  <a:gd name="connsiteX5" fmla="*/ 405033 w 2260664"/>
                  <a:gd name="connsiteY5" fmla="*/ 1417685 h 1417685"/>
                  <a:gd name="connsiteX6" fmla="*/ 0 w 2260664"/>
                  <a:gd name="connsiteY6" fmla="*/ 708843 h 141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0664" h="1417685">
                    <a:moveTo>
                      <a:pt x="0" y="708843"/>
                    </a:moveTo>
                    <a:lnTo>
                      <a:pt x="405033" y="0"/>
                    </a:lnTo>
                    <a:lnTo>
                      <a:pt x="1855631" y="0"/>
                    </a:lnTo>
                    <a:lnTo>
                      <a:pt x="2260664" y="708843"/>
                    </a:lnTo>
                    <a:lnTo>
                      <a:pt x="1855631" y="1417685"/>
                    </a:lnTo>
                    <a:lnTo>
                      <a:pt x="405033" y="1417685"/>
                    </a:lnTo>
                    <a:lnTo>
                      <a:pt x="0" y="708843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6100" tIns="215507" rIns="336100" bIns="215507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38.00.00 - Экономика и управление</a:t>
                </a:r>
                <a:endParaRPr lang="ru-RU" sz="1000" b="1" kern="1200" dirty="0">
                  <a:solidFill>
                    <a:schemeClr val="tx1"/>
                  </a:solidFill>
                  <a:latin typeface="+mn-lt"/>
                  <a:ea typeface="Arial Narrow"/>
                  <a:cs typeface="Arial Narrow"/>
                </a:endParaRPr>
              </a:p>
            </p:txBody>
          </p:sp>
          <p:sp>
            <p:nvSpPr>
              <p:cNvPr id="15" name="Шестиугольник 14"/>
              <p:cNvSpPr/>
              <p:nvPr/>
            </p:nvSpPr>
            <p:spPr>
              <a:xfrm>
                <a:off x="7501985" y="2371124"/>
                <a:ext cx="754471" cy="650077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Полилиния 19"/>
              <p:cNvSpPr/>
              <p:nvPr/>
            </p:nvSpPr>
            <p:spPr>
              <a:xfrm>
                <a:off x="5567121" y="1600200"/>
                <a:ext cx="2274445" cy="1411008"/>
              </a:xfrm>
              <a:custGeom>
                <a:avLst/>
                <a:gdLst>
                  <a:gd name="connsiteX0" fmla="*/ 0 w 2274445"/>
                  <a:gd name="connsiteY0" fmla="*/ 705504 h 1411008"/>
                  <a:gd name="connsiteX1" fmla="*/ 403125 w 2274445"/>
                  <a:gd name="connsiteY1" fmla="*/ 0 h 1411008"/>
                  <a:gd name="connsiteX2" fmla="*/ 1871320 w 2274445"/>
                  <a:gd name="connsiteY2" fmla="*/ 0 h 1411008"/>
                  <a:gd name="connsiteX3" fmla="*/ 2274445 w 2274445"/>
                  <a:gd name="connsiteY3" fmla="*/ 705504 h 1411008"/>
                  <a:gd name="connsiteX4" fmla="*/ 1871320 w 2274445"/>
                  <a:gd name="connsiteY4" fmla="*/ 1411008 h 1411008"/>
                  <a:gd name="connsiteX5" fmla="*/ 403125 w 2274445"/>
                  <a:gd name="connsiteY5" fmla="*/ 1411008 h 1411008"/>
                  <a:gd name="connsiteX6" fmla="*/ 0 w 2274445"/>
                  <a:gd name="connsiteY6" fmla="*/ 705504 h 141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4445" h="1411008">
                    <a:moveTo>
                      <a:pt x="0" y="705504"/>
                    </a:moveTo>
                    <a:lnTo>
                      <a:pt x="403125" y="0"/>
                    </a:lnTo>
                    <a:lnTo>
                      <a:pt x="1871320" y="0"/>
                    </a:lnTo>
                    <a:lnTo>
                      <a:pt x="2274445" y="705504"/>
                    </a:lnTo>
                    <a:lnTo>
                      <a:pt x="1871320" y="1411008"/>
                    </a:lnTo>
                    <a:lnTo>
                      <a:pt x="403125" y="1411008"/>
                    </a:lnTo>
                    <a:lnTo>
                      <a:pt x="0" y="705504"/>
                    </a:lnTo>
                    <a:close/>
                  </a:path>
                </a:pathLst>
              </a:custGeom>
              <a:solidFill>
                <a:srgbClr val="CC00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6612" tIns="213647" rIns="336612" bIns="213647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04.00.00 – Химия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05.00.00 - Науки о земле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06.00.00 - Биологические науки</a:t>
                </a:r>
                <a:endParaRPr lang="ru-RU" sz="1000" b="1" kern="1200" dirty="0">
                  <a:solidFill>
                    <a:schemeClr val="tx1"/>
                  </a:solidFill>
                  <a:latin typeface="+mn-lt"/>
                  <a:ea typeface="Arial Narrow"/>
                  <a:cs typeface="Arial Narrow"/>
                </a:endParaRPr>
              </a:p>
            </p:txBody>
          </p:sp>
          <p:sp>
            <p:nvSpPr>
              <p:cNvPr id="21" name="Шестиугольник 20"/>
              <p:cNvSpPr/>
              <p:nvPr/>
            </p:nvSpPr>
            <p:spPr>
              <a:xfrm>
                <a:off x="7932328" y="4763336"/>
                <a:ext cx="754471" cy="650077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1313559" y="4956475"/>
                <a:ext cx="2171122" cy="1356271"/>
              </a:xfrm>
              <a:custGeom>
                <a:avLst/>
                <a:gdLst>
                  <a:gd name="connsiteX0" fmla="*/ 0 w 2171124"/>
                  <a:gd name="connsiteY0" fmla="*/ 678136 h 1356271"/>
                  <a:gd name="connsiteX1" fmla="*/ 387487 w 2171124"/>
                  <a:gd name="connsiteY1" fmla="*/ 0 h 1356271"/>
                  <a:gd name="connsiteX2" fmla="*/ 1783637 w 2171124"/>
                  <a:gd name="connsiteY2" fmla="*/ 0 h 1356271"/>
                  <a:gd name="connsiteX3" fmla="*/ 2171124 w 2171124"/>
                  <a:gd name="connsiteY3" fmla="*/ 678136 h 1356271"/>
                  <a:gd name="connsiteX4" fmla="*/ 1783637 w 2171124"/>
                  <a:gd name="connsiteY4" fmla="*/ 1356271 h 1356271"/>
                  <a:gd name="connsiteX5" fmla="*/ 387487 w 2171124"/>
                  <a:gd name="connsiteY5" fmla="*/ 1356271 h 1356271"/>
                  <a:gd name="connsiteX6" fmla="*/ 0 w 2171124"/>
                  <a:gd name="connsiteY6" fmla="*/ 678136 h 135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1124" h="1356271">
                    <a:moveTo>
                      <a:pt x="0" y="678136"/>
                    </a:moveTo>
                    <a:lnTo>
                      <a:pt x="387487" y="0"/>
                    </a:lnTo>
                    <a:lnTo>
                      <a:pt x="1783637" y="0"/>
                    </a:lnTo>
                    <a:lnTo>
                      <a:pt x="2171124" y="678136"/>
                    </a:lnTo>
                    <a:lnTo>
                      <a:pt x="1783637" y="1356271"/>
                    </a:lnTo>
                    <a:lnTo>
                      <a:pt x="387487" y="1356271"/>
                    </a:lnTo>
                    <a:lnTo>
                      <a:pt x="0" y="67813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2789" tIns="206408" rIns="322789" bIns="206408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47.00.00 - Философия, этика и религиоведение</a:t>
                </a:r>
                <a:endParaRPr lang="ru-RU" sz="1000" b="1" kern="1200" dirty="0">
                  <a:solidFill>
                    <a:schemeClr val="tx1"/>
                  </a:solidFill>
                  <a:latin typeface="+mn-lt"/>
                  <a:ea typeface="Arial Narrow"/>
                  <a:cs typeface="Arial Narrow"/>
                </a:endParaRPr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3582303" y="5084243"/>
                <a:ext cx="754471" cy="650077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417386" y="3267750"/>
                <a:ext cx="2585638" cy="1382342"/>
              </a:xfrm>
              <a:custGeom>
                <a:avLst/>
                <a:gdLst>
                  <a:gd name="connsiteX0" fmla="*/ 0 w 2585638"/>
                  <a:gd name="connsiteY0" fmla="*/ 691171 h 1382342"/>
                  <a:gd name="connsiteX1" fmla="*/ 394935 w 2585638"/>
                  <a:gd name="connsiteY1" fmla="*/ 0 h 1382342"/>
                  <a:gd name="connsiteX2" fmla="*/ 2190703 w 2585638"/>
                  <a:gd name="connsiteY2" fmla="*/ 0 h 1382342"/>
                  <a:gd name="connsiteX3" fmla="*/ 2585638 w 2585638"/>
                  <a:gd name="connsiteY3" fmla="*/ 691171 h 1382342"/>
                  <a:gd name="connsiteX4" fmla="*/ 2190703 w 2585638"/>
                  <a:gd name="connsiteY4" fmla="*/ 1382342 h 1382342"/>
                  <a:gd name="connsiteX5" fmla="*/ 394935 w 2585638"/>
                  <a:gd name="connsiteY5" fmla="*/ 1382342 h 1382342"/>
                  <a:gd name="connsiteX6" fmla="*/ 0 w 2585638"/>
                  <a:gd name="connsiteY6" fmla="*/ 691171 h 138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5638" h="1382342">
                    <a:moveTo>
                      <a:pt x="0" y="691171"/>
                    </a:moveTo>
                    <a:lnTo>
                      <a:pt x="394935" y="0"/>
                    </a:lnTo>
                    <a:lnTo>
                      <a:pt x="2190703" y="0"/>
                    </a:lnTo>
                    <a:lnTo>
                      <a:pt x="2585638" y="691171"/>
                    </a:lnTo>
                    <a:lnTo>
                      <a:pt x="2190703" y="1382342"/>
                    </a:lnTo>
                    <a:lnTo>
                      <a:pt x="394935" y="1382342"/>
                    </a:lnTo>
                    <a:lnTo>
                      <a:pt x="0" y="691171"/>
                    </a:lnTo>
                    <a:close/>
                  </a:path>
                </a:pathLst>
              </a:custGeom>
              <a:solidFill>
                <a:srgbClr val="7EE28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9815" tIns="198276" rIns="359815" bIns="198276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37.00.00 - Психологические науки</a:t>
                </a:r>
                <a:endParaRPr lang="ru-RU" sz="1000" b="1" kern="1200" dirty="0">
                  <a:solidFill>
                    <a:schemeClr val="tx1"/>
                  </a:solidFill>
                  <a:latin typeface="+mn-lt"/>
                  <a:ea typeface="Arial Narrow"/>
                  <a:cs typeface="Arial Narrow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1609324" y="1604663"/>
                <a:ext cx="2479851" cy="1417685"/>
              </a:xfrm>
              <a:custGeom>
                <a:avLst/>
                <a:gdLst>
                  <a:gd name="connsiteX0" fmla="*/ 0 w 2301058"/>
                  <a:gd name="connsiteY0" fmla="*/ 708843 h 1417685"/>
                  <a:gd name="connsiteX1" fmla="*/ 405033 w 2301058"/>
                  <a:gd name="connsiteY1" fmla="*/ 0 h 1417685"/>
                  <a:gd name="connsiteX2" fmla="*/ 1896025 w 2301058"/>
                  <a:gd name="connsiteY2" fmla="*/ 0 h 1417685"/>
                  <a:gd name="connsiteX3" fmla="*/ 2301058 w 2301058"/>
                  <a:gd name="connsiteY3" fmla="*/ 708843 h 1417685"/>
                  <a:gd name="connsiteX4" fmla="*/ 1896025 w 2301058"/>
                  <a:gd name="connsiteY4" fmla="*/ 1417685 h 1417685"/>
                  <a:gd name="connsiteX5" fmla="*/ 405033 w 2301058"/>
                  <a:gd name="connsiteY5" fmla="*/ 1417685 h 1417685"/>
                  <a:gd name="connsiteX6" fmla="*/ 0 w 2301058"/>
                  <a:gd name="connsiteY6" fmla="*/ 708843 h 141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1058" h="1417685">
                    <a:moveTo>
                      <a:pt x="0" y="708843"/>
                    </a:moveTo>
                    <a:lnTo>
                      <a:pt x="405033" y="0"/>
                    </a:lnTo>
                    <a:lnTo>
                      <a:pt x="1896025" y="0"/>
                    </a:lnTo>
                    <a:lnTo>
                      <a:pt x="2301058" y="708843"/>
                    </a:lnTo>
                    <a:lnTo>
                      <a:pt x="1896025" y="1417685"/>
                    </a:lnTo>
                    <a:lnTo>
                      <a:pt x="405033" y="1417685"/>
                    </a:lnTo>
                    <a:lnTo>
                      <a:pt x="0" y="708843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9466" tIns="214021" rIns="339466" bIns="214021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rPr>
                  <a:t>45.00.00 - Языкознание и литературоведение</a:t>
                </a:r>
                <a:endParaRPr lang="ru-RU" sz="1000" b="1" kern="1200" dirty="0">
                  <a:solidFill>
                    <a:schemeClr val="tx1"/>
                  </a:solidFill>
                  <a:latin typeface="+mn-lt"/>
                  <a:ea typeface="Arial Narrow"/>
                  <a:cs typeface="Arial Narrow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68381" y="1448865"/>
              <a:ext cx="169610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Химия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Биология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География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Экология и природопользование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9326" y="2857879"/>
              <a:ext cx="1739533" cy="479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Психология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err="1" smtClean="0"/>
                <a:t>Конфликтология</a:t>
              </a:r>
              <a:endParaRPr lang="ru-RU" sz="900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0002" y="1743969"/>
              <a:ext cx="1512168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Лингвистика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8866" y="4903270"/>
              <a:ext cx="1419467" cy="479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Философия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Религиоведение</a:t>
              </a:r>
            </a:p>
          </p:txBody>
        </p:sp>
        <p:sp>
          <p:nvSpPr>
            <p:cNvPr id="2" name="Шестиугольник 1"/>
            <p:cNvSpPr/>
            <p:nvPr/>
          </p:nvSpPr>
          <p:spPr>
            <a:xfrm>
              <a:off x="6143201" y="3268351"/>
              <a:ext cx="2250361" cy="1313710"/>
            </a:xfrm>
            <a:prstGeom prst="hexagon">
              <a:avLst/>
            </a:prstGeom>
            <a:solidFill>
              <a:srgbClr val="8A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t"/>
              <a:r>
                <a:rPr lang="ru-RU" sz="900" b="1" dirty="0">
                  <a:solidFill>
                    <a:schemeClr val="tx1"/>
                  </a:solidFill>
                  <a:ea typeface="Arial Narrow"/>
                  <a:cs typeface="Arial Narrow"/>
                </a:rPr>
                <a:t>52.00.00 - Сценические искусства и литературное творчество</a:t>
              </a:r>
            </a:p>
            <a:p>
              <a:pPr fontAlgn="t"/>
              <a:r>
                <a:rPr lang="ru-RU" sz="900" b="1" dirty="0">
                  <a:solidFill>
                    <a:schemeClr val="tx1"/>
                  </a:solidFill>
                  <a:ea typeface="Arial Narrow"/>
                  <a:cs typeface="Arial Narrow"/>
                </a:rPr>
                <a:t>53.00.00 - Музыкальное искусство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53984" y="4149080"/>
              <a:ext cx="151216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Актерское искусство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Музыкально-инструментальное искусство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Вокальное искусство</a:t>
              </a:r>
              <a:endParaRPr lang="ru-RU" sz="9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09934" y="573325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Экономика</a:t>
              </a:r>
              <a:endParaRPr lang="ru-RU" sz="9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Менеджмент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90587" y="4255620"/>
              <a:ext cx="2328563" cy="173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Педагогическое образование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Специальное </a:t>
              </a:r>
              <a:r>
                <a:rPr lang="ru-RU" sz="900" b="1" dirty="0"/>
                <a:t>(дефектологическое</a:t>
              </a:r>
              <a:r>
                <a:rPr lang="ru-RU" sz="900" b="1" dirty="0" smtClean="0"/>
                <a:t>) образование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b="1" dirty="0"/>
                <a:t>Психолого-педагогическое </a:t>
              </a:r>
              <a:r>
                <a:rPr lang="ru-RU" sz="900" b="1" dirty="0" smtClean="0"/>
                <a:t>образование</a:t>
              </a:r>
            </a:p>
            <a:p>
              <a:r>
                <a:rPr lang="ru-RU" sz="900" b="1" dirty="0" smtClean="0"/>
                <a:t>(астрономия, технологическое образование, русский язык и др.)</a:t>
              </a:r>
              <a:endParaRPr lang="ru-RU" sz="9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900" b="1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360356" y="4883831"/>
            <a:ext cx="2449734" cy="6321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100" dirty="0">
                <a:solidFill>
                  <a:srgbClr val="073763"/>
                </a:solidFill>
              </a:rPr>
              <a:t>22 УГН(С</a:t>
            </a:r>
            <a:r>
              <a:rPr lang="ru-RU" b="1" spc="-100" dirty="0" smtClean="0">
                <a:solidFill>
                  <a:srgbClr val="073763"/>
                </a:solidFill>
              </a:rPr>
              <a:t>),  243 ОПОП</a:t>
            </a:r>
            <a:endParaRPr lang="ru-RU" b="1" spc="-100" dirty="0">
              <a:solidFill>
                <a:srgbClr val="07376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33" y="5369569"/>
            <a:ext cx="177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 Narrow"/>
                <a:cs typeface="Arial Narrow"/>
              </a:rPr>
              <a:t>103 </a:t>
            </a:r>
            <a:r>
              <a:rPr lang="ru-RU" sz="1400" b="1" dirty="0" smtClean="0">
                <a:ea typeface="Arial Narrow"/>
                <a:cs typeface="Arial Narrow"/>
              </a:rPr>
              <a:t>ОПОП бакалавриата</a:t>
            </a:r>
            <a:endParaRPr lang="ru-RU" sz="1400" b="1" dirty="0">
              <a:ea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6313" y="5709808"/>
            <a:ext cx="153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 Narrow"/>
                <a:cs typeface="Arial Narrow"/>
              </a:rPr>
              <a:t>136 ОПОП магистратуры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0431" y="5385318"/>
            <a:ext cx="191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 Narrow"/>
                <a:cs typeface="Arial Narrow"/>
              </a:rPr>
              <a:t>4 ОПОП специалитета</a:t>
            </a:r>
          </a:p>
        </p:txBody>
      </p:sp>
      <p:cxnSp>
        <p:nvCxnSpPr>
          <p:cNvPr id="29" name="Соединительная линия уступом 28"/>
          <p:cNvCxnSpPr>
            <a:stCxn id="7" idx="1"/>
            <a:endCxn id="6" idx="3"/>
          </p:cNvCxnSpPr>
          <p:nvPr/>
        </p:nvCxnSpPr>
        <p:spPr>
          <a:xfrm rot="10800000" flipV="1">
            <a:off x="2124824" y="5199883"/>
            <a:ext cx="1235532" cy="431296"/>
          </a:xfrm>
          <a:prstGeom prst="bentConnector3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5810090" y="5092210"/>
            <a:ext cx="826511" cy="52066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  <a:endCxn id="13" idx="0"/>
          </p:cNvCxnSpPr>
          <p:nvPr/>
        </p:nvCxnSpPr>
        <p:spPr>
          <a:xfrm flipH="1">
            <a:off x="4571421" y="5515934"/>
            <a:ext cx="13802" cy="1938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 279"/>
          <p:cNvSpPr txBox="1">
            <a:spLocks noGrp="1"/>
          </p:cNvSpPr>
          <p:nvPr>
            <p:ph type="title"/>
          </p:nvPr>
        </p:nvSpPr>
        <p:spPr>
          <a:xfrm>
            <a:off x="456620" y="0"/>
            <a:ext cx="822960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7C99E"/>
                </a:solidFill>
              </a:rPr>
              <a:t/>
            </a:r>
            <a:br>
              <a:rPr lang="ru-RU" sz="2800" b="1" dirty="0" smtClean="0">
                <a:solidFill>
                  <a:srgbClr val="47C99E"/>
                </a:solidFill>
              </a:rPr>
            </a:br>
            <a:r>
              <a:rPr lang="ru-RU" sz="1600" b="1" dirty="0" smtClean="0">
                <a:solidFill>
                  <a:srgbClr val="47C99E"/>
                </a:solidFill>
              </a:rPr>
              <a:t>ОСНОВНЫЕ </a:t>
            </a:r>
            <a:r>
              <a:rPr lang="ru-RU" sz="1600" b="1" dirty="0">
                <a:solidFill>
                  <a:srgbClr val="47C99E"/>
                </a:solidFill>
              </a:rPr>
              <a:t>НАПРАВЛЕНИЯ РАЗВИТИЯ ОПОП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3678" y="6165304"/>
            <a:ext cx="691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 период до 2020 года планируется открыть 43 новых ОПОП уровня магистратуры: 2017 – 13, </a:t>
            </a:r>
            <a:r>
              <a:rPr lang="ru-RU" sz="1400" dirty="0"/>
              <a:t>2018 -  </a:t>
            </a:r>
            <a:r>
              <a:rPr lang="ru-RU" sz="1400" dirty="0" smtClean="0"/>
              <a:t>15; </a:t>
            </a:r>
            <a:r>
              <a:rPr lang="ru-RU" sz="1400" dirty="0"/>
              <a:t>в </a:t>
            </a:r>
            <a:r>
              <a:rPr lang="ru-RU" sz="1400" dirty="0" smtClean="0"/>
              <a:t>2019 - 10;  </a:t>
            </a:r>
            <a:r>
              <a:rPr lang="ru-RU" sz="1400" dirty="0"/>
              <a:t>в 2020 – </a:t>
            </a:r>
            <a:r>
              <a:rPr lang="ru-RU" sz="1400" dirty="0" smtClean="0"/>
              <a:t>5.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52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47C99E"/>
                </a:solidFill>
              </a:rPr>
              <a:t>НОВЫЕ ОПОП уровня магистратуры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20728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116" y="1124744"/>
            <a:ext cx="85736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В 2017 году запланирована реализация 13 новых образовательных программ уровня магистратуры (в 2018 -  15 ОПОП; в 2019  г. -  10 ОПОП;  в 2020 – 5 ОПОП  (Всего  - 43 ОПОП включая 2016 год):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Факультет изобразительного искусства – 1 программа - «Искусство»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Институт детства – 1 программа - «</a:t>
            </a:r>
            <a:r>
              <a:rPr lang="ru-RU" sz="1300" dirty="0" err="1"/>
              <a:t>Лингвокультурологическое</a:t>
            </a:r>
            <a:r>
              <a:rPr lang="ru-RU" sz="1300" dirty="0"/>
              <a:t> образование младших школьников»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Факультет математики – 1 программа  - «Математическое образование»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Институт физической культуры и спорта – 1 программа - «Менеджмент фитнеса в физкультурном образовании»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Факультет географии – 1 программа - «Природопользование и территориальная организация общества»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Институт психологии – 2 программы - «Психологическое и социально-психологическое сопровождение личности в образовании», «Психологическое консультирование в профессиональной деятельности и межличностном взаимодействии»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Институт компьютерных науки технологического образования – 1 программа - «Робототехника, предпринимательство и дизайн в технологическом образовании»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Факультет физики – 2 программы - , «Физическое образование», «Экспериментальная и теоретическая физика конденсированных сред и сложных систем»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Факультет химии – 2 программы - «Химическое образование», «Фундаментальная и прикладная химия»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Институт философии человека – 1 программа - «Философская </a:t>
            </a:r>
            <a:r>
              <a:rPr lang="ru-RU" sz="1300" dirty="0" err="1"/>
              <a:t>урбанистика</a:t>
            </a:r>
            <a:r>
              <a:rPr lang="ru-RU" sz="1300" dirty="0"/>
              <a:t> и </a:t>
            </a:r>
            <a:r>
              <a:rPr lang="ru-RU" sz="1300" dirty="0" err="1"/>
              <a:t>петербурговедение</a:t>
            </a:r>
            <a:r>
              <a:rPr lang="ru-RU" sz="13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Институт народов Севера – 1 программа -  «</a:t>
            </a:r>
            <a:r>
              <a:rPr lang="ru-RU" sz="1300" dirty="0" err="1"/>
              <a:t>Этнокультурология</a:t>
            </a:r>
            <a:r>
              <a:rPr lang="ru-RU" sz="1300" dirty="0"/>
              <a:t> и </a:t>
            </a:r>
            <a:r>
              <a:rPr lang="ru-RU" sz="1300" dirty="0" err="1"/>
              <a:t>этнофилология</a:t>
            </a:r>
            <a:r>
              <a:rPr lang="ru-RU" sz="1300" dirty="0"/>
              <a:t> в </a:t>
            </a:r>
            <a:r>
              <a:rPr lang="ru-RU" sz="1300" dirty="0" err="1"/>
              <a:t>североведческом</a:t>
            </a:r>
            <a:r>
              <a:rPr lang="ru-RU" sz="1300" dirty="0"/>
              <a:t> образовании».</a:t>
            </a:r>
          </a:p>
          <a:p>
            <a:pPr>
              <a:defRPr/>
            </a:pPr>
            <a:endParaRPr lang="ru-RU" sz="1300" dirty="0" smtClean="0"/>
          </a:p>
          <a:p>
            <a:pPr>
              <a:defRPr/>
            </a:pPr>
            <a:r>
              <a:rPr lang="ru-RU" sz="1300" b="1" dirty="0"/>
              <a:t>В 2018 году планируется открытие </a:t>
            </a:r>
            <a:r>
              <a:rPr lang="ru-RU" sz="1300" b="1" dirty="0" smtClean="0"/>
              <a:t>15 новых </a:t>
            </a:r>
            <a:r>
              <a:rPr lang="ru-RU" sz="1300" b="1" dirty="0"/>
              <a:t>программ </a:t>
            </a:r>
            <a:r>
              <a:rPr lang="ru-RU" sz="1300" b="1" dirty="0" smtClean="0"/>
              <a:t>магистратуры. Завершается разработка 4 программы из 15:</a:t>
            </a:r>
            <a:endParaRPr lang="ru-RU" sz="13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300" dirty="0"/>
              <a:t>Институт педагогики 1 программа - «Образовательная деятельность с одаренными детьми и талантливой молодежью» (НОЦ «Сириус»)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300" dirty="0"/>
              <a:t>Институт философии человека – 3 программа «Культура России и </a:t>
            </a:r>
            <a:r>
              <a:rPr lang="ru-RU" sz="1300" dirty="0" err="1"/>
              <a:t>россиеведение</a:t>
            </a:r>
            <a:r>
              <a:rPr lang="ru-RU" sz="1300" dirty="0"/>
              <a:t>», «</a:t>
            </a:r>
            <a:r>
              <a:rPr lang="ru-RU" sz="1300" dirty="0" err="1"/>
              <a:t>Манипулятивные</a:t>
            </a:r>
            <a:r>
              <a:rPr lang="ru-RU" sz="1300" dirty="0"/>
              <a:t> стратегии и </a:t>
            </a:r>
            <a:r>
              <a:rPr lang="ru-RU" sz="1300" dirty="0" err="1"/>
              <a:t>сектоведение</a:t>
            </a:r>
            <a:r>
              <a:rPr lang="ru-RU" sz="1300" dirty="0"/>
              <a:t>», «Стратегические коммуникации и журналистика»</a:t>
            </a:r>
          </a:p>
        </p:txBody>
      </p:sp>
    </p:spTree>
    <p:extLst>
      <p:ext uri="{BB962C8B-B14F-4D97-AF65-F5344CB8AC3E}">
        <p14:creationId xmlns:p14="http://schemas.microsoft.com/office/powerpoint/2010/main" val="263653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-17651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sp>
        <p:nvSpPr>
          <p:cNvPr id="5" name="Shape 319"/>
          <p:cNvSpPr txBox="1">
            <a:spLocks noGrp="1"/>
          </p:cNvSpPr>
          <p:nvPr>
            <p:ph type="title"/>
          </p:nvPr>
        </p:nvSpPr>
        <p:spPr>
          <a:xfrm>
            <a:off x="251520" y="548681"/>
            <a:ext cx="88924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lvl="0"/>
            <a:r>
              <a:rPr lang="ru-RU" sz="1800" b="1" dirty="0" smtClean="0">
                <a:solidFill>
                  <a:srgbClr val="073763"/>
                </a:solidFill>
              </a:rPr>
              <a:t>         ДОРОЖНАЯ КАРТА:   </a:t>
            </a:r>
            <a:r>
              <a:rPr lang="ru-RU" sz="1800" b="1" dirty="0" smtClean="0">
                <a:solidFill>
                  <a:srgbClr val="47C99E"/>
                </a:solidFill>
              </a:rPr>
              <a:t>Динамика реализации образовательных программ   </a:t>
            </a:r>
            <a:endParaRPr lang="en-US" sz="1800" b="1" dirty="0">
              <a:solidFill>
                <a:srgbClr val="47C99E"/>
              </a:solidFill>
            </a:endParaRPr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7761637" y="2433265"/>
            <a:ext cx="741365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/>
          <a:p>
            <a:pPr algn="ctr" hangingPunct="0"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20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20</a:t>
            </a:r>
          </a:p>
          <a:p>
            <a:pPr algn="ctr" hangingPunct="0"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796071" y="2890695"/>
            <a:ext cx="61363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877455"/>
              </p:ext>
            </p:extLst>
          </p:nvPr>
        </p:nvGraphicFramePr>
        <p:xfrm>
          <a:off x="575556" y="1886363"/>
          <a:ext cx="799288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8903" y="605267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Фактическая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3023828" y="3717325"/>
            <a:ext cx="288032" cy="439248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64088" y="6062827"/>
            <a:ext cx="3138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Плановая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6742882" y="4390758"/>
            <a:ext cx="288032" cy="3045621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636045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Открытие новых 43 программ магистратуры до 2020 года: 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2017 – 13 ОПОП, 2018 – 15 ОПОП, 2019 – 10 ОПОП, 2020 – 5 ОПОП</a:t>
            </a:r>
          </a:p>
        </p:txBody>
      </p:sp>
      <p:sp>
        <p:nvSpPr>
          <p:cNvPr id="12" name="Нижний колонтитул 3"/>
          <p:cNvSpPr txBox="1">
            <a:spLocks/>
          </p:cNvSpPr>
          <p:nvPr/>
        </p:nvSpPr>
        <p:spPr>
          <a:xfrm>
            <a:off x="5006206" y="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/>
              <a:t>Дорожная карта образовательной деятельности</a:t>
            </a:r>
          </a:p>
          <a:p>
            <a:pPr algn="r"/>
            <a:r>
              <a:rPr lang="ru-RU" smtClean="0"/>
              <a:t>РГПУ им.А.И.Герцена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3678" y="836712"/>
            <a:ext cx="889032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образовательных программ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обусловлена: закрытием малокомплектных и неэффективных программ;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вступлением в силу ФГОС ВО (3+) и появлением новых условий к реализации образовательных программ, так например направление «Юриспруденция», «Экономика», «Менеджмент», «Государственное и муниципальное управление» - не предполагает с приема 2017 года набор на программу заочной формы обучения и может быть реализована только в очно-заочной и очной формы при наличии у поступающего диплома СПО и ВО.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ОПОП;</a:t>
            </a:r>
          </a:p>
        </p:txBody>
      </p:sp>
    </p:spTree>
    <p:extLst>
      <p:ext uri="{BB962C8B-B14F-4D97-AF65-F5344CB8AC3E}">
        <p14:creationId xmlns:p14="http://schemas.microsoft.com/office/powerpoint/2010/main" val="2012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5" y="5880917"/>
            <a:ext cx="165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Количество обучающихся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16144" y="5825647"/>
            <a:ext cx="3028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Очная форма  11 453</a:t>
            </a:r>
          </a:p>
          <a:p>
            <a:r>
              <a:rPr lang="ru-RU" sz="1400" dirty="0"/>
              <a:t>Заочная форма </a:t>
            </a:r>
            <a:r>
              <a:rPr lang="ru-RU" sz="1400" dirty="0" smtClean="0"/>
              <a:t>4 998</a:t>
            </a:r>
          </a:p>
          <a:p>
            <a:r>
              <a:rPr lang="ru-RU" sz="1400" dirty="0"/>
              <a:t>Очно-заочная форма </a:t>
            </a:r>
            <a:r>
              <a:rPr lang="ru-RU" sz="1400" dirty="0" smtClean="0"/>
              <a:t>143</a:t>
            </a:r>
            <a:endParaRPr lang="ru-RU" sz="1400" dirty="0"/>
          </a:p>
        </p:txBody>
      </p:sp>
      <p:sp>
        <p:nvSpPr>
          <p:cNvPr id="6" name="Rectangle 182"/>
          <p:cNvSpPr>
            <a:spLocks noChangeArrowheads="1"/>
          </p:cNvSpPr>
          <p:nvPr/>
        </p:nvSpPr>
        <p:spPr bwMode="auto">
          <a:xfrm>
            <a:off x="2123728" y="5825647"/>
            <a:ext cx="1097932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/>
          <a:p>
            <a:pPr algn="ctr" hangingPunct="0">
              <a:tabLst>
                <a:tab pos="723900" algn="l"/>
              </a:tabLst>
              <a:defRPr/>
            </a:pPr>
            <a:r>
              <a:rPr lang="en-US" sz="2000" b="1" dirty="0" smtClean="0">
                <a:solidFill>
                  <a:srgbClr val="07AAAF"/>
                </a:solidFill>
                <a:latin typeface="Arial Narrow" pitchFamily="34" charset="0"/>
              </a:rPr>
              <a:t>201</a:t>
            </a:r>
            <a:r>
              <a:rPr lang="ru-RU" sz="2000" b="1" dirty="0" smtClean="0">
                <a:solidFill>
                  <a:srgbClr val="07AAAF"/>
                </a:solidFill>
                <a:latin typeface="Arial Narrow" pitchFamily="34" charset="0"/>
              </a:rPr>
              <a:t>6</a:t>
            </a:r>
            <a:endParaRPr lang="ru-RU" sz="2000" b="1" dirty="0">
              <a:solidFill>
                <a:srgbClr val="07AAAF"/>
              </a:solidFill>
              <a:latin typeface="Arial Narrow" pitchFamily="34" charset="0"/>
            </a:endParaRPr>
          </a:p>
          <a:p>
            <a:pPr algn="ctr" hangingPunct="0">
              <a:tabLst>
                <a:tab pos="723900" algn="l"/>
              </a:tabLst>
              <a:defRPr/>
            </a:pPr>
            <a:r>
              <a:rPr lang="ru-RU" sz="2000" b="1" dirty="0" smtClean="0">
                <a:solidFill>
                  <a:srgbClr val="07AAAF"/>
                </a:solidFill>
                <a:latin typeface="Arial Narrow" pitchFamily="34" charset="0"/>
              </a:rPr>
              <a:t>16 594</a:t>
            </a:r>
            <a:endParaRPr lang="en-US" sz="2000" b="1" dirty="0">
              <a:solidFill>
                <a:srgbClr val="07AAAF"/>
              </a:solidFill>
              <a:latin typeface="Arial Narrow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192490" y="6173305"/>
            <a:ext cx="1104495" cy="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60648"/>
            <a:ext cx="8712968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 sz="14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47C99E"/>
                </a:solidFill>
              </a:rPr>
              <a:t>Прогнозируемая </a:t>
            </a:r>
            <a:r>
              <a:rPr lang="ru-RU" sz="1800" b="1" dirty="0" smtClean="0">
                <a:solidFill>
                  <a:srgbClr val="47C99E"/>
                </a:solidFill>
              </a:rPr>
              <a:t>динамика </a:t>
            </a:r>
            <a:r>
              <a:rPr lang="ru-RU" sz="1800" b="1" dirty="0">
                <a:solidFill>
                  <a:srgbClr val="47C99E"/>
                </a:solidFill>
              </a:rPr>
              <a:t>контингента по уровням образования </a:t>
            </a:r>
            <a:r>
              <a:rPr lang="ru-RU" sz="1800" b="1" dirty="0" smtClean="0">
                <a:solidFill>
                  <a:srgbClr val="47C99E"/>
                </a:solidFill>
              </a:rPr>
              <a:t>(</a:t>
            </a:r>
            <a:r>
              <a:rPr lang="ru-RU" sz="1800" b="1" dirty="0">
                <a:solidFill>
                  <a:srgbClr val="47C99E"/>
                </a:solidFill>
              </a:rPr>
              <a:t>1 курс</a:t>
            </a:r>
            <a:r>
              <a:rPr lang="ru-RU" sz="1800" b="1" dirty="0" smtClean="0">
                <a:solidFill>
                  <a:srgbClr val="47C99E"/>
                </a:solidFill>
              </a:rPr>
              <a:t>):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81231"/>
              </p:ext>
            </p:extLst>
          </p:nvPr>
        </p:nvGraphicFramePr>
        <p:xfrm>
          <a:off x="600360" y="1484784"/>
          <a:ext cx="801528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692697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отмечалась тенденция 10% падения КЦП на бюджет на программы бакалавриата (например, 2015 год бакалавриат – 1288, 2016 год – 1226) и увеличение КЦП в магистратуре (например, 2014 год -763, 2015 – 849, 2016 – 890). С учетом данных тенденций и необходимости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приведения соотношения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магистров и бакалавров 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выстроенная динамика контингента поступающих на 1 курс, представленная на слайде. </a:t>
            </a:r>
          </a:p>
        </p:txBody>
      </p:sp>
    </p:spTree>
    <p:extLst>
      <p:ext uri="{BB962C8B-B14F-4D97-AF65-F5344CB8AC3E}">
        <p14:creationId xmlns:p14="http://schemas.microsoft.com/office/powerpoint/2010/main" val="311262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Глубокоуважаемые коллеги! Вашему вниманию представлена «Дорожная карта» развития образовательной деятельности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Герценовского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в контексте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овой редакции Программы развития университета до 2020 года (далее «Дорожная карта» или «ДК»). Показатели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ценки эффективности реализации Программы развития университета до 2020 года (далее «Программа») взяты в качестве  целевых ориентиров при разработке Дорожной карты. В представленном презентационном варианте «ДК» акцент сделан на анализе основных показателей развития образовательной деятельности университета, ее тенденциях и прогнозах, динамике роста основных целевых показателей и путях их достижения.  «ДК»  представлена  в виде  «пошагового» продвижения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Герценовского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к целевому состоянию  в соответствии с Программой -  2020 .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разработке «ДК» учитывались результаты  мониторингов, рейтингов,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требования,  нормативная база  и  современные тенденции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развитии российского педагогического образования.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53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17264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83312"/>
              </p:ext>
            </p:extLst>
          </p:nvPr>
        </p:nvGraphicFramePr>
        <p:xfrm>
          <a:off x="179512" y="476672"/>
          <a:ext cx="871296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416"/>
                <a:gridCol w="1239502"/>
                <a:gridCol w="1239502"/>
                <a:gridCol w="1239502"/>
                <a:gridCol w="120304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3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100" dirty="0" smtClean="0"/>
                        <a:t>3. </a:t>
                      </a:r>
                      <a:r>
                        <a:rPr lang="ru-RU" sz="1100" b="1" dirty="0" smtClean="0"/>
                        <a:t>Доля обучающихся от общего количества </a:t>
                      </a:r>
                      <a:r>
                        <a:rPr lang="ru-RU" sz="1100" b="0" dirty="0" smtClean="0"/>
                        <a:t>по программам </a:t>
                      </a:r>
                      <a:r>
                        <a:rPr lang="ru-RU" sz="1100" b="1" dirty="0" smtClean="0"/>
                        <a:t>магистратуры </a:t>
                      </a:r>
                      <a:r>
                        <a:rPr lang="ru-RU" sz="1100" b="0" dirty="0" smtClean="0"/>
                        <a:t>и подготовки научно-педагогических кадров в </a:t>
                      </a:r>
                      <a:r>
                        <a:rPr lang="ru-RU" sz="1100" b="1" dirty="0" smtClean="0"/>
                        <a:t>аспирантуре</a:t>
                      </a:r>
                      <a:r>
                        <a:rPr lang="ru-RU" sz="1100" dirty="0" smtClean="0"/>
                        <a:t>, имеющих диплом бакалавра, диплом специалиста или диплом магистра </a:t>
                      </a:r>
                      <a:r>
                        <a:rPr lang="ru-RU" sz="1100" b="1" dirty="0" smtClean="0"/>
                        <a:t>других организаций</a:t>
                      </a:r>
                      <a:r>
                        <a:rPr lang="ru-RU" sz="1100" dirty="0" smtClean="0"/>
                        <a:t>, в общей численности обучающихся по программам магистратуры и подготовки научно-педагогических кадров в аспирантуре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 менее 70%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Усиление ориентации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образовательных программ на потребности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федерального рынка труда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Развитие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программ магистратуры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иностранном языке и билингвалиных образовательных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программ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Работа с организациями управления образования (заключение договоров на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целевую магистратуру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)</a:t>
                      </a:r>
                      <a:endParaRPr lang="ru-RU" sz="1200" dirty="0" smtClean="0">
                        <a:solidFill>
                          <a:schemeClr val="tx1"/>
                        </a:solidFill>
                        <a:sym typeface="Arial Narrow"/>
                      </a:endParaRP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Сокращение неэффективных ОПОП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Индивидуальные образовательные маршруты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студентов с учетом разных уровней подготовки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"/>
                        </a:rPr>
                        <a:t>Работа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 с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сетевым объединением вузов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«Педагогические кадры России»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Работа с образовательными учреждениями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sym typeface="Arial"/>
                        </a:rPr>
                        <a:t>по привлечению учителей и работников системы дополнительного образования в магистратуру</a:t>
                      </a:r>
                      <a:endParaRPr lang="ru-RU" sz="1200" dirty="0" smtClean="0">
                        <a:solidFill>
                          <a:schemeClr val="tx1"/>
                        </a:solidFill>
                        <a:sym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203" y="2852936"/>
            <a:ext cx="31683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Активизировать  использование ресурсов институтов детства, дефектологического образования и реабилитации, педагогики, психологии; факультетов филологического, истории и социальных наук по привлечению обучающихся из других вузов на программы магистратуры и аспирантуры. 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Разработать доп. </a:t>
            </a:r>
            <a:r>
              <a:rPr lang="ru-RU" sz="1400" dirty="0">
                <a:solidFill>
                  <a:srgbClr val="0070C0"/>
                </a:solidFill>
              </a:rPr>
              <a:t>о</a:t>
            </a:r>
            <a:r>
              <a:rPr lang="ru-RU" sz="1400" dirty="0" smtClean="0">
                <a:solidFill>
                  <a:srgbClr val="0070C0"/>
                </a:solidFill>
              </a:rPr>
              <a:t>бразовательные программы для подготовки к поступлению в магистратуру и аспирантуру  (не менее 5 программ к 2020 году)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098844"/>
              </p:ext>
            </p:extLst>
          </p:nvPr>
        </p:nvGraphicFramePr>
        <p:xfrm>
          <a:off x="4427984" y="989109"/>
          <a:ext cx="44028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139952" y="449226"/>
            <a:ext cx="4906888" cy="5040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Всего выпускников других вузов, %, 2016 г.</a:t>
            </a:r>
            <a:endParaRPr lang="ru-RU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07496" y="3285316"/>
            <a:ext cx="4536504" cy="5921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Всего выпускников других вузов, </a:t>
            </a:r>
            <a:r>
              <a:rPr lang="ru-RU" sz="1200" b="1" dirty="0" smtClean="0"/>
              <a:t>ЗАОЧНАЯ</a:t>
            </a:r>
            <a:r>
              <a:rPr lang="ru-RU" sz="1400" b="1" dirty="0" smtClean="0"/>
              <a:t> форма обучения, %, 2016 г.</a:t>
            </a:r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285318"/>
            <a:ext cx="4392488" cy="59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Всего выпускников других вузов, </a:t>
            </a:r>
            <a:r>
              <a:rPr lang="ru-RU" sz="1200" b="1" dirty="0" smtClean="0"/>
              <a:t>ОЧНАЯ</a:t>
            </a:r>
            <a:r>
              <a:rPr lang="ru-RU" sz="1400" b="1" dirty="0" smtClean="0"/>
              <a:t> форма обучения, %, 2016 г.</a:t>
            </a:r>
            <a:endParaRPr lang="ru-RU" sz="1400" b="1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9200" y="42923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56693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Результаты приема и зачисления на обучение по программам магистратуры</a:t>
            </a:r>
          </a:p>
        </p:txBody>
      </p:sp>
      <p:graphicFrame>
        <p:nvGraphicFramePr>
          <p:cNvPr id="1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962783"/>
              </p:ext>
            </p:extLst>
          </p:nvPr>
        </p:nvGraphicFramePr>
        <p:xfrm>
          <a:off x="539552" y="3826054"/>
          <a:ext cx="3312368" cy="24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03046"/>
              </p:ext>
            </p:extLst>
          </p:nvPr>
        </p:nvGraphicFramePr>
        <p:xfrm>
          <a:off x="5292080" y="4149080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62373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Открыть дополнительные образовательные программы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 для поступления в магистратуру, в </a:t>
            </a:r>
            <a:r>
              <a:rPr lang="ru-RU" sz="1200" b="1" dirty="0" err="1" smtClean="0">
                <a:solidFill>
                  <a:srgbClr val="0070C0"/>
                </a:solidFill>
              </a:rPr>
              <a:t>т.ч</a:t>
            </a:r>
            <a:r>
              <a:rPr lang="ru-RU" sz="1200" b="1" dirty="0" smtClean="0">
                <a:solidFill>
                  <a:srgbClr val="0070C0"/>
                </a:solidFill>
              </a:rPr>
              <a:t>. в дистанционном формате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ОПОП подготовки магистров с наибольшей долей зачисленных на бюджетные места выпускников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других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вузов, очная форма обучения, %, 2016 г. (2017 г. – 45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 цель  2020 г. -  70%)  Структурным подразделениям в красной зоне  усилить работу  по  достижению показателя  №3  в соответствии с «ДК».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65273"/>
              </p:ext>
            </p:extLst>
          </p:nvPr>
        </p:nvGraphicFramePr>
        <p:xfrm>
          <a:off x="467544" y="1340767"/>
          <a:ext cx="8352928" cy="539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/>
                <a:gridCol w="792088"/>
              </a:tblGrid>
              <a:tr h="29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47.04.03 Религиоведение (Факультет социальных наук)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45.04.02 Лингвистика (Институт иностранных языков)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44.04.02 Психолого-педагогическое образование (Институт детства)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426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магистерская программа «Раннее обучение иностранным языкам и межкультурная коммуникация» (Институт детства)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(Факультет юридический)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303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(Институт педагогики и психологии)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(Институт иностранных языков)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(Институт детства)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(Институт философии человека)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66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(Институт экономики и управления)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CCFF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(Факультет географии)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(Факультет биологии)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05.04.02 География (Факультет географии)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06.04.01 Биология (Факультет биологии)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443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09.04.02 Информационные системы и технологии (Институт компьютерных наук и технологического образования)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75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(Факультет безопасности жизнедеятельности)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(Факультет социальных наук)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44.04.01 Педагогическое образование  (Факультет химии)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04.04.01 Химия (Факультет химии)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  <a:tr h="241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05.04.06 Экология и природопользование (Факультет географии)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9200" y="42923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</a:t>
            </a:r>
            <a:r>
              <a:rPr lang="ru-RU" dirty="0" err="1" smtClean="0"/>
              <a:t>А.И.Герцена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7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97168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3145"/>
              </p:ext>
            </p:extLst>
          </p:nvPr>
        </p:nvGraphicFramePr>
        <p:xfrm>
          <a:off x="251520" y="1124744"/>
          <a:ext cx="860495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4"/>
                <a:gridCol w="1224136"/>
                <a:gridCol w="1224136"/>
                <a:gridCol w="1224136"/>
                <a:gridCol w="11881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4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="1" dirty="0" smtClean="0"/>
                        <a:t>Доля студентов, обучающихся по направлениям подготовки </a:t>
                      </a:r>
                      <a:r>
                        <a:rPr lang="ru-RU" sz="1100" dirty="0" err="1" smtClean="0"/>
                        <a:t>бакалавриата</a:t>
                      </a:r>
                      <a:r>
                        <a:rPr lang="ru-RU" sz="1100" dirty="0" smtClean="0"/>
                        <a:t>, </a:t>
                      </a:r>
                      <a:r>
                        <a:rPr lang="ru-RU" sz="1100" dirty="0" err="1" smtClean="0"/>
                        <a:t>специалитета</a:t>
                      </a:r>
                      <a:r>
                        <a:rPr lang="ru-RU" sz="1100" dirty="0" smtClean="0"/>
                        <a:t> и магистратуры по УГСН  «Образование и педагогические науки», с которыми заключены </a:t>
                      </a:r>
                      <a:r>
                        <a:rPr lang="ru-RU" sz="1100" b="1" dirty="0" smtClean="0"/>
                        <a:t>договоры о целевом обучении, в общей численности студентов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80975" indent="-180975" algn="l">
                        <a:buFont typeface="+mj-lt"/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Активизация работы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региональными, городскими и муниципальными представительствами государственных структур,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другими профильными организациями (конкур при отборе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абитуриентов для поступления по целевому обучению, стипендии регионов и др.)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Усиление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профориентационной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работы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регионах и представительств регионах в СПб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представителей университета в образовательных мероприятиях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новых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ОПОП под потребности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регионов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Разработка дополнительных образовательных программ для поступающих на основе дистанционной образовательных технологий на базе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Интернет-школа «Герцен-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school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»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203" y="3645024"/>
            <a:ext cx="31683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Увеличить число договоров о целевом обучении в магистратуре  </a:t>
            </a:r>
            <a:r>
              <a:rPr lang="ru-RU" sz="1400" b="1" dirty="0" smtClean="0">
                <a:solidFill>
                  <a:srgbClr val="0070C0"/>
                </a:solidFill>
              </a:rPr>
              <a:t>с 10  в 2017 году до 30 к 2020 году.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Максимально использовать возможности института народов Севера.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457950" y="1391986"/>
            <a:ext cx="2218506" cy="468837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В 2016 году заключено 99 договоров о целевом приеме с 66 заказчиками, расположенными на территории 26 субъектов РФ, 8 федеральных округов: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Северо-Западного, Северо-Кавказского, Южного,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Центрального, Приволжского, Уральского,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Сибирского,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Дальневосточного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Приоритетное направление: расширение географии целевого приема за счет регионов  Севера, Сибири и Дальнего Востока   (максимальное использование для этой цели ресурсов и возможностей института Народов Севера)</a:t>
            </a:r>
            <a:endParaRPr lang="ru-RU" sz="2000" dirty="0"/>
          </a:p>
        </p:txBody>
      </p:sp>
      <p:pic>
        <p:nvPicPr>
          <p:cNvPr id="4" name="Рисунок 3" descr="Описание: C:\Users\user666\Desktop\Рисунок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2115"/>
            <a:ext cx="5793303" cy="4222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48680"/>
            <a:ext cx="8441573" cy="7823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solidFill>
                  <a:srgbClr val="47C99E"/>
                </a:solidFill>
              </a:rPr>
              <a:t>ЦЕЛЕВОЙ ПРИЕМ В РГПУ ИМ. А.И. ГЕРЦЕНА ПО ФЕДЕРАЛЬНЫМ ОКРУГАМ РФ, %, 2016 Г.</a:t>
            </a:r>
            <a:endParaRPr lang="ru-RU" sz="2000" b="1" dirty="0">
              <a:solidFill>
                <a:srgbClr val="47C99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0803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Приоритетным направлением является расширение географии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целевиков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из регионов Сибири, Севера и Дальнего Востока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35280" cy="1287463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47C99E"/>
                </a:solidFill>
              </a:rPr>
              <a:t>Результаты целевого набора по программам </a:t>
            </a:r>
            <a:r>
              <a:rPr lang="ru-RU" sz="2200" b="1" cap="all" dirty="0" err="1">
                <a:solidFill>
                  <a:srgbClr val="47C99E"/>
                </a:solidFill>
              </a:rPr>
              <a:t>бакалавриата</a:t>
            </a:r>
            <a:r>
              <a:rPr lang="ru-RU" sz="2200" b="1" cap="all" dirty="0">
                <a:solidFill>
                  <a:srgbClr val="47C99E"/>
                </a:solidFill>
              </a:rPr>
              <a:t> и магистратуры, 2016 г.</a:t>
            </a:r>
            <a:br>
              <a:rPr lang="ru-RU" sz="2200" b="1" cap="all" dirty="0">
                <a:solidFill>
                  <a:srgbClr val="47C99E"/>
                </a:solidFill>
              </a:rPr>
            </a:br>
            <a:r>
              <a:rPr lang="ru-RU" sz="1300" b="1" dirty="0">
                <a:solidFill>
                  <a:srgbClr val="073763"/>
                </a:solidFill>
              </a:rPr>
              <a:t>Квота целевого приема установлена </a:t>
            </a:r>
            <a:r>
              <a:rPr lang="ru-RU" sz="1300" b="1" dirty="0" err="1">
                <a:solidFill>
                  <a:srgbClr val="073763"/>
                </a:solidFill>
              </a:rPr>
              <a:t>Минобрнауки</a:t>
            </a:r>
            <a:r>
              <a:rPr lang="ru-RU" sz="1300" b="1" dirty="0">
                <a:solidFill>
                  <a:srgbClr val="073763"/>
                </a:solidFill>
              </a:rPr>
              <a:t> РФ (письмо Департамента государственной политики в сфере высшего образования </a:t>
            </a:r>
            <a:r>
              <a:rPr lang="ru-RU" sz="1300" b="1" dirty="0" err="1">
                <a:solidFill>
                  <a:srgbClr val="073763"/>
                </a:solidFill>
              </a:rPr>
              <a:t>Минобрнауки</a:t>
            </a:r>
            <a:r>
              <a:rPr lang="ru-RU" sz="1300" b="1" dirty="0">
                <a:solidFill>
                  <a:srgbClr val="073763"/>
                </a:solidFill>
              </a:rPr>
              <a:t> РФ от 31.05.2016 года № 05-1609 «Об установлении квоты целевого приема в 2016 году»)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212088"/>
              </p:ext>
            </p:extLst>
          </p:nvPr>
        </p:nvGraphicFramePr>
        <p:xfrm>
          <a:off x="4825093" y="1807029"/>
          <a:ext cx="3429000" cy="385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26658" y="5589240"/>
            <a:ext cx="300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программы </a:t>
            </a:r>
            <a:r>
              <a:rPr lang="ru-RU" dirty="0" err="1"/>
              <a:t>бакалавриата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2329" y="5589240"/>
            <a:ext cx="300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программы </a:t>
            </a:r>
            <a:r>
              <a:rPr lang="ru-RU" dirty="0" smtClean="0"/>
              <a:t>магистратуры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269472"/>
              </p:ext>
            </p:extLst>
          </p:nvPr>
        </p:nvGraphicFramePr>
        <p:xfrm>
          <a:off x="457201" y="1600201"/>
          <a:ext cx="3617259" cy="41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09329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Структурным подразделениям усилить работу с регионами по распределению целевых мест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 направлениям подготовки УГН(С) «Образование и педагогические науки»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79644" cy="936104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47C99E"/>
                </a:solidFill>
              </a:rPr>
              <a:t>Доля целевого приема в суммарном приеме по программам </a:t>
            </a:r>
            <a:r>
              <a:rPr lang="ru-RU" sz="2200" b="1" cap="all" dirty="0" err="1">
                <a:solidFill>
                  <a:srgbClr val="47C99E"/>
                </a:solidFill>
              </a:rPr>
              <a:t>бакалавриата</a:t>
            </a:r>
            <a:r>
              <a:rPr lang="ru-RU" sz="2200" b="1" cap="all" dirty="0">
                <a:solidFill>
                  <a:srgbClr val="47C99E"/>
                </a:solidFill>
              </a:rPr>
              <a:t> и магистратуры, 2016 г., % </a:t>
            </a:r>
            <a:br>
              <a:rPr lang="ru-RU" sz="2200" b="1" cap="all" dirty="0">
                <a:solidFill>
                  <a:srgbClr val="47C99E"/>
                </a:solidFill>
              </a:rPr>
            </a:br>
            <a:r>
              <a:rPr lang="ru-RU" sz="1300" b="1" dirty="0">
                <a:solidFill>
                  <a:srgbClr val="073763"/>
                </a:solidFill>
              </a:rPr>
              <a:t>всего по университету – 8,33%, по УГСН «Образование и педагогические науки» - 9,36%  (2017 г. – 11</a:t>
            </a:r>
            <a:r>
              <a:rPr lang="ru-RU" sz="1300" b="1" dirty="0" smtClean="0">
                <a:solidFill>
                  <a:srgbClr val="073763"/>
                </a:solidFill>
              </a:rPr>
              <a:t>%)</a:t>
            </a:r>
            <a:br>
              <a:rPr lang="ru-RU" sz="1300" b="1" dirty="0" smtClean="0">
                <a:solidFill>
                  <a:srgbClr val="073763"/>
                </a:solidFill>
              </a:rPr>
            </a:br>
            <a:r>
              <a:rPr lang="ru-RU" sz="1300" b="1" dirty="0" smtClean="0">
                <a:solidFill>
                  <a:srgbClr val="073763"/>
                </a:solidFill>
              </a:rPr>
              <a:t>Структурным подразделениям, находящихся в красной зоне,  усилить работу по набору </a:t>
            </a:r>
            <a:r>
              <a:rPr lang="ru-RU" sz="1300" b="1" dirty="0" err="1" smtClean="0">
                <a:solidFill>
                  <a:srgbClr val="073763"/>
                </a:solidFill>
              </a:rPr>
              <a:t>целевиков</a:t>
            </a:r>
            <a:r>
              <a:rPr lang="ru-RU" sz="1300" b="1" dirty="0" smtClean="0">
                <a:solidFill>
                  <a:srgbClr val="073763"/>
                </a:solidFill>
              </a:rPr>
              <a:t> не менее 11% в 2017 году.</a:t>
            </a:r>
            <a:r>
              <a:rPr lang="ru-RU" sz="1300" b="1" dirty="0">
                <a:solidFill>
                  <a:srgbClr val="073763"/>
                </a:solidFill>
              </a:rPr>
              <a:t/>
            </a:r>
            <a:br>
              <a:rPr lang="ru-RU" sz="1300" b="1" dirty="0">
                <a:solidFill>
                  <a:srgbClr val="073763"/>
                </a:solidFill>
              </a:rPr>
            </a:br>
            <a:endParaRPr lang="ru-RU" sz="1300" b="1" dirty="0">
              <a:solidFill>
                <a:srgbClr val="073763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390098"/>
              </p:ext>
            </p:extLst>
          </p:nvPr>
        </p:nvGraphicFramePr>
        <p:xfrm>
          <a:off x="457200" y="1484784"/>
          <a:ext cx="8229600" cy="500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1191344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47C99E"/>
                </a:solidFill>
              </a:rPr>
              <a:t>Прогноз квоты целевого приема в суммарном приеме по программам </a:t>
            </a:r>
            <a:r>
              <a:rPr lang="ru-RU" sz="2200" b="1" cap="all" dirty="0" err="1">
                <a:solidFill>
                  <a:srgbClr val="47C99E"/>
                </a:solidFill>
              </a:rPr>
              <a:t>бакалавриата</a:t>
            </a:r>
            <a:r>
              <a:rPr lang="ru-RU" sz="2200" b="1" cap="all" dirty="0">
                <a:solidFill>
                  <a:srgbClr val="47C99E"/>
                </a:solidFill>
              </a:rPr>
              <a:t> и магистратуры, 2018 – 2020 гг., чел.</a:t>
            </a:r>
            <a:br>
              <a:rPr lang="ru-RU" sz="2200" b="1" cap="all" dirty="0">
                <a:solidFill>
                  <a:srgbClr val="47C99E"/>
                </a:solidFill>
              </a:rPr>
            </a:br>
            <a:r>
              <a:rPr lang="ru-RU" sz="1300" b="1" dirty="0">
                <a:solidFill>
                  <a:srgbClr val="073763"/>
                </a:solidFill>
              </a:rPr>
              <a:t>2018 г. – 15 %, 251 чел*., 2019 г. – 20 %, 335 чел*., 2020 г. – 30 %, 503 чел.*</a:t>
            </a:r>
            <a:br>
              <a:rPr lang="ru-RU" sz="1300" b="1" dirty="0">
                <a:solidFill>
                  <a:srgbClr val="073763"/>
                </a:solidFill>
              </a:rPr>
            </a:br>
            <a:r>
              <a:rPr lang="ru-RU" sz="1300" b="1" dirty="0">
                <a:solidFill>
                  <a:srgbClr val="073763"/>
                </a:solidFill>
              </a:rPr>
              <a:t>*по УГСН «Образование и педагогические науки»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83658"/>
              </p:ext>
            </p:extLst>
          </p:nvPr>
        </p:nvGraphicFramePr>
        <p:xfrm>
          <a:off x="464344" y="1581151"/>
          <a:ext cx="8229600" cy="520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13925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813604"/>
              </p:ext>
            </p:extLst>
          </p:nvPr>
        </p:nvGraphicFramePr>
        <p:xfrm>
          <a:off x="251520" y="908720"/>
          <a:ext cx="860495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4"/>
                <a:gridCol w="1224136"/>
                <a:gridCol w="1224136"/>
                <a:gridCol w="1224136"/>
                <a:gridCol w="11881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5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</a:t>
                      </a:r>
                      <a:r>
                        <a:rPr lang="ru-RU" sz="1100" b="1" dirty="0" smtClean="0"/>
                        <a:t>Доля иностранных студентов</a:t>
                      </a:r>
                      <a:r>
                        <a:rPr lang="ru-RU" sz="1100" dirty="0" smtClean="0"/>
                        <a:t>, обучающихся по программам бакалавриата, специалитета, магистратуры, </a:t>
                      </a:r>
                      <a:r>
                        <a:rPr lang="ru-RU" sz="1100" b="1" dirty="0" smtClean="0"/>
                        <a:t>в общей численности студентов </a:t>
                      </a:r>
                      <a:r>
                        <a:rPr lang="ru-RU" sz="1100" dirty="0" smtClean="0"/>
                        <a:t>(приведенный контингент) *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Ориентир на привлечение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иностранных студентов из Китая, Индии и Бразилии</a:t>
                      </a:r>
                    </a:p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Продвижение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англоязычных программ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бакалавриата и магистратуры</a:t>
                      </a:r>
                    </a:p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Увеличение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контингента иностранных студентов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творческим направлениям/специальностям подготовки</a:t>
                      </a:r>
                    </a:p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Специальные программы для иностранцев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на подготовительных отделениях в бакалавриат и магистратуру</a:t>
                      </a:r>
                    </a:p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Дополнительные образовательные программы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русскому языку для абитуриентов, из числа иностранных граждан, реализуемые в дистанционном формате </a:t>
                      </a:r>
                    </a:p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Развитие международных олимпиад</a:t>
                      </a:r>
                    </a:p>
                    <a:p>
                      <a:pPr marL="180975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Международная процедура конкурсного приема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в магистратуру и аспирантуру (онлайн-заявки, конкурсы портфолио, онлайн-собеседования)</a:t>
                      </a:r>
                    </a:p>
                    <a:p>
                      <a:pPr marL="180975" lvl="0" indent="-180975">
                        <a:buClrTx/>
                        <a:buFont typeface="+mj-lt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Дополнительные образовательные программы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(Летний университет)</a:t>
                      </a:r>
                      <a:endParaRPr lang="ru-RU" sz="1200" dirty="0">
                        <a:solidFill>
                          <a:schemeClr val="tx1"/>
                        </a:solidFill>
                        <a:sym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9125" y="6053760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*  разработка дорожной карты совместно с проректором по международному сотрудничеству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12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2907" y="-762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738066"/>
              </p:ext>
            </p:extLst>
          </p:nvPr>
        </p:nvGraphicFramePr>
        <p:xfrm>
          <a:off x="320881" y="1412776"/>
          <a:ext cx="8499591" cy="32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3203848" y="2060848"/>
            <a:ext cx="45719" cy="19304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82"/>
          <p:cNvSpPr>
            <a:spLocks noChangeArrowheads="1"/>
          </p:cNvSpPr>
          <p:nvPr/>
        </p:nvSpPr>
        <p:spPr bwMode="auto">
          <a:xfrm>
            <a:off x="2825593" y="5158084"/>
            <a:ext cx="1097932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/>
          <a:p>
            <a:pPr algn="ctr" hangingPunct="0"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sz="2000" b="1" dirty="0" smtClean="0">
                <a:solidFill>
                  <a:srgbClr val="07AAAF"/>
                </a:solidFill>
                <a:latin typeface="Arial Narrow" pitchFamily="34" charset="0"/>
              </a:rPr>
              <a:t>201</a:t>
            </a:r>
            <a:r>
              <a:rPr lang="ru-RU" sz="2000" b="1" dirty="0" smtClean="0">
                <a:solidFill>
                  <a:srgbClr val="07AAAF"/>
                </a:solidFill>
                <a:latin typeface="Arial Narrow" pitchFamily="34" charset="0"/>
              </a:rPr>
              <a:t>6</a:t>
            </a:r>
            <a:endParaRPr lang="ru-RU" sz="2000" b="1" dirty="0">
              <a:solidFill>
                <a:srgbClr val="07AAAF"/>
              </a:solidFill>
              <a:latin typeface="Arial Narrow" pitchFamily="34" charset="0"/>
            </a:endParaRPr>
          </a:p>
          <a:p>
            <a:pPr algn="ctr" hangingPunct="0"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ru-RU" sz="2000" b="1" dirty="0">
                <a:solidFill>
                  <a:srgbClr val="07AAAF"/>
                </a:solidFill>
                <a:latin typeface="Arial Narrow" pitchFamily="34" charset="0"/>
              </a:rPr>
              <a:t>20%</a:t>
            </a:r>
            <a:endParaRPr lang="en-US" sz="2000" b="1" dirty="0">
              <a:solidFill>
                <a:srgbClr val="07AAAF"/>
              </a:solidFill>
              <a:latin typeface="Arial Narrow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797024" y="5505746"/>
            <a:ext cx="1104495" cy="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071186" y="4712766"/>
            <a:ext cx="1456164" cy="1394514"/>
          </a:xfrm>
          <a:prstGeom prst="ellipse">
            <a:avLst/>
          </a:prstGeom>
          <a:solidFill>
            <a:srgbClr val="07AA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82"/>
          <p:cNvSpPr>
            <a:spLocks noChangeArrowheads="1"/>
          </p:cNvSpPr>
          <p:nvPr/>
        </p:nvSpPr>
        <p:spPr bwMode="auto">
          <a:xfrm>
            <a:off x="3923525" y="5146026"/>
            <a:ext cx="179969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/>
          <a:p>
            <a:pPr algn="ctr" hangingPunct="0"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20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20</a:t>
            </a:r>
          </a:p>
          <a:p>
            <a:pPr algn="ctr" hangingPunct="0"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23%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89536" y="5505745"/>
            <a:ext cx="61363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881" y="5349812"/>
            <a:ext cx="247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Доля иностранных студентов от общего количества обучающихся</a:t>
            </a:r>
            <a:endParaRPr lang="ru-RU" sz="1100" dirty="0"/>
          </a:p>
        </p:txBody>
      </p:sp>
      <p:sp>
        <p:nvSpPr>
          <p:cNvPr id="13" name="Shape 3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73763"/>
                </a:solidFill>
              </a:rPr>
              <a:t>ДОРОЖНАЯ КАРТА: </a:t>
            </a:r>
          </a:p>
          <a:p>
            <a:pPr lvl="0"/>
            <a:r>
              <a:rPr lang="ru-RU" sz="2000" b="1" dirty="0" smtClean="0">
                <a:solidFill>
                  <a:srgbClr val="47C99E"/>
                </a:solidFill>
              </a:rPr>
              <a:t>контингент иностранных обучающихся  </a:t>
            </a:r>
            <a:endParaRPr lang="en-US" sz="2000" b="1" dirty="0">
              <a:solidFill>
                <a:srgbClr val="47C9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611188" y="404813"/>
            <a:ext cx="82085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Нормативные и программные документы, </a:t>
            </a:r>
          </a:p>
          <a:p>
            <a:pPr eaLnBrk="1" hangingPunct="1"/>
            <a:r>
              <a:rPr lang="ru-RU" altLang="ru-RU" sz="2200" b="1" spc="-100" dirty="0">
                <a:solidFill>
                  <a:srgbClr val="073763"/>
                </a:solidFill>
                <a:latin typeface="+mj-lt"/>
                <a:ea typeface="+mj-ea"/>
                <a:cs typeface="+mj-cs"/>
              </a:rPr>
              <a:t>регламентирующие развитие образовательной деятельности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5013749"/>
              </p:ext>
            </p:extLst>
          </p:nvPr>
        </p:nvGraphicFramePr>
        <p:xfrm>
          <a:off x="323528" y="112474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А.И. 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3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7313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73136"/>
              </p:ext>
            </p:extLst>
          </p:nvPr>
        </p:nvGraphicFramePr>
        <p:xfrm>
          <a:off x="251520" y="980728"/>
          <a:ext cx="860495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4"/>
                <a:gridCol w="1224136"/>
                <a:gridCol w="1224136"/>
                <a:gridCol w="1224136"/>
                <a:gridCol w="11881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6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</a:t>
                      </a:r>
                      <a:r>
                        <a:rPr lang="ru-RU" sz="1100" b="1" dirty="0" smtClean="0"/>
                        <a:t>Доля образовательных программ </a:t>
                      </a:r>
                      <a:r>
                        <a:rPr lang="ru-RU" sz="1100" dirty="0" err="1" smtClean="0"/>
                        <a:t>бакалавриата</a:t>
                      </a:r>
                      <a:r>
                        <a:rPr lang="ru-RU" sz="1100" dirty="0" smtClean="0"/>
                        <a:t> и магистратуры, </a:t>
                      </a:r>
                      <a:r>
                        <a:rPr lang="ru-RU" sz="1100" b="1" dirty="0" smtClean="0"/>
                        <a:t>обеспеченных электронными учебными курсами</a:t>
                      </a:r>
                      <a:r>
                        <a:rPr lang="ru-RU" sz="1100" dirty="0" smtClean="0"/>
                        <a:t>, в общем числе образовательных программ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47C99E"/>
                        </a:buClr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1. Организация повышения квалификации ППС по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электронной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информационно-образовательной среде вуза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C9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2. Электронная документация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 образовательной программы, Электронное портфолио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sym typeface="Arial Narrow"/>
                        </a:rPr>
                        <a:t>обучающихся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C9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3. Разработка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электронных учебных курсов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для модулей и дисциплин образовательных 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C9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Разработка и проведение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квалификаций ППС для их вовлечение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создание электронных учебных курсов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C9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5. Создание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интегрированных цифровых паспортов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студентов и преподавателей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C9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6. Разработка и внедрение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онлайн-приложений для управления и организации учебного процесса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C9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мобильных технологий в  образовательный процесс университета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направленная на повышение качества подготовки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sym typeface="Arial Narrow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47C99E"/>
                        </a:buClr>
                        <a:buFont typeface="+mj-lt"/>
                        <a:buNone/>
                      </a:pPr>
                      <a:endParaRPr lang="ru-RU" sz="1200" b="1" baseline="0" dirty="0" smtClean="0">
                        <a:solidFill>
                          <a:srgbClr val="47C99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936" y="2708920"/>
            <a:ext cx="3386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2016 год – 0 ЭУК;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01.01.2017 – 1057 ЭУК (9%), всего </a:t>
            </a:r>
            <a:r>
              <a:rPr lang="ru-RU" sz="1400" dirty="0">
                <a:solidFill>
                  <a:srgbClr val="0070C0"/>
                </a:solidFill>
              </a:rPr>
              <a:t>более </a:t>
            </a:r>
            <a:r>
              <a:rPr lang="ru-RU" sz="1400" dirty="0" smtClean="0">
                <a:solidFill>
                  <a:srgbClr val="0070C0"/>
                </a:solidFill>
              </a:rPr>
              <a:t>12000 программ учебных дисциплин (модулей);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2017 – 11 %.</a:t>
            </a:r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Организовать  работу со структурными подразделениями  находящихся в красной зоне: РКИ, юридический, дефектологического образования и реабилитации, Выборгский и </a:t>
            </a:r>
            <a:r>
              <a:rPr lang="ru-RU" sz="1400" dirty="0" err="1" smtClean="0">
                <a:solidFill>
                  <a:srgbClr val="0070C0"/>
                </a:solidFill>
              </a:rPr>
              <a:t>Волховский</a:t>
            </a:r>
            <a:r>
              <a:rPr lang="ru-RU" sz="1400" dirty="0" smtClean="0">
                <a:solidFill>
                  <a:srgbClr val="0070C0"/>
                </a:solidFill>
              </a:rPr>
              <a:t> филиалы</a:t>
            </a:r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Всем структурным подразделениям увеличить число  разработанных ЭУК: в 2018 году не менее 50%, в 2019 году – не менее 70%, в 2020 году – не менее 80%</a:t>
            </a:r>
          </a:p>
        </p:txBody>
      </p:sp>
    </p:spTree>
    <p:extLst>
      <p:ext uri="{BB962C8B-B14F-4D97-AF65-F5344CB8AC3E}">
        <p14:creationId xmlns:p14="http://schemas.microsoft.com/office/powerpoint/2010/main" val="1530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30714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46450"/>
              </p:ext>
            </p:extLst>
          </p:nvPr>
        </p:nvGraphicFramePr>
        <p:xfrm>
          <a:off x="608159" y="908720"/>
          <a:ext cx="7776864" cy="5846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5117"/>
                <a:gridCol w="1791747"/>
              </a:tblGrid>
              <a:tr h="336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Факультет/институт/филиал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 dirty="0">
                          <a:effectLst/>
                        </a:rPr>
                        <a:t>ЭУК (</a:t>
                      </a:r>
                      <a:r>
                        <a:rPr lang="en-US" sz="1200" dirty="0">
                          <a:effectLst/>
                        </a:rPr>
                        <a:t>Moodle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иностранных языков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221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детства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336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 dirty="0">
                          <a:effectLst/>
                        </a:rPr>
                        <a:t>институт компьютерных наук и технологического образования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96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экономики и управления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физики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66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социальных наук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педагогики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56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филологический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51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химии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биологии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географии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42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психологии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>
                          <a:effectLst/>
                        </a:rPr>
                        <a:t>институт физической культуры и спорта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>
                          <a:effectLst/>
                        </a:rPr>
                        <a:t>институт музыки, театра и хореографии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математики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безопасности жизнедеятельности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изобразительного искусства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народов Севера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институт философии человека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русского языка как иностранного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>
                    <a:solidFill>
                      <a:srgbClr val="FF0000"/>
                    </a:solidFill>
                  </a:tcPr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юридический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>
                    <a:solidFill>
                      <a:srgbClr val="FF0000"/>
                    </a:solidFill>
                  </a:tcPr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Волховский филиал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>
                    <a:solidFill>
                      <a:srgbClr val="FF0000"/>
                    </a:solidFill>
                  </a:tcPr>
                </a:tc>
              </a:tr>
              <a:tr h="16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>
                          <a:effectLst/>
                        </a:rPr>
                        <a:t>Выборгский филиал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>
                    <a:solidFill>
                      <a:srgbClr val="FF0000"/>
                    </a:solidFill>
                  </a:tcPr>
                </a:tc>
              </a:tr>
              <a:tr h="336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>
                          <a:effectLst/>
                        </a:rPr>
                        <a:t>институт дефектологического образования и реабилитации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>
                    <a:solidFill>
                      <a:srgbClr val="FF0000"/>
                    </a:solidFill>
                  </a:tcPr>
                </a:tc>
              </a:tr>
              <a:tr h="168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075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1057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22" marR="59822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Количество электронных учебных курсов (ЭУК</a:t>
            </a:r>
            <a:r>
              <a:rPr lang="ru-RU" sz="1400" b="1" spc="-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r>
              <a:rPr lang="ru-RU" sz="1400" b="1" spc="-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(структурным подразделениям , находящимся в красной зоне  к  2018 году выйти  на показатели  «ДК»)</a:t>
            </a:r>
            <a:endParaRPr lang="ru-RU" sz="1400" b="1" spc="-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8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91213"/>
              </p:ext>
            </p:extLst>
          </p:nvPr>
        </p:nvGraphicFramePr>
        <p:xfrm>
          <a:off x="179512" y="1556792"/>
          <a:ext cx="8604955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4"/>
                <a:gridCol w="1224136"/>
                <a:gridCol w="1224136"/>
                <a:gridCol w="1224136"/>
                <a:gridCol w="11881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7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Количество разработанных и реализуемых адаптированных образовательных программ высшего образования </a:t>
                      </a:r>
                      <a:r>
                        <a:rPr lang="ru-RU" sz="1100" b="1" dirty="0" smtClean="0"/>
                        <a:t>для обучения лиц с ОВЗ и инвалидов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 материально-технической базы для обучения студентов из числа  с ОВЗ и инвалидов (условия для свободного перемещения и доступного получения информации)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социально-реабилитационного сопровождения студентов из числа лиц </a:t>
                      </a:r>
                      <a:r>
                        <a:rPr lang="ru-RU" sz="1200" dirty="0" smtClean="0"/>
                        <a:t>с ОВЗ и инвалидов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повышение квалификации ППС для реализации образовательного процесса с включением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студентов из числа лиц </a:t>
                      </a:r>
                      <a:r>
                        <a:rPr lang="ru-RU" sz="1200" dirty="0" smtClean="0"/>
                        <a:t>с ОВЗ и инвалидов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методических рекомендаций для ППС по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образовательного процесса с включением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студентов из числа лиц </a:t>
                      </a:r>
                      <a:r>
                        <a:rPr lang="ru-RU" sz="1200" dirty="0" smtClean="0"/>
                        <a:t>с ОВЗ и инвалидов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реабилитационно-образовательного центра «Инклюзия» на базе учебно-методической лаборатории инклюзивного образования института дефектологического образования и реабилитации в 2017 году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203" y="3645024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В 2016 году – адаптированных образовательных программ НЕТ,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2017 году – 2 программы,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2018 – 8 программ,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2019 году – 16 программ,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2020 году – 20 программ.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17264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08052"/>
              </p:ext>
            </p:extLst>
          </p:nvPr>
        </p:nvGraphicFramePr>
        <p:xfrm>
          <a:off x="107504" y="396240"/>
          <a:ext cx="8928991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417"/>
                <a:gridCol w="1270233"/>
                <a:gridCol w="1270233"/>
                <a:gridCol w="1270233"/>
                <a:gridCol w="12328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8-9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8. Количество педагогических работников образовательных организаций общего образования, прошедших курсы повышения квалификации по программам образовательной робототехники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 Количество обучающихся университета, готовых к реализации программ образовательной робототехники в системе общего образования и дополнительного образования детей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Набор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в 2017 году на новую образовательную программу уровня магистратуры «Робототехника, предпринимательство и дизайн в технологическом образовании»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Разработка программы дисциплина по выбору для студентов по образовательной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роботехнике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, обучающихся по естественнонаучному направлению подготовки 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Разработка дополнительных образовательных программ для школьников по робототехники и программ повышения квалификации для педагогов системы дополнительного образования (не менее 10)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Создание материально-технической базы для реализации ОПОП и ДОП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Организация информационно-методической площадки для педагогов системы общего и дополнительного образования в области образовательной робототехники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975" lvl="0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Поддержка ОПОП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«Робототехника, предпринимательство и дизайн в технологическом образовании»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и 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sym typeface="Arial"/>
                        </a:rPr>
                        <a:t>асширение аудитории слушателей ДПО за счет студентов ООП,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sym typeface="Arial"/>
                        </a:rPr>
                        <a:t>т.ч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sym typeface="Arial"/>
                        </a:rPr>
                        <a:t>. в связи с необходимостью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повышения качества подготовки студентов </a:t>
                      </a:r>
                    </a:p>
                    <a:p>
                      <a:pPr marL="180975" indent="-180975">
                        <a:spcBef>
                          <a:spcPts val="0"/>
                        </a:spcBef>
                        <a:buClrTx/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Создание учебно-методического центра информационных технологий и образовательной робототехники в 2017 году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203" y="3645024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На 01.01.2017 года 40 бакалавров освоили учебную дисциплину по робототехнике.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2017 году открыть набор на магистерскую программу по робототехнике: 20 бюджет, 10 </a:t>
            </a:r>
            <a:r>
              <a:rPr lang="ru-RU" sz="1400" dirty="0" err="1" smtClean="0">
                <a:solidFill>
                  <a:srgbClr val="0070C0"/>
                </a:solidFill>
              </a:rPr>
              <a:t>внебюджет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Дорожная карта образовательной деятельности РГПУ им.А.И.Герцена</a:t>
            </a: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04962"/>
              </p:ext>
            </p:extLst>
          </p:nvPr>
        </p:nvGraphicFramePr>
        <p:xfrm>
          <a:off x="323528" y="1556792"/>
          <a:ext cx="860495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4"/>
                <a:gridCol w="1224136"/>
                <a:gridCol w="1224136"/>
                <a:gridCol w="1224136"/>
                <a:gridCol w="11881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10-11</a:t>
                      </a:r>
                    </a:p>
                    <a:p>
                      <a:r>
                        <a:rPr lang="ru-RU" dirty="0" smtClean="0"/>
                        <a:t>Пути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10. Количество слушателей, прошедших курсы повышения квалификации по программам дополнительного профессионального образования по проблемам подготовки педагогов для системы дошкольного и начального образования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11. Количество дополнительных разработанных и реализуемых общеразвивающих программ для детей в возрасте от 0 до 10 лет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достижения результатов: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17 дополнительных образовательных программ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детей в возрасте 0 – 10 лет и программ повышения квалификации для педагогов системы дошкольного и начального образования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материально-технической базы для реализации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дополнительных общеобразовательных программ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детей в возрасте 0 – 10 лет 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повышения квалификации педагогов системы дошкольного и начального образования (не менее 100 человек)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информационно-методической площадки для педагогов системы дошкольного и начального образования и обучающихся вуза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2912" y="407707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На 01.01.2017 года разработаны 7 программ повышения квалификации и 1 программа профессиональной переподготовки. 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На 01.02.2017 года  обучается 300 человек, из них 100 по программе профессиональной переподготовки.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5333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08917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647"/>
              </p:ext>
            </p:extLst>
          </p:nvPr>
        </p:nvGraphicFramePr>
        <p:xfrm>
          <a:off x="395536" y="2060848"/>
          <a:ext cx="8352927" cy="36724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00265"/>
                <a:gridCol w="1096307"/>
                <a:gridCol w="1388655"/>
                <a:gridCol w="1183210"/>
                <a:gridCol w="1392245"/>
                <a:gridCol w="1392245"/>
              </a:tblGrid>
              <a:tr h="2853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Должность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 ученым степеням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Без ученой степени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Итого: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</a:tr>
              <a:tr h="563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Доктор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наук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Кандидат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наук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Всего: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Директора институтов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>
                          <a:effectLst/>
                        </a:rPr>
                        <a:t>без ин-а </a:t>
                      </a:r>
                      <a:r>
                        <a:rPr lang="ru-RU" sz="800" dirty="0" err="1">
                          <a:effectLst/>
                        </a:rPr>
                        <a:t>экон</a:t>
                      </a:r>
                      <a:r>
                        <a:rPr lang="ru-RU" sz="800" dirty="0">
                          <a:effectLst/>
                        </a:rPr>
                        <a:t> и </a:t>
                      </a:r>
                      <a:r>
                        <a:rPr lang="ru-RU" sz="800" dirty="0" err="1">
                          <a:effectLst/>
                        </a:rPr>
                        <a:t>упр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Декан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Заведующий </a:t>
                      </a:r>
                      <a:r>
                        <a:rPr lang="ru-RU" sz="1500" dirty="0">
                          <a:effectLst/>
                        </a:rPr>
                        <a:t>кафедрой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Профессор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289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313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Доцент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710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716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774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Старший преподаватель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178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Ассистент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91" marR="578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836712"/>
            <a:ext cx="843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Качество профессорско-преподавательского состава (на 01.02.2017г.)</a:t>
            </a:r>
          </a:p>
          <a:p>
            <a:r>
              <a:rPr lang="ru-RU" sz="1600" b="1" spc="-1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600" b="1" spc="-1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осн+вне+вну</a:t>
            </a:r>
            <a:r>
              <a:rPr lang="ru-RU" sz="1600" b="1" spc="-1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30088"/>
            <a:ext cx="8435280" cy="303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47C99E"/>
                </a:solidFill>
              </a:rPr>
              <a:t>ОБЩИЕ </a:t>
            </a:r>
            <a:r>
              <a:rPr lang="ru-RU" sz="1600" b="1" dirty="0">
                <a:solidFill>
                  <a:srgbClr val="47C99E"/>
                </a:solidFill>
              </a:rPr>
              <a:t>ПОКАЗАТЕЛИ </a:t>
            </a:r>
            <a:r>
              <a:rPr lang="ru-RU" sz="1600" b="1" dirty="0" smtClean="0">
                <a:solidFill>
                  <a:srgbClr val="47C99E"/>
                </a:solidFill>
              </a:rPr>
              <a:t>ЭФФЕКТИВНОСТИ</a:t>
            </a:r>
            <a:endParaRPr lang="ru-RU" sz="1600" b="1" dirty="0">
              <a:solidFill>
                <a:srgbClr val="47C99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093296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Качество  ППС  (</a:t>
            </a:r>
            <a:r>
              <a:rPr lang="ru-RU" sz="1600" dirty="0" err="1" smtClean="0">
                <a:solidFill>
                  <a:srgbClr val="00B050"/>
                </a:solidFill>
              </a:rPr>
              <a:t>остепененность</a:t>
            </a:r>
            <a:r>
              <a:rPr lang="ru-RU" sz="1600" dirty="0" smtClean="0">
                <a:solidFill>
                  <a:srgbClr val="00B050"/>
                </a:solidFill>
              </a:rPr>
              <a:t>)  - 77%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08917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</a:t>
            </a:r>
            <a:r>
              <a:rPr lang="ru-RU" dirty="0" smtClean="0"/>
              <a:t>. И. 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49946"/>
              </p:ext>
            </p:extLst>
          </p:nvPr>
        </p:nvGraphicFramePr>
        <p:xfrm>
          <a:off x="323528" y="2132856"/>
          <a:ext cx="8651303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4216"/>
                <a:gridCol w="864096"/>
                <a:gridCol w="1048553"/>
                <a:gridCol w="1039679"/>
                <a:gridCol w="1224136"/>
                <a:gridCol w="1337008"/>
                <a:gridCol w="1193615"/>
              </a:tblGrid>
              <a:tr h="480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возраст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Доктора наук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Кандидаты наук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Имеют ученое звание профессора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Имеют ученое звание доцента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480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Профессорско-преподавательский персонал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1254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51,4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271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735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229</a:t>
                      </a:r>
                      <a:endParaRPr lang="ru-RU" sz="14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556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80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Учебно-вспомогательный персонал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515</a:t>
                      </a:r>
                      <a:endParaRPr lang="ru-RU" sz="14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38,4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12474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Кадровое обеспечение РГПУ им. А.И. Герцена на 01.02.2017 </a:t>
            </a:r>
            <a:endParaRPr lang="ru-RU" sz="1600" b="1" spc="-10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1600" b="1" spc="-1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600" b="1" spc="-1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1600" b="1" spc="-1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филиалами)</a:t>
            </a:r>
            <a:endParaRPr lang="ru-RU" sz="1600" b="1" spc="-1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30088"/>
            <a:ext cx="8435280" cy="303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47C99E"/>
                </a:solidFill>
              </a:rPr>
              <a:t>ОБЩИЕ </a:t>
            </a:r>
            <a:r>
              <a:rPr lang="ru-RU" sz="1600" b="1" dirty="0">
                <a:solidFill>
                  <a:srgbClr val="47C99E"/>
                </a:solidFill>
              </a:rPr>
              <a:t>ПОКАЗАТЕЛИ </a:t>
            </a:r>
            <a:r>
              <a:rPr lang="ru-RU" sz="1600" b="1" dirty="0" smtClean="0">
                <a:solidFill>
                  <a:srgbClr val="47C99E"/>
                </a:solidFill>
              </a:rPr>
              <a:t>ЭФФЕКТИВНОСТИ</a:t>
            </a:r>
            <a:endParaRPr lang="ru-RU" sz="1600" b="1" dirty="0">
              <a:solidFill>
                <a:srgbClr val="47C99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является увеличение доли молодых преподавателей до 30 лет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А.И. Герцена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6137"/>
              </p:ext>
            </p:extLst>
          </p:nvPr>
        </p:nvGraphicFramePr>
        <p:xfrm>
          <a:off x="291745" y="801079"/>
          <a:ext cx="8568952" cy="5594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584"/>
                <a:gridCol w="2620950"/>
                <a:gridCol w="1053167"/>
                <a:gridCol w="993328"/>
                <a:gridCol w="1053167"/>
                <a:gridCol w="1053167"/>
                <a:gridCol w="1268589"/>
              </a:tblGrid>
              <a:tr h="101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Факультет/ Институт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2014/2015 учебный 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2015/2016 учебный 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2016/2017 учебный год (2 семестр план)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2017/2018 учебный год (ПРОГНОЗ)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</a:rPr>
                        <a:t>дополнительный </a:t>
                      </a:r>
                      <a:r>
                        <a:rPr lang="ru-RU" sz="800" b="1" u="none" strike="noStrike" dirty="0">
                          <a:effectLst/>
                        </a:rPr>
                        <a:t>объем средств, необходимый для выполнения показателей дорожной карты по заработной </a:t>
                      </a:r>
                      <a:r>
                        <a:rPr lang="ru-RU" sz="800" b="1" u="none" strike="noStrike" dirty="0" smtClean="0">
                          <a:effectLst/>
                        </a:rPr>
                        <a:t>плате (200% от показателя по региону)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Безопасности жизнедеятельности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12 166 006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12 128 692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12 833 014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13 531 440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767 217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Биологии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9 028 114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11 291 512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14 516 914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16 616 714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1 040 624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Географии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9 260 425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11 037 396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11 891 403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12 222 717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1 018 164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Изобразительного искусства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20 341 695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23 601 494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23 890 988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24 </a:t>
                      </a:r>
                      <a:r>
                        <a:rPr lang="ru-RU" sz="1100" u="none" strike="noStrike" dirty="0">
                          <a:effectLst/>
                        </a:rPr>
                        <a:t>195 933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868 434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5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Институт иностранных языков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84 629 236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103 137 352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136 003 950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161 800 234</a:t>
                      </a:r>
                      <a:endParaRPr lang="ru-RU" sz="1100" b="0" i="0" u="none" strike="noStrike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2 519 058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58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Институт детства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36 017 988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52 553 553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65 607 696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66 </a:t>
                      </a:r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137 812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1 399 976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7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Институт народов Севера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1 847 370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2 362 546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2 623 122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3 099 789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718 704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3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8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Институт компьютерных наук и технологического образования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7 000 452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7 448 593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9 363 132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10 </a:t>
                      </a:r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255 589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1 055 597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3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9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Институт дефектологического образования и реабилитации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43 016 914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55 277 379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65 860 599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67 </a:t>
                      </a:r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105 948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1 493 407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10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Математики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3 466 564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5 108 115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6 524 622</a:t>
                      </a:r>
                      <a:endParaRPr lang="ru-RU" sz="1100" b="0" i="0" u="none" strike="noStrike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7 670 202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849 568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3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Институт музыки, театра и хореографии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16 489 380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27 845 434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38 572 063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42 946 540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1 883 304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Институт психологии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65 033 910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81 961 167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59 250 509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61 645 309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1 048 110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Институт педагогики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27 899 565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28 774 263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1 130 462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Истории и социальных наук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28 173 242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39 854 902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47 427 258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49 878 219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1 148 729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15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Институт экономики и управления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106 675 802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120 599 832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118 291 361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135 589 842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883 407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16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Физики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966 094</a:t>
                      </a:r>
                      <a:endParaRPr lang="ru-RU" sz="1100" b="0" i="0" u="none" strike="noStrike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1 295 618</a:t>
                      </a:r>
                      <a:endParaRPr lang="ru-RU" sz="1100" b="0" i="0" u="none" strike="noStrike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1 627 888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2 484 375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793 569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3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Институт физической культуры и спорта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9 540 992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15 170 880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20 112 280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21 253 132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1 250 246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Филологический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14 019 557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20 289 350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23 712 941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25 251 529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1 277 197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Философии человека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19 064 806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22 987 308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23 923 076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25 413 536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943 299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20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Химии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3 274 598</a:t>
                      </a:r>
                      <a:endParaRPr lang="ru-RU" sz="1100" b="0" i="0" u="none" strike="noStrike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4 187 922</a:t>
                      </a:r>
                      <a:endParaRPr lang="ru-RU" sz="1100" b="0" i="0" u="none" strike="noStrike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4 079 242</a:t>
                      </a:r>
                      <a:endParaRPr lang="ru-RU" sz="1100" b="0" i="0" u="none" strike="noStrike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5 101 782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C00000"/>
                            </a:solidFill>
                          </a:ln>
                          <a:effectLst/>
                        </a:rPr>
                        <a:t>583 947</a:t>
                      </a:r>
                      <a:endParaRPr lang="ru-RU" sz="1100" b="0" i="0" u="none" strike="noStrike" dirty="0">
                        <a:ln>
                          <a:solidFill>
                            <a:srgbClr val="C0000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16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21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Юридический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52 741 282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66 190 615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71 715 747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71 483 129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n>
                            <a:solidFill>
                              <a:srgbClr val="00B050"/>
                            </a:solidFill>
                          </a:ln>
                          <a:effectLst/>
                        </a:rPr>
                        <a:t>968 753</a:t>
                      </a:r>
                      <a:endParaRPr lang="ru-RU" sz="1100" b="0" i="0" u="none" strike="noStrike" dirty="0">
                        <a:ln>
                          <a:solidFill>
                            <a:srgbClr val="00B050"/>
                          </a:solidFill>
                        </a:ln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  <a:tr h="211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ВСЕГО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542 754 427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684 329 660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785 727 369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845 458 034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+23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641 768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936" marR="7936" marT="7936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30088"/>
            <a:ext cx="8435280" cy="303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47C99E"/>
                </a:solidFill>
              </a:rPr>
              <a:t> </a:t>
            </a:r>
            <a:r>
              <a:rPr lang="ru-RU" sz="1600" b="1" dirty="0">
                <a:solidFill>
                  <a:srgbClr val="47C99E"/>
                </a:solidFill>
              </a:rPr>
              <a:t>ПОКАЗАТЕЛИ </a:t>
            </a:r>
            <a:r>
              <a:rPr lang="ru-RU" sz="1600" b="1" dirty="0" smtClean="0">
                <a:solidFill>
                  <a:srgbClr val="47C99E"/>
                </a:solidFill>
              </a:rPr>
              <a:t>ФИНАНСОВОЙ ЭФФЕКТИВНОСТИ</a:t>
            </a:r>
            <a:endParaRPr lang="ru-RU" sz="1600" b="1" dirty="0">
              <a:solidFill>
                <a:srgbClr val="47C99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381328"/>
            <a:ext cx="482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 оптимистичном сценарии: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+</a:t>
            </a:r>
            <a:r>
              <a:rPr lang="ru-RU" sz="1400" b="1" dirty="0">
                <a:solidFill>
                  <a:srgbClr val="C00000"/>
                </a:solidFill>
              </a:rPr>
              <a:t>50 000 </a:t>
            </a:r>
            <a:r>
              <a:rPr lang="ru-RU" sz="1400" b="1" dirty="0" smtClean="0">
                <a:solidFill>
                  <a:srgbClr val="C00000"/>
                </a:solidFill>
              </a:rPr>
              <a:t>000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0070C0"/>
                  </a:solidFill>
                </a:ln>
              </a:rPr>
              <a:t>Структурным подразделениям  в красной зоне  увеличить привлечение средств  в среднем на 25%, в зеленой в среднем– на 10%, остальным в среднем  – на 15%</a:t>
            </a:r>
            <a:endParaRPr lang="ru-RU" sz="1200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04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47C99E"/>
                </a:solidFill>
              </a:rPr>
              <a:t/>
            </a:r>
            <a:br>
              <a:rPr lang="ru-RU" sz="2000" b="1" dirty="0" smtClean="0">
                <a:solidFill>
                  <a:srgbClr val="47C99E"/>
                </a:solidFill>
              </a:rPr>
            </a:br>
            <a:r>
              <a:rPr lang="ru-RU" sz="2000" b="1" dirty="0" smtClean="0">
                <a:solidFill>
                  <a:srgbClr val="47C99E"/>
                </a:solidFill>
              </a:rPr>
              <a:t>Ректорат </a:t>
            </a:r>
            <a:r>
              <a:rPr lang="ru-RU" sz="2000" b="1" dirty="0">
                <a:solidFill>
                  <a:srgbClr val="47C99E"/>
                </a:solidFill>
              </a:rPr>
              <a:t>принял следующие решения: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54461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400" dirty="0" smtClean="0"/>
              <a:t>	</a:t>
            </a:r>
            <a:r>
              <a:rPr lang="ru-RU" sz="1100" b="1" dirty="0" smtClean="0"/>
              <a:t>Заслушав </a:t>
            </a:r>
            <a:r>
              <a:rPr lang="ru-RU" sz="1100" b="1" dirty="0"/>
              <a:t>и обсудив </a:t>
            </a:r>
            <a:r>
              <a:rPr lang="ru-RU" sz="1100" b="1" dirty="0" smtClean="0"/>
              <a:t>доклад </a:t>
            </a:r>
            <a:r>
              <a:rPr lang="ru-RU" sz="1100" b="1" dirty="0" err="1" smtClean="0"/>
              <a:t>и.о</a:t>
            </a:r>
            <a:r>
              <a:rPr lang="ru-RU" sz="1100" b="1" dirty="0" smtClean="0"/>
              <a:t>. </a:t>
            </a:r>
            <a:r>
              <a:rPr lang="ru-RU" sz="1100" b="1" dirty="0"/>
              <a:t>проректора по учебной работе </a:t>
            </a:r>
            <a:r>
              <a:rPr lang="ru-RU" sz="1100" b="1" dirty="0" smtClean="0"/>
              <a:t>В.А. </a:t>
            </a:r>
            <a:r>
              <a:rPr lang="ru-RU" sz="1100" b="1" dirty="0" err="1" smtClean="0"/>
              <a:t>Рабоша</a:t>
            </a:r>
            <a:r>
              <a:rPr lang="ru-RU" sz="1100" b="1" dirty="0" smtClean="0"/>
              <a:t> </a:t>
            </a:r>
            <a:r>
              <a:rPr lang="ru-RU" sz="1100" b="1" dirty="0"/>
              <a:t>на тему </a:t>
            </a:r>
            <a:r>
              <a:rPr lang="ru-RU" sz="1100" b="1" dirty="0" smtClean="0"/>
              <a:t>««</a:t>
            </a:r>
            <a:r>
              <a:rPr lang="ru-RU" sz="1100" b="1" dirty="0"/>
              <a:t>Дорожная </a:t>
            </a:r>
            <a:r>
              <a:rPr lang="ru-RU" sz="1100" b="1" dirty="0" smtClean="0"/>
              <a:t>карта» развития </a:t>
            </a:r>
            <a:r>
              <a:rPr lang="ru-RU" sz="1100" b="1" dirty="0"/>
              <a:t>образовательной </a:t>
            </a:r>
            <a:r>
              <a:rPr lang="ru-RU" sz="1100" b="1" dirty="0" smtClean="0"/>
              <a:t>деятельности в контексте новой редакции Программы развития университета на 2016-2020 </a:t>
            </a:r>
            <a:r>
              <a:rPr lang="ru-RU" sz="1100" b="1" dirty="0" err="1" smtClean="0"/>
              <a:t>г.г</a:t>
            </a:r>
            <a:r>
              <a:rPr lang="ru-RU" sz="1100" b="1" dirty="0" smtClean="0"/>
              <a:t>.», </a:t>
            </a:r>
            <a:r>
              <a:rPr lang="ru-RU" sz="1100" b="1" dirty="0"/>
              <a:t>ректорат отмечает, что в университете </a:t>
            </a:r>
            <a:r>
              <a:rPr lang="ru-RU" sz="1100" b="1" dirty="0" smtClean="0"/>
              <a:t>ведется </a:t>
            </a:r>
            <a:r>
              <a:rPr lang="ru-RU" sz="1100" b="1" dirty="0"/>
              <a:t>планомерная работа по </a:t>
            </a:r>
            <a:r>
              <a:rPr lang="ru-RU" sz="1100" b="1" dirty="0" smtClean="0"/>
              <a:t>совершенствованию </a:t>
            </a:r>
            <a:r>
              <a:rPr lang="ru-RU" sz="1100" b="1" dirty="0"/>
              <a:t>образовательной деятельности, направленной  на улучшение </a:t>
            </a:r>
            <a:r>
              <a:rPr lang="ru-RU" sz="1100" b="1" dirty="0" smtClean="0"/>
              <a:t>ее показателей.</a:t>
            </a:r>
            <a:endParaRPr lang="ru-RU" sz="1100" b="1" dirty="0"/>
          </a:p>
          <a:p>
            <a:pPr marL="0" indent="0" algn="just">
              <a:buNone/>
              <a:defRPr/>
            </a:pPr>
            <a:r>
              <a:rPr lang="ru-RU" sz="1100" b="1" dirty="0" smtClean="0"/>
              <a:t>	По </a:t>
            </a:r>
            <a:r>
              <a:rPr lang="ru-RU" sz="1100" b="1" dirty="0"/>
              <a:t>итогам обсуждения ректорат принял следующие решения: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 smtClean="0"/>
              <a:t>1.  Принять </a:t>
            </a:r>
            <a:r>
              <a:rPr lang="ru-RU" sz="1100" b="1" dirty="0"/>
              <a:t>за основу предложенную </a:t>
            </a:r>
            <a:r>
              <a:rPr lang="ru-RU" sz="1100" b="1" dirty="0" smtClean="0"/>
              <a:t>«Дорожную карту» образовательной деятельности  в контексте Программы  развития университета до 2020 года. Основные положения «Дорожной карты» довести до сведения членов Ученого совета и партнеров университета.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/>
              <a:t> </a:t>
            </a:r>
            <a:r>
              <a:rPr lang="ru-RU" sz="1100" b="1" dirty="0" smtClean="0"/>
              <a:t>       Ответственный: </a:t>
            </a:r>
            <a:r>
              <a:rPr lang="ru-RU" sz="1100" b="1" dirty="0" err="1" smtClean="0"/>
              <a:t>и.о</a:t>
            </a:r>
            <a:r>
              <a:rPr lang="ru-RU" sz="1100" b="1" dirty="0" smtClean="0"/>
              <a:t>. проректора по учебной работе. Срок: 15.02. 2017 года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 smtClean="0"/>
              <a:t>2. Актуализировать  дорожные карты образовательной деятельности факультетов, институтов, филиалов с учетом разработанной «Дорожной карты» развития образовательной деятельности университета  по следующим показателям: средний балл ЕГЭ; доля обучающихся в магистратуре, в </a:t>
            </a:r>
            <a:r>
              <a:rPr lang="ru-RU" sz="1100" b="1" dirty="0" err="1" smtClean="0"/>
              <a:t>т.ч</a:t>
            </a:r>
            <a:r>
              <a:rPr lang="ru-RU" sz="1100" b="1" dirty="0" smtClean="0"/>
              <a:t>. доля магистрантов из других вузов; доля </a:t>
            </a:r>
            <a:r>
              <a:rPr lang="ru-RU" sz="1100" b="1" dirty="0" err="1" smtClean="0"/>
              <a:t>целевиков</a:t>
            </a:r>
            <a:r>
              <a:rPr lang="ru-RU" sz="1100" b="1" dirty="0" smtClean="0"/>
              <a:t>; количество новых магистерских программ; разработка электронных учебных курсов.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 smtClean="0"/>
              <a:t>       Ответственные: </a:t>
            </a:r>
            <a:r>
              <a:rPr lang="ru-RU" sz="1100" b="1" dirty="0" err="1" smtClean="0"/>
              <a:t>и.о</a:t>
            </a:r>
            <a:r>
              <a:rPr lang="ru-RU" sz="1100" b="1" dirty="0" smtClean="0"/>
              <a:t>. проректора по учебной работе, директора институтов и филиалов, деканы факультетов. 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 smtClean="0"/>
              <a:t>       Срок: до 01.03.2017 года.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 smtClean="0"/>
              <a:t>3. Включить вышеотмеченные показатели эффективности образовательной деятельности в рейтинг научных и учебно-образовательных подразделений университета. 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 smtClean="0"/>
              <a:t>     Ответственный</a:t>
            </a:r>
            <a:r>
              <a:rPr lang="ru-RU" sz="1100" b="1" dirty="0"/>
              <a:t>: </a:t>
            </a:r>
            <a:r>
              <a:rPr lang="ru-RU" sz="1100" b="1" dirty="0" err="1"/>
              <a:t>и.о</a:t>
            </a:r>
            <a:r>
              <a:rPr lang="ru-RU" sz="1100" b="1" dirty="0"/>
              <a:t>. проректора по учебной работе, начальник учебно-методического </a:t>
            </a:r>
            <a:r>
              <a:rPr lang="ru-RU" sz="1100" b="1" dirty="0" smtClean="0"/>
              <a:t>    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/>
              <a:t> </a:t>
            </a:r>
            <a:r>
              <a:rPr lang="ru-RU" sz="1100" b="1" dirty="0" smtClean="0"/>
              <a:t>    управления , начальник отдела ученого секретаря.</a:t>
            </a:r>
          </a:p>
          <a:p>
            <a:pPr marL="0" indent="0" algn="just">
              <a:buClrTx/>
              <a:buNone/>
              <a:defRPr/>
            </a:pPr>
            <a:r>
              <a:rPr lang="ru-RU" sz="1100" b="1" dirty="0"/>
              <a:t>     Срок: до </a:t>
            </a:r>
            <a:r>
              <a:rPr lang="ru-RU" sz="1100" b="1" dirty="0" smtClean="0"/>
              <a:t>01.06.2017 </a:t>
            </a:r>
            <a:r>
              <a:rPr lang="ru-RU" sz="1100" b="1" dirty="0"/>
              <a:t>года</a:t>
            </a:r>
            <a:r>
              <a:rPr lang="ru-RU" sz="1100" b="1" dirty="0" smtClean="0"/>
              <a:t>.</a:t>
            </a:r>
          </a:p>
          <a:p>
            <a:pPr marL="0" indent="0" algn="just">
              <a:buNone/>
              <a:defRPr/>
            </a:pPr>
            <a:r>
              <a:rPr lang="ru-RU" sz="1100" b="1" dirty="0" smtClean="0"/>
              <a:t>4. Организовать проведение </a:t>
            </a:r>
            <a:r>
              <a:rPr lang="ru-RU" sz="1100" b="1" dirty="0" err="1" smtClean="0"/>
              <a:t>самообследования</a:t>
            </a:r>
            <a:r>
              <a:rPr lang="ru-RU" sz="1100" b="1" dirty="0" smtClean="0"/>
              <a:t> реализуемых ОПОП с позиции мониторинговых и </a:t>
            </a:r>
            <a:r>
              <a:rPr lang="ru-RU" sz="1100" b="1" dirty="0" err="1" smtClean="0"/>
              <a:t>аккредитационных</a:t>
            </a:r>
            <a:r>
              <a:rPr lang="ru-RU" sz="1100" b="1" dirty="0" smtClean="0"/>
              <a:t> показателей в контексте выполнения Программы развития университета до 2020 года.</a:t>
            </a:r>
            <a:endParaRPr lang="ru-RU" sz="1100" b="1" dirty="0"/>
          </a:p>
          <a:p>
            <a:pPr marL="0" indent="0">
              <a:buNone/>
              <a:defRPr/>
            </a:pPr>
            <a:r>
              <a:rPr lang="ru-RU" sz="1100" b="1" dirty="0"/>
              <a:t>     Ответственные: </a:t>
            </a:r>
            <a:r>
              <a:rPr lang="ru-RU" sz="1100" b="1" dirty="0" err="1"/>
              <a:t>и.о</a:t>
            </a:r>
            <a:r>
              <a:rPr lang="ru-RU" sz="1100" b="1" dirty="0"/>
              <a:t>. проректора по учебной работе, начальник учебно-методического     </a:t>
            </a:r>
          </a:p>
          <a:p>
            <a:pPr marL="0" indent="0">
              <a:buNone/>
              <a:defRPr/>
            </a:pPr>
            <a:r>
              <a:rPr lang="ru-RU" sz="1100" b="1" dirty="0"/>
              <a:t>     управления</a:t>
            </a:r>
            <a:r>
              <a:rPr lang="ru-RU" sz="1100" b="1" dirty="0" smtClean="0"/>
              <a:t>, руководители структурных подразделений.</a:t>
            </a:r>
            <a:endParaRPr lang="ru-RU" sz="1100" b="1" dirty="0"/>
          </a:p>
          <a:p>
            <a:pPr marL="0" indent="0">
              <a:buNone/>
              <a:defRPr/>
            </a:pPr>
            <a:r>
              <a:rPr lang="ru-RU" sz="1100" b="1" dirty="0"/>
              <a:t>     Срок: до </a:t>
            </a:r>
            <a:r>
              <a:rPr lang="ru-RU" sz="1100" b="1" dirty="0" smtClean="0"/>
              <a:t>01.12.2017 </a:t>
            </a:r>
            <a:r>
              <a:rPr lang="ru-RU" sz="1100" b="1" dirty="0"/>
              <a:t>года</a:t>
            </a:r>
            <a:r>
              <a:rPr lang="ru-RU" sz="1100" b="1" dirty="0" smtClean="0"/>
              <a:t>.</a:t>
            </a:r>
          </a:p>
          <a:p>
            <a:pPr marL="0" indent="0">
              <a:buNone/>
              <a:defRPr/>
            </a:pPr>
            <a:r>
              <a:rPr lang="ru-RU" sz="1100" b="1" dirty="0" smtClean="0"/>
              <a:t>5. Организовать работу по созданию в структуре университета в </a:t>
            </a:r>
            <a:r>
              <a:rPr lang="ru-RU" sz="1100" b="1" dirty="0"/>
              <a:t>2017 </a:t>
            </a:r>
            <a:r>
              <a:rPr lang="ru-RU" sz="1100" b="1" dirty="0" smtClean="0"/>
              <a:t>году р</a:t>
            </a:r>
            <a:r>
              <a:rPr lang="ru-RU" sz="1100" b="1" dirty="0" smtClean="0">
                <a:solidFill>
                  <a:schemeClr val="dk1"/>
                </a:solidFill>
              </a:rPr>
              <a:t>еабилитационно-образовательного центра </a:t>
            </a:r>
            <a:r>
              <a:rPr lang="ru-RU" sz="1100" b="1" dirty="0">
                <a:solidFill>
                  <a:schemeClr val="dk1"/>
                </a:solidFill>
              </a:rPr>
              <a:t>«Инклюзия</a:t>
            </a:r>
            <a:r>
              <a:rPr lang="ru-RU" sz="1100" b="1" dirty="0" smtClean="0">
                <a:solidFill>
                  <a:schemeClr val="dk1"/>
                </a:solidFill>
              </a:rPr>
              <a:t>», у</a:t>
            </a:r>
            <a:r>
              <a:rPr lang="ru-RU" sz="1100" b="1" dirty="0" smtClean="0"/>
              <a:t>чебно-методического центра </a:t>
            </a:r>
            <a:r>
              <a:rPr lang="ru-RU" sz="1100" b="1" dirty="0"/>
              <a:t>информационных технологий и образовательной </a:t>
            </a:r>
            <a:r>
              <a:rPr lang="ru-RU" sz="1100" b="1" dirty="0" smtClean="0"/>
              <a:t>робототехники. </a:t>
            </a:r>
          </a:p>
          <a:p>
            <a:pPr marL="0" indent="0">
              <a:buNone/>
              <a:defRPr/>
            </a:pPr>
            <a:r>
              <a:rPr lang="ru-RU" sz="1100" b="1" dirty="0" smtClean="0"/>
              <a:t>    Ответственные</a:t>
            </a:r>
            <a:r>
              <a:rPr lang="ru-RU" sz="1100" b="1" dirty="0"/>
              <a:t>: </a:t>
            </a:r>
            <a:r>
              <a:rPr lang="ru-RU" sz="1100" b="1" dirty="0" err="1"/>
              <a:t>и.о</a:t>
            </a:r>
            <a:r>
              <a:rPr lang="ru-RU" sz="1100" b="1" dirty="0"/>
              <a:t>. проректора по учебной работе</a:t>
            </a:r>
            <a:r>
              <a:rPr lang="ru-RU" sz="1100" b="1" dirty="0" smtClean="0"/>
              <a:t>, </a:t>
            </a:r>
            <a:r>
              <a:rPr lang="ru-RU" sz="1100" b="1" dirty="0"/>
              <a:t>начальник учебно-методического     </a:t>
            </a:r>
          </a:p>
          <a:p>
            <a:pPr marL="0" indent="0">
              <a:buNone/>
              <a:defRPr/>
            </a:pPr>
            <a:r>
              <a:rPr lang="ru-RU" sz="1100" b="1" dirty="0"/>
              <a:t>     </a:t>
            </a:r>
            <a:r>
              <a:rPr lang="ru-RU" sz="1100" b="1" dirty="0" smtClean="0"/>
              <a:t>управления, </a:t>
            </a:r>
            <a:r>
              <a:rPr lang="ru-RU" sz="1100" b="1" dirty="0"/>
              <a:t>руководители структурных подразделений.</a:t>
            </a:r>
          </a:p>
          <a:p>
            <a:pPr marL="0" indent="0">
              <a:buNone/>
              <a:defRPr/>
            </a:pPr>
            <a:r>
              <a:rPr lang="ru-RU" sz="1100" b="1" dirty="0"/>
              <a:t>     Срок: до </a:t>
            </a:r>
            <a:r>
              <a:rPr lang="ru-RU" sz="1100" b="1" dirty="0" smtClean="0"/>
              <a:t>01.10.2017 </a:t>
            </a:r>
            <a:r>
              <a:rPr lang="ru-RU" sz="1100" b="1" dirty="0"/>
              <a:t>года</a:t>
            </a:r>
            <a:r>
              <a:rPr lang="ru-RU" sz="1100" b="1" dirty="0" smtClean="0"/>
              <a:t>.</a:t>
            </a:r>
          </a:p>
          <a:p>
            <a:pPr marL="0" indent="0">
              <a:buNone/>
              <a:defRPr/>
            </a:pPr>
            <a:r>
              <a:rPr lang="ru-RU" sz="1100" b="1" dirty="0" smtClean="0"/>
              <a:t> Контроль за исполнением возложить на </a:t>
            </a:r>
            <a:r>
              <a:rPr lang="ru-RU" sz="1100" b="1" dirty="0" err="1" smtClean="0"/>
              <a:t>и.о</a:t>
            </a:r>
            <a:r>
              <a:rPr lang="ru-RU" sz="1100" b="1" dirty="0" smtClean="0"/>
              <a:t>. проректора по учебной работе.</a:t>
            </a:r>
            <a:endParaRPr lang="ru-RU" sz="1100" b="1" dirty="0"/>
          </a:p>
          <a:p>
            <a:pPr marL="0" indent="0">
              <a:buNone/>
              <a:defRPr/>
            </a:pPr>
            <a:endParaRPr lang="ru-RU" sz="1100" b="1" dirty="0">
              <a:solidFill>
                <a:schemeClr val="dk1"/>
              </a:solidFill>
            </a:endParaRPr>
          </a:p>
          <a:p>
            <a:pPr marL="0" indent="0">
              <a:buNone/>
              <a:defRPr/>
            </a:pPr>
            <a:r>
              <a:rPr lang="ru-RU" sz="1100" b="1" dirty="0" smtClean="0"/>
              <a:t> </a:t>
            </a:r>
            <a:endParaRPr lang="ru-RU" sz="1100" b="1" dirty="0"/>
          </a:p>
          <a:p>
            <a:pPr marL="0" indent="0" algn="just">
              <a:buClrTx/>
              <a:buNone/>
              <a:defRPr/>
            </a:pPr>
            <a:endParaRPr lang="ru-RU" sz="12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1243" y="1628800"/>
            <a:ext cx="8429625" cy="1470025"/>
          </a:xfrm>
        </p:spPr>
        <p:txBody>
          <a:bodyPr/>
          <a:lstStyle/>
          <a:p>
            <a:pPr algn="ctr"/>
            <a:r>
              <a:rPr lang="ru-RU" altLang="ru-RU" sz="2000" b="1" dirty="0" err="1" smtClean="0">
                <a:solidFill>
                  <a:srgbClr val="47C99E"/>
                </a:solidFill>
              </a:rPr>
              <a:t>БлагодарЮ</a:t>
            </a:r>
            <a:r>
              <a:rPr lang="ru-RU" altLang="ru-RU" sz="2000" b="1" dirty="0" smtClean="0">
                <a:solidFill>
                  <a:srgbClr val="47C99E"/>
                </a:solidFill>
              </a:rPr>
              <a:t>  за </a:t>
            </a:r>
            <a:r>
              <a:rPr lang="ru-RU" altLang="ru-RU" sz="2000" b="1" dirty="0">
                <a:solidFill>
                  <a:srgbClr val="47C99E"/>
                </a:solidFill>
              </a:rPr>
              <a:t>внимание!</a:t>
            </a:r>
          </a:p>
        </p:txBody>
      </p:sp>
      <p:pic>
        <p:nvPicPr>
          <p:cNvPr id="6" name="Picture 2" descr="G:\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/>
          <a:srcRect t="1394"/>
          <a:stretch/>
        </p:blipFill>
        <p:spPr bwMode="auto">
          <a:xfrm>
            <a:off x="899592" y="350052"/>
            <a:ext cx="7416824" cy="17828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/>
        </p:spPr>
      </p:pic>
    </p:spTree>
    <p:extLst>
      <p:ext uri="{BB962C8B-B14F-4D97-AF65-F5344CB8AC3E}">
        <p14:creationId xmlns:p14="http://schemas.microsoft.com/office/powerpoint/2010/main" val="2758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443218" y="73449"/>
            <a:ext cx="7494414" cy="1143480"/>
          </a:xfrm>
        </p:spPr>
        <p:txBody>
          <a:bodyPr/>
          <a:lstStyle/>
          <a:p>
            <a:pPr algn="l" eaLnBrk="1" hangingPunct="1"/>
            <a:r>
              <a:rPr lang="ru-RU" sz="2800">
                <a:solidFill>
                  <a:schemeClr val="bg1"/>
                </a:solidFill>
              </a:rPr>
              <a:t>Результаты участия в авторитетных рейтингах</a:t>
            </a:r>
            <a:endParaRPr lang="ru-RU" altLang="ru-RU" sz="28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4" y="5209498"/>
            <a:ext cx="2183521" cy="7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00" y="2246594"/>
            <a:ext cx="2160238" cy="186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1" descr="http://toplogos.ru/images/logo-ekspert-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4" y="4454203"/>
            <a:ext cx="2196039" cy="5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b="19862"/>
          <a:stretch>
            <a:fillRect/>
          </a:stretch>
        </p:blipFill>
        <p:spPr bwMode="auto">
          <a:xfrm>
            <a:off x="5292080" y="5209498"/>
            <a:ext cx="2160242" cy="7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8" descr="http://www.uzh.ch/dam/jcr:00000000-4847-2ac3-0000-00002a26ed14/world-university-rankings.2015-10-15-13-57-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8391"/>
            <a:ext cx="2160240" cy="6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40" y="1238391"/>
            <a:ext cx="2158599" cy="10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8" y="2309101"/>
            <a:ext cx="2170253" cy="6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5912"/>
            <a:ext cx="2196037" cy="6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b="30194"/>
          <a:stretch/>
        </p:blipFill>
        <p:spPr bwMode="auto">
          <a:xfrm>
            <a:off x="5357500" y="4359559"/>
            <a:ext cx="2160239" cy="6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1188" y="404813"/>
            <a:ext cx="5957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Рейтинги </a:t>
            </a:r>
            <a:r>
              <a:rPr lang="ru-RU" altLang="ru-RU" sz="2200" b="1" spc="-100" dirty="0" smtClean="0">
                <a:solidFill>
                  <a:srgbClr val="073763"/>
                </a:solidFill>
                <a:latin typeface="+mj-lt"/>
                <a:ea typeface="+mj-ea"/>
                <a:cs typeface="+mj-cs"/>
              </a:rPr>
              <a:t>образовательной </a:t>
            </a:r>
            <a:r>
              <a:rPr lang="ru-RU" altLang="ru-RU" sz="2200" b="1" spc="-100" dirty="0">
                <a:solidFill>
                  <a:srgbClr val="073763"/>
                </a:solidFill>
                <a:latin typeface="+mj-lt"/>
                <a:ea typeface="+mj-ea"/>
                <a:cs typeface="+mj-cs"/>
              </a:rPr>
              <a:t>деятельности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6206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3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altLang="ru-RU" sz="3400" b="1" dirty="0">
                <a:solidFill>
                  <a:srgbClr val="47C99E"/>
                </a:solidFill>
              </a:rPr>
              <a:t>Мониторинги</a:t>
            </a:r>
            <a:r>
              <a:rPr lang="ru-RU" altLang="ru-RU" sz="4400" b="1" dirty="0" smtClean="0">
                <a:solidFill>
                  <a:srgbClr val="47C99E"/>
                </a:solidFill>
              </a:rPr>
              <a:t> </a:t>
            </a:r>
            <a:r>
              <a:rPr lang="ru-RU" altLang="ru-RU" sz="2400" b="1" dirty="0">
                <a:solidFill>
                  <a:srgbClr val="073763"/>
                </a:solidFill>
              </a:rPr>
              <a:t>образовательной деятельности</a:t>
            </a:r>
            <a:endParaRPr lang="ru-RU" sz="2400" b="1" dirty="0">
              <a:solidFill>
                <a:srgbClr val="07376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6206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8548" r="19565" b="31204"/>
          <a:stretch/>
        </p:blipFill>
        <p:spPr bwMode="auto">
          <a:xfrm>
            <a:off x="1331640" y="1257978"/>
            <a:ext cx="4349668" cy="240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0087" r="19580" b="32529"/>
          <a:stretch/>
        </p:blipFill>
        <p:spPr bwMode="auto">
          <a:xfrm>
            <a:off x="3967262" y="2081632"/>
            <a:ext cx="3096344" cy="16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4"/>
          <a:stretch/>
        </p:blipFill>
        <p:spPr bwMode="auto">
          <a:xfrm>
            <a:off x="4808027" y="3812020"/>
            <a:ext cx="4079330" cy="21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2"/>
          <a:stretch/>
        </p:blipFill>
        <p:spPr bwMode="auto">
          <a:xfrm>
            <a:off x="5500253" y="4869160"/>
            <a:ext cx="3475466" cy="15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3367" y="3766207"/>
            <a:ext cx="4316341" cy="21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5"/>
          <a:stretch/>
        </p:blipFill>
        <p:spPr bwMode="auto">
          <a:xfrm>
            <a:off x="1676101" y="4435651"/>
            <a:ext cx="3043203" cy="198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6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47C99E"/>
                </a:solidFill>
              </a:rPr>
              <a:t>Мониторинг эффективности вузов: </a:t>
            </a:r>
            <a:r>
              <a:rPr lang="ru-RU" sz="2200" b="1" dirty="0" smtClean="0">
                <a:solidFill>
                  <a:srgbClr val="073763"/>
                </a:solidFill>
              </a:rPr>
              <a:t>показатели образовательной деятельности </a:t>
            </a:r>
            <a:r>
              <a:rPr lang="ru-RU" sz="2200" b="1" dirty="0" err="1" smtClean="0">
                <a:solidFill>
                  <a:srgbClr val="073763"/>
                </a:solidFill>
              </a:rPr>
              <a:t>Герценовского</a:t>
            </a:r>
            <a:r>
              <a:rPr lang="ru-RU" sz="2200" b="1" dirty="0" smtClean="0">
                <a:solidFill>
                  <a:srgbClr val="073763"/>
                </a:solidFill>
              </a:rPr>
              <a:t> </a:t>
            </a:r>
            <a:r>
              <a:rPr lang="ru-RU" sz="2200" b="1" dirty="0">
                <a:solidFill>
                  <a:srgbClr val="073763"/>
                </a:solidFill>
              </a:rPr>
              <a:t>университета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620" y="638132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Из отчета «Мониторинг эффективности вузов за 2016 года»</a:t>
            </a:r>
          </a:p>
          <a:p>
            <a:r>
              <a:rPr lang="en-US" sz="1000" dirty="0"/>
              <a:t>http://</a:t>
            </a:r>
            <a:r>
              <a:rPr lang="en-US" sz="1000" dirty="0" smtClean="0"/>
              <a:t>miccedu.ru/monitoring</a:t>
            </a:r>
            <a:endParaRPr lang="ru-RU" sz="1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17203"/>
              </p:ext>
            </p:extLst>
          </p:nvPr>
        </p:nvGraphicFramePr>
        <p:xfrm>
          <a:off x="539552" y="5445224"/>
          <a:ext cx="8280920" cy="561846"/>
        </p:xfrm>
        <a:graphic>
          <a:graphicData uri="http://schemas.openxmlformats.org/drawingml/2006/table">
            <a:tbl>
              <a:tblPr/>
              <a:tblGrid>
                <a:gridCol w="1403546"/>
                <a:gridCol w="2736914"/>
                <a:gridCol w="2070230"/>
                <a:gridCol w="2070230"/>
              </a:tblGrid>
              <a:tr h="241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dirty="0"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dirty="0">
                          <a:effectLst/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dirty="0">
                          <a:effectLst/>
                          <a:latin typeface="Calibri"/>
                        </a:rPr>
                        <a:t>Значение </a:t>
                      </a:r>
                      <a:r>
                        <a:rPr lang="ru-RU" sz="1100" b="1" i="0" dirty="0" smtClean="0">
                          <a:effectLst/>
                          <a:latin typeface="Calibri"/>
                        </a:rPr>
                        <a:t>показателя  РГПУ</a:t>
                      </a:r>
                      <a:endParaRPr lang="ru-RU" sz="1100" b="1" i="0" dirty="0">
                        <a:effectLst/>
                        <a:latin typeface="Calibri"/>
                      </a:endParaRP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dirty="0">
                          <a:effectLst/>
                          <a:latin typeface="Calibri"/>
                        </a:rPr>
                        <a:t>Пороговое значение</a:t>
                      </a:r>
                    </a:p>
                  </a:txBody>
                  <a:tcPr marL="38100" marR="38100" marT="19050" marB="1905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5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>
                          <a:effectLst/>
                          <a:latin typeface="Calibri"/>
                        </a:rPr>
                        <a:t>E.1</a:t>
                      </a:r>
                    </a:p>
                  </a:txBody>
                  <a:tcPr marL="57150" marR="57150" marT="38100" marB="381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dirty="0">
                          <a:effectLst/>
                          <a:latin typeface="Calibri"/>
                        </a:rPr>
                        <a:t>Образовательная деятельность</a:t>
                      </a:r>
                    </a:p>
                  </a:txBody>
                  <a:tcPr marL="57150" marR="57150" marT="38100" marB="381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66,46</a:t>
                      </a:r>
                    </a:p>
                  </a:txBody>
                  <a:tcPr marL="57150" marR="57150" marT="38100" marB="381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66,38</a:t>
                      </a:r>
                    </a:p>
                  </a:txBody>
                  <a:tcPr marL="57150" marR="57150" marT="38100" marB="381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22505" r="51934" b="42213"/>
          <a:stretch/>
        </p:blipFill>
        <p:spPr bwMode="auto">
          <a:xfrm>
            <a:off x="2552281" y="1903413"/>
            <a:ext cx="4772968" cy="302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47C99E"/>
                </a:solidFill>
              </a:rPr>
              <a:t>Показатель </a:t>
            </a:r>
            <a:r>
              <a:rPr lang="ru-RU" sz="2200" b="1" dirty="0">
                <a:solidFill>
                  <a:srgbClr val="073763"/>
                </a:solidFill>
              </a:rPr>
              <a:t>образовательной </a:t>
            </a:r>
            <a:r>
              <a:rPr lang="ru-RU" sz="2200" b="1" dirty="0" smtClean="0">
                <a:solidFill>
                  <a:srgbClr val="073763"/>
                </a:solidFill>
              </a:rPr>
              <a:t>деятельности </a:t>
            </a:r>
            <a:r>
              <a:rPr lang="ru-RU" sz="2200" b="1" dirty="0" err="1" smtClean="0">
                <a:solidFill>
                  <a:srgbClr val="073763"/>
                </a:solidFill>
              </a:rPr>
              <a:t>Герценовского</a:t>
            </a:r>
            <a:r>
              <a:rPr lang="ru-RU" sz="2200" b="1" dirty="0" smtClean="0">
                <a:solidFill>
                  <a:srgbClr val="073763"/>
                </a:solidFill>
              </a:rPr>
              <a:t> университета в развернутом виде</a:t>
            </a:r>
            <a:endParaRPr lang="ru-RU" sz="2200" b="1" dirty="0">
              <a:solidFill>
                <a:srgbClr val="07376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7294" y="10048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14066" r="14417" b="20000"/>
          <a:stretch/>
        </p:blipFill>
        <p:spPr bwMode="auto">
          <a:xfrm>
            <a:off x="0" y="1772816"/>
            <a:ext cx="9133765" cy="47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</a:t>
            </a:r>
            <a:r>
              <a:rPr lang="ru-RU" dirty="0" err="1" smtClean="0"/>
              <a:t>им.А.И.Герцена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32352" r="20154" b="31897"/>
          <a:stretch/>
        </p:blipFill>
        <p:spPr bwMode="auto">
          <a:xfrm>
            <a:off x="1259632" y="481073"/>
            <a:ext cx="6839577" cy="20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56311"/>
              </p:ext>
            </p:extLst>
          </p:nvPr>
        </p:nvGraphicFramePr>
        <p:xfrm>
          <a:off x="251520" y="2276872"/>
          <a:ext cx="8712969" cy="45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/>
                <a:gridCol w="792088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Проблемные зоны развития образовательной деятельности РГПУ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им.А.И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Герцена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РГПУ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Пороговое значение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1.1. Средний балл ЕГЭ студентов, принятых по результатам ЕГЭ на обучение по очной форме по программам </a:t>
                      </a:r>
                      <a:r>
                        <a:rPr lang="ru-RU" sz="1100" kern="1200" dirty="0" err="1" smtClean="0">
                          <a:effectLst/>
                        </a:rPr>
                        <a:t>бакалавриата</a:t>
                      </a:r>
                      <a:r>
                        <a:rPr lang="ru-RU" sz="1100" kern="1200" dirty="0" smtClean="0">
                          <a:effectLst/>
                        </a:rPr>
                        <a:t> и </a:t>
                      </a:r>
                      <a:r>
                        <a:rPr lang="ru-RU" sz="1100" kern="1200" dirty="0" err="1" smtClean="0">
                          <a:effectLst/>
                        </a:rPr>
                        <a:t>специалитета</a:t>
                      </a:r>
                      <a:r>
                        <a:rPr lang="ru-RU" sz="1100" kern="1200" dirty="0" smtClean="0">
                          <a:effectLst/>
                        </a:rPr>
                        <a:t> за счет средств соответствующих бюджетов бюджетной системы РФ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75,33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63,71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1.2. Средний балл ЕГЭ студентов университета, принятых по результатам ЕГЭ на обучение по очной форме по программам </a:t>
                      </a:r>
                      <a:r>
                        <a:rPr lang="ru-RU" sz="1100" kern="1200" dirty="0" err="1" smtClean="0">
                          <a:effectLst/>
                        </a:rPr>
                        <a:t>бакалавриата</a:t>
                      </a:r>
                      <a:r>
                        <a:rPr lang="ru-RU" sz="1100" kern="1200" dirty="0" smtClean="0">
                          <a:effectLst/>
                        </a:rPr>
                        <a:t> и </a:t>
                      </a:r>
                      <a:r>
                        <a:rPr lang="ru-RU" sz="1100" kern="1200" dirty="0" err="1" smtClean="0">
                          <a:effectLst/>
                        </a:rPr>
                        <a:t>специалитета</a:t>
                      </a:r>
                      <a:r>
                        <a:rPr lang="ru-RU" sz="1100" kern="1200" dirty="0" smtClean="0">
                          <a:effectLst/>
                        </a:rPr>
                        <a:t> за счет средств соответствующих бюджетов бюджетной системы Российской Федерации, за исключением лиц, поступивших с учетом особых прав и в рамках квоты целевого приема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63,70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1.3.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балл ЕГЭ студентов, принятых по результатам ЕГЭ на обучение по очной форме по программам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оплатой стоимости затрат на обучение физическими и юридическими лицами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57,23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 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Усредненный по реализуемым направлениям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(специальностям) 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минимальный балл ЕГЭ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студентов, принятых по результатам ЕГЭ на обучение по очной форме на программы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46,35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47,25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1.12. 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обучающихся по программам магистратуры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подготовки научно-педагогических кадров в аспирантуре (адъюнктуре), ординатуры,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ассистентуры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-стажировки, 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имеющих диплом бакалавра, диплом специалиста или диплом магистра других организаций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общей численности обучающихся по программам магистратуры, подготовки научно-педагогических кадров в аспирантуре (адъюнктуре), ординатуры,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ассистентуры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-стажировки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54,50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65,27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1.14. Удельный вес численности слушателей из сторонних организаций в общей численности слушателей, прошедших обучение в образовательной организации по программам повышения квалификации или профессиональной переподготовки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87,89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1"/>
          <a:stretch/>
        </p:blipFill>
        <p:spPr bwMode="auto">
          <a:xfrm>
            <a:off x="611560" y="1484784"/>
            <a:ext cx="8137050" cy="50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29200" y="0"/>
            <a:ext cx="4114800" cy="329184"/>
          </a:xfrm>
        </p:spPr>
        <p:txBody>
          <a:bodyPr/>
          <a:lstStyle/>
          <a:p>
            <a:pPr algn="r"/>
            <a:r>
              <a:rPr lang="ru-RU" dirty="0" smtClean="0"/>
              <a:t>Дорожная карта образовательной деятельности </a:t>
            </a:r>
          </a:p>
          <a:p>
            <a:pPr algn="r"/>
            <a:r>
              <a:rPr lang="ru-RU" dirty="0" smtClean="0"/>
              <a:t>РГПУ им. А. И. Герцена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482473"/>
            <a:ext cx="874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00" dirty="0" err="1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Аккредитационные</a:t>
            </a:r>
            <a:r>
              <a:rPr lang="ru-RU" sz="20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показатели </a:t>
            </a:r>
            <a:r>
              <a:rPr lang="ru-RU" sz="2000" b="1" spc="-100" dirty="0" smtClean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образовательной </a:t>
            </a:r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деятельности </a:t>
            </a:r>
            <a:r>
              <a:rPr lang="ru-RU" sz="2000" b="1" spc="-100" dirty="0" err="1">
                <a:solidFill>
                  <a:srgbClr val="47C99E"/>
                </a:solidFill>
                <a:latin typeface="+mj-lt"/>
                <a:ea typeface="+mj-ea"/>
                <a:cs typeface="+mj-cs"/>
              </a:rPr>
              <a:t>Герценовского</a:t>
            </a:r>
            <a:r>
              <a:rPr lang="ru-RU" sz="2000" b="1" spc="-100" dirty="0">
                <a:solidFill>
                  <a:srgbClr val="47C99E"/>
                </a:solidFill>
                <a:latin typeface="+mj-lt"/>
                <a:ea typeface="+mj-ea"/>
                <a:cs typeface="+mj-cs"/>
              </a:rPr>
              <a:t> университета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8264" y="1196752"/>
            <a:ext cx="1584176" cy="276999"/>
          </a:xfrm>
          <a:prstGeom prst="rect">
            <a:avLst/>
          </a:prstGeom>
          <a:solidFill>
            <a:srgbClr val="84339D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ФАКТИЧЕСКИЕ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191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6R4iJUrO2bVwd6pRUcM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6R4iJUrO2bVwd6pRUcMO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13825</TotalTime>
  <Words>7163</Words>
  <Application>Microsoft Office PowerPoint</Application>
  <PresentationFormat>Экран (4:3)</PresentationFormat>
  <Paragraphs>979</Paragraphs>
  <Slides>39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Ясность</vt:lpstr>
      <vt:lpstr>Презентация PowerPoint</vt:lpstr>
      <vt:lpstr> </vt:lpstr>
      <vt:lpstr>Презентация PowerPoint</vt:lpstr>
      <vt:lpstr>Результаты участия в авторитетных рейтингах</vt:lpstr>
      <vt:lpstr>Мониторинги образовательной деятельности</vt:lpstr>
      <vt:lpstr>Мониторинг эффективности вузов: показатели образовательной деятельности Герценовского университета </vt:lpstr>
      <vt:lpstr>Показатель образовательной деятельности Герценовского университета в развернутом виде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ЕГЭ зачисленных на бюджетные места очной формы обучения по программам бакалавриата по направлениям подготовки, 2016 г.  2017 г. – 65,  2018 г. – 70,  2019 г. – 72,  2020 г. – 75 баллов   </vt:lpstr>
      <vt:lpstr> Средний балл ЕГЭ  зачисленных на бюджетные места и на места по договорам об образовании очной формы обучения по программам бакалавриата по направлениям подготовки, 2016 г.                                                           2017 г. – 65,  2018 г. – 70,  2019 г. – 72,  2020 г. – 75 баллов</vt:lpstr>
      <vt:lpstr>Средний балл ЕГЭ зачисленных на целевые места по направлениям подготовки, 2015 и 2016 гг.</vt:lpstr>
      <vt:lpstr>Презентация PowerPoint</vt:lpstr>
      <vt:lpstr> ОСНОВНЫЕ НАПРАВЛЕНИЯ РАЗВИТИЯ ОПОП </vt:lpstr>
      <vt:lpstr>НОВЫЕ ОПОП уровня магистратуры</vt:lpstr>
      <vt:lpstr>         ДОРОЖНАЯ КАРТА:   Динамика реализации образовательных программ   </vt:lpstr>
      <vt:lpstr>Презентация PowerPoint</vt:lpstr>
      <vt:lpstr>Презентация PowerPoint</vt:lpstr>
      <vt:lpstr>Презентация PowerPoint</vt:lpstr>
      <vt:lpstr>ОПОП подготовки магистров с наибольшей долей зачисленных на бюджетные места выпускников  из других вузов, очная форма обучения, %, 2016 г. (2017 г. – 45%; цель  2020 г. -  70%)  Структурным подразделениям в красной зоне  усилить работу  по  достижению показателя  №3  в соответствии с «ДК». </vt:lpstr>
      <vt:lpstr>Презентация PowerPoint</vt:lpstr>
      <vt:lpstr>Презентация PowerPoint</vt:lpstr>
      <vt:lpstr>Результаты целевого набора по программам бакалавриата и магистратуры, 2016 г. Квота целевого приема установлена Минобрнауки РФ (письмо Департамента государственной политики в сфере высшего образования Минобрнауки РФ от 31.05.2016 года № 05-1609 «Об установлении квоты целевого приема в 2016 году»)</vt:lpstr>
      <vt:lpstr>Доля целевого приема в суммарном приеме по программам бакалавриата и магистратуры, 2016 г., %  всего по университету – 8,33%, по УГСН «Образование и педагогические науки» - 9,36%  (2017 г. – 11%) Структурным подразделениям, находящихся в красной зоне,  усилить работу по набору целевиков не менее 11% в 2017 году. </vt:lpstr>
      <vt:lpstr>Прогноз квоты целевого приема в суммарном приеме по программам бакалавриата и магистратуры, 2018 – 2020 гг., чел. 2018 г. – 15 %, 251 чел*., 2019 г. – 20 %, 335 чел*., 2020 г. – 30 %, 503 чел.* *по УГСН «Образование и педагогические науки»</vt:lpstr>
      <vt:lpstr>Презентация PowerPoint</vt:lpstr>
      <vt:lpstr>ДОРОЖНАЯ КАРТА:  контингент иностранных обучающихся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Ректорат принял следующие решения: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учебно-методического управления</dc:title>
  <dc:creator>User</dc:creator>
  <cp:lastModifiedBy>User</cp:lastModifiedBy>
  <cp:revision>992</cp:revision>
  <cp:lastPrinted>2017-02-06T07:04:50Z</cp:lastPrinted>
  <dcterms:created xsi:type="dcterms:W3CDTF">2015-05-16T17:30:17Z</dcterms:created>
  <dcterms:modified xsi:type="dcterms:W3CDTF">2017-02-09T07:15:42Z</dcterms:modified>
</cp:coreProperties>
</file>