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82" r:id="rId3"/>
    <p:sldId id="278" r:id="rId4"/>
    <p:sldId id="257" r:id="rId5"/>
    <p:sldId id="294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3" r:id="rId14"/>
    <p:sldId id="304" r:id="rId15"/>
    <p:sldId id="305" r:id="rId16"/>
    <p:sldId id="306" r:id="rId17"/>
    <p:sldId id="260" r:id="rId18"/>
    <p:sldId id="293" r:id="rId19"/>
    <p:sldId id="307" r:id="rId20"/>
    <p:sldId id="308" r:id="rId21"/>
    <p:sldId id="309" r:id="rId2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5" autoAdjust="0"/>
  </p:normalViewPr>
  <p:slideViewPr>
    <p:cSldViewPr>
      <p:cViewPr>
        <p:scale>
          <a:sx n="100" d="100"/>
          <a:sy n="100" d="100"/>
        </p:scale>
        <p:origin x="-950" y="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6FAF0-FD16-4236-AC74-F8F46D61DBEB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3BA6-3D56-4580-9D9D-66C39A66F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FB2A06D1-8ACA-4A3E-A7EA-AEC38AA8B4CA}" type="slidenum">
              <a:rPr lang="ru-RU" altLang="ru-RU" sz="1200">
                <a:solidFill>
                  <a:srgbClr val="000000"/>
                </a:solidFill>
              </a:rPr>
              <a:pPr eaLnBrk="1" hangingPunct="1"/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87C92BA-D1A6-4A1A-ADA2-EA849C7AADCE}" type="slidenum">
              <a:rPr lang="ru-RU" altLang="ru-RU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заведующего кафедрой:</a:t>
            </a:r>
            <a:r>
              <a:rPr lang="ru-RU" sz="5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445820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ЖИВОПИСИ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dirty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>
                <a:solidFill>
                  <a:srgbClr val="000000"/>
                </a:solidFill>
              </a:rPr>
              <a:t>ПЕН СЕРГЕЙ ВАРЛЕНОВИЧ</a:t>
            </a:r>
            <a:r>
              <a:rPr lang="ru-RU" altLang="ru-RU" sz="1800" dirty="0">
                <a:solidFill>
                  <a:srgbClr val="000000"/>
                </a:solidFill>
              </a:rPr>
              <a:t>, 1952, заслуженный художник РФ, член Союза художников РФ, </a:t>
            </a:r>
            <a:r>
              <a:rPr lang="ru-RU" altLang="ru-RU" sz="1800" dirty="0" smtClean="0">
                <a:solidFill>
                  <a:srgbClr val="000000"/>
                </a:solidFill>
              </a:rPr>
              <a:t>ученой степени не имеет, доцент </a:t>
            </a:r>
            <a:r>
              <a:rPr lang="ru-RU" altLang="ru-RU" sz="1800" dirty="0">
                <a:solidFill>
                  <a:srgbClr val="000000"/>
                </a:solidFill>
              </a:rPr>
              <a:t>(2015</a:t>
            </a:r>
            <a:r>
              <a:rPr lang="ru-RU" altLang="ru-RU" sz="1800" dirty="0" smtClean="0">
                <a:solidFill>
                  <a:srgbClr val="000000"/>
                </a:solidFill>
              </a:rPr>
              <a:t>),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кафедры живописи </a:t>
            </a:r>
            <a:r>
              <a:rPr lang="ru-RU" altLang="ru-RU" sz="1800" dirty="0" smtClean="0">
                <a:solidFill>
                  <a:srgbClr val="000000"/>
                </a:solidFill>
              </a:rPr>
              <a:t>(неполная занятость – 0,5).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«К 175-летию А.К.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Беггрова</a:t>
            </a:r>
            <a:r>
              <a:rPr lang="ru-RU" altLang="ru-RU" sz="1800" dirty="0" smtClean="0">
                <a:solidFill>
                  <a:srgbClr val="000000"/>
                </a:solidFill>
              </a:rPr>
              <a:t> – художника-мариниста» (статья, 2017), «К 150-летию Л.Д.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Блинова</a:t>
            </a:r>
            <a:r>
              <a:rPr lang="ru-RU" altLang="ru-RU" sz="1800" dirty="0" smtClean="0">
                <a:solidFill>
                  <a:srgbClr val="000000"/>
                </a:solidFill>
              </a:rPr>
              <a:t> – художника-мариниста»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«Станковая живопись», «Композиция в живописи».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 отчетный период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участвовал в 18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выставках, провел 1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персональную выставку.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Его живописные работы находятся в ряде музеев РФ и за рубежом.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Руководит выпускными квалификационными работами иностранных студентов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бакалавриата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магистерскими диссертациями, учебно-исследовательской практикой студентов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бакалавриата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36913"/>
              </p:ext>
            </p:extLst>
          </p:nvPr>
        </p:nvGraphicFramePr>
        <p:xfrm>
          <a:off x="728464" y="4941168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ОТРАСЛЕВОЙ ЭКОНОМИКИ И ФИНАНСОВ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ТАБАЧНИКАС БЕНО ИЗРАЙЛОВИЧ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1924</a:t>
            </a:r>
            <a:r>
              <a:rPr lang="ru-RU" altLang="ru-RU" sz="1800" dirty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почетный  работник высшего профессионального образования РФ, почетный </a:t>
            </a:r>
            <a:r>
              <a:rPr lang="ru-RU" altLang="ru-RU" sz="1800" dirty="0">
                <a:solidFill>
                  <a:srgbClr val="000000"/>
                </a:solidFill>
              </a:rPr>
              <a:t>профессор РГПУ им. А.И. Герцена, доктор экономических наук (1972), профессор (1974),  профессор кафедры отраслевой экономики и </a:t>
            </a:r>
            <a:r>
              <a:rPr lang="ru-RU" altLang="ru-RU" sz="1800" dirty="0" smtClean="0">
                <a:solidFill>
                  <a:srgbClr val="000000"/>
                </a:solidFill>
              </a:rPr>
              <a:t>финансов (неполная занятость – 0,25).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2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«Современная фирма. Фирма – коммерческая организация» (глава учебника, 2018), «Предпринимательство» (глава учебника,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91846"/>
              </p:ext>
            </p:extLst>
          </p:nvPr>
        </p:nvGraphicFramePr>
        <p:xfrm>
          <a:off x="734888" y="436510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ПРОИЗВОДСТВЕННЫХ И ДИЗАЙНЕРСКИХ ТЕХНОЛОГИЙ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8856984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ЖУЧКОВ ВЛАДИМИР МИХАЙЛОВИЧ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1953, почетный работник высшего профессионального образования РФ, </a:t>
            </a:r>
            <a:r>
              <a:rPr lang="ru-RU" altLang="ru-RU" sz="1800" dirty="0">
                <a:solidFill>
                  <a:srgbClr val="000000"/>
                </a:solidFill>
              </a:rPr>
              <a:t>кандидат технических наук (1979), доктор </a:t>
            </a:r>
            <a:r>
              <a:rPr lang="ru-RU" altLang="ru-RU" sz="1800" dirty="0" smtClean="0">
                <a:solidFill>
                  <a:srgbClr val="000000"/>
                </a:solidFill>
              </a:rPr>
              <a:t>педагогических наук (2001), профессор (2004), профессор кафедры производственных и дизайнерских технологий.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15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«Актуализация содержания обучения цифровым производственным технологиям бакалавров и магистров технологического образования: постановка проблемы» (статья в соавторстве, 2018. РИНЦ), «Современные трактовки понятий «сетевая личность» и «виртуальная личность»» (статья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«Управление электронным предприятием», «Предпринимательство и модели бизнеса», «Основы предпринимательской деятельности», «Инновационное предпринимательство».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проекта МО и Н РФ (2016).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03672"/>
              </p:ext>
            </p:extLst>
          </p:nvPr>
        </p:nvGraphicFramePr>
        <p:xfrm>
          <a:off x="734888" y="5301208"/>
          <a:ext cx="8229600" cy="1182243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60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6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 ПРОИЗВОДСТВЕННЫХ И ДИЗАЙНЕРСКИХ ТЕХНОЛОГИЙ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08504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РЫЧКОВ АНДРЕЙ АЛЕКСАНДРОВИЧ,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1954, доктор физико-математических наук (1995), профессор (2000), профессор кафедры производственных и дизайнерских технологий.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«Перспективы применения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нанотехнологии</a:t>
            </a:r>
            <a:r>
              <a:rPr lang="ru-RU" altLang="ru-RU" sz="1800" dirty="0" smtClean="0">
                <a:solidFill>
                  <a:srgbClr val="000000"/>
                </a:solidFill>
              </a:rPr>
              <a:t> молекулярного наслаивания для создания новых электретных материалов» (статья в соавторстве, 2017), «Термическая предыстория и электретные свойства пленок полиэтилена» (статья в соавторстве,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</a:t>
            </a: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Получен 1 патент РФ (2018), 1 свидетельство о государственной регистрации программы для ЭВМ (2016).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«Прикладная механика», «Механика микросистем»,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Микроэлектромеханические</a:t>
            </a:r>
            <a:r>
              <a:rPr lang="ru-RU" altLang="ru-RU" sz="1800" dirty="0" smtClean="0">
                <a:solidFill>
                  <a:srgbClr val="000000"/>
                </a:solidFill>
              </a:rPr>
              <a:t>  системы в робототехнике и автоматике».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Научное </a:t>
            </a: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Наличие </a:t>
            </a: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2 проектов МО и Н РФ (2016).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Заявочная </a:t>
            </a:r>
            <a:r>
              <a:rPr lang="ru-RU" sz="16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6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6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6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836118"/>
              </p:ext>
            </p:extLst>
          </p:nvPr>
        </p:nvGraphicFramePr>
        <p:xfrm>
          <a:off x="683568" y="5157192"/>
          <a:ext cx="8229600" cy="1182243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8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ЧЕЛОВЕКА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ДВОРЕЦКАЯ МАРИАННА ЯРОСЛАВОВНА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1960, доктор психологических наук (2007), доцент (2007), профессор кафедры психологии человека (неполная занятость – 0,5).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21 опубликованной: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Смысложизненное</a:t>
            </a:r>
            <a:r>
              <a:rPr lang="ru-RU" altLang="ru-RU" sz="1800" dirty="0" smtClean="0">
                <a:solidFill>
                  <a:srgbClr val="000000"/>
                </a:solidFill>
              </a:rPr>
              <a:t> определение личности в контексте учения об эталонном образе и идеале» (монография в соавторстве, 2016), «Социальная ответственность и личная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инновативность</a:t>
            </a:r>
            <a:r>
              <a:rPr lang="ru-RU" altLang="ru-RU" sz="1800" dirty="0" smtClean="0">
                <a:solidFill>
                  <a:srgbClr val="000000"/>
                </a:solidFill>
              </a:rPr>
              <a:t> работающих и неработающих студентов» (статья в соавторстве, 2018. </a:t>
            </a:r>
            <a:r>
              <a:rPr lang="en-US" altLang="ru-RU" sz="1800" dirty="0" smtClean="0">
                <a:solidFill>
                  <a:srgbClr val="000000"/>
                </a:solidFill>
              </a:rPr>
              <a:t>Scopus</a:t>
            </a:r>
            <a:r>
              <a:rPr lang="ru-RU" altLang="ru-RU" sz="1800" dirty="0" smtClean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«Психология», «Психология образования», «Психология личности и индивидуальности».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4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2017 – подана 1 заявка (РФФИ).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49475"/>
              </p:ext>
            </p:extLst>
          </p:nvPr>
        </p:nvGraphicFramePr>
        <p:xfrm>
          <a:off x="734888" y="4941168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ПСИХОЛОГИИ ЧЕЛОВЕКА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КЛЁЦИНА ИРИНА СЕРГЕЕВНА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1952, доктор психологических наук (2005), профессор (2008), профессор кафедры психологии человека (неполная занятость – 0,5).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«Гендерные нормы как социально-психологический феномен» (монография в соавторстве, 2017), «Личностная зрелость и инфантилизм у юношей и девушек, обучающихся в гражданских и военных вузах: гендерный аспект»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«Социальная психология с практикумом», «Психология гендерных отношений».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3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242727"/>
              </p:ext>
            </p:extLst>
          </p:nvPr>
        </p:nvGraphicFramePr>
        <p:xfrm>
          <a:off x="755576" y="4797152"/>
          <a:ext cx="8130479" cy="1378451"/>
        </p:xfrm>
        <a:graphic>
          <a:graphicData uri="http://schemas.openxmlformats.org/drawingml/2006/table">
            <a:tbl>
              <a:tblPr firstRow="1" firstCol="1" bandRow="1"/>
              <a:tblGrid>
                <a:gridCol w="20175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83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8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557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1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2151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РИСУНКА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986610"/>
            <a:ext cx="910850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ЛЕДНЕВ ВАЛЕРИЙ АЛЕКСАНДРОВИЧ</a:t>
            </a:r>
            <a:r>
              <a:rPr lang="ru-RU" altLang="ru-RU" sz="1800" b="1" dirty="0">
                <a:solidFill>
                  <a:srgbClr val="000000"/>
                </a:solidFill>
              </a:rPr>
              <a:t>, 1940, </a:t>
            </a:r>
            <a:r>
              <a:rPr lang="ru-RU" altLang="ru-RU" sz="1800" dirty="0">
                <a:solidFill>
                  <a:srgbClr val="000000"/>
                </a:solidFill>
              </a:rPr>
              <a:t>почетный работник высшего профессионального образования РФ</a:t>
            </a:r>
            <a:r>
              <a:rPr lang="ru-RU" altLang="ru-RU" sz="1800" dirty="0" smtClean="0">
                <a:solidFill>
                  <a:srgbClr val="000000"/>
                </a:solidFill>
              </a:rPr>
              <a:t>,</a:t>
            </a:r>
            <a:r>
              <a:rPr lang="ru-RU" altLang="ru-RU" sz="1800" dirty="0">
                <a:solidFill>
                  <a:srgbClr val="000000"/>
                </a:solidFill>
              </a:rPr>
              <a:t> народный художник РФ, почетный профессор РГПУ им. А.И. Герцена, почетный член Российской академии художеств, </a:t>
            </a:r>
            <a:r>
              <a:rPr lang="ru-RU" altLang="ru-RU" sz="1800" dirty="0" smtClean="0">
                <a:solidFill>
                  <a:srgbClr val="000000"/>
                </a:solidFill>
              </a:rPr>
              <a:t>заслуженный </a:t>
            </a:r>
            <a:r>
              <a:rPr lang="ru-RU" altLang="ru-RU" sz="1800" dirty="0">
                <a:solidFill>
                  <a:srgbClr val="000000"/>
                </a:solidFill>
              </a:rPr>
              <a:t>деятель искусств РФ, </a:t>
            </a:r>
            <a:r>
              <a:rPr lang="ru-RU" altLang="ru-RU" sz="1800" dirty="0" smtClean="0">
                <a:solidFill>
                  <a:srgbClr val="000000"/>
                </a:solidFill>
              </a:rPr>
              <a:t>кандидат искусствоведения (2007), профессор (1989), профессор кафедры рисунка (неполная занятость – 0,25) с 01.09. 2018.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Отчетный период – 1 год.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за отчетный период: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«Прощаясь с другом» (статья, 2018), «Памяти художника-педагога»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dirty="0">
                <a:solidFill>
                  <a:srgbClr val="000000"/>
                </a:solidFill>
              </a:rPr>
              <a:t>«Практический курс по рисунку и композиции».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3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 отчетный период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принял участие в 10 выставках (из них 4 международные (Китай, Мексика), 4 персональные).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659944"/>
              </p:ext>
            </p:extLst>
          </p:nvPr>
        </p:nvGraphicFramePr>
        <p:xfrm>
          <a:off x="611560" y="479715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СОВРЕМЕННЫХ ЕВРОПЕЙСКИХ ЯЗЫКОВ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08720"/>
            <a:ext cx="8856984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ЕРЁМИН ЮРИЙ ВЛАДИМИРОВИЧ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1938, почетный работник высшего профессионального образования РФ, доктор педагогических наук (2001), профессор (2000), заведующий кафедрой современных европейских языков.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17 опубликованных: </a:t>
            </a:r>
            <a:r>
              <a:rPr lang="ru-RU" altLang="ru-RU" sz="1800" dirty="0">
                <a:solidFill>
                  <a:srgbClr val="000000"/>
                </a:solidFill>
              </a:rPr>
              <a:t>«Проблемы, состояния и перспективы преподавания иностранных языков в свете информационно-коммуникационных технологий» (статья, 2017</a:t>
            </a:r>
            <a:r>
              <a:rPr lang="ru-RU" altLang="ru-RU" sz="1800" dirty="0" smtClean="0">
                <a:solidFill>
                  <a:srgbClr val="000000"/>
                </a:solidFill>
              </a:rPr>
              <a:t>), </a:t>
            </a:r>
            <a:r>
              <a:rPr lang="ru-RU" altLang="ru-RU" sz="1800" dirty="0">
                <a:solidFill>
                  <a:srgbClr val="000000"/>
                </a:solidFill>
              </a:rPr>
              <a:t>«</a:t>
            </a:r>
            <a:r>
              <a:rPr lang="ru-RU" altLang="ru-RU" sz="1800" dirty="0" smtClean="0">
                <a:solidFill>
                  <a:srgbClr val="000000"/>
                </a:solidFill>
              </a:rPr>
              <a:t>Методическая модель продуктивного иноязычного образования: реновация академических ресурсов»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«Теория и методика обучения иностранным языкам», «Профессионально-коммуникативная подготовка учителя иностранного языка в педагогическом вузе».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4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 – подана 1 заявка (КНВШ).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58;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«против» – 3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52321"/>
              </p:ext>
            </p:extLst>
          </p:nvPr>
        </p:nvGraphicFramePr>
        <p:xfrm>
          <a:off x="766564" y="508518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82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СОВРЕМЕННЫХ ЕВРОПЕЙСКИХ ЯЗЫКОВ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БЕЛОГЛАЗОВА ЕЛЕНА ВЛАДИМИРОВНА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1976, доктор филологических наук (2010), доцент (2008), профессор кафедры теории языка и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переводоведения</a:t>
            </a: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СПбГЭУ</a:t>
            </a:r>
            <a:r>
              <a:rPr lang="ru-RU" altLang="ru-RU" sz="1800" dirty="0" smtClean="0">
                <a:solidFill>
                  <a:srgbClr val="000000"/>
                </a:solidFill>
              </a:rPr>
              <a:t>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136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«Три вида культурологического перевода» (статья, 2017), «Использование виртуальной учебной среды </a:t>
            </a:r>
            <a:r>
              <a:rPr lang="en-US" altLang="ru-RU" sz="1800" dirty="0" smtClean="0">
                <a:solidFill>
                  <a:srgbClr val="000000"/>
                </a:solidFill>
              </a:rPr>
              <a:t>MOODLE </a:t>
            </a:r>
            <a:r>
              <a:rPr lang="ru-RU" altLang="ru-RU" sz="1800" dirty="0" smtClean="0">
                <a:solidFill>
                  <a:srgbClr val="000000"/>
                </a:solidFill>
              </a:rPr>
              <a:t>в  преподавании теории и практики перевода» (статья, 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«Теория перевода», «Теория текста и дискурса», «Экспертный анализ текста», «Корпусные базы данных и перевод».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60;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«против»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1. 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470540"/>
              </p:ext>
            </p:extLst>
          </p:nvPr>
        </p:nvGraphicFramePr>
        <p:xfrm>
          <a:off x="734888" y="4581128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74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СОЛЬНОГО ПЕНИЯ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95536" y="986610"/>
            <a:ext cx="8568952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АСАДУЛЛИН АЛЬБЕРТ НАРУЛЛОВИЧ</a:t>
            </a:r>
            <a:r>
              <a:rPr lang="ru-RU" altLang="ru-RU" sz="1800" b="1" dirty="0">
                <a:solidFill>
                  <a:srgbClr val="000000"/>
                </a:solidFill>
              </a:rPr>
              <a:t>, </a:t>
            </a:r>
            <a:r>
              <a:rPr lang="ru-RU" altLang="ru-RU" sz="1800" dirty="0">
                <a:solidFill>
                  <a:srgbClr val="000000"/>
                </a:solidFill>
              </a:rPr>
              <a:t>1948, заслуженный артист РФ (1988), народный артист Республики </a:t>
            </a:r>
            <a:r>
              <a:rPr lang="ru-RU" altLang="ru-RU" sz="1800" dirty="0" smtClean="0">
                <a:solidFill>
                  <a:srgbClr val="000000"/>
                </a:solidFill>
              </a:rPr>
              <a:t>Татарстан, профессор </a:t>
            </a:r>
            <a:r>
              <a:rPr lang="ru-RU" altLang="ru-RU" sz="1800" dirty="0">
                <a:solidFill>
                  <a:srgbClr val="000000"/>
                </a:solidFill>
              </a:rPr>
              <a:t>кафедры сольного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пения (неполная занятость – 0,5).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5 лет.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Лекционные курсы: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«Вокальный класс», «Вокальное исполнительство»,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Эстрадно</a:t>
            </a:r>
            <a:r>
              <a:rPr lang="ru-RU" altLang="ru-RU" sz="1800" dirty="0" smtClean="0">
                <a:solidFill>
                  <a:srgbClr val="000000"/>
                </a:solidFill>
              </a:rPr>
              <a:t>-джазовое пение».</a:t>
            </a:r>
          </a:p>
          <a:p>
            <a:pPr algn="just" eaLnBrk="1" hangingPunct="1">
              <a:spcBef>
                <a:spcPts val="450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 отчетный период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выпустил 3 диска: «Только любовь» (</a:t>
            </a:r>
            <a:r>
              <a:rPr lang="en-US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CD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US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2014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17 песен), «Дорога Орфея» (</a:t>
            </a:r>
            <a:r>
              <a:rPr lang="en-US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DVD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US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2016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20 песен), «Дорога и музыка» (</a:t>
            </a:r>
            <a:r>
              <a:rPr lang="en-US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CD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2018. 17 песен). </a:t>
            </a:r>
          </a:p>
          <a:p>
            <a:pPr algn="just" eaLnBrk="1" hangingPunct="1">
              <a:spcBef>
                <a:spcPts val="450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Проводит мастер-классы, концерты и творческие встречи, в том числе в институте музыки, театра и хореографии, работает в качестве члена жюри на международных конкурсах. </a:t>
            </a:r>
          </a:p>
          <a:p>
            <a:pPr algn="just" eaLnBrk="1" hangingPunct="1">
              <a:spcBef>
                <a:spcPts val="450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Лауреат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многочисленных международных и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всероссийских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конкурсов.</a:t>
            </a:r>
          </a:p>
          <a:p>
            <a:pPr algn="just" eaLnBrk="1" hangingPunct="1">
              <a:spcBef>
                <a:spcPts val="450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Председатель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 организатор детских музыкальных конкурсов: «Маленькие звездочки», «Золотой петушок», «В гостях у эльфов». </a:t>
            </a:r>
          </a:p>
          <a:p>
            <a:pPr algn="just" eaLnBrk="1" hangingPunct="1">
              <a:spcBef>
                <a:spcPts val="450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Имя Альберта </a:t>
            </a:r>
            <a:r>
              <a:rPr lang="ru-RU" sz="1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Асадуллина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занесено во «Всемирную энциклопедию фолк, джаз, поп и рок музыки» наряду с величайшими музыкантами XX столетия. </a:t>
            </a:r>
            <a:endParaRPr lang="ru-RU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 eaLnBrk="1" hangingPunct="1">
              <a:spcBef>
                <a:spcPts val="450"/>
              </a:spcBef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0" y="0"/>
            <a:ext cx="914256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ПРОИЗВОДСТВЕННЫХ И ДИЗАЙНЕРСКИХ ТЕХНОЛОГИЙ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dirty="0"/>
              <a:t> </a:t>
            </a:r>
            <a:r>
              <a:rPr lang="ru-RU" sz="2000" b="1" dirty="0" smtClean="0"/>
              <a:t>               КОМАРОВ ВИТАЛИЙ АЛЕКСАНДРОВИЧ</a:t>
            </a:r>
            <a:r>
              <a:rPr lang="ru-RU" sz="2000" dirty="0" smtClean="0"/>
              <a:t>, </a:t>
            </a:r>
            <a:r>
              <a:rPr lang="ru-RU" dirty="0" smtClean="0"/>
              <a:t>1953, почетный работник высшего профессионального образования РФ, кандидат педагогических наук (1989), профессор (2005), заведующий кафедрой производственных и дизайнерских технологий.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–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года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Основные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работы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из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опубликованных: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«Особенности подготовки бакалавров и магистров технологического образования» (статья, 2016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«Традиционные и инновационные формы и методы включения учащихся в техническую творческую деятельность» (статья, 2017)</a:t>
            </a:r>
            <a:r>
              <a:rPr lang="en-US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Лекционные курсы по профилю кафедры: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«Техническое и декоративно-прикладное творчество», «Дизайн робототехнических систем».</a:t>
            </a:r>
            <a:endParaRPr lang="ru-RU" altLang="ru-RU" sz="20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Научное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руководство: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Наличие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грантов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Заявочная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деятельность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	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Наукометрические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показатели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en-US" sz="1800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Итоги голосования:  «за» – 61; «против» – нет.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17623"/>
              </p:ext>
            </p:extLst>
          </p:nvPr>
        </p:nvGraphicFramePr>
        <p:xfrm>
          <a:off x="1043608" y="4797152"/>
          <a:ext cx="7992168" cy="1224878"/>
        </p:xfrm>
        <a:graphic>
          <a:graphicData uri="http://schemas.openxmlformats.org/drawingml/2006/table">
            <a:tbl>
              <a:tblPr firstRow="1" firstCol="1" bandRow="1"/>
              <a:tblGrid>
                <a:gridCol w="19442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51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6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Хирша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470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ТЕОРИИ И ИСТОРИИ ПЕДАГОГИКИ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>
                <a:solidFill>
                  <a:srgbClr val="000000"/>
                </a:solidFill>
              </a:rPr>
              <a:t>РОБОТОВА АЛЕВТИНА СЕРГЕЕВНА</a:t>
            </a:r>
            <a:r>
              <a:rPr lang="ru-RU" altLang="ru-RU" sz="1800" dirty="0">
                <a:solidFill>
                  <a:srgbClr val="000000"/>
                </a:solidFill>
              </a:rPr>
              <a:t>, 1938, почетный работник высшего профессионального образования РФ, доктор педагогических наук (1996), профессор (1999), профессор кафедры </a:t>
            </a:r>
            <a:r>
              <a:rPr lang="ru-RU" altLang="ru-RU" sz="1800" dirty="0" smtClean="0">
                <a:solidFill>
                  <a:srgbClr val="000000"/>
                </a:solidFill>
              </a:rPr>
              <a:t>теории  и истории педагогики (неполная занятость – 0,25).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28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«Духовно-нравственное становление подростка в художественном изображении» (научно-методическое пособие в соавторстве, 2017. РИНЦ), «О педагогике, ее словах, понятиях и текстах»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«Духовно-нравственное воспитание учащихся в процессе гуманитарного образования».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1 докторант, 1 аспирант.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грантов: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42106"/>
              </p:ext>
            </p:extLst>
          </p:nvPr>
        </p:nvGraphicFramePr>
        <p:xfrm>
          <a:off x="751324" y="5013176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898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УГОЛОВНОГО ПРАВА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ГИЛИНСКИЙ ЯКОВ ИЛЬИЧ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1934, доктор юридических наук (1987), профессор (1995), заведующий кафедрой уголовного права.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3 года.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Основные работы из 53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«Криминология: теория, история, эмпирическая база, социальный контроль» (учебное пособие, 2018), «Преступления против собственности: взгляд криминолога» (статья,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«Криминология»;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«Постмодернизм в криминологии», «Социальный контроль над преступностью».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1 докторант, 3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08803"/>
              </p:ext>
            </p:extLst>
          </p:nvPr>
        </p:nvGraphicFramePr>
        <p:xfrm>
          <a:off x="751324" y="443711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5176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0"/>
            <a:ext cx="9144000" cy="68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Данные по кафедре производственных и дизайнерских технологий                   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Штатный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состав: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ППС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16;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НС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0;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УВП –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11.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Наукометрические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показатели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Средний индекс </a:t>
            </a:r>
            <a:r>
              <a:rPr lang="ru-RU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Хирша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кафедре –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4,56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Преподавателями кафедры опубликовано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187 работ,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том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числе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методических. Преподаватели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приняли участие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16 </a:t>
            </a: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научных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конференциях; преподаватели кафедры приняли участие в создании лаборатории робототехники. 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Объем НИР в расчете на одного НПР кафедры за 2018 г.:             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 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r>
              <a:rPr lang="ru-RU" sz="19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Наличие грантов: </a:t>
            </a:r>
            <a:r>
              <a:rPr lang="ru-RU" sz="19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Заявочная </a:t>
            </a:r>
            <a:r>
              <a:rPr lang="ru-RU" sz="19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деятельность кафедры</a:t>
            </a:r>
            <a:r>
              <a:rPr lang="ru-RU" sz="19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9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12975"/>
              </p:ext>
            </p:extLst>
          </p:nvPr>
        </p:nvGraphicFramePr>
        <p:xfrm>
          <a:off x="1043608" y="1484784"/>
          <a:ext cx="7992889" cy="1755042"/>
        </p:xfrm>
        <a:graphic>
          <a:graphicData uri="http://schemas.openxmlformats.org/drawingml/2006/table">
            <a:tbl>
              <a:tblPr firstRow="1" firstCol="1" bandRow="1"/>
              <a:tblGrid>
                <a:gridCol w="1594664">
                  <a:extLst>
                    <a:ext uri="{9D8B030D-6E8A-4147-A177-3AD203B41FA5}">
                      <a16:colId xmlns:a16="http://schemas.microsoft.com/office/drawing/2014/main" xmlns="" val="3650555171"/>
                    </a:ext>
                  </a:extLst>
                </a:gridCol>
                <a:gridCol w="1826714">
                  <a:extLst>
                    <a:ext uri="{9D8B030D-6E8A-4147-A177-3AD203B41FA5}">
                      <a16:colId xmlns:a16="http://schemas.microsoft.com/office/drawing/2014/main" xmlns="" val="1910860222"/>
                    </a:ext>
                  </a:extLst>
                </a:gridCol>
                <a:gridCol w="1774020">
                  <a:extLst>
                    <a:ext uri="{9D8B030D-6E8A-4147-A177-3AD203B41FA5}">
                      <a16:colId xmlns:a16="http://schemas.microsoft.com/office/drawing/2014/main" xmlns="" val="4065537207"/>
                    </a:ext>
                  </a:extLst>
                </a:gridCol>
                <a:gridCol w="1501093">
                  <a:extLst>
                    <a:ext uri="{9D8B030D-6E8A-4147-A177-3AD203B41FA5}">
                      <a16:colId xmlns:a16="http://schemas.microsoft.com/office/drawing/2014/main" xmlns="" val="207897969"/>
                    </a:ext>
                  </a:extLst>
                </a:gridCol>
                <a:gridCol w="1296398">
                  <a:extLst>
                    <a:ext uri="{9D8B030D-6E8A-4147-A177-3AD203B41FA5}">
                      <a16:colId xmlns:a16="http://schemas.microsoft.com/office/drawing/2014/main" xmlns="" val="276433221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базы</a:t>
                      </a:r>
                      <a:r>
                        <a:rPr lang="ru-RU" sz="1600" b="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данных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кол-во 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статей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общее число </a:t>
                      </a:r>
                      <a:r>
                        <a:rPr lang="ru-RU" sz="16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кол-во статей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среднее число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9941867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РИНЦ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1302823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8313140"/>
                  </a:ext>
                </a:extLst>
              </a:tr>
              <a:tr h="39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Scopus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1187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81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</a:t>
            </a: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должность 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кафедры: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19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</a:t>
            </a:r>
            <a:r>
              <a:rPr lang="ru-RU" altLang="ru-RU" sz="1800" b="1" smtClean="0">
                <a:solidFill>
                  <a:srgbClr val="000000"/>
                </a:solidFill>
                <a:latin typeface="Calibri"/>
                <a:ea typeface="+mn-ea"/>
              </a:rPr>
              <a:t>ВОЗРАСТНОЙ ПСИХОЛОГИИ 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И ПЕДАГОГИКИ СЕМЬИ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>(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неполная занятость – 0,5)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79512" y="90872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</a:pPr>
            <a:r>
              <a:rPr lang="ru-RU" sz="1800" dirty="0" smtClean="0"/>
              <a:t>.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МЕЛЬНИКОВА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ИРИНА ЕВГЕНЬЕВНА, 1955, доктор психологических наук (2006), доцент (1997), профессор кафедры возрастной психологии и педагогики семьи (неполная занятость – 0,5).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</a:t>
            </a:r>
            <a:r>
              <a:rPr lang="ru-RU" altLang="ru-RU" sz="1800" b="1" dirty="0">
                <a:solidFill>
                  <a:srgbClr val="000000"/>
                </a:solidFill>
              </a:rPr>
              <a:t>6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опубликованных, в </a:t>
            </a:r>
            <a:r>
              <a:rPr lang="ru-RU" altLang="ru-RU" sz="1800" b="1" dirty="0" err="1" smtClean="0">
                <a:solidFill>
                  <a:srgbClr val="000000"/>
                </a:solidFill>
              </a:rPr>
              <a:t>т.ч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. по профилю кафедры: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«Особенности общения детей со сверстниками в период кризиса 7 лет в рамках образовательных программ «Перспектива» и «Школа 2010»» (статья, </a:t>
            </a:r>
            <a:r>
              <a:rPr lang="ru-RU" altLang="ru-RU" sz="1800" dirty="0">
                <a:solidFill>
                  <a:srgbClr val="000000"/>
                </a:solidFill>
              </a:rPr>
              <a:t>2016</a:t>
            </a:r>
            <a:r>
              <a:rPr lang="ru-RU" altLang="ru-RU" sz="1800" dirty="0" smtClean="0">
                <a:solidFill>
                  <a:srgbClr val="000000"/>
                </a:solidFill>
              </a:rPr>
              <a:t>), </a:t>
            </a:r>
            <a:r>
              <a:rPr lang="ru-RU" altLang="ru-RU" sz="1800" dirty="0">
                <a:solidFill>
                  <a:srgbClr val="000000"/>
                </a:solidFill>
              </a:rPr>
              <a:t>«Общение детей старшего дошкольного возраста с близкими взрослыми» (статья, 2017</a:t>
            </a:r>
            <a:r>
              <a:rPr lang="ru-RU" altLang="ru-RU" sz="1800" dirty="0" smtClean="0">
                <a:solidFill>
                  <a:srgbClr val="000000"/>
                </a:solidFill>
              </a:rPr>
              <a:t>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Лекционные курсы: </a:t>
            </a:r>
            <a:r>
              <a:rPr lang="ru-RU" altLang="ru-RU" sz="1800" i="1" dirty="0" smtClean="0">
                <a:solidFill>
                  <a:srgbClr val="000000"/>
                </a:solidFill>
              </a:rPr>
              <a:t>в </a:t>
            </a:r>
            <a:r>
              <a:rPr lang="en-US" altLang="ru-RU" sz="1800" i="1" dirty="0" smtClean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«Анатомия и возрастная физиология»; «Основы педиатрии и гигиены», «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Психогенетика</a:t>
            </a:r>
            <a:r>
              <a:rPr lang="ru-RU" altLang="ru-RU" sz="1800" dirty="0" smtClean="0">
                <a:solidFill>
                  <a:srgbClr val="000000"/>
                </a:solidFill>
              </a:rPr>
              <a:t> развития ребенка», «Психофизиология ребенка».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58262"/>
              </p:ext>
            </p:extLst>
          </p:nvPr>
        </p:nvGraphicFramePr>
        <p:xfrm>
          <a:off x="878904" y="508518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974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ДОШКОЛЬНОЙ ПЕДАГОГИКИ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(неполная занятость – 0,25)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КОНДРАКОВА ИРИНА ЭДУАРДОВНА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1963, почетный работник общего образования РФ, кандидат педагогических наук (2000), доцент (2014), начальник управления организационно-методического обеспечения сотрудничества в педагогическом образовании.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94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«Деятельность педагогических работников дошкольного образования в соответствии с профессиональным стандартом» (учебно-методическое пособие, 2016), «Педагогика» (учебник, 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«Современные проблемы науки и образования», «Инновационные процессы в образовании», «Экспертиза в образовании».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исполнитель 5 проектов МО и Н РФ(2015 -2016).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 – 1 заявка (Конкурс Министерства просвещения РФ – руководитель), 1 заявка (Конкурс Благотворительного фонда В. Потанина – исполнитель).</a:t>
            </a:r>
            <a:endParaRPr lang="ru-RU" sz="1800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49590"/>
              </p:ext>
            </p:extLst>
          </p:nvPr>
        </p:nvGraphicFramePr>
        <p:xfrm>
          <a:off x="734888" y="5085184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ЗАРУБЕЖНОЙ ЛИТЕРАТУРЫ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ВОЛЬСКИЙ АЛЕКСЕЙ ЛЬВОВИЧ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1967, доктор филологических наук (2009), доцент (2005), доцент кафедры зарубежной литературы.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59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«Ф. </a:t>
            </a:r>
            <a:r>
              <a:rPr lang="ru-RU" altLang="ru-RU" sz="1800" dirty="0" err="1" smtClean="0">
                <a:solidFill>
                  <a:srgbClr val="000000"/>
                </a:solidFill>
              </a:rPr>
              <a:t>Гёльдерлин</a:t>
            </a:r>
            <a:r>
              <a:rPr lang="ru-RU" altLang="ru-RU" sz="1800" dirty="0" smtClean="0">
                <a:solidFill>
                  <a:srgbClr val="000000"/>
                </a:solidFill>
              </a:rPr>
              <a:t> и создание европейского мифа» (статья, 2016), «О двух путях развития модернистской субъективности» (статья, 2017).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dirty="0" smtClean="0">
                <a:solidFill>
                  <a:srgbClr val="000000"/>
                </a:solidFill>
              </a:rPr>
              <a:t>«Зарубежная литература </a:t>
            </a:r>
            <a:r>
              <a:rPr lang="en-US" altLang="ru-RU" sz="1800" dirty="0" smtClean="0">
                <a:solidFill>
                  <a:srgbClr val="000000"/>
                </a:solidFill>
              </a:rPr>
              <a:t>XVIII </a:t>
            </a:r>
            <a:r>
              <a:rPr lang="ru-RU" altLang="ru-RU" sz="1800" dirty="0" smtClean="0">
                <a:solidFill>
                  <a:srgbClr val="000000"/>
                </a:solidFill>
              </a:rPr>
              <a:t>века», «Литература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1-го иностранного языка», «Концепции художественного творчества западноевропейской литературы», «Филологическая герменевтика».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Научное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руководство: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2 аспиранта.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Наличие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грантов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3 грантов РГНФ (2014, 2015, 2016).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Заявочная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 – подана 1 заявка (РГНФ. На рассмотрении).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>
              <a:lnSpc>
                <a:spcPct val="80000"/>
              </a:lnSpc>
              <a:spcBef>
                <a:spcPts val="451"/>
              </a:spcBef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43690"/>
              </p:ext>
            </p:extLst>
          </p:nvPr>
        </p:nvGraphicFramePr>
        <p:xfrm>
          <a:off x="736084" y="4509120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65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94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ЖИВОПИСИ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7504" y="986610"/>
            <a:ext cx="8856984" cy="587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00"/>
                </a:solidFill>
              </a:rPr>
              <a:t>         КУЗМИЧЕВА МАРИЯ ВЛАДИМИРОВНА</a:t>
            </a:r>
            <a:r>
              <a:rPr lang="ru-RU" altLang="ru-RU" sz="1800" b="1" dirty="0">
                <a:solidFill>
                  <a:srgbClr val="000000"/>
                </a:solidFill>
              </a:rPr>
              <a:t>, 1978, член Союза художников РФ, кандидат искусствоведения (2006), профессор (2018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), профессор </a:t>
            </a:r>
            <a:r>
              <a:rPr lang="ru-RU" altLang="ru-RU" sz="1800" b="1" dirty="0">
                <a:solidFill>
                  <a:srgbClr val="000000"/>
                </a:solidFill>
              </a:rPr>
              <a:t>кафедры живописи.  </a:t>
            </a:r>
            <a:endParaRPr lang="ru-RU" altLang="ru-RU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</a:rPr>
              <a:t>          Отчетный период – 3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         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Основные работы из 30 опубликованных: </a:t>
            </a:r>
            <a:r>
              <a:rPr lang="ru-RU" altLang="ru-RU" sz="1800" dirty="0" smtClean="0">
                <a:solidFill>
                  <a:srgbClr val="000000"/>
                </a:solidFill>
              </a:rPr>
              <a:t>«Становление и развитие системы художественного образования в вузах Китая»  (статья в соавторстве, 2016. РИНЦ), «Психолого-педагогические вопросы в организации художественно-творческой работы со студентами-дизайнерами» (учебно-методическое пособие, 2017. РИНЦ).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i="1" dirty="0">
                <a:solidFill>
                  <a:srgbClr val="000000"/>
                </a:solidFill>
              </a:rPr>
              <a:t>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       Лекционные курсы: </a:t>
            </a:r>
            <a:r>
              <a:rPr lang="ru-RU" altLang="ru-RU" sz="1800" i="1" dirty="0">
                <a:solidFill>
                  <a:srgbClr val="000000"/>
                </a:solidFill>
              </a:rPr>
              <a:t>в </a:t>
            </a:r>
            <a:r>
              <a:rPr lang="en-US" altLang="ru-RU" sz="1800" i="1" dirty="0">
                <a:solidFill>
                  <a:srgbClr val="000000"/>
                </a:solidFill>
              </a:rPr>
              <a:t>moodle.herzen.spb.ru: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Преддипломная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практика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>
                <a:solidFill>
                  <a:srgbClr val="000000"/>
                </a:solidFill>
              </a:rPr>
              <a:t>(ФОС)»; </a:t>
            </a:r>
            <a:r>
              <a:rPr lang="ru-RU" altLang="ru-RU" sz="1800" dirty="0" smtClean="0">
                <a:solidFill>
                  <a:srgbClr val="000000"/>
                </a:solidFill>
              </a:rPr>
              <a:t>«</a:t>
            </a:r>
            <a:r>
              <a:rPr lang="ru-RU" altLang="ru-RU" sz="1800" dirty="0">
                <a:solidFill>
                  <a:srgbClr val="000000"/>
                </a:solidFill>
              </a:rPr>
              <a:t>О</a:t>
            </a:r>
            <a:r>
              <a:rPr lang="ru-RU" altLang="ru-RU" sz="1800" dirty="0" smtClean="0">
                <a:solidFill>
                  <a:srgbClr val="000000"/>
                </a:solidFill>
              </a:rPr>
              <a:t>сновы </a:t>
            </a:r>
            <a:r>
              <a:rPr lang="ru-RU" altLang="ru-RU" sz="1800" dirty="0">
                <a:solidFill>
                  <a:srgbClr val="000000"/>
                </a:solidFill>
              </a:rPr>
              <a:t>живописи</a:t>
            </a:r>
            <a:r>
              <a:rPr lang="ru-RU" altLang="ru-RU" sz="1800" dirty="0" smtClean="0">
                <a:solidFill>
                  <a:srgbClr val="000000"/>
                </a:solidFill>
              </a:rPr>
              <a:t>», «Композиция в живописи», «Реалистическая живопись».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За отчетный период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подготовила 8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студентов  - дипломантов и лауреатов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международных и всероссийских конкурсов творческих работ и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выставок;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у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частвовала в 15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международных и всероссийских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выставках.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 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 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82007"/>
              </p:ext>
            </p:extLst>
          </p:nvPr>
        </p:nvGraphicFramePr>
        <p:xfrm>
          <a:off x="734888" y="5157192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7504" y="44623"/>
            <a:ext cx="9001000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КАФЕДРА ЖИВОПИСИ</a:t>
            </a:r>
          </a:p>
          <a:p>
            <a:pPr lvl="0" algn="ctr" eaLnBrk="1" hangingPunct="1">
              <a:tabLst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Профессор </a:t>
            </a:r>
            <a: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  <a:t/>
            </a:r>
            <a:br>
              <a:rPr lang="ru-RU" altLang="ru-RU" sz="1800" b="1" dirty="0">
                <a:solidFill>
                  <a:srgbClr val="000000"/>
                </a:solidFill>
                <a:latin typeface="Calibri"/>
                <a:ea typeface="+mn-ea"/>
              </a:rPr>
            </a:br>
            <a:r>
              <a:rPr lang="ru-RU" altLang="ru-RU" sz="1800" b="1" dirty="0" smtClean="0">
                <a:solidFill>
                  <a:srgbClr val="000000"/>
                </a:solidFill>
                <a:latin typeface="Calibri"/>
                <a:ea typeface="+mn-ea"/>
              </a:rPr>
              <a:t>Подано заявлений – 1.           </a:t>
            </a:r>
            <a:endParaRPr lang="ru-RU" altLang="ru-RU" sz="1800" b="1" i="1" dirty="0">
              <a:solidFill>
                <a:srgbClr val="000000"/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836712"/>
            <a:ext cx="9108504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</a:rPr>
              <a:t>         </a:t>
            </a:r>
            <a:r>
              <a:rPr lang="ru-RU" altLang="ru-RU" sz="2000" b="1" dirty="0" smtClean="0">
                <a:solidFill>
                  <a:srgbClr val="000000"/>
                </a:solidFill>
              </a:rPr>
              <a:t>ЛАВРЕНКО МИХАИЛ БОРИСОВИЧ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, </a:t>
            </a:r>
            <a:r>
              <a:rPr lang="ru-RU" altLang="ru-RU" sz="1800" dirty="0" smtClean="0">
                <a:solidFill>
                  <a:srgbClr val="000000"/>
                </a:solidFill>
              </a:rPr>
              <a:t>1952, член Союза художников РФ, ученой степени не имеет, доцент (2013), профессор кафедры живописи.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 </a:t>
            </a:r>
          </a:p>
          <a:p>
            <a:pPr algn="just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</a:rPr>
              <a:t>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        Отчетный период – </a:t>
            </a:r>
            <a:r>
              <a:rPr lang="ru-RU" altLang="ru-RU" sz="1800" b="1" dirty="0">
                <a:solidFill>
                  <a:srgbClr val="000000"/>
                </a:solidFill>
              </a:rPr>
              <a:t>3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 года.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Лекционный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курс: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«Живопись»,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«Основы монументальной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живописи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», «Композиция в живописи».</a:t>
            </a: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 отчетный период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подготовил 3 победителей международных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конкурсов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творческих работ и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выставок; дипломные проекты  магистрантов, выполненные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 руководством М.Б. Лавренко, размещены в помещениях зданий 3,4,5 корпусов университета, факультета философии человека, института музыки, театра и  хореографии и т.д.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Участвовал в 4 всероссийских выставках (2017, 2018) и 4 международных выставках (Китай. 2017,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2018).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Проводит мастер-классы в художественных университетах КНР. 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Является лауреатом 5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международных и всероссийских конкурсов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 5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выставок (КНР, Москва, Санкт-Петербург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</a:t>
            </a:r>
            <a:r>
              <a:rPr lang="ru-RU" altLang="ru-RU" sz="1800" dirty="0" smtClean="0">
                <a:solidFill>
                  <a:srgbClr val="000000"/>
                </a:solidFill>
              </a:rPr>
              <a:t>      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Наукометрические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показатели</a:t>
            </a: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</a:pPr>
            <a:r>
              <a:rPr lang="ru-RU" sz="18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Итоги голосования:  «за» – 61; «против» – нет.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ru-RU" sz="18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ru-RU" alt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56220"/>
              </p:ext>
            </p:extLst>
          </p:nvPr>
        </p:nvGraphicFramePr>
        <p:xfrm>
          <a:off x="751324" y="5229200"/>
          <a:ext cx="8229600" cy="1234436"/>
        </p:xfrm>
        <a:graphic>
          <a:graphicData uri="http://schemas.openxmlformats.org/drawingml/2006/table">
            <a:tbl>
              <a:tblPr firstRow="1" firstCol="1" bandRow="1"/>
              <a:tblGrid>
                <a:gridCol w="2042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36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4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795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цитир.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470" marR="614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08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3247</Words>
  <Application>Microsoft Office PowerPoint</Application>
  <PresentationFormat>Экран (4:3)</PresentationFormat>
  <Paragraphs>718</Paragraphs>
  <Slides>21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387</cp:revision>
  <cp:lastPrinted>2018-12-25T10:28:13Z</cp:lastPrinted>
  <dcterms:created xsi:type="dcterms:W3CDTF">2018-08-06T10:51:30Z</dcterms:created>
  <dcterms:modified xsi:type="dcterms:W3CDTF">2018-12-28T09:25:06Z</dcterms:modified>
</cp:coreProperties>
</file>