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72" r:id="rId2"/>
    <p:sldId id="278" r:id="rId3"/>
    <p:sldId id="304" r:id="rId4"/>
    <p:sldId id="299" r:id="rId5"/>
    <p:sldId id="298" r:id="rId6"/>
    <p:sldId id="301" r:id="rId7"/>
    <p:sldId id="336" r:id="rId8"/>
    <p:sldId id="335" r:id="rId9"/>
    <p:sldId id="300" r:id="rId10"/>
    <p:sldId id="305" r:id="rId11"/>
    <p:sldId id="306" r:id="rId12"/>
    <p:sldId id="307" r:id="rId13"/>
    <p:sldId id="308" r:id="rId14"/>
    <p:sldId id="309" r:id="rId15"/>
    <p:sldId id="337" r:id="rId16"/>
    <p:sldId id="273" r:id="rId17"/>
    <p:sldId id="280" r:id="rId18"/>
    <p:sldId id="281" r:id="rId19"/>
    <p:sldId id="282" r:id="rId20"/>
    <p:sldId id="333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329" r:id="rId31"/>
    <p:sldId id="292" r:id="rId32"/>
    <p:sldId id="293" r:id="rId33"/>
    <p:sldId id="294" r:id="rId34"/>
    <p:sldId id="295" r:id="rId35"/>
    <p:sldId id="296" r:id="rId36"/>
    <p:sldId id="297" r:id="rId37"/>
    <p:sldId id="310" r:id="rId38"/>
    <p:sldId id="311" r:id="rId39"/>
    <p:sldId id="332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30" r:id="rId49"/>
    <p:sldId id="321" r:id="rId50"/>
    <p:sldId id="322" r:id="rId51"/>
    <p:sldId id="331" r:id="rId52"/>
    <p:sldId id="323" r:id="rId53"/>
    <p:sldId id="324" r:id="rId54"/>
    <p:sldId id="325" r:id="rId55"/>
    <p:sldId id="326" r:id="rId56"/>
    <p:sldId id="339" r:id="rId57"/>
    <p:sldId id="340" r:id="rId58"/>
    <p:sldId id="341" r:id="rId59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5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CF7B-3C87-416F-AAC6-701C87D0D52F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6B19F-7526-43B9-AAD9-0969949B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0B03329-1C4B-46FE-93B8-0FB7EF8CF389}" type="slidenum">
              <a:rPr lang="ru-RU" altLang="ru-RU" smtClean="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pPr>
                <a:spcBef>
                  <a:spcPct val="0"/>
                </a:spcBef>
              </a:pPr>
              <a:t>30</a:t>
            </a:fld>
            <a:endParaRPr lang="ru-RU" altLang="ru-RU" smtClean="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680662" y="4721304"/>
            <a:ext cx="5447465" cy="44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56719" y="9442604"/>
            <a:ext cx="2950982" cy="496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374C81F-A2C2-49C1-9D66-BA9D923A9DEA}" type="slidenum">
              <a:rPr lang="ru-RU" altLang="ru-RU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ru-RU" altLang="ru-RU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6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3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35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9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0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07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5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5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D531D-D1AA-4BF7-9DAA-D45C9E2594A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187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заведующего кафедрой:</a:t>
            </a:r>
            <a:r>
              <a:rPr lang="ru-RU" sz="5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71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758206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16;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2.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0,3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опубликовано 43 работы. Преподаватели кафедры приняли участие в 13 конференциях и семинарах; все преподаватели кафедры прошли повышение квалификации; подготовили 160 студентов – лауреатов и призеров творческих конкурсов различного уровня.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2018 году преподаватели кафедры осуществили 5 творческих проектов,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среди которых VI Международный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конкурс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вокалистов имени Б. Т. </a:t>
            </a:r>
            <a:r>
              <a:rPr lang="ru-RU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Штоколова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VIII Международный конкурс «Санкт-Петербург в зеркале мировой музыкальной культуры».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51282"/>
              </p:ext>
            </p:extLst>
          </p:nvPr>
        </p:nvGraphicFramePr>
        <p:xfrm>
          <a:off x="1043608" y="1553067"/>
          <a:ext cx="7992889" cy="184228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154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ХУДОЖЕСТВЕННОГО ОБРАЗОВАНИЯ И ДЕКОРАТИВНОГО ИСКУССТВА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</a:t>
            </a:r>
            <a:r>
              <a:rPr lang="ru-RU" sz="2000" b="1" dirty="0"/>
              <a:t> </a:t>
            </a:r>
            <a:r>
              <a:rPr lang="ru-RU" sz="2000" b="1" dirty="0" smtClean="0"/>
              <a:t>НЕКРАСОВА-КАРАТЕЕВА ОЛЬГА ЛЕОНИДОВНА</a:t>
            </a:r>
            <a:r>
              <a:rPr lang="ru-RU" sz="2000" dirty="0" smtClean="0"/>
              <a:t>, </a:t>
            </a:r>
            <a:r>
              <a:rPr lang="ru-RU" dirty="0"/>
              <a:t>1943, заслуженный деятель искусств РФ, доктор искусствоведения (2006), профессор (1995), заведующая кафедрой художественного образования и декоративного искусства.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Отчетный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3 года.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13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«Это загадочное ДПИ: структура художественного  образа произведения декоративно-прикладного искусства» (учебное пособие, 2017. РИНЦ), «Декоративно-прикладное творчество детей и его возможности в арт-терапии» (статья, 2018).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altLang="ru-RU" dirty="0" smtClean="0">
                <a:solidFill>
                  <a:srgbClr val="000000"/>
                </a:solidFill>
              </a:rPr>
              <a:t>«Композиция в ДПИ», «Культурно-исторические памятники Северо-Запада России»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Научное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аспиранта.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2017 – 1 заявка (КНВШ), не поддержана; 2018 – 1 заявка (РФФИ), не поддержана.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          Количество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опубликованных научных трудов, индексированных базами данных с 01.01.2014: РИНЦ - 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16;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Web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of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Science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-   0;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Scopus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-   0.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22586"/>
              </p:ext>
            </p:extLst>
          </p:nvPr>
        </p:nvGraphicFramePr>
        <p:xfrm>
          <a:off x="1044328" y="4653136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720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23;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9.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1,6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опубликована 119 работ. Все преподаватели кафедры прошли повышение квалификации; 2 преподавателя кафедры работают над докторскими диссертациями, 2 преподавателя кафедры работают над кандидатскими диссертациями.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          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 – подано 5 заявок, 1 поддержана (КНВШ); 2017 подано 4 заявки (РФФИ, КНВШ), не поддержаны; 2018 – 1 заявка (РФФИ), поддержана; 2019 – 2 заявки (РФФИ), поддержаны.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8732"/>
              </p:ext>
            </p:extLst>
          </p:nvPr>
        </p:nvGraphicFramePr>
        <p:xfrm>
          <a:off x="1115616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5108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ЯЗЫКОВОГО И ЛИТЕРАТУРНОГО ОБРАЗОВАНИЯ РЕБЕНКА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dirty="0"/>
              <a:t> </a:t>
            </a:r>
            <a:r>
              <a:rPr lang="ru-RU" b="1" dirty="0" smtClean="0"/>
              <a:t>               </a:t>
            </a:r>
            <a:r>
              <a:rPr lang="ru-RU" b="1" dirty="0"/>
              <a:t> </a:t>
            </a:r>
            <a:r>
              <a:rPr lang="ru-RU" b="1" dirty="0" smtClean="0"/>
              <a:t>ЕЛИСЕЕВА МАРИНА БОРИСОВНА</a:t>
            </a:r>
            <a:r>
              <a:rPr lang="ru-RU" dirty="0" smtClean="0"/>
              <a:t>, </a:t>
            </a:r>
            <a:r>
              <a:rPr lang="ru-RU" dirty="0"/>
              <a:t>1960, кандидат филологических наук (1992), доцент (1996), заведующая кафедрой языкового и литературного образования ребенка. </a:t>
            </a:r>
            <a:endParaRPr lang="ru-RU" dirty="0" smtClean="0"/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Отчетный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2 года.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Основные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23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«Гендерные особенности речевого и коммуникативного развития детей 8-18 месяцев (на материале русского языка)» (статья, 2017), «Умеет ли ребенок отвечать на вопросы? (по материалам анализа </a:t>
            </a:r>
            <a:r>
              <a:rPr lang="ru-RU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Макартуровских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опросников и </a:t>
            </a:r>
            <a:r>
              <a:rPr lang="en-US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casestudy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)» (статья в соавторстве, 2018)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i="1" dirty="0">
                <a:solidFill>
                  <a:srgbClr val="000000"/>
                </a:solidFill>
              </a:rPr>
              <a:t>в </a:t>
            </a:r>
            <a:r>
              <a:rPr lang="en-US" altLang="ru-RU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dirty="0">
                <a:solidFill>
                  <a:srgbClr val="000000"/>
                </a:solidFill>
              </a:rPr>
              <a:t>«</a:t>
            </a:r>
            <a:r>
              <a:rPr lang="ru-RU" altLang="ru-RU" dirty="0" err="1" smtClean="0">
                <a:solidFill>
                  <a:srgbClr val="000000"/>
                </a:solidFill>
              </a:rPr>
              <a:t>Онтолингвистика</a:t>
            </a:r>
            <a:r>
              <a:rPr lang="ru-RU" altLang="ru-RU" dirty="0" smtClean="0">
                <a:solidFill>
                  <a:srgbClr val="000000"/>
                </a:solidFill>
              </a:rPr>
              <a:t>» (22 слушателя</a:t>
            </a:r>
            <a:r>
              <a:rPr lang="ru-RU" altLang="ru-RU" dirty="0">
                <a:solidFill>
                  <a:srgbClr val="000000"/>
                </a:solidFill>
              </a:rPr>
              <a:t>), «Речевые ошибки младших </a:t>
            </a:r>
            <a:r>
              <a:rPr lang="ru-RU" altLang="ru-RU" dirty="0" smtClean="0">
                <a:solidFill>
                  <a:srgbClr val="000000"/>
                </a:solidFill>
              </a:rPr>
              <a:t>школьников» (</a:t>
            </a:r>
            <a:r>
              <a:rPr lang="ru-RU" altLang="ru-RU" dirty="0">
                <a:solidFill>
                  <a:srgbClr val="000000"/>
                </a:solidFill>
              </a:rPr>
              <a:t>62 слушателя), «Диагностика речевого </a:t>
            </a:r>
            <a:r>
              <a:rPr lang="ru-RU" altLang="ru-RU" dirty="0" smtClean="0">
                <a:solidFill>
                  <a:srgbClr val="000000"/>
                </a:solidFill>
              </a:rPr>
              <a:t>развития» (всего 12 курсов).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Научное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исполнитель 2 грантов Фонда «Русский мир»  (2017, 2018),        1 целевой программы (2017).</a:t>
            </a:r>
            <a:endParaRPr lang="ru-RU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2018 – подано 2 заявки (РФФИ, Фонд «Русский мир»). Поддержаны.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Количество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опубликованных научных трудов, индексированных базами 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данных с 01.01.2014: РИНЦ -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51;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Web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Science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  0;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Scopus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- 0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57180"/>
              </p:ext>
            </p:extLst>
          </p:nvPr>
        </p:nvGraphicFramePr>
        <p:xfrm>
          <a:off x="1043608" y="4797152"/>
          <a:ext cx="7920159" cy="1226820"/>
        </p:xfrm>
        <a:graphic>
          <a:graphicData uri="http://schemas.openxmlformats.org/drawingml/2006/table">
            <a:tbl>
              <a:tblPr firstRow="1" firstCol="1" bandRow="1"/>
              <a:tblGrid>
                <a:gridCol w="192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26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6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38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5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9656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6,3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опубликовано 119  работ. Преподаватели кафедры приняли участие в 3 научных конференциях.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          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 – подано 2 заявки (целевая программа), 1 поддержана; 2018 – 2 заявки (РФФИ, Фонд «Русский мир»),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оддержаны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; 2019 – 1 заявка (РФФИ),  поддержана.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32476"/>
              </p:ext>
            </p:extLst>
          </p:nvPr>
        </p:nvGraphicFramePr>
        <p:xfrm>
          <a:off x="971600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2998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299,8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6929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-29656" y="-9184"/>
            <a:ext cx="9144000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69662"/>
              </p:ext>
            </p:extLst>
          </p:nvPr>
        </p:nvGraphicFramePr>
        <p:xfrm>
          <a:off x="827584" y="1712555"/>
          <a:ext cx="7560840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459863"/>
                <a:gridCol w="3310494"/>
                <a:gridCol w="1011179"/>
                <a:gridCol w="979104"/>
                <a:gridCol w="720080"/>
                <a:gridCol w="1080120"/>
              </a:tblGrid>
              <a:tr h="91887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Ф.И.О.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Выдано бюллетеней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Оказалось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в урне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Против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marL="2286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Буйнов Леонид Геннадьевич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marL="2286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Елисеева Марина Борисовна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marL="2286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Коржова Елена Юрьевна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marL="2286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Котова Светлана Аркадьевна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marL="2286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Кривых Сергей Викторович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82">
                <a:tc>
                  <a:txBody>
                    <a:bodyPr/>
                    <a:lstStyle/>
                    <a:p>
                      <a:pPr marL="2286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Некрасова-Каратеева Ольга Леонидовна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marL="2286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>
                          <a:effectLst/>
                          <a:latin typeface="Times New Roman"/>
                          <a:ea typeface="Times New Roman"/>
                        </a:rPr>
                        <a:t>Смелкова Татьяна Дмитриевна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783958"/>
            <a:ext cx="763284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  ГОЛОСОВАНИЯ: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Заведующие кафедрами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48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6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ВОСПИТАНИЯ И СОЦИАЛИЗАЦИИ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БРАЖНИК ЕВГЕНИЯ ИВАНОВНА,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1957,  доктор педагогических наук (2002), профессор (2007), заведующая </a:t>
            </a:r>
            <a:r>
              <a:rPr lang="ru-RU" altLang="ru-RU" sz="1700" dirty="0" smtClean="0">
                <a:solidFill>
                  <a:srgbClr val="000000"/>
                </a:solidFill>
              </a:rPr>
              <a:t>кафедрой воспитания и социализации.</a:t>
            </a:r>
            <a:endParaRPr lang="ru-RU" altLang="ru-RU" sz="17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252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«Особенности оказания социально-педагогической и психологической помощи опекунам в кровных опекунских семьях» (статья, 2018), «Внешние и внутренние факторы становления и развития научно-образовательной среды современных университетов России и Китая» (статья в соавторстве,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в </a:t>
            </a:r>
            <a:r>
              <a:rPr lang="en-US" altLang="ru-RU" sz="1700" dirty="0" smtClean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>
                <a:solidFill>
                  <a:srgbClr val="000000"/>
                </a:solidFill>
              </a:rPr>
              <a:t>: «Система социальной защиты детства в России и за </a:t>
            </a:r>
            <a:r>
              <a:rPr lang="ru-RU" altLang="ru-RU" sz="1700" dirty="0" smtClean="0">
                <a:solidFill>
                  <a:srgbClr val="000000"/>
                </a:solidFill>
              </a:rPr>
              <a:t>рубежом» (47 слушателей</a:t>
            </a:r>
            <a:r>
              <a:rPr lang="ru-RU" altLang="ru-RU" sz="1700" dirty="0">
                <a:solidFill>
                  <a:srgbClr val="000000"/>
                </a:solidFill>
              </a:rPr>
              <a:t>), «Педагогическая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валеология</a:t>
            </a:r>
            <a:r>
              <a:rPr lang="ru-RU" altLang="ru-RU" sz="1700" dirty="0">
                <a:solidFill>
                  <a:srgbClr val="000000"/>
                </a:solidFill>
              </a:rPr>
              <a:t>», «</a:t>
            </a:r>
            <a:r>
              <a:rPr lang="ru-RU" altLang="ru-RU" sz="1700" dirty="0" err="1">
                <a:solidFill>
                  <a:srgbClr val="000000"/>
                </a:solidFill>
              </a:rPr>
              <a:t>Объектно</a:t>
            </a:r>
            <a:r>
              <a:rPr lang="ru-RU" altLang="ru-RU" sz="1700" dirty="0">
                <a:solidFill>
                  <a:srgbClr val="000000"/>
                </a:solidFill>
              </a:rPr>
              <a:t> и субъектно-ориентированные CASE-технологии в социальной </a:t>
            </a:r>
            <a:r>
              <a:rPr lang="ru-RU" altLang="ru-RU" sz="1700" dirty="0" smtClean="0">
                <a:solidFill>
                  <a:srgbClr val="000000"/>
                </a:solidFill>
              </a:rPr>
              <a:t>работе».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3 грантов РФФИ (2016,2018), 1 проекта </a:t>
            </a:r>
            <a:r>
              <a:rPr lang="ru-RU" sz="1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(2016).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endParaRPr lang="ru-RU" sz="17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опубликованных научных трудов, индексированных базами данных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84;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0;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7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44510"/>
              </p:ext>
            </p:extLst>
          </p:nvPr>
        </p:nvGraphicFramePr>
        <p:xfrm>
          <a:off x="683568" y="5013176"/>
          <a:ext cx="8352928" cy="1226820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9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777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ДИДАКТИКИ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3"/>
            <a:ext cx="914400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ЗАИР-БЕК ЕЛЕНА </a:t>
            </a:r>
            <a:r>
              <a:rPr lang="ru-RU" altLang="ru-RU" sz="1800" b="1" dirty="0">
                <a:solidFill>
                  <a:srgbClr val="000000"/>
                </a:solidFill>
              </a:rPr>
              <a:t>СЕРГЕЕВНА, </a:t>
            </a:r>
            <a:r>
              <a:rPr lang="ru-RU" altLang="ru-RU" sz="1700" dirty="0">
                <a:solidFill>
                  <a:srgbClr val="000000"/>
                </a:solidFill>
              </a:rPr>
              <a:t>1947,  почетный работник высшего профессионального образования РФ, доктор педагогических наук  (1996),  профессор (2000), профессор кафедры </a:t>
            </a:r>
            <a:r>
              <a:rPr lang="ru-RU" altLang="ru-RU" sz="1700" dirty="0" smtClean="0">
                <a:solidFill>
                  <a:srgbClr val="000000"/>
                </a:solidFill>
              </a:rPr>
              <a:t>дидактики.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Основные работы из 8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«Современная методология проектных исследований инноваций в образовании» (статья, 2017), «Подготовка педагогов к конструированию образовательной среды методами педагогического дизайна»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«Международные мониторинговые исследования в социальной сфере», «Современные исследования в управлении образованием», «Педагогическая антропология».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проектов ФЦПРО (2016, 2017), 1 проекта </a:t>
            </a:r>
            <a:r>
              <a:rPr lang="ru-RU" sz="1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(2016).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 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                 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 Количество опубликованных научных трудов, индексированных базами данных с 01.01.2014: РИНЦ -   18;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Web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of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Science</a:t>
            </a:r>
            <a:r>
              <a:rPr lang="ru-RU" altLang="ru-RU" sz="1800" dirty="0" smtClean="0">
                <a:solidFill>
                  <a:srgbClr val="000000"/>
                </a:solidFill>
              </a:rPr>
              <a:t> -  0;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Scopus</a:t>
            </a:r>
            <a:r>
              <a:rPr lang="ru-RU" altLang="ru-RU" sz="1800" dirty="0" smtClean="0">
                <a:solidFill>
                  <a:srgbClr val="000000"/>
                </a:solidFill>
              </a:rPr>
              <a:t> -   0.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64280"/>
              </p:ext>
            </p:extLst>
          </p:nvPr>
        </p:nvGraphicFramePr>
        <p:xfrm>
          <a:off x="683568" y="4996921"/>
          <a:ext cx="8280920" cy="1330941"/>
        </p:xfrm>
        <a:graphic>
          <a:graphicData uri="http://schemas.openxmlformats.org/drawingml/2006/table">
            <a:tbl>
              <a:tblPr firstRow="1" firstCol="1" bandRow="1"/>
              <a:tblGrid>
                <a:gridCol w="16255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27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33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92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4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2661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0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КЛИНИЧЕСКОЙ ПСИХОЛОГИИ И ПСИХОЛОГИЧЕСКОЙ ПОМОЩИ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2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2000" b="1" dirty="0" smtClean="0">
                <a:solidFill>
                  <a:srgbClr val="000000"/>
                </a:solidFill>
              </a:rPr>
              <a:t>	1. ВАТАЕВА ЛЮДМИЛА АНАТОЛЬЕВНА,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1700" dirty="0" smtClean="0">
                <a:solidFill>
                  <a:srgbClr val="000000"/>
                </a:solidFill>
              </a:rPr>
              <a:t>1951,  </a:t>
            </a:r>
            <a:r>
              <a:rPr lang="ru-RU" sz="1700" dirty="0">
                <a:solidFill>
                  <a:srgbClr val="000000"/>
                </a:solidFill>
              </a:rPr>
              <a:t>доктор педагогических наук (2002), профессор (2007</a:t>
            </a:r>
            <a:r>
              <a:rPr lang="ru-RU" sz="1700" dirty="0" smtClean="0">
                <a:solidFill>
                  <a:srgbClr val="000000"/>
                </a:solidFill>
              </a:rPr>
              <a:t>), профессор кафедры клинической психологии и психологической помощи (неполная занятость – 0,5).</a:t>
            </a:r>
            <a:endParaRPr 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9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«Формирование патологических реакций мозга при действии экстремальных факторов среды в различные сроки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пренатального</a:t>
            </a:r>
            <a:r>
              <a:rPr lang="ru-RU" altLang="ru-RU" sz="1700" dirty="0" smtClean="0">
                <a:solidFill>
                  <a:srgbClr val="000000"/>
                </a:solidFill>
              </a:rPr>
              <a:t> онтогенеза» (статья в соавторстве, 2017. РИНЦ),  «Влияние гипоксии или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дексаметазона</a:t>
            </a:r>
            <a:r>
              <a:rPr lang="ru-RU" altLang="ru-RU" sz="1700" dirty="0" smtClean="0">
                <a:solidFill>
                  <a:srgbClr val="000000"/>
                </a:solidFill>
              </a:rPr>
              <a:t> в различные сроки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гестации</a:t>
            </a:r>
            <a:r>
              <a:rPr lang="ru-RU" altLang="ru-RU" sz="1700" dirty="0" smtClean="0">
                <a:solidFill>
                  <a:srgbClr val="000000"/>
                </a:solidFill>
              </a:rPr>
              <a:t> на проявление условно-рефлекторного страха у взрослых крыс» (статья, 2018. РИНЦ,</a:t>
            </a:r>
            <a:r>
              <a:rPr lang="en-US" altLang="ru-RU" sz="1700" dirty="0">
                <a:solidFill>
                  <a:srgbClr val="000000"/>
                </a:solidFill>
              </a:rPr>
              <a:t> Web of </a:t>
            </a:r>
            <a:r>
              <a:rPr lang="en-US" altLang="ru-RU" sz="1700" dirty="0" smtClean="0">
                <a:solidFill>
                  <a:srgbClr val="000000"/>
                </a:solidFill>
              </a:rPr>
              <a:t>Science</a:t>
            </a:r>
            <a:r>
              <a:rPr lang="ru-RU" altLang="ru-RU" sz="1700" dirty="0" smtClean="0">
                <a:solidFill>
                  <a:srgbClr val="000000"/>
                </a:solidFill>
              </a:rPr>
              <a:t>, </a:t>
            </a:r>
            <a:r>
              <a:rPr lang="en-US" altLang="ru-RU" sz="1700" dirty="0" smtClean="0">
                <a:solidFill>
                  <a:srgbClr val="000000"/>
                </a:solidFill>
              </a:rPr>
              <a:t>Scopus</a:t>
            </a:r>
            <a:r>
              <a:rPr lang="ru-RU" altLang="ru-RU" sz="1700" dirty="0" smtClean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в </a:t>
            </a:r>
            <a:r>
              <a:rPr lang="en-US" altLang="ru-RU" sz="17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>
                <a:solidFill>
                  <a:srgbClr val="000000"/>
                </a:solidFill>
              </a:rPr>
              <a:t>: «Анатомия и возрастная физиология», «Основы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психогенетики</a:t>
            </a:r>
            <a:r>
              <a:rPr lang="ru-RU" altLang="ru-RU" sz="1700" dirty="0" smtClean="0">
                <a:solidFill>
                  <a:srgbClr val="000000"/>
                </a:solidFill>
              </a:rPr>
              <a:t>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2017 – подана 1 заявка (РФФИ), не поддержана.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Количество </a:t>
            </a:r>
            <a:r>
              <a:rPr lang="ru-RU" altLang="ru-RU" sz="1800" dirty="0">
                <a:solidFill>
                  <a:srgbClr val="000000"/>
                </a:solidFill>
              </a:rPr>
              <a:t>опубликованных научных трудов, индексированных базами данных с 01.01.2014: РИНЦ -   </a:t>
            </a:r>
            <a:r>
              <a:rPr lang="ru-RU" altLang="ru-RU" sz="1800" dirty="0" smtClean="0">
                <a:solidFill>
                  <a:srgbClr val="000000"/>
                </a:solidFill>
              </a:rPr>
              <a:t>11; </a:t>
            </a:r>
            <a:r>
              <a:rPr lang="ru-RU" altLang="ru-RU" sz="1800" dirty="0" err="1">
                <a:solidFill>
                  <a:srgbClr val="000000"/>
                </a:solidFill>
              </a:rPr>
              <a:t>Web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</a:rPr>
              <a:t>of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</a:rPr>
              <a:t>Science</a:t>
            </a:r>
            <a:r>
              <a:rPr lang="ru-RU" altLang="ru-RU" sz="1800" dirty="0">
                <a:solidFill>
                  <a:srgbClr val="000000"/>
                </a:solidFill>
              </a:rPr>
              <a:t> -   </a:t>
            </a:r>
            <a:r>
              <a:rPr lang="ru-RU" altLang="ru-RU" sz="1800" dirty="0" smtClean="0">
                <a:solidFill>
                  <a:srgbClr val="000000"/>
                </a:solidFill>
              </a:rPr>
              <a:t>7; </a:t>
            </a:r>
            <a:r>
              <a:rPr lang="ru-RU" altLang="ru-RU" sz="1800" dirty="0" err="1">
                <a:solidFill>
                  <a:srgbClr val="000000"/>
                </a:solidFill>
              </a:rPr>
              <a:t>Scopus</a:t>
            </a:r>
            <a:r>
              <a:rPr lang="ru-RU" altLang="ru-RU" sz="1800" dirty="0">
                <a:solidFill>
                  <a:srgbClr val="000000"/>
                </a:solidFill>
              </a:rPr>
              <a:t> - </a:t>
            </a:r>
            <a:r>
              <a:rPr lang="ru-RU" altLang="ru-RU" sz="1800" dirty="0" smtClean="0">
                <a:solidFill>
                  <a:srgbClr val="000000"/>
                </a:solidFill>
              </a:rPr>
              <a:t>7.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22643"/>
              </p:ext>
            </p:extLst>
          </p:nvPr>
        </p:nvGraphicFramePr>
        <p:xfrm>
          <a:off x="683568" y="4869160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0000" lnSpcReduction="20000"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</a:t>
            </a:r>
            <a:endParaRPr lang="ru-RU" sz="21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КАФЕДРА ВОСПИТАНИЯ И СОЦИАЛИЗАЦИИ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</a:t>
            </a:r>
            <a:endParaRPr lang="ru-RU" sz="21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Подано </a:t>
            </a:r>
            <a:r>
              <a:rPr lang="ru-RU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заявлений – 1. </a:t>
            </a:r>
            <a:endParaRPr lang="ru-RU" sz="29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b="1" dirty="0">
                <a:cs typeface="Arial" panose="020B0604020202020204" pitchFamily="34" charset="0"/>
              </a:rPr>
              <a:t> </a:t>
            </a:r>
            <a:r>
              <a:rPr lang="ru-RU" sz="2900" b="1" dirty="0" smtClean="0">
                <a:cs typeface="Arial" panose="020B0604020202020204" pitchFamily="34" charset="0"/>
              </a:rPr>
              <a:t>               КРИВЫХ СЕРГЕЙ ВИКТОРОВИЧ</a:t>
            </a:r>
            <a:r>
              <a:rPr lang="ru-RU" sz="2900" dirty="0">
                <a:cs typeface="Arial" panose="020B0604020202020204" pitchFamily="34" charset="0"/>
              </a:rPr>
              <a:t>, </a:t>
            </a:r>
            <a:r>
              <a:rPr lang="ru-RU" sz="2900" dirty="0" smtClean="0">
                <a:cs typeface="Arial" panose="020B0604020202020204" pitchFamily="34" charset="0"/>
              </a:rPr>
              <a:t>1961, почетный работник общего образования РФ, доктор </a:t>
            </a:r>
            <a:r>
              <a:rPr lang="ru-RU" sz="2900" dirty="0">
                <a:cs typeface="Arial" panose="020B0604020202020204" pitchFamily="34" charset="0"/>
              </a:rPr>
              <a:t>педагогических  </a:t>
            </a:r>
            <a:r>
              <a:rPr lang="ru-RU" sz="2900" dirty="0" smtClean="0">
                <a:cs typeface="Arial" panose="020B0604020202020204" pitchFamily="34" charset="0"/>
              </a:rPr>
              <a:t>наук (2000</a:t>
            </a:r>
            <a:r>
              <a:rPr lang="ru-RU" sz="2900" dirty="0">
                <a:cs typeface="Arial" panose="020B0604020202020204" pitchFamily="34" charset="0"/>
              </a:rPr>
              <a:t>),  профессор (2007), профессор кафедры </a:t>
            </a:r>
            <a:r>
              <a:rPr lang="ru-RU" sz="2900" dirty="0" smtClean="0">
                <a:cs typeface="Arial" panose="020B0604020202020204" pitchFamily="34" charset="0"/>
              </a:rPr>
              <a:t>воспитания и социализации.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	Основные </a:t>
            </a:r>
            <a:r>
              <a:rPr lang="ru-RU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работы </a:t>
            </a: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из</a:t>
            </a:r>
            <a:r>
              <a:rPr lang="ru-RU" sz="2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241 </a:t>
            </a: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опубликованной: </a:t>
            </a: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«Организация сетевого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  взаимодействия с социальными партнерами с целью социально-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профессиональной адаптации детей-сирот и </a:t>
            </a:r>
            <a:r>
              <a:rPr lang="ru-RU" sz="29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постинтернатного</a:t>
            </a: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сопровождения выпускников-сирот профессиональных образовательных учреждений»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(методическое пособие, 2018), «Социальное партнерство на основе сетевого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взаимодействия как средство подготовки сирот к будущей жизнедеятельности в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условиях профессиональных образовательных учреждений).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           Лекционные курсы по профилю кафедры:</a:t>
            </a:r>
            <a:r>
              <a:rPr lang="en-US" altLang="ru-RU" sz="29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2900" dirty="0" smtClean="0">
                <a:solidFill>
                  <a:srgbClr val="000000"/>
                </a:solidFill>
                <a:cs typeface="Arial" panose="020B0604020202020204" pitchFamily="34" charset="0"/>
              </a:rPr>
              <a:t>«Прогнозирование и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altLang="ru-RU" sz="2900" dirty="0" smtClean="0">
                <a:solidFill>
                  <a:srgbClr val="000000"/>
                </a:solidFill>
                <a:cs typeface="Arial" panose="020B0604020202020204" pitchFamily="34" charset="0"/>
              </a:rPr>
              <a:t> проектирование в социальной работе», «Основы социального образования».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           Научное </a:t>
            </a:r>
            <a:r>
              <a:rPr lang="ru-RU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руководство: </a:t>
            </a: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</a:t>
            </a:r>
            <a:r>
              <a:rPr lang="ru-RU" sz="2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          </a:t>
            </a: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Наличие </a:t>
            </a:r>
            <a:r>
              <a:rPr lang="ru-RU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грантов</a:t>
            </a: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:</a:t>
            </a:r>
            <a:r>
              <a:rPr lang="ru-RU" sz="2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</a:t>
            </a:r>
            <a:r>
              <a:rPr lang="ru-RU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</a:t>
            </a:r>
            <a:r>
              <a:rPr lang="ru-RU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нет данных.</a:t>
            </a:r>
            <a:endParaRPr lang="ru-RU" sz="29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</a:t>
            </a:r>
            <a:r>
              <a:rPr lang="ru-RU" sz="2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          </a:t>
            </a: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Заявочная </a:t>
            </a:r>
            <a:r>
              <a:rPr lang="ru-RU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деятельность</a:t>
            </a: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: </a:t>
            </a:r>
            <a:r>
              <a:rPr lang="ru-RU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</a:t>
            </a:r>
            <a:r>
              <a:rPr lang="ru-RU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2018 – подана 1 заявка (РФФИ). Не поддержана.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</a:t>
            </a:r>
            <a:r>
              <a:rPr lang="ru-RU" sz="2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          </a:t>
            </a:r>
            <a:r>
              <a:rPr lang="ru-RU" sz="29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Н</a:t>
            </a:r>
            <a:r>
              <a:rPr lang="ru-RU" sz="29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аукометрические</a:t>
            </a:r>
            <a:r>
              <a:rPr lang="ru-RU" sz="2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Количество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опубликованных научных трудов, индексированных базами </a:t>
            </a:r>
            <a:endParaRPr lang="ru-RU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данных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 01.01.2014: РИНЦ -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22; </a:t>
            </a:r>
            <a:r>
              <a:rPr lang="ru-RU" sz="2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Web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Science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 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2; </a:t>
            </a:r>
            <a:r>
              <a:rPr lang="ru-RU" sz="2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Scopus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</a:t>
            </a:r>
            <a:endParaRPr lang="ru-RU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081718"/>
              </p:ext>
            </p:extLst>
          </p:nvPr>
        </p:nvGraphicFramePr>
        <p:xfrm>
          <a:off x="899832" y="4653136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4295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endParaRPr lang="ru-RU" altLang="ru-RU" sz="175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75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КЛИНИЧЕСКОЙ ПСИХОЛОГИИ И ПСИХОЛОГИЧЕСКОЙ ПОМОЩИ</a:t>
            </a:r>
          </a:p>
          <a:p>
            <a:pPr lvl="0" algn="ctr" eaLnBrk="1" hangingPunct="1">
              <a:tabLst/>
            </a:pPr>
            <a:r>
              <a:rPr lang="ru-RU" altLang="ru-RU" sz="175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>           </a:t>
            </a:r>
            <a:endParaRPr lang="ru-RU" altLang="ru-RU" sz="175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597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2. ШОШИНА ИРИНА ИВАНОВНА,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1971, </a:t>
            </a:r>
            <a:r>
              <a:rPr lang="ru-RU" altLang="ru-RU" sz="1800" dirty="0">
                <a:solidFill>
                  <a:srgbClr val="000000"/>
                </a:solidFill>
              </a:rPr>
              <a:t>доктор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биологических </a:t>
            </a:r>
            <a:r>
              <a:rPr lang="ru-RU" altLang="ru-RU" sz="1800" dirty="0">
                <a:solidFill>
                  <a:srgbClr val="000000"/>
                </a:solidFill>
              </a:rPr>
              <a:t>наук </a:t>
            </a:r>
            <a:r>
              <a:rPr lang="ru-RU" altLang="ru-RU" sz="1800" dirty="0" smtClean="0">
                <a:solidFill>
                  <a:srgbClr val="000000"/>
                </a:solidFill>
              </a:rPr>
              <a:t>(2015),  доцент (2012</a:t>
            </a:r>
            <a:r>
              <a:rPr lang="ru-RU" altLang="ru-RU" sz="1800" dirty="0">
                <a:solidFill>
                  <a:srgbClr val="000000"/>
                </a:solidFill>
              </a:rPr>
              <a:t>), главный научный сотрудник ФГБУН ИФ им. И. П. Павлова </a:t>
            </a:r>
            <a:r>
              <a:rPr lang="ru-RU" altLang="ru-RU" sz="1800" dirty="0" smtClean="0">
                <a:solidFill>
                  <a:srgbClr val="000000"/>
                </a:solidFill>
              </a:rPr>
              <a:t>РАН.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41 опубликованной: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«Особенности восприятия (зрительного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гнозиса</a:t>
            </a:r>
            <a:r>
              <a:rPr lang="ru-RU" altLang="ru-RU" sz="1800" dirty="0" smtClean="0">
                <a:solidFill>
                  <a:srgbClr val="000000"/>
                </a:solidFill>
              </a:rPr>
              <a:t>) и мышления у пациентов с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шизотипическим</a:t>
            </a:r>
            <a:r>
              <a:rPr lang="ru-RU" altLang="ru-RU" sz="1800" dirty="0" smtClean="0">
                <a:solidFill>
                  <a:srgbClr val="000000"/>
                </a:solidFill>
              </a:rPr>
              <a:t> расстройством» (статья, 2018), «Функциональное состояние и характер взаимодействия нейронных сетей глобального и локального анализа информации  как маркер хронического стресса»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3 грантов РФФИ (2018, 2019)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                                                                                     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147405"/>
              </p:ext>
            </p:extLst>
          </p:nvPr>
        </p:nvGraphicFramePr>
        <p:xfrm>
          <a:off x="611560" y="4437112"/>
          <a:ext cx="8352928" cy="1304741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01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БЕЗОПАСНОСТИ ЖИЗНЕДЕЯТЕЛЬНОСТИ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ШАТАЛОВ МАКСИМ АНАТОЛЬЕВИЧ,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1973, доктор педагогических наук (2005), доцент (2005), </a:t>
            </a:r>
            <a:r>
              <a:rPr lang="ru-RU" altLang="ru-RU" sz="1700" dirty="0" smtClean="0">
                <a:solidFill>
                  <a:srgbClr val="000000"/>
                </a:solidFill>
              </a:rPr>
              <a:t>заведующий кафедрой естественно-географического образования </a:t>
            </a:r>
            <a:r>
              <a:rPr lang="ru-RU" altLang="ru-RU" sz="1700" dirty="0">
                <a:solidFill>
                  <a:srgbClr val="000000"/>
                </a:solidFill>
              </a:rPr>
              <a:t>Ленинградского областного института развития образования, профессор кафедры методики обучения безопасности </a:t>
            </a:r>
            <a:r>
              <a:rPr lang="ru-RU" altLang="ru-RU" sz="1700" dirty="0" smtClean="0">
                <a:solidFill>
                  <a:srgbClr val="000000"/>
                </a:solidFill>
              </a:rPr>
              <a:t>жизнедеятельности (работа </a:t>
            </a:r>
            <a:r>
              <a:rPr lang="ru-RU" altLang="ru-RU" sz="1700" dirty="0">
                <a:solidFill>
                  <a:srgbClr val="000000"/>
                </a:solidFill>
              </a:rPr>
              <a:t>по </a:t>
            </a:r>
            <a:r>
              <a:rPr lang="ru-RU" altLang="ru-RU" sz="1700" dirty="0" smtClean="0">
                <a:solidFill>
                  <a:srgbClr val="000000"/>
                </a:solidFill>
              </a:rPr>
              <a:t>совместительству). </a:t>
            </a:r>
            <a:endParaRPr lang="ru-RU" altLang="ru-RU" sz="17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18 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«О некоторых особенностях методики обучения основам безопасности жизнедеятельности в современной школе» (статья, 2017), «Формирование универсальных учебных действий как направление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метаметодики</a:t>
            </a:r>
            <a:r>
              <a:rPr lang="ru-RU" altLang="ru-RU" sz="1700" dirty="0" smtClean="0">
                <a:solidFill>
                  <a:srgbClr val="000000"/>
                </a:solidFill>
              </a:rPr>
              <a:t>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«Организация исследовательской работы учащихся в области безопасности жизнедеятельности», «Технологии обучения безопасности жизнедеятельности в педагогическом образовании».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65530"/>
              </p:ext>
            </p:extLst>
          </p:nvPr>
        </p:nvGraphicFramePr>
        <p:xfrm>
          <a:off x="683568" y="5044898"/>
          <a:ext cx="8352928" cy="1354972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4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МУЗЫКАЛЬНОГО ВОСПИТАНИЯ И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КОННОВ ВЛАДИМИР ПЕТРОВИЧ,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1948, доктор искусствоведения (1993), профессор (2008), профессор кафедры музыкального воспитания и образования.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5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««</a:t>
            </a:r>
            <a:r>
              <a:rPr lang="ru-RU" altLang="ru-RU" sz="1700" dirty="0">
                <a:solidFill>
                  <a:srgbClr val="000000"/>
                </a:solidFill>
              </a:rPr>
              <a:t>Прошлое» и «настоящее» в системе временных координат симфонической </a:t>
            </a:r>
            <a:r>
              <a:rPr lang="ru-RU" altLang="ru-RU" sz="1700" dirty="0" err="1">
                <a:solidFill>
                  <a:srgbClr val="000000"/>
                </a:solidFill>
              </a:rPr>
              <a:t>концепционности</a:t>
            </a:r>
            <a:r>
              <a:rPr lang="ru-RU" altLang="ru-RU" sz="1700" dirty="0">
                <a:solidFill>
                  <a:srgbClr val="000000"/>
                </a:solidFill>
              </a:rPr>
              <a:t> у С.В. </a:t>
            </a:r>
            <a:r>
              <a:rPr lang="ru-RU" altLang="ru-RU" sz="1700" dirty="0" smtClean="0">
                <a:solidFill>
                  <a:srgbClr val="000000"/>
                </a:solidFill>
              </a:rPr>
              <a:t>Рахманинова» </a:t>
            </a:r>
            <a:r>
              <a:rPr lang="ru-RU" altLang="ru-RU" sz="1700" dirty="0">
                <a:solidFill>
                  <a:srgbClr val="000000"/>
                </a:solidFill>
              </a:rPr>
              <a:t>(статья, 2018), </a:t>
            </a:r>
            <a:r>
              <a:rPr lang="ru-RU" altLang="ru-RU" sz="1700" dirty="0" smtClean="0">
                <a:solidFill>
                  <a:srgbClr val="000000"/>
                </a:solidFill>
              </a:rPr>
              <a:t>«Жанр </a:t>
            </a:r>
            <a:r>
              <a:rPr lang="ru-RU" altLang="ru-RU" sz="1700" dirty="0">
                <a:solidFill>
                  <a:srgbClr val="000000"/>
                </a:solidFill>
              </a:rPr>
              <a:t>мессы в контексте творческого наследия Антона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Брукнера</a:t>
            </a:r>
            <a:r>
              <a:rPr lang="ru-RU" altLang="ru-RU" sz="1700" dirty="0" smtClean="0">
                <a:solidFill>
                  <a:srgbClr val="000000"/>
                </a:solidFill>
              </a:rPr>
              <a:t>» (статья, 2018)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в </a:t>
            </a:r>
            <a:r>
              <a:rPr lang="en-US" altLang="ru-RU" sz="17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 smtClean="0">
                <a:solidFill>
                  <a:srgbClr val="000000"/>
                </a:solidFill>
              </a:rPr>
              <a:t>: «Музыкальное </a:t>
            </a:r>
            <a:r>
              <a:rPr lang="ru-RU" altLang="ru-RU" sz="1700" dirty="0">
                <a:solidFill>
                  <a:srgbClr val="000000"/>
                </a:solidFill>
              </a:rPr>
              <a:t>искусство в контексте художественной культуры», «История зарубежного музыкального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искусства»; «Музыкальная историография».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7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7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7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12;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881067"/>
              </p:ext>
            </p:extLst>
          </p:nvPr>
        </p:nvGraphicFramePr>
        <p:xfrm>
          <a:off x="683568" y="4797152"/>
          <a:ext cx="8352928" cy="1336221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16632"/>
            <a:ext cx="91440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МУЗЫКАЛЬНОГО ВОСПИТАНИЯ И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598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ОВСЯНКИНА ГАЛИНА ПЕТРОВНА,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1950, </a:t>
            </a:r>
            <a:r>
              <a:rPr lang="ru-RU" altLang="ru-RU" sz="1700" dirty="0" smtClean="0">
                <a:solidFill>
                  <a:srgbClr val="000000"/>
                </a:solidFill>
              </a:rPr>
              <a:t>член Союза композиторов РФ, доктор </a:t>
            </a:r>
            <a:r>
              <a:rPr lang="ru-RU" altLang="ru-RU" sz="1700" dirty="0">
                <a:solidFill>
                  <a:srgbClr val="000000"/>
                </a:solidFill>
              </a:rPr>
              <a:t>искусствоведения (2004), профессор (2010), профессор кафедры музыкального воспитания и образования.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32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«Концерт длиною в жизнь. Галина Федорова – служение искусству» (монография, 2018), «Современные методы исследования в области педагогики музыкального образования»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«Музыкальная педагогика и психология», «Психологические механизмы музыкально-творческого самовыражения», «История зарубежной музыки».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 аспирантов.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   </a:t>
            </a:r>
            <a:endParaRPr lang="ru-RU" sz="17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                                                                                                                                                </a:t>
            </a: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К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33;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223964"/>
              </p:ext>
            </p:extLst>
          </p:nvPr>
        </p:nvGraphicFramePr>
        <p:xfrm>
          <a:off x="683568" y="4797152"/>
          <a:ext cx="8352928" cy="1260602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7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0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МУЗЫКАЛЬНОГО ВОСПИТАНИЯ И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793481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РАЧИНА БЕЛА СОЛОМОНОВНА, </a:t>
            </a:r>
            <a:r>
              <a:rPr lang="ru-RU" altLang="ru-RU" sz="1700" dirty="0">
                <a:solidFill>
                  <a:srgbClr val="000000"/>
                </a:solidFill>
              </a:rPr>
              <a:t>1946, почетный работник высшего профессионального образования РФ, заслуженный учитель РФ, доцент (2010), профессор кафедры музыкального воспитания и </a:t>
            </a:r>
            <a:r>
              <a:rPr lang="ru-RU" altLang="ru-RU" sz="1700" dirty="0" smtClean="0">
                <a:solidFill>
                  <a:srgbClr val="000000"/>
                </a:solidFill>
              </a:rPr>
              <a:t>образования.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9 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«Внеречевое общение как важный компонент режиссуры урока музыки» (статья, 2016),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«Уроки музыки в контексте новой образовательной парадигмы» (статья, 2017. РИНЦ).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«Методика </a:t>
            </a:r>
            <a:r>
              <a:rPr lang="ru-RU" altLang="ru-RU" sz="1700" dirty="0">
                <a:solidFill>
                  <a:srgbClr val="000000"/>
                </a:solidFill>
              </a:rPr>
              <a:t>обучения и воспитания (музыкальное </a:t>
            </a:r>
            <a:r>
              <a:rPr lang="ru-RU" altLang="ru-RU" sz="1700" dirty="0" smtClean="0">
                <a:solidFill>
                  <a:srgbClr val="000000"/>
                </a:solidFill>
              </a:rPr>
              <a:t>образование)», «Формирование образовательной среды развития одаренных детей и талантливой молодежи».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Подготовила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14 лауреатов и 8 дипломантов международных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педагогических конкурсов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     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        К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оличество 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420960"/>
              </p:ext>
            </p:extLst>
          </p:nvPr>
        </p:nvGraphicFramePr>
        <p:xfrm>
          <a:off x="683568" y="4869160"/>
          <a:ext cx="8352928" cy="1300744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МУЗЫКАЛЬНОГО ВОСПИТАНИЯ И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ГЕРЦМАН ЕВГЕНИЙ ВЛАДИМИРОВИЧ,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1937, доктор искусствоведения (1991), профессор (2007), ведущий научный сотрудник Российского института истории искусств, профессор кафедры музыкального воспитания и </a:t>
            </a:r>
            <a:r>
              <a:rPr lang="ru-RU" altLang="ru-RU" sz="1700" dirty="0" smtClean="0">
                <a:solidFill>
                  <a:srgbClr val="000000"/>
                </a:solidFill>
              </a:rPr>
              <a:t>образования (работа по совместительству). </a:t>
            </a:r>
            <a:endParaRPr lang="ru-RU" altLang="ru-RU" sz="17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16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«Византийское музыкознание» (учебник, 2017), «Введение в музыкальное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антиковедение</a:t>
            </a:r>
            <a:r>
              <a:rPr lang="ru-RU" altLang="ru-RU" sz="1700" dirty="0" smtClean="0">
                <a:solidFill>
                  <a:srgbClr val="000000"/>
                </a:solidFill>
              </a:rPr>
              <a:t>» (учебник, 2019).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«История музыки», «История зарубежного музыкального искусства».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dirty="0">
                <a:solidFill>
                  <a:srgbClr val="000000"/>
                </a:solidFill>
              </a:rPr>
              <a:t>         </a:t>
            </a:r>
            <a:r>
              <a:rPr lang="ru-RU" altLang="ru-RU" sz="1700" dirty="0" smtClean="0">
                <a:solidFill>
                  <a:srgbClr val="000000"/>
                </a:solidFill>
              </a:rPr>
              <a:t>Основатель </a:t>
            </a:r>
            <a:r>
              <a:rPr lang="ru-RU" altLang="ru-RU" sz="1700" dirty="0">
                <a:solidFill>
                  <a:srgbClr val="000000"/>
                </a:solidFill>
              </a:rPr>
              <a:t>научной школы по исследованию музыкально-исторических и музыкально-теоретических памятников (Владивосток – Санкт-Петербург).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 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      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К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25;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31981"/>
              </p:ext>
            </p:extLst>
          </p:nvPr>
        </p:nvGraphicFramePr>
        <p:xfrm>
          <a:off x="683568" y="4653136"/>
          <a:ext cx="8352928" cy="1300744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2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МУЗЫКАЛЬНОГО ВОСПИТАНИЯ И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764704"/>
            <a:ext cx="9144000" cy="615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СКАФТЫМОВА ЛЮДМИЛА АЛЕКСАНДРОВНА,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1939, заслуженный работник высшей школы РФ, доктор искусствоведения (1998), профессор (2006), профессор кафедры истории русской музыки Санкт-Петербургской консерватории, профессор кафедры музыкального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воспитания и образования (работа по совместительству).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5 опубликованных: </a:t>
            </a:r>
            <a:r>
              <a:rPr lang="ru-RU" altLang="ru-RU" sz="1700" dirty="0">
                <a:solidFill>
                  <a:srgbClr val="000000"/>
                </a:solidFill>
              </a:rPr>
              <a:t>«Двенадцать педальных прелюдий С. </a:t>
            </a:r>
            <a:r>
              <a:rPr lang="ru-RU" altLang="ru-RU" sz="1700" dirty="0" err="1">
                <a:solidFill>
                  <a:srgbClr val="000000"/>
                </a:solidFill>
              </a:rPr>
              <a:t>Майкапара</a:t>
            </a:r>
            <a:r>
              <a:rPr lang="ru-RU" altLang="ru-RU" sz="1700" dirty="0">
                <a:solidFill>
                  <a:srgbClr val="000000"/>
                </a:solidFill>
              </a:rPr>
              <a:t> в контексте современной фортепианной </a:t>
            </a:r>
            <a:r>
              <a:rPr lang="ru-RU" altLang="ru-RU" sz="1700" dirty="0" smtClean="0">
                <a:solidFill>
                  <a:srgbClr val="000000"/>
                </a:solidFill>
              </a:rPr>
              <a:t>педагогики» (статья, 2016),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«Песни </a:t>
            </a:r>
            <a:r>
              <a:rPr lang="ru-RU" altLang="ru-RU" sz="1700" dirty="0">
                <a:solidFill>
                  <a:srgbClr val="000000"/>
                </a:solidFill>
              </a:rPr>
              <a:t>Шумана из вокального цикла «Мирты» (к проблеме исполнительский интерпретации</a:t>
            </a:r>
            <a:r>
              <a:rPr lang="ru-RU" altLang="ru-RU" sz="1700" dirty="0" smtClean="0">
                <a:solidFill>
                  <a:srgbClr val="000000"/>
                </a:solidFill>
              </a:rPr>
              <a:t>)» (статья, 2017).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«История отечественного музыкального искусства».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К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69929"/>
              </p:ext>
            </p:extLst>
          </p:nvPr>
        </p:nvGraphicFramePr>
        <p:xfrm>
          <a:off x="683568" y="5013176"/>
          <a:ext cx="8352928" cy="1300744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МУЗЫКАЛЬНО-ИНСТРУМЕНТАЛЬНОЙ ПОДГОТОВКИ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ВОРОТНОЙ МИХАИЛ </a:t>
            </a:r>
            <a:r>
              <a:rPr lang="ru-RU" altLang="ru-RU" sz="2000" b="1" dirty="0">
                <a:solidFill>
                  <a:srgbClr val="000000"/>
                </a:solidFill>
              </a:rPr>
              <a:t>ВЯЧЕСЛАВОВИЧ, </a:t>
            </a:r>
            <a:r>
              <a:rPr lang="ru-RU" altLang="ru-RU" sz="1700" dirty="0">
                <a:solidFill>
                  <a:srgbClr val="000000"/>
                </a:solidFill>
              </a:rPr>
              <a:t>1966, почетный работник высшего профессионального образования РФ, кандидат искусствоведения (2008), доцент (2008),  </a:t>
            </a:r>
            <a:r>
              <a:rPr lang="ru-RU" altLang="ru-RU" sz="1700" dirty="0" smtClean="0">
                <a:solidFill>
                  <a:srgbClr val="000000"/>
                </a:solidFill>
              </a:rPr>
              <a:t>профессор </a:t>
            </a:r>
            <a:r>
              <a:rPr lang="ru-RU" altLang="ru-RU" sz="1700" dirty="0">
                <a:solidFill>
                  <a:srgbClr val="000000"/>
                </a:solidFill>
              </a:rPr>
              <a:t>кафедры музыкально-инструментальной подготовки.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12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«Музыкально-просветительская деятельность студентов творческого вуза как фактор освоения профессиональных компетенций музыканта-педагога» (статья, 2017), «Подготовка музыканта к публичному исполнению» (статья, 2019).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«Музыкально-инструментальное исполнительство»,  «Специальный музыкальный инструмент».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Подготовил 6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лауреатов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 дипломантов исполнительских международных и всероссийских конкурсов и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фестивалей за отчетный период. 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 – руководитель гранта КНВШ.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2018 – подана 1 заявка (КНВШ). Поддержана.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К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26;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40954"/>
              </p:ext>
            </p:extLst>
          </p:nvPr>
        </p:nvGraphicFramePr>
        <p:xfrm>
          <a:off x="683568" y="5085184"/>
          <a:ext cx="8352928" cy="1300744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8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МУЗЫКАЛЬНО-ИНСТРУМЕНТАЛЬНОЙ ПОДГОТОВКИ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 КАРПОВА СОФЬЯ МОИСЕЕВНА,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1949, кандидат искусствоведения (1989),  профессор (2012), профессор кафедры музыкально-инструментальной подготовки.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4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«Некоторые аспекты подготовки студентов к участию в музыкальных конкурсах» (номинация «Концертмейстерское мастерство»» (статья, 2016), «Влияние туркменской народной музыки на романсовое творчество композиторов Туркменистана»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«История и теория концертмейстерского искусства», «Концертмейстерское мастерство», «Концертмейстерский класс».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Подготовила 26 лауреатов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дипломантов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международных, всероссийских, региональных конкурсов и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фестивалей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 отчетный период.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  К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3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403224"/>
              </p:ext>
            </p:extLst>
          </p:nvPr>
        </p:nvGraphicFramePr>
        <p:xfrm>
          <a:off x="762552" y="4869160"/>
          <a:ext cx="8352928" cy="1300744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2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МУЗЫКАЛЬНО-ИНСТРУМЕНТАЛЬНОЙ ПОДГОТОВКИ 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ПОДОЛЬСКАЯ ИРИНА ПЕТРОВНА,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1948, ученой степени не имеет,  доцент (1995), профессор кафедры музыкально-инструментальной подготовки.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2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«Книга </a:t>
            </a:r>
            <a:r>
              <a:rPr lang="ru-RU" altLang="ru-RU" sz="1700" dirty="0">
                <a:solidFill>
                  <a:srgbClr val="000000"/>
                </a:solidFill>
              </a:rPr>
              <a:t>К. А. </a:t>
            </a:r>
            <a:r>
              <a:rPr lang="ru-RU" altLang="ru-RU" sz="1700" dirty="0" err="1">
                <a:solidFill>
                  <a:srgbClr val="000000"/>
                </a:solidFill>
              </a:rPr>
              <a:t>Мартинсена</a:t>
            </a:r>
            <a:r>
              <a:rPr lang="ru-RU" altLang="ru-RU" sz="1700" dirty="0">
                <a:solidFill>
                  <a:srgbClr val="000000"/>
                </a:solidFill>
              </a:rPr>
              <a:t> «Индивидуальная фортепианная техника» (краткий обзор и попытка анализа</a:t>
            </a:r>
            <a:r>
              <a:rPr lang="ru-RU" altLang="ru-RU" sz="1700" dirty="0" smtClean="0">
                <a:solidFill>
                  <a:srgbClr val="000000"/>
                </a:solidFill>
              </a:rPr>
              <a:t>)» (статья, 2016. </a:t>
            </a:r>
            <a:r>
              <a:rPr lang="ru-RU" altLang="ru-RU" sz="1700" dirty="0">
                <a:solidFill>
                  <a:srgbClr val="000000"/>
                </a:solidFill>
              </a:rPr>
              <a:t>РИНЦ), «Некоторые предпосылки воспитания творческого и эстрадного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самочувствия» (статья, 2016. РИНЦ).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«Теория и практика  музыкально-инструментального искусства», «Музыкально-компьютерные технологии в образовании», «Музыкальное образование».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Подготовила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лауреатов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исполнительских международных и всероссийских конкурсов и фестивалей за отчетный период.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опубликованных научных трудов, индексированных базами данных с 01.01.2014: РИНЦ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0393"/>
              </p:ext>
            </p:extLst>
          </p:nvPr>
        </p:nvGraphicFramePr>
        <p:xfrm>
          <a:off x="683568" y="4869160"/>
          <a:ext cx="8352928" cy="1300744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МЕДИКО-ВАЛЕОЛОГИЧЕСКИХ ДИСЦИПЛИН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БУЙНОВ ЛЕОНИД ГЕННАДЬЕВИЧ</a:t>
            </a:r>
            <a:r>
              <a:rPr lang="ru-RU" sz="2000" dirty="0" smtClean="0"/>
              <a:t>, </a:t>
            </a:r>
            <a:r>
              <a:rPr lang="ru-RU" sz="2000" dirty="0"/>
              <a:t>1957, доктор медицинских наук (2002), профессор (2011), заведующий кафедрой медико-</a:t>
            </a:r>
            <a:r>
              <a:rPr lang="ru-RU" sz="2000" dirty="0" err="1"/>
              <a:t>валеологических</a:t>
            </a:r>
            <a:r>
              <a:rPr lang="ru-RU" sz="2000" dirty="0"/>
              <a:t> дисциплин.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5 лет.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49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</a:t>
            </a:r>
            <a:r>
              <a:rPr lang="ru-RU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Здоровьеформирующее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образование – одна из важнейших задач современности» (статья, 2018.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Scopus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), «Безопасность жизнедеятельности» (учебник в соавторстве, 2018).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</a:t>
            </a:r>
            <a:r>
              <a:rPr lang="en-US" altLang="ru-RU" sz="20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</a:rPr>
              <a:t>«Основы медицинских знаний», «Средства и методы повышения работоспособности», «Психофизиология обучающихся».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2016 – подано 2 заявки (РФФИ, РНФ), не поддержаны. 2018 – 3 заявки (РФФИ, РНФ, КНВШ), 1 – на рассмотрении (РНФ).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Количество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опубликованных научных трудов, индексированных базами 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данных с 01.01.2014: РИНЦ -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22;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Science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- 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0;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Scopus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-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13.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18297"/>
              </p:ext>
            </p:extLst>
          </p:nvPr>
        </p:nvGraphicFramePr>
        <p:xfrm>
          <a:off x="1044328" y="4509120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3867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950" y="44450"/>
            <a:ext cx="90011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tabLst/>
              <a:defRPr/>
            </a:pP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algn="ctr" eaLnBrk="1" hangingPunct="1">
              <a:tabLst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МУЗЫКАЛЬНО-ИНСТРУМЕНТАЛЬНОЙ ПОДГОТОВКИ</a:t>
            </a:r>
          </a:p>
          <a:p>
            <a:pPr algn="ctr" eaLnBrk="1" hangingPunct="1">
              <a:tabLst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</a:p>
          <a:p>
            <a:pPr algn="ctr" eaLnBrk="1" hangingPunct="1">
              <a:tabLst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513"/>
            <a:ext cx="9109075" cy="565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 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МОНАСТЫРСКИЙ ВАДИМ НАУМОВИЧ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1945, заслуженный артист РФ,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(1997), профессор кафедры специального фортепиано Иерусалимской академии музыки и танца им. С. Рубина.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 Основные работы по профилю кафедры: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«Русский метод, как исполнять русскую музыку (Мусоргский, Прокофьев, Скрябин, Шостакович)» (</a:t>
            </a:r>
            <a:r>
              <a:rPr lang="en-US" altLang="ru-RU" sz="1800" dirty="0" smtClean="0">
                <a:solidFill>
                  <a:srgbClr val="000000"/>
                </a:solidFill>
              </a:rPr>
              <a:t>DVD</a:t>
            </a:r>
            <a:r>
              <a:rPr lang="ru-RU" altLang="ru-RU" sz="1800" dirty="0" smtClean="0">
                <a:solidFill>
                  <a:srgbClr val="000000"/>
                </a:solidFill>
              </a:rPr>
              <a:t>, 2017), «А. Скрябин – миниатюры до атонального периода» (исполнение и исполнительский анализ)» (</a:t>
            </a:r>
            <a:r>
              <a:rPr lang="en-US" altLang="ru-RU" sz="1800" dirty="0" smtClean="0">
                <a:solidFill>
                  <a:srgbClr val="000000"/>
                </a:solidFill>
              </a:rPr>
              <a:t>DVD</a:t>
            </a:r>
            <a:r>
              <a:rPr lang="ru-RU" altLang="ru-RU" sz="1800" dirty="0" smtClean="0">
                <a:solidFill>
                  <a:srgbClr val="000000"/>
                </a:solidFill>
              </a:rPr>
              <a:t>, 2017).</a:t>
            </a: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Ведёт индивидуальные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занятия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 дисциплине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«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Инструментальное исполнительство (фортепиано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Входит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 жюри международных конкурсов в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Вианы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да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Мотта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(Португалия), в Саммит Пиано (Нью-Йорк), в Бургосе (Испания), в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жюри Международного конкурса музыкантов‑исполнителей имени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Загира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Исмагилова в Уфе.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Проводит 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маcтер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-классы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 Санкт-Петербурге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Башкортостане.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Основатель «Музыкальной академии Монастырских (Фортепианная академия)» для одаренных детей (Израиль).</a:t>
            </a:r>
          </a:p>
          <a:p>
            <a:pPr>
              <a:lnSpc>
                <a:spcPct val="80000"/>
              </a:lnSpc>
              <a:spcBef>
                <a:spcPts val="451"/>
              </a:spcBef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Подготовил 110 лауреатов международных музыкальных конкурсов и </a:t>
            </a:r>
          </a:p>
          <a:p>
            <a:pPr>
              <a:lnSpc>
                <a:spcPct val="80000"/>
              </a:lnSpc>
              <a:spcBef>
                <a:spcPts val="451"/>
              </a:spcBef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фестивалей.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  <a:defRPr/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defRPr/>
            </a:pP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defRPr/>
            </a:pP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defRPr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9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16632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СОЦИАЛЬНОГО И ЕСТЕСТВЕННОНАУЧНОГО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144" y="881336"/>
            <a:ext cx="9144000" cy="604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БОЛЬШАКОВА ГАЛИНА ИВАНОВНА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1954, доктор исторических наук (2010),  доцент (2009), профессор кафедры социального и естественнонаучного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образования.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1 год.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7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«Начальный период массовой репатриации советского гражданского населения и военнопленных из Финляндии (1944 – 1946 гг.)» (статья, 2018), «Из истории Выборгского трамвая (1940-1941; 1944-1957)» (статья, 2019).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в </a:t>
            </a:r>
            <a:r>
              <a:rPr lang="en-US" altLang="ru-RU" sz="17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>
                <a:solidFill>
                  <a:srgbClr val="000000"/>
                </a:solidFill>
              </a:rPr>
              <a:t>: «История России», </a:t>
            </a:r>
            <a:r>
              <a:rPr lang="ru-RU" altLang="ru-RU" sz="1700" dirty="0" smtClean="0">
                <a:solidFill>
                  <a:srgbClr val="000000"/>
                </a:solidFill>
              </a:rPr>
              <a:t> «История </a:t>
            </a:r>
            <a:r>
              <a:rPr lang="ru-RU" altLang="ru-RU" sz="1700" dirty="0">
                <a:solidFill>
                  <a:srgbClr val="000000"/>
                </a:solidFill>
              </a:rPr>
              <a:t>России </a:t>
            </a:r>
            <a:r>
              <a:rPr lang="en-US" altLang="ru-RU" sz="1700" dirty="0">
                <a:solidFill>
                  <a:srgbClr val="000000"/>
                </a:solidFill>
              </a:rPr>
              <a:t>XVII-XIX </a:t>
            </a:r>
            <a:r>
              <a:rPr lang="ru-RU" altLang="ru-RU" sz="1700" dirty="0">
                <a:solidFill>
                  <a:srgbClr val="000000"/>
                </a:solidFill>
              </a:rPr>
              <a:t>вв.», «Методика обучения и воспитания (историческое образование)», «История Средних веков», «История Средневекового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Востока»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38701"/>
              </p:ext>
            </p:extLst>
          </p:nvPr>
        </p:nvGraphicFramePr>
        <p:xfrm>
          <a:off x="683568" y="4869160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СОЦИАЛЬНОГО И ЕСТЕСТВЕННОНАУЧНОГО ОБРАЗОВАНИЯ</a:t>
            </a: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0,75)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ЗАЧИНЯЕВ ЯРОСЛАВ ВАСИЛЬЕВИЧ,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1953, доктор химических наук (1999), доктор биологических наук (2011), профессор (2001), профессор кафедры социального и естественнонаучного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образования.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1 год.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5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«Адаптация человека к изменению окружающей среды» (статья, 2018), «Проблемы экологического образования в системе среднего и высшего профессионального образования»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dirty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        Имеет патент РФ на изобретение (2015).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в </a:t>
            </a:r>
            <a:r>
              <a:rPr lang="en-US" altLang="ru-RU" sz="17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 smtClean="0">
                <a:solidFill>
                  <a:srgbClr val="000000"/>
                </a:solidFill>
              </a:rPr>
              <a:t>: «Экономика образования»; «Экология», «Безопасность жизнедеятельности».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Количество опубликованных научных трудов, индексированных базами данных с 01.01.2014: РИНЦ -  </a:t>
            </a:r>
            <a:r>
              <a:rPr lang="ru-RU" altLang="ru-RU" sz="1800" dirty="0" smtClean="0">
                <a:solidFill>
                  <a:srgbClr val="000000"/>
                </a:solidFill>
              </a:rPr>
              <a:t>39; </a:t>
            </a:r>
            <a:r>
              <a:rPr lang="ru-RU" altLang="ru-RU" sz="1800" dirty="0" err="1">
                <a:solidFill>
                  <a:srgbClr val="000000"/>
                </a:solidFill>
              </a:rPr>
              <a:t>Web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</a:rPr>
              <a:t>of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</a:rPr>
              <a:t>Science</a:t>
            </a:r>
            <a:r>
              <a:rPr lang="ru-RU" altLang="ru-RU" sz="1800" dirty="0">
                <a:solidFill>
                  <a:srgbClr val="000000"/>
                </a:solidFill>
              </a:rPr>
              <a:t> -  </a:t>
            </a:r>
            <a:r>
              <a:rPr lang="ru-RU" altLang="ru-RU" sz="1800" dirty="0" smtClean="0">
                <a:solidFill>
                  <a:srgbClr val="000000"/>
                </a:solidFill>
              </a:rPr>
              <a:t>0;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Scopus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- </a:t>
            </a:r>
            <a:r>
              <a:rPr lang="ru-RU" altLang="ru-RU" sz="1800" dirty="0" smtClean="0">
                <a:solidFill>
                  <a:srgbClr val="000000"/>
                </a:solidFill>
              </a:rPr>
              <a:t>0.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3926"/>
              </p:ext>
            </p:extLst>
          </p:nvPr>
        </p:nvGraphicFramePr>
        <p:xfrm>
          <a:off x="611560" y="4725144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СОЦИАЛЬНОГО И ЕСТЕСТВЕННОНАУЧНОГО ОБРАЗОВАНИЯ</a:t>
            </a: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0,75)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ЧЕТВЕРИКОВА НАДЕЖДА АЛЕКСАНДРОВНА, </a:t>
            </a:r>
            <a:r>
              <a:rPr lang="ru-RU" altLang="ru-RU" sz="1700" dirty="0" smtClean="0">
                <a:solidFill>
                  <a:srgbClr val="000000"/>
                </a:solidFill>
              </a:rPr>
              <a:t>1952, почетный работник высшего профессионального образования РФ, </a:t>
            </a:r>
            <a:r>
              <a:rPr lang="ru-RU" altLang="ru-RU" sz="1700" dirty="0">
                <a:solidFill>
                  <a:srgbClr val="000000"/>
                </a:solidFill>
              </a:rPr>
              <a:t>доктор философских наук (1999),  профессор (2001), профессор кафедры социального и естественнонаучного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образования.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1 год.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«Вызовы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трансформативной</a:t>
            </a:r>
            <a:r>
              <a:rPr lang="ru-RU" altLang="ru-RU" sz="1800" dirty="0" smtClean="0">
                <a:solidFill>
                  <a:srgbClr val="000000"/>
                </a:solidFill>
              </a:rPr>
              <a:t> антропологии» (статья, 2018. РИНЦ), «Информационная культура личности как фактор информационной безопасности» (статья, 2018. РИНЦ).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 smtClean="0">
                <a:solidFill>
                  <a:srgbClr val="000000"/>
                </a:solidFill>
              </a:rPr>
              <a:t>: «Этика», «Философия истории»; «Социальная и культурная антропология».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dirty="0">
                <a:solidFill>
                  <a:srgbClr val="000000"/>
                </a:solidFill>
              </a:rPr>
              <a:t>Количество опубликованных научных трудов, индексированных базами данных с 01.01.2014: РИНЦ -  </a:t>
            </a:r>
            <a:r>
              <a:rPr lang="ru-RU" altLang="ru-RU" sz="1800" dirty="0" smtClean="0">
                <a:solidFill>
                  <a:srgbClr val="000000"/>
                </a:solidFill>
              </a:rPr>
              <a:t>11; </a:t>
            </a:r>
            <a:r>
              <a:rPr lang="ru-RU" altLang="ru-RU" sz="1800" dirty="0" err="1">
                <a:solidFill>
                  <a:srgbClr val="000000"/>
                </a:solidFill>
              </a:rPr>
              <a:t>Web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</a:rPr>
              <a:t>of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</a:rPr>
              <a:t>Science</a:t>
            </a:r>
            <a:r>
              <a:rPr lang="ru-RU" altLang="ru-RU" sz="1800" dirty="0">
                <a:solidFill>
                  <a:srgbClr val="000000"/>
                </a:solidFill>
              </a:rPr>
              <a:t> -  0; </a:t>
            </a:r>
            <a:r>
              <a:rPr lang="ru-RU" altLang="ru-RU" sz="1800" dirty="0" err="1">
                <a:solidFill>
                  <a:srgbClr val="000000"/>
                </a:solidFill>
              </a:rPr>
              <a:t>Scopus</a:t>
            </a:r>
            <a:r>
              <a:rPr lang="ru-RU" altLang="ru-RU" sz="1800" dirty="0">
                <a:solidFill>
                  <a:srgbClr val="000000"/>
                </a:solidFill>
              </a:rPr>
              <a:t> - </a:t>
            </a:r>
            <a:r>
              <a:rPr lang="ru-RU" altLang="ru-RU" sz="1800" dirty="0" smtClean="0">
                <a:solidFill>
                  <a:srgbClr val="000000"/>
                </a:solidFill>
              </a:rPr>
              <a:t>1.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75781"/>
              </p:ext>
            </p:extLst>
          </p:nvPr>
        </p:nvGraphicFramePr>
        <p:xfrm>
          <a:off x="683568" y="4869160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ОРГАНИЧЕСКОЙ ХИМИИ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0,75)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ЕФРЕМОВА ИРИНА ЕВГЕНЬЕВНА,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1951, почетный работник высшего профессионального образования РФ, доктор химических наук (2004),  профессор (2006), профессор кафедры органической химии.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«Синтез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бициклов</a:t>
            </a:r>
            <a:r>
              <a:rPr lang="ru-RU" altLang="ru-RU" sz="1800" dirty="0" smtClean="0">
                <a:solidFill>
                  <a:srgbClr val="000000"/>
                </a:solidFill>
              </a:rPr>
              <a:t> с конденсированными циклами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сульфолана</a:t>
            </a:r>
            <a:r>
              <a:rPr lang="ru-RU" altLang="ru-RU" sz="1800" dirty="0" smtClean="0">
                <a:solidFill>
                  <a:srgbClr val="000000"/>
                </a:solidFill>
              </a:rPr>
              <a:t> 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изоксазолидина</a:t>
            </a:r>
            <a:r>
              <a:rPr lang="ru-RU" altLang="ru-RU" sz="1800" dirty="0" smtClean="0">
                <a:solidFill>
                  <a:srgbClr val="000000"/>
                </a:solidFill>
              </a:rPr>
              <a:t>» (статья, 2019), «Синтез новых представителей ряда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сульфоланпиразолидинов</a:t>
            </a:r>
            <a:r>
              <a:rPr lang="ru-RU" altLang="ru-RU" sz="1800" dirty="0" smtClean="0">
                <a:solidFill>
                  <a:srgbClr val="000000"/>
                </a:solidFill>
              </a:rPr>
              <a:t>» (статья, 2019).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 smtClean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 smtClean="0">
                <a:solidFill>
                  <a:srgbClr val="000000"/>
                </a:solidFill>
              </a:rPr>
              <a:t>: «Химические </a:t>
            </a:r>
            <a:r>
              <a:rPr lang="ru-RU" altLang="ru-RU" sz="1800" dirty="0">
                <a:solidFill>
                  <a:srgbClr val="000000"/>
                </a:solidFill>
              </a:rPr>
              <a:t>основы биологических процессов», «Биохимия», «Теоретические основы органической </a:t>
            </a:r>
            <a:r>
              <a:rPr lang="ru-RU" altLang="ru-RU" sz="1800" dirty="0" smtClean="0">
                <a:solidFill>
                  <a:srgbClr val="000000"/>
                </a:solidFill>
              </a:rPr>
              <a:t>химии».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проекта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(2016).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2017 – подана 1 заявка (РФФИ), не поддержана.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18;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42218"/>
              </p:ext>
            </p:extLst>
          </p:nvPr>
        </p:nvGraphicFramePr>
        <p:xfrm>
          <a:off x="683568" y="501317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ПАЛЕОАЗИАТСКИХ ЯЗЫКОВ, ФОЛЬКЛОРА И ЛИТЕРАТУРЫ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ЧЕЛЕБИЕВ ФАИК ИБРАГИМ </a:t>
            </a:r>
            <a:r>
              <a:rPr lang="ru-RU" altLang="ru-RU" sz="2000" b="1" dirty="0" err="1" smtClean="0">
                <a:solidFill>
                  <a:srgbClr val="000000"/>
                </a:solidFill>
              </a:rPr>
              <a:t>оглы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b="1" dirty="0">
                <a:solidFill>
                  <a:srgbClr val="000000"/>
                </a:solidFill>
              </a:rPr>
              <a:t>1948, </a:t>
            </a:r>
            <a:r>
              <a:rPr lang="ru-RU" altLang="ru-RU" sz="1700" dirty="0">
                <a:solidFill>
                  <a:srgbClr val="000000"/>
                </a:solidFill>
              </a:rPr>
              <a:t>доктор искусствоведения (2009), доцент (2009), профессор кафедры </a:t>
            </a:r>
            <a:r>
              <a:rPr lang="ru-RU" altLang="ru-RU" sz="1700" dirty="0" smtClean="0">
                <a:solidFill>
                  <a:srgbClr val="000000"/>
                </a:solidFill>
              </a:rPr>
              <a:t>палеоазиатских языков, фольклора и литературы.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1 год.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6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«Образ эпического героя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Кёроглу</a:t>
            </a:r>
            <a:r>
              <a:rPr lang="ru-RU" altLang="ru-RU" sz="1800" dirty="0" smtClean="0">
                <a:solidFill>
                  <a:srgbClr val="000000"/>
                </a:solidFill>
              </a:rPr>
              <a:t> в детском фольклоре (жанр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сиджильлеме</a:t>
            </a:r>
            <a:r>
              <a:rPr lang="ru-RU" altLang="ru-RU" sz="1800" dirty="0" smtClean="0">
                <a:solidFill>
                  <a:srgbClr val="000000"/>
                </a:solidFill>
              </a:rPr>
              <a:t>)» (статья, 2018), «Эпический герой в школьных анекдотах» (статья, 2018).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 </a:t>
            </a:r>
            <a:r>
              <a:rPr lang="ru-RU" altLang="ru-RU" sz="1800" dirty="0" smtClean="0">
                <a:solidFill>
                  <a:srgbClr val="000000"/>
                </a:solidFill>
              </a:rPr>
              <a:t>в </a:t>
            </a:r>
            <a:r>
              <a:rPr lang="en-US" altLang="ru-RU" sz="1800" dirty="0" smtClean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 smtClean="0">
                <a:solidFill>
                  <a:srgbClr val="000000"/>
                </a:solidFill>
              </a:rPr>
              <a:t>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«Фольклор </a:t>
            </a:r>
            <a:r>
              <a:rPr lang="ru-RU" altLang="ru-RU" sz="1800" dirty="0">
                <a:solidFill>
                  <a:srgbClr val="000000"/>
                </a:solidFill>
              </a:rPr>
              <a:t>и литература народов Севера», «Родной </a:t>
            </a:r>
            <a:r>
              <a:rPr lang="ru-RU" altLang="ru-RU" sz="1800" dirty="0" smtClean="0">
                <a:solidFill>
                  <a:srgbClr val="000000"/>
                </a:solidFill>
              </a:rPr>
              <a:t>фольклор»; «Фольклористика и методы ее исследования».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2019 – подана 1 заявка (РФФИ).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0;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90245"/>
              </p:ext>
            </p:extLst>
          </p:nvPr>
        </p:nvGraphicFramePr>
        <p:xfrm>
          <a:off x="611560" y="4869160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90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ПРОФЕССИОНАЛЬНОЙ ДЕЯТЕЛЬНОСТИ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КОРАБЛИНА ЕЛЕНА ПАВЛОВНА,</a:t>
            </a: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1950, доктор психологических наук (2006),  профессор (2007), профессор кафедры психологии профессиональной </a:t>
            </a:r>
            <a:r>
              <a:rPr lang="ru-RU" altLang="ru-RU" sz="1700" dirty="0" smtClean="0">
                <a:solidFill>
                  <a:srgbClr val="000000"/>
                </a:solidFill>
              </a:rPr>
              <a:t>деятельности.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2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34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«Особенности карьерных ориентаций студентов различных профилей обучения» (статья, 2018),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«Психологическая готовность к медицинской деятельности у студентов медицинского колледжа как фактор психогигиены сестринского дела» (статья, 2019. РИНЦ, </a:t>
            </a:r>
            <a:r>
              <a:rPr lang="en-US" altLang="ru-RU" sz="1700" dirty="0" smtClean="0">
                <a:solidFill>
                  <a:srgbClr val="000000"/>
                </a:solidFill>
              </a:rPr>
              <a:t>Scopus)</a:t>
            </a:r>
            <a:r>
              <a:rPr lang="ru-RU" altLang="ru-RU" sz="1700" dirty="0" smtClean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«Основы </a:t>
            </a:r>
            <a:r>
              <a:rPr lang="ru-RU" altLang="ru-RU" sz="1700" dirty="0">
                <a:solidFill>
                  <a:srgbClr val="000000"/>
                </a:solidFill>
              </a:rPr>
              <a:t>консультативной психологии», «Методология, методы и технологии психологической помощи», «Основы профессиональной подготовки помогающего специалиста».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64;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10475"/>
              </p:ext>
            </p:extLst>
          </p:nvPr>
        </p:nvGraphicFramePr>
        <p:xfrm>
          <a:off x="755576" y="4869160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4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ПСИХОЛОГИИ ПРОФЕССИОНАЛЬНОЙ ДЕЯТЕЛЬНОСТИ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ХУДЯКОВ АНДРЕЙ ИВАНОВИЧ,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1958,  доктор психологических наук (2001),  профессор (2004), профессор кафедры психологии профессиональной деятельности.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2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19 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«Экспериментальная психология» (учебник, 2018), «Мышление и интеллект» (статья, 2019).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«Экспериментальная психология», «Психология труда».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проекта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(2017).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2019 – подано 2 заявки (РФФИ).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35;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64596"/>
              </p:ext>
            </p:extLst>
          </p:nvPr>
        </p:nvGraphicFramePr>
        <p:xfrm>
          <a:off x="611560" y="465313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РАЗВИТИЯ И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2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1. МЕДВЕДЕВ ДМИТРИЙ АЛЕКСЕЕВИЧ,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1971, доктор психологических наук (2006),  доцент (2007), профессор кафедры психологии развития и образования.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 Отчетный период – 2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7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«Внутренний мир беременной женщины в возрасте ранней взрослости» (статья, 2017. РИНЦ), «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Акмеогенез</a:t>
            </a:r>
            <a:r>
              <a:rPr lang="ru-RU" altLang="ru-RU" sz="1700" dirty="0" smtClean="0">
                <a:solidFill>
                  <a:srgbClr val="000000"/>
                </a:solidFill>
              </a:rPr>
              <a:t> внутреннего мира работников железнодорожного транспорта» (статья, 2018.РИНЦ).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«Психология развития человека в образовании», «Решение психологических проблем в педагогической деятельности».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671417"/>
              </p:ext>
            </p:extLst>
          </p:nvPr>
        </p:nvGraphicFramePr>
        <p:xfrm>
          <a:off x="611560" y="4365104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75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РАЗВИТИЯ И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>           </a:t>
            </a:r>
            <a:endParaRPr lang="ru-RU" altLang="ru-RU" sz="175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597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2. АРПЕНТЬЕВА МАРИЯМ РАВИЛЬЕВНА,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1972, </a:t>
            </a:r>
            <a:r>
              <a:rPr lang="ru-RU" altLang="ru-RU" sz="1800" dirty="0">
                <a:solidFill>
                  <a:srgbClr val="000000"/>
                </a:solidFill>
              </a:rPr>
              <a:t>доктор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психологических </a:t>
            </a:r>
            <a:r>
              <a:rPr lang="ru-RU" altLang="ru-RU" sz="1800" dirty="0">
                <a:solidFill>
                  <a:srgbClr val="000000"/>
                </a:solidFill>
              </a:rPr>
              <a:t>наук </a:t>
            </a:r>
            <a:r>
              <a:rPr lang="ru-RU" altLang="ru-RU" sz="1800" dirty="0" smtClean="0">
                <a:solidFill>
                  <a:srgbClr val="000000"/>
                </a:solidFill>
              </a:rPr>
              <a:t>(2015),  доцент (2002), </a:t>
            </a:r>
            <a:r>
              <a:rPr lang="ru-RU" altLang="ru-RU" sz="1800" dirty="0">
                <a:solidFill>
                  <a:srgbClr val="000000"/>
                </a:solidFill>
              </a:rPr>
              <a:t>старший научный сотрудник кафедры психологии развития образования ФГБОУ ВО Калужский ГУ им. К. Э. </a:t>
            </a:r>
            <a:r>
              <a:rPr lang="ru-RU" altLang="ru-RU" sz="1800" dirty="0" smtClean="0">
                <a:solidFill>
                  <a:srgbClr val="000000"/>
                </a:solidFill>
              </a:rPr>
              <a:t>Циолковского.</a:t>
            </a:r>
            <a:r>
              <a:rPr lang="ru-RU" altLang="ru-RU" sz="1800" dirty="0">
                <a:solidFill>
                  <a:srgbClr val="000000"/>
                </a:solidFill>
              </a:rPr>
              <a:t>					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1070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«Личность и семья: между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жизнеутверждением</a:t>
            </a:r>
            <a:r>
              <a:rPr lang="ru-RU" altLang="ru-RU" sz="1800" dirty="0" smtClean="0">
                <a:solidFill>
                  <a:srgbClr val="000000"/>
                </a:solidFill>
              </a:rPr>
              <a:t> 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жизнеотрицанием</a:t>
            </a:r>
            <a:r>
              <a:rPr lang="ru-RU" altLang="ru-RU" sz="1800" dirty="0" smtClean="0">
                <a:solidFill>
                  <a:srgbClr val="000000"/>
                </a:solidFill>
              </a:rPr>
              <a:t>» (статья, 2018), «Дидактическая коммуникация: современные и классические исследования».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«Общая психология», «Возрастная и педагогическая психология», «Психология саморазвития», «Психология понимания и взаимоотношений», «Психотерапия».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1047;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14;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</a:t>
            </a:r>
            <a:r>
              <a:rPr lang="ru-RU" sz="18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                                                                                     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457503"/>
              </p:ext>
            </p:extLst>
          </p:nvPr>
        </p:nvGraphicFramePr>
        <p:xfrm>
          <a:off x="647056" y="4725144"/>
          <a:ext cx="8496944" cy="1423024"/>
        </p:xfrm>
        <a:graphic>
          <a:graphicData uri="http://schemas.openxmlformats.org/drawingml/2006/table">
            <a:tbl>
              <a:tblPr firstRow="1" firstCol="1" bandRow="1"/>
              <a:tblGrid>
                <a:gridCol w="1667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1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24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48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1070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434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7;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2.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5,4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опубликовано 163 работы. Преподаватели кафедры приняли участие в проведении 23 научных конференций и 12 семинаров; 1 преподаватель кафедры защитил докторскую диссертацию.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endParaRPr lang="ru-RU" sz="19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 – подано 2 заявки (РФФИ, РНФ), не поддержаны; 2018 – подано 3 заявки (РФФИ, РНФ, КНВШ), 1 заявка на рассмотрении (РНФ).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95144"/>
              </p:ext>
            </p:extLst>
          </p:nvPr>
        </p:nvGraphicFramePr>
        <p:xfrm>
          <a:off x="1115616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8841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ПСИХОЛОГИИ РАЗВИТИЯ И ОБРАЗОВАНИЯ</a:t>
            </a: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ГРЕЦОВ АНДРЕЙ ГЕННАДЬЕВИЧ,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1977, доктор  педагогических  наук (2013),  доцент (2009), </a:t>
            </a:r>
            <a:r>
              <a:rPr lang="ru-RU" altLang="ru-RU" sz="1700" dirty="0" smtClean="0">
                <a:solidFill>
                  <a:srgbClr val="000000"/>
                </a:solidFill>
              </a:rPr>
              <a:t>профессор </a:t>
            </a:r>
            <a:r>
              <a:rPr lang="ru-RU" altLang="ru-RU" sz="1700" dirty="0">
                <a:solidFill>
                  <a:srgbClr val="000000"/>
                </a:solidFill>
              </a:rPr>
              <a:t>кафедры психологии развития и образования.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39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«Физическая культура и спорт в решении социально-психологических проблем молодежи» (монография, 2016), «Популярная психология спорта для молодежи» (методическое пособие,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«Психологическое </a:t>
            </a:r>
            <a:r>
              <a:rPr lang="ru-RU" altLang="ru-RU" sz="1800" dirty="0">
                <a:solidFill>
                  <a:srgbClr val="000000"/>
                </a:solidFill>
              </a:rPr>
              <a:t>консультирование детей и родителей», «Психолого-педагогические технологии работы с подростками».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43;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151509"/>
              </p:ext>
            </p:extLst>
          </p:nvPr>
        </p:nvGraphicFramePr>
        <p:xfrm>
          <a:off x="611560" y="4725144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ЧЕЛОВЕКА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ГОРЬКОВАЯ ИРИНА АЛЕКСЕЕВНА,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1957, доктор психологических наук (1998),  профессор (2005), профессор кафедры психологии человека. 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27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«Совладение с кризисными ситуациями и страх смерти в зрелом возрасте» (статья, 2016), «Жизнестойкость 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копинг</a:t>
            </a:r>
            <a:r>
              <a:rPr lang="ru-RU" altLang="ru-RU" sz="1800" dirty="0" smtClean="0">
                <a:solidFill>
                  <a:srgbClr val="000000"/>
                </a:solidFill>
              </a:rPr>
              <a:t>-стратегии подростков с сенсорными и двигательными нарушениями»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</a:t>
            </a:r>
            <a:r>
              <a:rPr lang="ru-RU" altLang="ru-RU" sz="1800" b="1" dirty="0">
                <a:solidFill>
                  <a:srgbClr val="000000"/>
                </a:solidFill>
              </a:rPr>
              <a:t>кафедры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: «</a:t>
            </a:r>
            <a:r>
              <a:rPr lang="ru-RU" altLang="ru-RU" sz="1800" dirty="0" smtClean="0">
                <a:solidFill>
                  <a:srgbClr val="000000"/>
                </a:solidFill>
              </a:rPr>
              <a:t>Психология </a:t>
            </a:r>
            <a:r>
              <a:rPr lang="ru-RU" altLang="ru-RU" sz="1800" dirty="0">
                <a:solidFill>
                  <a:srgbClr val="000000"/>
                </a:solidFill>
              </a:rPr>
              <a:t>отклоняющегося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поведения», «Специальная психология», «Криминальная психология».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руководство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руководитель 2 грантов РФФИ (2017, 2018).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2018 – подана 1 заявка (РФФИ).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48;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81501"/>
              </p:ext>
            </p:extLst>
          </p:nvPr>
        </p:nvGraphicFramePr>
        <p:xfrm>
          <a:off x="611560" y="4797152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ЧЕЛОВЕКА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764704"/>
            <a:ext cx="9144000" cy="615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 МИКЛЯЕВА АНАСТАСИЯ ВЛАДИМИРОВНА,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1977, доктор психологических наук (2015),  доцент (2007), профессор кафедры психологии человека.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96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Инфантилизация</a:t>
            </a:r>
            <a:r>
              <a:rPr lang="ru-RU" altLang="ru-RU" sz="1700" dirty="0" smtClean="0">
                <a:solidFill>
                  <a:srgbClr val="000000"/>
                </a:solidFill>
              </a:rPr>
              <a:t> пожилых людей в повседневном взаимодействии: к постановке проблемы» (статья, 2018. РИНЦ, </a:t>
            </a:r>
            <a:r>
              <a:rPr lang="en-US" altLang="ru-RU" sz="1700" dirty="0" err="1" smtClean="0">
                <a:solidFill>
                  <a:srgbClr val="000000"/>
                </a:solidFill>
              </a:rPr>
              <a:t>WoS</a:t>
            </a:r>
            <a:r>
              <a:rPr lang="ru-RU" altLang="ru-RU" sz="1700" dirty="0" smtClean="0">
                <a:solidFill>
                  <a:srgbClr val="000000"/>
                </a:solidFill>
              </a:rPr>
              <a:t>, </a:t>
            </a:r>
            <a:r>
              <a:rPr lang="en-US" altLang="ru-RU" sz="1700" dirty="0" smtClean="0">
                <a:solidFill>
                  <a:srgbClr val="000000"/>
                </a:solidFill>
              </a:rPr>
              <a:t>Scopus)</a:t>
            </a:r>
            <a:r>
              <a:rPr lang="ru-RU" altLang="ru-RU" sz="1700" dirty="0" smtClean="0">
                <a:solidFill>
                  <a:srgbClr val="000000"/>
                </a:solidFill>
              </a:rPr>
              <a:t>, «Личностный инфантилизм в постиндустриальном обществе. Социально-психологический подход к проблеме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инфантилизации</a:t>
            </a:r>
            <a:r>
              <a:rPr lang="ru-RU" altLang="ru-RU" sz="1700" dirty="0" smtClean="0">
                <a:solidFill>
                  <a:srgbClr val="000000"/>
                </a:solidFill>
              </a:rPr>
              <a:t> личности в условиях современной социальной действительности» (монография, 2018. РИНЦ).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в </a:t>
            </a:r>
            <a:r>
              <a:rPr lang="en-US" altLang="ru-RU" sz="1700" dirty="0" smtClean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 smtClean="0">
                <a:solidFill>
                  <a:srgbClr val="000000"/>
                </a:solidFill>
              </a:rPr>
              <a:t>: </a:t>
            </a:r>
            <a:r>
              <a:rPr lang="ru-RU" altLang="ru-RU" sz="1700" dirty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«Общая </a:t>
            </a:r>
            <a:r>
              <a:rPr lang="ru-RU" altLang="ru-RU" sz="1700" dirty="0">
                <a:solidFill>
                  <a:srgbClr val="000000"/>
                </a:solidFill>
              </a:rPr>
              <a:t>психология с </a:t>
            </a:r>
            <a:r>
              <a:rPr lang="ru-RU" altLang="ru-RU" sz="1700" dirty="0" smtClean="0">
                <a:solidFill>
                  <a:srgbClr val="000000"/>
                </a:solidFill>
              </a:rPr>
              <a:t>практикумом» (104 слушателя), «Психология детской субкультуры», «Общая и социальная психология», «Психология одаренности» (всего 10 курсов).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 аспирантов.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руководитель </a:t>
            </a:r>
            <a:r>
              <a:rPr lang="ru-RU" sz="17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гранта  РФФИ (2016-2018), исполнитель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 грантов РФФИ (2017, 2018, 2019), 1 проекта </a:t>
            </a:r>
            <a:r>
              <a:rPr lang="ru-RU" sz="1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Заявочная 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Количество опубликованных научных трудов, индексированных базами данных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114;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4;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3.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93563"/>
              </p:ext>
            </p:extLst>
          </p:nvPr>
        </p:nvGraphicFramePr>
        <p:xfrm>
          <a:off x="791072" y="501317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ЧЕЛОВЕКА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ПАНФЁРОВ ВЛАДИМИР НИКОЛАЕВИЧ,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1939, заслуженный работник высшей школы РФ, почетный профессор РГПУ им. А</a:t>
            </a:r>
            <a:r>
              <a:rPr lang="ru-RU" altLang="ru-RU" sz="1700" dirty="0" smtClean="0">
                <a:solidFill>
                  <a:srgbClr val="000000"/>
                </a:solidFill>
              </a:rPr>
              <a:t>. И</a:t>
            </a:r>
            <a:r>
              <a:rPr lang="ru-RU" altLang="ru-RU" sz="1700" dirty="0">
                <a:solidFill>
                  <a:srgbClr val="000000"/>
                </a:solidFill>
              </a:rPr>
              <a:t>. Герцена, доктор психологических наук (1983),  профессор (1987), профессор кафедры психологии человека.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</a:t>
            </a:r>
            <a:r>
              <a:rPr lang="ru-RU" altLang="ru-RU" sz="1800" b="1" smtClean="0">
                <a:solidFill>
                  <a:srgbClr val="000000"/>
                </a:solidFill>
              </a:rPr>
              <a:t>23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«Методология интегрального синтеза в психологической науке» (статья, 2017. РИНЦ, </a:t>
            </a:r>
            <a:r>
              <a:rPr lang="en-US" altLang="ru-RU" sz="1800" dirty="0" smtClean="0">
                <a:solidFill>
                  <a:srgbClr val="000000"/>
                </a:solidFill>
              </a:rPr>
              <a:t>Scopus</a:t>
            </a:r>
            <a:r>
              <a:rPr lang="ru-RU" altLang="ru-RU" sz="1800" dirty="0" smtClean="0">
                <a:solidFill>
                  <a:srgbClr val="000000"/>
                </a:solidFill>
              </a:rPr>
              <a:t>), «Принцип целостности в интеграции психологического знания» (статья, 2019).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«Введение </a:t>
            </a:r>
            <a:r>
              <a:rPr lang="ru-RU" altLang="ru-RU" sz="1800" dirty="0">
                <a:solidFill>
                  <a:srgbClr val="000000"/>
                </a:solidFill>
              </a:rPr>
              <a:t>в профессию психолога», «Методологические проблемы психологии», «Психология социального взаимодействия».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руководитель гранта РФФИ (2019).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2018 – подана 1 заявка (РФФИ), поддержана.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29;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063530"/>
              </p:ext>
            </p:extLst>
          </p:nvPr>
        </p:nvGraphicFramePr>
        <p:xfrm>
          <a:off x="683568" y="501317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РИСУНКА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БАБИЯК ВЯЧЕСЛАВ ВЯЧЕСЛАВОВИЧ,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1955, член Союза художников РФ, доктор искусствоведения (2005),  профессор (2009), профессор кафедры рисунка.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по профилю кафедры за отчетный период: «</a:t>
            </a:r>
            <a:r>
              <a:rPr lang="ru-RU" altLang="ru-RU" sz="1800" dirty="0" smtClean="0">
                <a:solidFill>
                  <a:srgbClr val="000000"/>
                </a:solidFill>
              </a:rPr>
              <a:t>«Воздух белого листа…»: искусство уникальной графики» (учебное пособие, 2017), «Этапы бытования учебного рисунка: Средневековье, Новое время, современность» (статья в соавторстве,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«Композиция в графике», «Основы академического рисунка», «Цвет в графике».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57127"/>
              </p:ext>
            </p:extLst>
          </p:nvPr>
        </p:nvGraphicFramePr>
        <p:xfrm>
          <a:off x="683568" y="4725144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ТЕОРИИ И ИСТОРИИ ПЕДАГОГИКИ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БАЛАКИРЕВА ЭЛЬФРИДА ВИКТОРОВНА,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1948, доктор педагогических наук (2008),  доцент (1997), профессор </a:t>
            </a:r>
            <a:r>
              <a:rPr lang="ru-RU" altLang="ru-RU" sz="1700" dirty="0" smtClean="0">
                <a:solidFill>
                  <a:srgbClr val="000000"/>
                </a:solidFill>
              </a:rPr>
              <a:t>кафедры теории и истории </a:t>
            </a:r>
            <a:r>
              <a:rPr lang="ru-RU" altLang="ru-RU" sz="1700" dirty="0">
                <a:solidFill>
                  <a:srgbClr val="000000"/>
                </a:solidFill>
              </a:rPr>
              <a:t>педагогики.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16 опубликованных: «</a:t>
            </a:r>
            <a:r>
              <a:rPr lang="ru-RU" altLang="ru-RU" sz="1700" dirty="0" smtClean="0">
                <a:solidFill>
                  <a:srgbClr val="000000"/>
                </a:solidFill>
              </a:rPr>
              <a:t>Методика </a:t>
            </a:r>
            <a:r>
              <a:rPr lang="ru-RU" altLang="ru-RU" sz="1700" dirty="0">
                <a:solidFill>
                  <a:srgbClr val="000000"/>
                </a:solidFill>
              </a:rPr>
              <a:t>выявления педагогических условий развития социальной компетентности </a:t>
            </a:r>
            <a:r>
              <a:rPr lang="ru-RU" altLang="ru-RU" sz="1700" dirty="0" smtClean="0">
                <a:solidFill>
                  <a:srgbClr val="000000"/>
                </a:solidFill>
              </a:rPr>
              <a:t>школьников</a:t>
            </a:r>
            <a:r>
              <a:rPr lang="ru-RU" altLang="ru-RU" sz="1700" dirty="0">
                <a:solidFill>
                  <a:srgbClr val="000000"/>
                </a:solidFill>
              </a:rPr>
              <a:t>» (статья, 2017</a:t>
            </a:r>
            <a:r>
              <a:rPr lang="ru-RU" altLang="ru-RU" sz="1700" dirty="0" smtClean="0">
                <a:solidFill>
                  <a:srgbClr val="000000"/>
                </a:solidFill>
              </a:rPr>
              <a:t>), «Ценности и смыслы профессионального подхода в педагогическом образовании»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в </a:t>
            </a:r>
            <a:r>
              <a:rPr lang="en-US" altLang="ru-RU" sz="17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 smtClean="0">
                <a:solidFill>
                  <a:srgbClr val="000000"/>
                </a:solidFill>
              </a:rPr>
              <a:t>: «Педагогика. Педагогика школы», «Педагогика. Решение профессиональных задач»; «Развитие высшего образования за рубежом и в России», «Педагогика высшей школы».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1 проекта </a:t>
            </a:r>
            <a:r>
              <a:rPr lang="ru-RU" sz="1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(2016), 2 проектов ФЦПРО (2016, 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22;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08009"/>
              </p:ext>
            </p:extLst>
          </p:nvPr>
        </p:nvGraphicFramePr>
        <p:xfrm>
          <a:off x="683568" y="4797152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ТЕОРИИ И ИСТОРИИ ПЕДАГОГИКИ</a:t>
            </a: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БАТРАКОВА ИНЕССА СЕРГЕЕВНА,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1948, почетный работник высшего профессионального образования РФ, доктор педагогических наук (1995),  профессор (1997), профессор </a:t>
            </a:r>
            <a:r>
              <a:rPr lang="ru-RU" altLang="ru-RU" sz="1700" dirty="0" smtClean="0">
                <a:solidFill>
                  <a:srgbClr val="000000"/>
                </a:solidFill>
              </a:rPr>
              <a:t>кафедры теории и истории </a:t>
            </a:r>
            <a:r>
              <a:rPr lang="ru-RU" altLang="ru-RU" sz="1700" dirty="0">
                <a:solidFill>
                  <a:srgbClr val="000000"/>
                </a:solidFill>
              </a:rPr>
              <a:t>педагогики.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21 опубликованной: </a:t>
            </a:r>
            <a:r>
              <a:rPr lang="ru-RU" altLang="ru-RU" sz="1700" dirty="0" smtClean="0">
                <a:solidFill>
                  <a:srgbClr val="000000"/>
                </a:solidFill>
              </a:rPr>
              <a:t>«Ценностные основания программ повышения квалификации преподавателей вуза» (статья в соавторстве, 2018), «Некоторые особенности организации научно-исследовательской работы магистрантов в педагогическом университете» (статья, 2018. РИНЦ).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«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Андрагогика</a:t>
            </a:r>
            <a:r>
              <a:rPr lang="ru-RU" altLang="ru-RU" sz="1700" dirty="0" smtClean="0">
                <a:solidFill>
                  <a:srgbClr val="000000"/>
                </a:solidFill>
              </a:rPr>
              <a:t> как научная основа образования взрослых», «Профессиональная деятельность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андрагога</a:t>
            </a:r>
            <a:r>
              <a:rPr lang="ru-RU" altLang="ru-RU" sz="1700" dirty="0" smtClean="0">
                <a:solidFill>
                  <a:srgbClr val="000000"/>
                </a:solidFill>
              </a:rPr>
              <a:t>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1 проекта </a:t>
            </a:r>
            <a:r>
              <a:rPr lang="ru-RU" sz="1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(2016), 4 проектов ФЦПРО (2016, 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37;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58216"/>
              </p:ext>
            </p:extLst>
          </p:nvPr>
        </p:nvGraphicFramePr>
        <p:xfrm>
          <a:off x="683568" y="4869160"/>
          <a:ext cx="8352928" cy="1352932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ТЕОРИИ И ИСТОРИИ ПЕДАГОГИКИ</a:t>
            </a: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БАХМУТСКИЙ АНДРЕЙ ЕВГЕНЬЕВИЧ,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1944, доктор педагогических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dirty="0">
                <a:solidFill>
                  <a:srgbClr val="000000"/>
                </a:solidFill>
              </a:rPr>
              <a:t>наук (2005),  профессор (2012), профессор </a:t>
            </a:r>
            <a:r>
              <a:rPr lang="ru-RU" altLang="ru-RU" sz="1700" dirty="0" smtClean="0">
                <a:solidFill>
                  <a:srgbClr val="000000"/>
                </a:solidFill>
              </a:rPr>
              <a:t>кафедры теории и истории </a:t>
            </a:r>
            <a:r>
              <a:rPr lang="ru-RU" altLang="ru-RU" sz="1700" dirty="0">
                <a:solidFill>
                  <a:srgbClr val="000000"/>
                </a:solidFill>
              </a:rPr>
              <a:t>педагогики.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18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«История школы как возрождение традиций духовно-нравственного воспитания школьников» (монография в соавторстве, 2017), «Подходы к оценке компонентов педагогической компетентности будущих руководителей образовательных организаций» (статья, 2017. РИНЦ).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 «</a:t>
            </a:r>
            <a:r>
              <a:rPr lang="ru-RU" altLang="ru-RU" sz="1700" dirty="0" smtClean="0">
                <a:solidFill>
                  <a:srgbClr val="000000"/>
                </a:solidFill>
              </a:rPr>
              <a:t>Теория и технология объективной оценки», «Мониторинг школьного образования», «Государственно-общественное управление в образовании».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1 проекта </a:t>
            </a:r>
            <a:r>
              <a:rPr lang="ru-RU" sz="1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(2016), 4 проектов ФЦПРО (2016, 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25;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4983"/>
              </p:ext>
            </p:extLst>
          </p:nvPr>
        </p:nvGraphicFramePr>
        <p:xfrm>
          <a:off x="683568" y="4941168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ТЕОРИИ И ИСТОРИИ ПЕДАГОГИКИ</a:t>
            </a: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ТИТОВА ЕЛЕНА </a:t>
            </a:r>
            <a:r>
              <a:rPr lang="ru-RU" altLang="ru-RU" sz="1800" b="1" dirty="0">
                <a:solidFill>
                  <a:srgbClr val="000000"/>
                </a:solidFill>
              </a:rPr>
              <a:t>ВЛАДИМИРОВНА</a:t>
            </a:r>
            <a:r>
              <a:rPr lang="ru-RU" altLang="ru-RU" sz="1700" b="1" dirty="0">
                <a:solidFill>
                  <a:srgbClr val="000000"/>
                </a:solidFill>
              </a:rPr>
              <a:t>, </a:t>
            </a:r>
            <a:r>
              <a:rPr lang="ru-RU" altLang="ru-RU" sz="1700" dirty="0">
                <a:solidFill>
                  <a:srgbClr val="000000"/>
                </a:solidFill>
              </a:rPr>
              <a:t>1953, доктор педагогических наук (1996), профессор (1999), профессор </a:t>
            </a:r>
            <a:r>
              <a:rPr lang="ru-RU" altLang="ru-RU" sz="1700" dirty="0" smtClean="0">
                <a:solidFill>
                  <a:srgbClr val="000000"/>
                </a:solidFill>
              </a:rPr>
              <a:t>кафедры теории и истории </a:t>
            </a:r>
            <a:r>
              <a:rPr lang="ru-RU" altLang="ru-RU" sz="1700" dirty="0">
                <a:solidFill>
                  <a:srgbClr val="000000"/>
                </a:solidFill>
              </a:rPr>
              <a:t>педагогики. </a:t>
            </a: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Отчетный период – 3 года.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7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«Теория личного выбора в педагогической деятельности» (статья, 2016), «Нормы научной этики в представлении результатов педагогических исследований»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в системе  </a:t>
            </a:r>
            <a:r>
              <a:rPr lang="en-US" altLang="ru-RU" sz="17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US" altLang="ru-RU" sz="1700" dirty="0" smtClean="0">
                <a:solidFill>
                  <a:srgbClr val="000000"/>
                </a:solidFill>
                <a:hlinkClick r:id="rId3"/>
              </a:rPr>
              <a:t>dlc.herzen.spb.ru/AContent</a:t>
            </a:r>
            <a:r>
              <a:rPr lang="ru-RU" altLang="ru-RU" sz="1700" dirty="0" smtClean="0">
                <a:solidFill>
                  <a:srgbClr val="000000"/>
                </a:solidFill>
              </a:rPr>
              <a:t>: «Методическая </a:t>
            </a:r>
            <a:r>
              <a:rPr lang="ru-RU" altLang="ru-RU" sz="1700" dirty="0">
                <a:solidFill>
                  <a:srgbClr val="000000"/>
                </a:solidFill>
              </a:rPr>
              <a:t>деятельность в дополнительном </a:t>
            </a:r>
            <a:r>
              <a:rPr lang="ru-RU" altLang="ru-RU" sz="1700" dirty="0" smtClean="0">
                <a:solidFill>
                  <a:srgbClr val="000000"/>
                </a:solidFill>
              </a:rPr>
              <a:t>образовании»; «Теория и концепция воспитания», «Методика работы с детским коллективном».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с 01.01.2014: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0;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292523"/>
              </p:ext>
            </p:extLst>
          </p:nvPr>
        </p:nvGraphicFramePr>
        <p:xfrm>
          <a:off x="683568" y="4797152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482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ФИЛОСОФИИ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ПУЮ ЮЛИЯ ВАЛЕРЬЕВНА, </a:t>
            </a:r>
            <a:r>
              <a:rPr lang="ru-RU" altLang="ru-RU" sz="1700" dirty="0">
                <a:solidFill>
                  <a:srgbClr val="000000"/>
                </a:solidFill>
              </a:rPr>
              <a:t>1964, доктор философских наук (2010),  </a:t>
            </a:r>
            <a:r>
              <a:rPr lang="ru-RU" altLang="ru-RU" sz="1700" dirty="0" smtClean="0">
                <a:solidFill>
                  <a:srgbClr val="000000"/>
                </a:solidFill>
              </a:rPr>
              <a:t>профессор  (2017), </a:t>
            </a:r>
            <a:r>
              <a:rPr lang="ru-RU" altLang="ru-RU" sz="1700" dirty="0">
                <a:solidFill>
                  <a:srgbClr val="000000"/>
                </a:solidFill>
              </a:rPr>
              <a:t>профессор кафедры философии.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24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Манипулятивная</a:t>
            </a:r>
            <a:r>
              <a:rPr lang="ru-RU" altLang="ru-RU" sz="1800" dirty="0" smtClean="0">
                <a:solidFill>
                  <a:srgbClr val="000000"/>
                </a:solidFill>
              </a:rPr>
              <a:t> восприимчивость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тинейджеров</a:t>
            </a:r>
            <a:r>
              <a:rPr lang="ru-RU" altLang="ru-RU" sz="1800" dirty="0" smtClean="0">
                <a:solidFill>
                  <a:srgbClr val="000000"/>
                </a:solidFill>
              </a:rPr>
              <a:t> и виртуальная реальность» (статья в соавторстве, 2018), «Идентификация молодежи в обществе потребления»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«Антропология манипулирования и образовательные технологии»,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Ч</a:t>
            </a:r>
            <a:r>
              <a:rPr lang="ru-RU" altLang="ru-RU" sz="1800" dirty="0" smtClean="0">
                <a:solidFill>
                  <a:srgbClr val="000000"/>
                </a:solidFill>
              </a:rPr>
              <a:t>еловек </a:t>
            </a:r>
            <a:r>
              <a:rPr lang="ru-RU" altLang="ru-RU" sz="1800" dirty="0">
                <a:solidFill>
                  <a:srgbClr val="000000"/>
                </a:solidFill>
              </a:rPr>
              <a:t>в современном обществе».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5 грантов РФФИ(РГНФ) (2016,  2017, 2018).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39;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- 4.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08514"/>
              </p:ext>
            </p:extLst>
          </p:nvPr>
        </p:nvGraphicFramePr>
        <p:xfrm>
          <a:off x="683568" y="4797152"/>
          <a:ext cx="8352928" cy="1360542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ПЕДАГОГИКИ НАЧАЛЬНОГО ОБРАЗОВАНИЯ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ХУДОЖЕСТВЕННОГО РАЗВИТИЯ РЕБЕНКА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dirty="0"/>
              <a:t> </a:t>
            </a:r>
            <a:r>
              <a:rPr lang="ru-RU" b="1" dirty="0" smtClean="0"/>
              <a:t>               </a:t>
            </a:r>
            <a:r>
              <a:rPr lang="ru-RU" b="1" dirty="0"/>
              <a:t> </a:t>
            </a:r>
            <a:r>
              <a:rPr lang="ru-RU" sz="2000" b="1" dirty="0" smtClean="0"/>
              <a:t>КОТОВА СВЕТЛАНА АРКАДЬЕВНА</a:t>
            </a:r>
            <a:r>
              <a:rPr lang="ru-RU" sz="2000" dirty="0" smtClean="0"/>
              <a:t>, </a:t>
            </a:r>
            <a:r>
              <a:rPr lang="ru-RU" dirty="0"/>
              <a:t>1960, кандидат психологических наук (1990), доцент (1997), заведующая кафедрой начального образования и художественного развития ребенка.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Отчетный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3 года.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Основные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65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«Педагогика начального образования» (учебник, 2017. РИНЦ), «Проблемы экологии детства» (статья, 2018. РИНЦ).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i="1" dirty="0">
                <a:solidFill>
                  <a:srgbClr val="000000"/>
                </a:solidFill>
              </a:rPr>
              <a:t>в </a:t>
            </a:r>
            <a:r>
              <a:rPr lang="en-US" altLang="ru-RU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dirty="0" smtClean="0">
                <a:solidFill>
                  <a:srgbClr val="000000"/>
                </a:solidFill>
              </a:rPr>
              <a:t>«</a:t>
            </a:r>
            <a:r>
              <a:rPr lang="ru-RU" dirty="0"/>
              <a:t>Формирование основ здорового образа жизни и безопасного поведения у младших </a:t>
            </a:r>
            <a:r>
              <a:rPr lang="ru-RU" dirty="0" smtClean="0"/>
              <a:t>школьников» (</a:t>
            </a:r>
            <a:r>
              <a:rPr lang="ru-RU" dirty="0"/>
              <a:t>32 слушателя), «Психология младшего школьника», «Социокультурное образование в начальной </a:t>
            </a:r>
            <a:r>
              <a:rPr lang="ru-RU" dirty="0" smtClean="0"/>
              <a:t>школе».</a:t>
            </a:r>
            <a:endParaRPr lang="ru-RU" altLang="ru-RU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Наличие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Заявочная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        </a:t>
            </a:r>
            <a:r>
              <a:rPr lang="ru-RU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Количество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опубликованных научных трудов, индексированных базами 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данных с 01.01.2014: РИНЦ -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74;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Science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-   0;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Scopus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- 1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198342"/>
              </p:ext>
            </p:extLst>
          </p:nvPr>
        </p:nvGraphicFramePr>
        <p:xfrm>
          <a:off x="971600" y="4509120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0302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ФИЛОСОФИИ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РОМАНЕНКО ИННА БОРИСОВНА,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1962, доктор философских наук (2003),  профессор (2005), профессор кафедры философии.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46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«Динамика общественного развития и педагогическая антропология в зеркале философии» (монография в соавторстве, 2017), «Модель специалиста инновационного типа в постиндустриальном обществе»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>
                <a:solidFill>
                  <a:srgbClr val="000000"/>
                </a:solidFill>
              </a:rPr>
              <a:t>: «</a:t>
            </a:r>
            <a:r>
              <a:rPr lang="ru-RU" altLang="ru-RU" sz="1800" dirty="0" smtClean="0">
                <a:solidFill>
                  <a:srgbClr val="000000"/>
                </a:solidFill>
              </a:rPr>
              <a:t>Философия» (15 </a:t>
            </a:r>
            <a:r>
              <a:rPr lang="ru-RU" altLang="ru-RU" sz="1800" dirty="0">
                <a:solidFill>
                  <a:srgbClr val="000000"/>
                </a:solidFill>
              </a:rPr>
              <a:t>слушателей); «Философия античной школы», «Философия средневековой школы</a:t>
            </a:r>
            <a:r>
              <a:rPr lang="ru-RU" altLang="ru-RU" sz="1800" dirty="0" smtClean="0">
                <a:solidFill>
                  <a:srgbClr val="000000"/>
                </a:solidFill>
              </a:rPr>
              <a:t>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5 грантов РФФИ (2016, 2017, 2018), 1 проекта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(2016), 2 проектов ФЦПРО (2016, 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2018 – подана 1 заявка (РФФИ), не поддержана.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58;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88899"/>
              </p:ext>
            </p:extLst>
          </p:nvPr>
        </p:nvGraphicFramePr>
        <p:xfrm>
          <a:off x="683568" y="4941168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ФИЛОСОФИИ</a:t>
            </a:r>
          </a:p>
          <a:p>
            <a:pPr lvl="0" algn="ctr" eaLnBrk="1" hangingPunct="1">
              <a:tabLst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 </a:t>
            </a: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- 2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590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1. КРЮКОВ АЛЕКСЕЙ НИКОЛАЕВИЧ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1971</a:t>
            </a:r>
            <a:r>
              <a:rPr lang="ru-RU" altLang="ru-RU" sz="1800" b="1" dirty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кандидат </a:t>
            </a:r>
            <a:r>
              <a:rPr lang="ru-RU" altLang="ru-RU" sz="1800" dirty="0">
                <a:solidFill>
                  <a:srgbClr val="000000"/>
                </a:solidFill>
              </a:rPr>
              <a:t>философских наук (2003</a:t>
            </a:r>
            <a:r>
              <a:rPr lang="ru-RU" altLang="ru-RU" sz="1800" dirty="0" smtClean="0">
                <a:solidFill>
                  <a:srgbClr val="000000"/>
                </a:solidFill>
              </a:rPr>
              <a:t>), научный сотрудник Главного управления по использованию и защите интеллектуальной собственности Ректората ФГБОУ ВО СПбГУ.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	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Основные работы из 24 опубликованных: </a:t>
            </a:r>
            <a:r>
              <a:rPr lang="ru-RU" altLang="ru-RU" sz="1800" dirty="0">
                <a:solidFill>
                  <a:srgbClr val="000000"/>
                </a:solidFill>
              </a:rPr>
              <a:t>«О возникновении вещей и их смыслов (дискретное и континуальное в феноменологии </a:t>
            </a:r>
            <a:r>
              <a:rPr lang="ru-RU" altLang="ru-RU" sz="1800" dirty="0" err="1">
                <a:solidFill>
                  <a:srgbClr val="000000"/>
                </a:solidFill>
              </a:rPr>
              <a:t>Гуссерля</a:t>
            </a:r>
            <a:r>
              <a:rPr lang="ru-RU" altLang="ru-RU" sz="1800" dirty="0">
                <a:solidFill>
                  <a:srgbClr val="000000"/>
                </a:solidFill>
              </a:rPr>
              <a:t>)» (статья, 2016</a:t>
            </a:r>
            <a:r>
              <a:rPr lang="ru-RU" altLang="ru-RU" sz="1800" dirty="0" smtClean="0">
                <a:solidFill>
                  <a:srgbClr val="000000"/>
                </a:solidFill>
              </a:rPr>
              <a:t>. РИНЦ), «</a:t>
            </a:r>
            <a:r>
              <a:rPr lang="ru-RU" altLang="ru-RU" sz="1800" dirty="0">
                <a:solidFill>
                  <a:srgbClr val="000000"/>
                </a:solidFill>
              </a:rPr>
              <a:t>Этическая </a:t>
            </a:r>
            <a:r>
              <a:rPr lang="ru-RU" altLang="ru-RU" sz="1800" dirty="0" err="1">
                <a:solidFill>
                  <a:srgbClr val="000000"/>
                </a:solidFill>
              </a:rPr>
              <a:t>интерсубъективность</a:t>
            </a:r>
            <a:r>
              <a:rPr lang="ru-RU" altLang="ru-RU" sz="1800" dirty="0">
                <a:solidFill>
                  <a:srgbClr val="000000"/>
                </a:solidFill>
              </a:rPr>
              <a:t> – другой подход к решению проблемы </a:t>
            </a:r>
            <a:r>
              <a:rPr lang="ru-RU" altLang="ru-RU" sz="1800" dirty="0" err="1">
                <a:solidFill>
                  <a:srgbClr val="000000"/>
                </a:solidFill>
              </a:rPr>
              <a:t>интерсубъективности</a:t>
            </a:r>
            <a:r>
              <a:rPr lang="ru-RU" altLang="ru-RU" sz="1800" dirty="0">
                <a:solidFill>
                  <a:srgbClr val="000000"/>
                </a:solidFill>
              </a:rPr>
              <a:t> у </a:t>
            </a:r>
            <a:r>
              <a:rPr lang="ru-RU" altLang="ru-RU" sz="1800" dirty="0" err="1">
                <a:solidFill>
                  <a:srgbClr val="000000"/>
                </a:solidFill>
              </a:rPr>
              <a:t>Гуссерля</a:t>
            </a:r>
            <a:r>
              <a:rPr lang="ru-RU" altLang="ru-RU" sz="1800" dirty="0">
                <a:solidFill>
                  <a:srgbClr val="000000"/>
                </a:solidFill>
              </a:rPr>
              <a:t>?» (статья, </a:t>
            </a:r>
            <a:r>
              <a:rPr lang="ru-RU" altLang="ru-RU" sz="1800" dirty="0" smtClean="0">
                <a:solidFill>
                  <a:srgbClr val="000000"/>
                </a:solidFill>
              </a:rPr>
              <a:t>2019. РИНЦ),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На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исполнитель 6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грантов: 2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 РФФИ (2018-2020), </a:t>
            </a:r>
            <a:r>
              <a:rPr lang="en-US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Region Grant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Гуссерль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-архив (2018, Германия, Кельн), исследовательского гранта «</a:t>
            </a:r>
            <a:r>
              <a:rPr lang="en-US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Phenomenological Aesthetics» (2018,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Германия, Берлин); гранта Свободного университета Берлина, </a:t>
            </a:r>
            <a:r>
              <a:rPr lang="en-US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J.F. Kennedy Institute (2017,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Германия, Берлин), гранта </a:t>
            </a:r>
            <a:r>
              <a:rPr lang="en-US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Erasmus mundus Plus (2014,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Италия, Сиена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 – поданы и поддержаны 2 заявки (РФФИ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опубликованных научных трудов, индексированных базами  данных с 01.01.2014: РИНЦ -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;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- 5; 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-  4.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                                                                                     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67173"/>
              </p:ext>
            </p:extLst>
          </p:nvPr>
        </p:nvGraphicFramePr>
        <p:xfrm>
          <a:off x="683568" y="4725144"/>
          <a:ext cx="8388424" cy="1429629"/>
        </p:xfrm>
        <a:graphic>
          <a:graphicData uri="http://schemas.openxmlformats.org/drawingml/2006/table">
            <a:tbl>
              <a:tblPr firstRow="1" firstCol="1" bandRow="1"/>
              <a:tblGrid>
                <a:gridCol w="16466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21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2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6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910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-61688"/>
            <a:ext cx="9144000" cy="82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ФИЛОСОФИИ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2. КУШЕЛЕВ ВИТАЛИЙ АНАТОЛЬЕВИЧ,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1939, доктор философских наук (1993),  профессор (1994), профессор кафедры философии.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10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«Метафизическое решение парадокса времени и парадокса пространства как парадокса субъективности» (монография, 2018), «Зеркальные нейроны детства»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«Философия», «Социальная философия</a:t>
            </a:r>
            <a:r>
              <a:rPr lang="ru-RU" altLang="ru-RU" sz="1800" dirty="0" smtClean="0">
                <a:solidFill>
                  <a:srgbClr val="000000"/>
                </a:solidFill>
              </a:rPr>
              <a:t>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16;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52584"/>
              </p:ext>
            </p:extLst>
          </p:nvPr>
        </p:nvGraphicFramePr>
        <p:xfrm>
          <a:off x="683568" y="465313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ЭСТЕТИКИ И ЭТИКИ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0,75)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ЗИМБУЛИ АНДРЕЙ ЕВГЕНЬЕВИЧ,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1949, доктор философских наук (2002),  профессор (2005), профессор кафедры эстетики и этики.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15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«Навязывание: нравственно-ценностные аспекты» (статья, 2018. РИНЦ), «История этики как нравственно-ценностная данность» (статья,2018. РИНЦ).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«Этика», «Эстетика», «Методологические основы духовно-нравственного воспитания».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грантов РФФИ (2017, 2018).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 данных с 01.01.2014: РИНЦ 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32;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0; 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32;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25226"/>
              </p:ext>
            </p:extLst>
          </p:nvPr>
        </p:nvGraphicFramePr>
        <p:xfrm>
          <a:off x="683568" y="465313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ЭТНОКУЛЬТУРОЛОГИИ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 САНЖЕЕВА ЛАРИСА ВАСИЛЬЕВНА,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1965, доктор культурологии (2007), доцент (2008), профессор кафедры </a:t>
            </a:r>
            <a:r>
              <a:rPr lang="ru-RU" altLang="ru-RU" sz="1700" dirty="0" err="1" smtClean="0">
                <a:solidFill>
                  <a:srgbClr val="000000"/>
                </a:solidFill>
              </a:rPr>
              <a:t>этнокультурологии</a:t>
            </a:r>
            <a:r>
              <a:rPr lang="ru-RU" altLang="ru-RU" sz="1700" dirty="0" smtClean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1 год.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«Синергетические механизмы формирования творческой активности студента в обучении декоративно-прикладному искусству» (статья, 2018), «Традиционная художественная культура народов Арктики в высшем педагогическом образовании»  (монография, 2019).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в </a:t>
            </a:r>
            <a:r>
              <a:rPr lang="en-US" altLang="ru-RU" sz="1800" dirty="0" smtClean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 smtClean="0">
                <a:solidFill>
                  <a:srgbClr val="000000"/>
                </a:solidFill>
              </a:rPr>
              <a:t>: «Основы </a:t>
            </a:r>
            <a:r>
              <a:rPr lang="ru-RU" altLang="ru-RU" sz="1800" dirty="0">
                <a:solidFill>
                  <a:srgbClr val="000000"/>
                </a:solidFill>
              </a:rPr>
              <a:t>изобразительного и декоративно-прикладного </a:t>
            </a:r>
            <a:r>
              <a:rPr lang="ru-RU" altLang="ru-RU" sz="1800" dirty="0" smtClean="0">
                <a:solidFill>
                  <a:srgbClr val="000000"/>
                </a:solidFill>
              </a:rPr>
              <a:t>творчества»; «Технологии изготовления традиционной одежды».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Заявочная 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24;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0;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  0.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01448"/>
              </p:ext>
            </p:extLst>
          </p:nvPr>
        </p:nvGraphicFramePr>
        <p:xfrm>
          <a:off x="683568" y="4797152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75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ЯЗЫКОВОГО И ЛИТЕРАТУРНОГО ОБРАЗОВАНИЯ РЕБЕНКА</a:t>
            </a:r>
          </a:p>
          <a:p>
            <a:pPr lvl="0" algn="ctr" eaLnBrk="1" hangingPunct="1">
              <a:tabLst/>
            </a:pPr>
            <a:r>
              <a:rPr lang="ru-RU" altLang="ru-RU" sz="175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75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75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75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75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597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ЦЕЙТЛИН СТЭЛЛА НАУМОВНА</a:t>
            </a:r>
            <a:r>
              <a:rPr lang="ru-RU" altLang="ru-RU" sz="2000" b="1" dirty="0">
                <a:solidFill>
                  <a:srgbClr val="000000"/>
                </a:solidFill>
              </a:rPr>
              <a:t>, </a:t>
            </a:r>
            <a:r>
              <a:rPr lang="ru-RU" altLang="ru-RU" sz="1800" dirty="0">
                <a:solidFill>
                  <a:srgbClr val="000000"/>
                </a:solidFill>
              </a:rPr>
              <a:t>1938, почетный профессор РГПУ им. А.И. Герцена, доктор филологических наук (1990),  профессор (1992), профессор кафедры языкового и литературного образования ребенка.  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26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«К вопросу о формировании промежуточной языковой системы  ребенка: наблюдение над освоением отрицательных конструкций» (статья, 2017), «Язык и ребенок. Освоение ребенком родного языка» (учебник для вузов, 2017)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Освоение русского языка как второго», «Лингвистические проблемы специальной психологии и педагогики».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грантов Фонда «Русский мир» (2017,2018), гранта РФФИ (2018).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2016 – подана 1 заявка (КНВШ). Не поддержана.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6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                                                                                                              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Количество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 научных трудов, индексированных базами данных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 01.01.2014: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38;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 1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;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36247"/>
              </p:ext>
            </p:extLst>
          </p:nvPr>
        </p:nvGraphicFramePr>
        <p:xfrm>
          <a:off x="611560" y="5067356"/>
          <a:ext cx="8352928" cy="1278286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54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 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ГОЛОСОВАНИЯ: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Профессора кафедр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320" y="836712"/>
            <a:ext cx="9144000" cy="601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543610"/>
              </p:ext>
            </p:extLst>
          </p:nvPr>
        </p:nvGraphicFramePr>
        <p:xfrm>
          <a:off x="1043608" y="908720"/>
          <a:ext cx="7056784" cy="4486656"/>
        </p:xfrm>
        <a:graphic>
          <a:graphicData uri="http://schemas.openxmlformats.org/drawingml/2006/table">
            <a:tbl>
              <a:tblPr firstRow="1" firstCol="1" bandRow="1"/>
              <a:tblGrid>
                <a:gridCol w="540385"/>
                <a:gridCol w="3150870"/>
                <a:gridCol w="1061273"/>
                <a:gridCol w="864096"/>
                <a:gridCol w="576064"/>
                <a:gridCol w="864096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Ф.И.О.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Выдано бюллетеней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Оказалось в урне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Против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Арпентьева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Мариям </a:t>
                      </a: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Равильевна</a:t>
                      </a: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Бабияк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Вячеслав Вячеславович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Балакирева </a:t>
                      </a: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Эльфрида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Викторовна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Батракова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Инесса Сергеевна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b="1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Бахмутский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Андрей Евгеньевич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Большакова Галина Ивановна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Бражник Евгения Ивановна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Воротной Михаил Вячеславович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Ватаева Людмила Анатольевна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Герцман Евгений Владимирович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Горьковая Ирина Алексеевна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Грецов Андрей Геннадьевич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Ефремова Ирина Евгеньевна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89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 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ГОЛОСОВАНИЯ: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Профессора кафедр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320" y="836712"/>
            <a:ext cx="9144000" cy="601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01034"/>
              </p:ext>
            </p:extLst>
          </p:nvPr>
        </p:nvGraphicFramePr>
        <p:xfrm>
          <a:off x="1115616" y="1052736"/>
          <a:ext cx="6751320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540385"/>
                <a:gridCol w="3276039"/>
                <a:gridCol w="864796"/>
                <a:gridCol w="900430"/>
                <a:gridCol w="539750"/>
                <a:gridCol w="629920"/>
              </a:tblGrid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Заир-Бек Елена Сергеевна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Зачиняев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Ярослав Васильевич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Зимбули Андрей Евгеньевич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Карпова Софья Моисеевна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Коннов Владимир Петрович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Кушелев Виталий Анатольевич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Кораблина Елена Павловна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Крюков Алексей Николаевич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Медведев Дмитрий Алексеевич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Микляева Анастасия Владимировна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Монастырский Вадим Наумович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Овсянкина Галина Петровна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Панфёров Владимир Николаевич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722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 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ГОЛОСОВАНИЯ: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Профессора кафедр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320" y="836712"/>
            <a:ext cx="9144000" cy="601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70478"/>
              </p:ext>
            </p:extLst>
          </p:nvPr>
        </p:nvGraphicFramePr>
        <p:xfrm>
          <a:off x="1259632" y="1268760"/>
          <a:ext cx="67513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540385"/>
                <a:gridCol w="3150870"/>
                <a:gridCol w="989965"/>
                <a:gridCol w="900430"/>
                <a:gridCol w="539750"/>
                <a:gridCol w="629920"/>
              </a:tblGrid>
              <a:tr h="245364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Подольская Ирина Петровна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Пую Юлия Валерьевна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Рачина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Бела Соломоновна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Романенко Инна Борисовна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Санжеева Лариса Васильевна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err="1">
                          <a:effectLst/>
                          <a:latin typeface="Times New Roman"/>
                          <a:ea typeface="Times New Roman"/>
                        </a:rPr>
                        <a:t>Скафтымова</a:t>
                      </a: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 Людмила Александровна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Титова Елена Владимировна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Худяков Андрей Иванович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Цейтлин Стэлла Наумовна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Челебиев Фаик Ибрагим оглы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Четверикова Надежда Александровна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Шаталов Максим Анатольевич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Шошина Ирина Ивановна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004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13;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5,5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опубликовано 294 работы. Преподаватели кафедры провели 19 конференций; 1 преподаватель кафедры защитил кандидатскую диссертацию, 2 преподавателя кафедры работают над кандидатскими диссертациями.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           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41427"/>
              </p:ext>
            </p:extLst>
          </p:nvPr>
        </p:nvGraphicFramePr>
        <p:xfrm>
          <a:off x="971600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2053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157,9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5870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sz="2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КАФЕДРА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ПСИХОЛОГИИ ЧЕЛОВЕКА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ЗАВЕДУЮЩИЙ КАФЕДРОЙ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Подано заявлений – 1.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</a:rPr>
              <a:t>             </a:t>
            </a:r>
            <a:r>
              <a:rPr lang="ru-RU" sz="2100" b="1" dirty="0" smtClean="0">
                <a:solidFill>
                  <a:prstClr val="black"/>
                </a:solidFill>
              </a:rPr>
              <a:t>КОРЖОВА </a:t>
            </a:r>
            <a:r>
              <a:rPr lang="ru-RU" sz="2100" b="1" dirty="0">
                <a:solidFill>
                  <a:prstClr val="black"/>
                </a:solidFill>
              </a:rPr>
              <a:t>ЕЛЕНА ЮРЬЕВНА</a:t>
            </a:r>
            <a:r>
              <a:rPr lang="ru-RU" sz="2100" dirty="0">
                <a:solidFill>
                  <a:prstClr val="black"/>
                </a:solidFill>
              </a:rPr>
              <a:t>,</a:t>
            </a:r>
            <a:r>
              <a:rPr lang="ru-RU" altLang="ru-RU" sz="2100" dirty="0">
                <a:solidFill>
                  <a:prstClr val="black"/>
                </a:solidFill>
              </a:rPr>
              <a:t> 1964, доктор психологических наук (2002),  профессор (2004), заведующая кафедрой психологии человека.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              Отчетный период – 3 года.</a:t>
            </a:r>
            <a:endParaRPr lang="ru-RU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              Основные </a:t>
            </a:r>
            <a:r>
              <a:rPr lang="ru-RU" sz="2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работы из 69 опубликованных: </a:t>
            </a:r>
            <a:r>
              <a:rPr lang="en-US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«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Образование в контексте жизненного пути личности</a:t>
            </a:r>
            <a:r>
              <a:rPr lang="en-US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" (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статья, 2016, РИНЦ</a:t>
            </a:r>
            <a:r>
              <a:rPr lang="en-US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,</a:t>
            </a:r>
            <a:r>
              <a:rPr lang="en-US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"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Психология человека как субъекта жизнедеятельности и жизненного пути личности: основные итоги исследований" (статья, 2018, РИНЦ)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             Лекционные курсы по профилю кафедры: </a:t>
            </a:r>
            <a:r>
              <a:rPr lang="ru-RU" altLang="ru-RU" sz="2100" i="1" dirty="0">
                <a:solidFill>
                  <a:srgbClr val="000000"/>
                </a:solidFill>
              </a:rPr>
              <a:t>в </a:t>
            </a:r>
            <a:r>
              <a:rPr lang="en-US" altLang="ru-RU" sz="21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2100" dirty="0">
                <a:solidFill>
                  <a:srgbClr val="000000"/>
                </a:solidFill>
              </a:rPr>
              <a:t>«</a:t>
            </a:r>
            <a:r>
              <a:rPr lang="ru-RU" altLang="ru-RU" sz="2100" dirty="0" smtClean="0">
                <a:solidFill>
                  <a:srgbClr val="000000"/>
                </a:solidFill>
              </a:rPr>
              <a:t>Психология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altLang="ru-RU" sz="2100" dirty="0" smtClean="0">
                <a:solidFill>
                  <a:srgbClr val="000000"/>
                </a:solidFill>
              </a:rPr>
              <a:t> </a:t>
            </a:r>
            <a:r>
              <a:rPr lang="ru-RU" altLang="ru-RU" sz="2100" dirty="0">
                <a:solidFill>
                  <a:srgbClr val="000000"/>
                </a:solidFill>
              </a:rPr>
              <a:t>личности» (81 слушатель), «Психология жизненных ситуаций»; «Актуальные </a:t>
            </a:r>
            <a:r>
              <a:rPr lang="ru-RU" altLang="ru-RU" sz="2100" dirty="0" smtClean="0">
                <a:solidFill>
                  <a:srgbClr val="000000"/>
                </a:solidFill>
              </a:rPr>
              <a:t>проблемы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altLang="ru-RU" sz="2100" dirty="0" smtClean="0">
                <a:solidFill>
                  <a:srgbClr val="000000"/>
                </a:solidFill>
              </a:rPr>
              <a:t> </a:t>
            </a:r>
            <a:r>
              <a:rPr lang="ru-RU" altLang="ru-RU" sz="2100" dirty="0">
                <a:solidFill>
                  <a:srgbClr val="000000"/>
                </a:solidFill>
              </a:rPr>
              <a:t>теории и практики современной психологии», «Общая психология, психология личности</a:t>
            </a:r>
            <a:r>
              <a:rPr lang="ru-RU" altLang="ru-RU" sz="2100" dirty="0" smtClean="0">
                <a:solidFill>
                  <a:srgbClr val="000000"/>
                </a:solidFill>
              </a:rPr>
              <a:t>,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altLang="ru-RU" sz="2100" dirty="0" smtClean="0">
                <a:solidFill>
                  <a:srgbClr val="000000"/>
                </a:solidFill>
              </a:rPr>
              <a:t> </a:t>
            </a:r>
            <a:r>
              <a:rPr lang="ru-RU" altLang="ru-RU" sz="2100" dirty="0">
                <a:solidFill>
                  <a:srgbClr val="000000"/>
                </a:solidFill>
              </a:rPr>
              <a:t>история психологии» (аспирантура).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              Научное руководство: 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 аспирантов.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              Наличие </a:t>
            </a:r>
            <a:r>
              <a:rPr lang="ru-RU" sz="2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грантов: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руководитель 2-х </a:t>
            </a: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грантов: 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РГНФ (2017</a:t>
            </a: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), 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РФФИ (2018</a:t>
            </a: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),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исполнитель  4 грантов: РФФИ(2016, 2017, 2018), 1 проекта </a:t>
            </a:r>
            <a:r>
              <a:rPr lang="ru-RU" sz="21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Минобрнауки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РФ (2018</a:t>
            </a: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              Заявочная </a:t>
            </a:r>
            <a:r>
              <a:rPr lang="ru-RU" sz="2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деятельность: 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2 заявки (2019 – российско-болгарский грант РФФИ, на рассмотрении; 2018 – РНФ, не поддержана.)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           </a:t>
            </a:r>
            <a:r>
              <a:rPr lang="ru-RU" sz="2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  </a:t>
            </a:r>
            <a:r>
              <a:rPr lang="ru-RU" sz="21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2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20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Количество опубликованных научных трудов, индексированных базами данных </a:t>
            </a: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01.01.2014: РИНЦ -   89; </a:t>
            </a:r>
            <a:r>
              <a:rPr lang="ru-RU" sz="21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21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21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Science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-   5; </a:t>
            </a:r>
            <a:r>
              <a:rPr lang="ru-RU" sz="21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Scopus</a:t>
            </a:r>
            <a:r>
              <a:rPr lang="ru-RU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-   5.</a:t>
            </a:r>
            <a:endParaRPr lang="ru-RU" sz="2100" b="1" dirty="0" smtClean="0"/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05" y="4365104"/>
            <a:ext cx="7999413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4103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spcBef>
                <a:spcPts val="400"/>
              </a:spcBef>
            </a:pPr>
            <a:endParaRPr lang="ru-RU" sz="19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23; НС – 0; УВП – 3.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	</a:t>
            </a:r>
          </a:p>
          <a:p>
            <a:pPr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               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Средний индекс </a:t>
            </a:r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Хирша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 кафедре – 7,2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опубликовано 540 работ. Преподаватели кафедры приняли участие в проведении 10 научных конференций; 2 преподавателя кафедры работают над докторскими диссертациями, 2 преподавателя – над кандидатскими диссертациями.</a:t>
            </a:r>
          </a:p>
          <a:p>
            <a:pPr algn="just"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182 609 руб.           </a:t>
            </a:r>
          </a:p>
          <a:p>
            <a:pPr algn="just"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</a:t>
            </a: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 – получен 1 грант РФФИ (РГНФ), 2018 – 3 гранта РФФИ; преподаватели кафедры являлись исполнителями 2 грантов РФФИ, 1 проекта </a:t>
            </a:r>
            <a:r>
              <a:rPr lang="ru-RU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Минобрнауки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РФ.</a:t>
            </a:r>
          </a:p>
          <a:p>
            <a:pPr algn="just"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деятельность кафедры: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– подано 3 заявки (РФФИ), 1 поддержана; 5 заявок (КНВШ), 1 поддержана; 1 заявка (РНФ), на рассмотрении.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18463"/>
              </p:ext>
            </p:extLst>
          </p:nvPr>
        </p:nvGraphicFramePr>
        <p:xfrm>
          <a:off x="1138917" y="1340768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:a16="http://schemas.microsoft.com/office/drawing/2014/main" xmlns="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:a16="http://schemas.microsoft.com/office/drawing/2014/main" xmlns="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:a16="http://schemas.microsoft.com/office/drawing/2014/main" xmlns="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:a16="http://schemas.microsoft.com/office/drawing/2014/main" xmlns="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:a16="http://schemas.microsoft.com/office/drawing/2014/main" xmlns="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1355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6296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273,7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1139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СОЛЬНОГО ПЕНИЯ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</a:t>
            </a:r>
            <a:r>
              <a:rPr lang="ru-RU" sz="2000" b="1" dirty="0"/>
              <a:t> </a:t>
            </a:r>
            <a:r>
              <a:rPr lang="ru-RU" sz="2000" b="1" dirty="0" smtClean="0"/>
              <a:t>СМЕЛКОВА ТАТЬЯНА ДМИТРИЕВНА</a:t>
            </a:r>
            <a:r>
              <a:rPr lang="ru-RU" sz="2000" dirty="0" smtClean="0"/>
              <a:t>, </a:t>
            </a:r>
            <a:r>
              <a:rPr lang="ru-RU" dirty="0" smtClean="0"/>
              <a:t>1948, почетный работник высшего профессионального образования РФ, заслуженный работник культуры РФ, почетный профессор РГПУ им. А. И. Герцена, профессор (2008), профессор кафедры сольного пения, </a:t>
            </a:r>
            <a:r>
              <a:rPr lang="ru-RU" dirty="0" err="1" smtClean="0"/>
              <a:t>и.о</a:t>
            </a:r>
            <a:r>
              <a:rPr lang="ru-RU" dirty="0" smtClean="0"/>
              <a:t>. заведующей кафедрой сольного пения.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5 лет.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Основные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14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«Академическое пение в современном образовательном пространстве» (учебно-методическое пособие, 2018), «Развитие вокального образования: </a:t>
            </a:r>
            <a:r>
              <a:rPr lang="ru-RU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компетентностный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подход в обучении академическому пению» (статья, 2019).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i="1" dirty="0">
                <a:solidFill>
                  <a:srgbClr val="000000"/>
                </a:solidFill>
              </a:rPr>
              <a:t>в </a:t>
            </a:r>
            <a:r>
              <a:rPr lang="en-US" altLang="ru-RU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dirty="0">
                <a:solidFill>
                  <a:srgbClr val="000000"/>
                </a:solidFill>
              </a:rPr>
              <a:t>«Гигиена голосового </a:t>
            </a:r>
            <a:r>
              <a:rPr lang="ru-RU" altLang="ru-RU" dirty="0" smtClean="0">
                <a:solidFill>
                  <a:srgbClr val="000000"/>
                </a:solidFill>
              </a:rPr>
              <a:t>аппарата» (18 слушателей); «Методика обучения вокалу».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Подготовила 27 студентов, отмеченных наградами различного уровня (творческие конкурсы) за отчетный период.</a:t>
            </a:r>
            <a:endParaRPr lang="ru-RU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Является художественным руководителем международного конкурса вокалистов им. Б.Т.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Штоколова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в Санкт-Петербурге, членом жюри и председателем многих российских и престижных международных конкурсов (Швейцария, Италия, Словакия, Эстония, Дания, КНР).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Количество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опубликованных научных трудов, индексированных базами данных с 01.01.2014: РИНЦ - 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Web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Science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0;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Scopus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18131"/>
              </p:ext>
            </p:extLst>
          </p:nvPr>
        </p:nvGraphicFramePr>
        <p:xfrm>
          <a:off x="1019232" y="4653136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2573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6506</TotalTime>
  <Words>2911</Words>
  <Application>Microsoft Office PowerPoint</Application>
  <PresentationFormat>Экран (4:3)</PresentationFormat>
  <Paragraphs>2278</Paragraphs>
  <Slides>58</Slides>
  <Notes>43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464</cp:revision>
  <cp:lastPrinted>2019-04-23T08:30:02Z</cp:lastPrinted>
  <dcterms:created xsi:type="dcterms:W3CDTF">2018-10-04T10:05:49Z</dcterms:created>
  <dcterms:modified xsi:type="dcterms:W3CDTF">2019-04-26T10:49:54Z</dcterms:modified>
</cp:coreProperties>
</file>