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2" r:id="rId2"/>
    <p:sldId id="278" r:id="rId3"/>
    <p:sldId id="279" r:id="rId4"/>
    <p:sldId id="276" r:id="rId5"/>
    <p:sldId id="277" r:id="rId6"/>
    <p:sldId id="270" r:id="rId7"/>
    <p:sldId id="271" r:id="rId8"/>
    <p:sldId id="274" r:id="rId9"/>
    <p:sldId id="275" r:id="rId10"/>
    <p:sldId id="273" r:id="rId11"/>
    <p:sldId id="283" r:id="rId12"/>
    <p:sldId id="280" r:id="rId13"/>
    <p:sldId id="267" r:id="rId14"/>
    <p:sldId id="269" r:id="rId15"/>
    <p:sldId id="263" r:id="rId16"/>
    <p:sldId id="282" r:id="rId17"/>
    <p:sldId id="281" r:id="rId18"/>
    <p:sldId id="284" r:id="rId19"/>
    <p:sldId id="285" r:id="rId20"/>
    <p:sldId id="286" r:id="rId2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CF7B-3C87-416F-AAC6-701C87D0D52F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6B19F-7526-43B9-AAD9-0969949B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DF61B6-310B-4ED3-A415-FB79C0299FB2}" type="slidenum">
              <a:rPr lang="ru-RU" altLang="ru-RU" smtClean="0">
                <a:solidFill>
                  <a:srgbClr val="000000"/>
                </a:solidFill>
                <a:ea typeface="Microsoft YaHei" pitchFamily="34" charset="-122"/>
              </a:rPr>
              <a:pPr/>
              <a:t>13</a:t>
            </a:fld>
            <a:endParaRPr lang="ru-RU" altLang="ru-RU" smtClean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680662" y="4721303"/>
            <a:ext cx="5447465" cy="44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3855631" y="9442604"/>
            <a:ext cx="2952070" cy="49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FB71A5-D0C2-4381-9F40-AD4764445C1F}" type="slidenum">
              <a:rPr lang="ru-RU" altLang="ru-RU" sz="1200">
                <a:solidFill>
                  <a:srgbClr val="000000"/>
                </a:solidFill>
                <a:ea typeface="Microsoft YaHei" pitchFamily="34" charset="-122"/>
              </a:rPr>
              <a:pPr algn="r" eaLnBrk="1" hangingPunct="1"/>
              <a:t>13</a:t>
            </a:fld>
            <a:endParaRPr lang="ru-RU" altLang="ru-RU" sz="1200">
              <a:solidFill>
                <a:srgbClr val="000000"/>
              </a:solidFill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20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60835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6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3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5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9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0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07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5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5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D531D-D1AA-4BF7-9DAA-D45C9E2594A0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867A-0565-4310-8CB2-0C3E7F591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заведующего кафедрой</a:t>
            </a:r>
            <a:r>
              <a:rPr lang="ru-RU" sz="5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758206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6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-99392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АЛТАЙСКИХ ЯЗЫКОВ, ФОЛЬКЛОРА И ЛИТЕРАТУРЫ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51211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НАЗМУТДИНОВА ТАТЬЯНА СТАНИСЛАВОВНА,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1977</a:t>
            </a:r>
            <a:r>
              <a:rPr lang="ru-RU" altLang="ru-RU" sz="1800" dirty="0" smtClean="0">
                <a:solidFill>
                  <a:srgbClr val="000000"/>
                </a:solidFill>
              </a:rPr>
              <a:t>, кандидат филологических наук (2005), ученого звания не имеет, профессор кафедры алтайских языков, фольклора и литературы с 10.12.2018.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56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«Синтаксическая интерференция в речи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долгано</a:t>
            </a:r>
            <a:r>
              <a:rPr lang="ru-RU" altLang="ru-RU" sz="1800" dirty="0" smtClean="0">
                <a:solidFill>
                  <a:srgbClr val="000000"/>
                </a:solidFill>
              </a:rPr>
              <a:t>-русских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билингвов</a:t>
            </a:r>
            <a:r>
              <a:rPr lang="ru-RU" altLang="ru-RU" sz="1800" dirty="0" smtClean="0">
                <a:solidFill>
                  <a:srgbClr val="000000"/>
                </a:solidFill>
              </a:rPr>
              <a:t> (на материале языка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анабарских</a:t>
            </a:r>
            <a:r>
              <a:rPr lang="ru-RU" altLang="ru-RU" sz="1800" dirty="0" smtClean="0">
                <a:solidFill>
                  <a:srgbClr val="000000"/>
                </a:solidFill>
              </a:rPr>
              <a:t> долган)» (монография, 2017), «Исконные и заимствованные лексические страты в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долганском</a:t>
            </a:r>
            <a:r>
              <a:rPr lang="ru-RU" altLang="ru-RU" sz="1800" dirty="0" smtClean="0">
                <a:solidFill>
                  <a:srgbClr val="000000"/>
                </a:solidFill>
              </a:rPr>
              <a:t> языке».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>
                <a:solidFill>
                  <a:srgbClr val="000000"/>
                </a:solidFill>
              </a:rPr>
              <a:t>: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«Язык и лексика традиционной культуры народов Севера, Сибири и Дальнего Востока </a:t>
            </a:r>
            <a:r>
              <a:rPr lang="ru-RU" altLang="ru-RU" sz="1800" dirty="0" smtClean="0">
                <a:solidFill>
                  <a:srgbClr val="000000"/>
                </a:solidFill>
              </a:rPr>
              <a:t>–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долганский</a:t>
            </a:r>
            <a:r>
              <a:rPr lang="ru-RU" altLang="ru-RU" sz="1800" dirty="0">
                <a:solidFill>
                  <a:srgbClr val="000000"/>
                </a:solidFill>
              </a:rPr>
              <a:t>», «Теоретическая и практическая грамматика </a:t>
            </a:r>
            <a:r>
              <a:rPr lang="ru-RU" altLang="ru-RU" sz="1800" dirty="0" err="1">
                <a:solidFill>
                  <a:srgbClr val="000000"/>
                </a:solidFill>
              </a:rPr>
              <a:t>долганского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языка</a:t>
            </a:r>
            <a:r>
              <a:rPr lang="ru-RU" altLang="ru-RU" sz="1800" dirty="0">
                <a:solidFill>
                  <a:srgbClr val="000000"/>
                </a:solidFill>
              </a:rPr>
              <a:t>», «Билингвизм и языковые контакты в полиэтнической среде», «Практикум по лексике традиционной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культуры долган». Всего 14 курсов.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гранта РГНФ (2015-2017), исполнитель проекта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(2016).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2018 – подано 2 заявки (РФФИ). На рассмотрении.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53,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19899"/>
              </p:ext>
            </p:extLst>
          </p:nvPr>
        </p:nvGraphicFramePr>
        <p:xfrm>
          <a:off x="683568" y="5484817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68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АНГЛИЙСКОЙ ФИЛОЛОГИИ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ГУРОЧКИНА АЛЛА ГЕОРГИЕВНА,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1932</a:t>
            </a:r>
            <a:r>
              <a:rPr lang="ru-RU" altLang="ru-RU" sz="1800" dirty="0" smtClean="0">
                <a:solidFill>
                  <a:srgbClr val="000000"/>
                </a:solidFill>
              </a:rPr>
              <a:t>, почетный работник высшего профессионального образования РФ, почетный профессор РГПУ им. А. И. Герцена, кандидат филологических  наук (1974), профессор (1995), профессор кафедры английской филологии.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12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«Когнитивная лингвистика в антропоцентрической парадигме исследований» (статья, 2017), «Язык, познание, коммуникация с позиций современной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когнитивно</a:t>
            </a:r>
            <a:r>
              <a:rPr lang="ru-RU" altLang="ru-RU" sz="1800" dirty="0" smtClean="0">
                <a:solidFill>
                  <a:srgbClr val="000000"/>
                </a:solidFill>
              </a:rPr>
              <a:t>-коммуникативной парадигмы» (глава монографии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>
                <a:solidFill>
                  <a:srgbClr val="000000"/>
                </a:solidFill>
              </a:rPr>
              <a:t>: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«История </a:t>
            </a:r>
            <a:r>
              <a:rPr lang="ru-RU" altLang="ru-RU" sz="1800" dirty="0" smtClean="0">
                <a:solidFill>
                  <a:srgbClr val="000000"/>
                </a:solidFill>
              </a:rPr>
              <a:t>языка» (52 слушателя</a:t>
            </a:r>
            <a:r>
              <a:rPr lang="ru-RU" altLang="ru-RU" sz="1800" dirty="0">
                <a:solidFill>
                  <a:srgbClr val="000000"/>
                </a:solidFill>
              </a:rPr>
              <a:t>),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«Теория языка», «Германские языки (английский язык)»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55, против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68890"/>
              </p:ext>
            </p:extLst>
          </p:nvPr>
        </p:nvGraphicFramePr>
        <p:xfrm>
          <a:off x="683568" y="537321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777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                        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ГИМНАСТИКИ И ФИТНЕС-ТЕХНОЛОГИЙ                       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0488" y="765175"/>
            <a:ext cx="8963025" cy="59761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САЙКИНА ЕЛЕНА ГАВРИЛОВНА,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1958, почетный работник высшего профессионального образования РФ, доктор педагогических наук (2009), профессор (2013), профессор кафедры гимнастики и фитнес-технологий.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38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«Фитнес-технологии как путь к успеху при подготовке значкистов ГТО» (статья в соавторстве, 2017), «Теоретические основы фитнеса» (учебно-методическое пособие, 2017).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«Теоретические основы фитнеса», «Гимнастика», «Фитнес-технологии в физической культуре».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ФЦПРО (2016, 2017).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2017 – подана 1 заявка (РФФИ).</a:t>
            </a: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55, против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9713" y="4652963"/>
          <a:ext cx="8664576" cy="1401953"/>
        </p:xfrm>
        <a:graphic>
          <a:graphicData uri="http://schemas.openxmlformats.org/drawingml/2006/table">
            <a:tbl>
              <a:tblPr firstRow="1" firstCol="1" bandRow="1"/>
              <a:tblGrid>
                <a:gridCol w="20612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33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38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6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5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937</a:t>
                      </a: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5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8" marR="61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87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44624"/>
            <a:ext cx="9144000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ИНФОРМАЦИОННОГО И ТЕХНОЛОГИЧЕСКОГО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          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620688"/>
            <a:ext cx="9144000" cy="619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      НОСКОВА ТАТЬЯНА НИКОЛАЕВНА, </a:t>
            </a:r>
            <a:r>
              <a:rPr lang="ru-RU" altLang="ru-RU" sz="1700" dirty="0" smtClean="0">
                <a:solidFill>
                  <a:srgbClr val="000000"/>
                </a:solidFill>
              </a:rPr>
              <a:t>1952, почетный работник высшего профессионального образования РФ,  доктор педагогических наук (1999),  профессор (2005), профессор кафедры методики информационного и технологического образования с 12.03.2019.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Основные работы из 311 опубликованных: </a:t>
            </a:r>
            <a:r>
              <a:rPr lang="ru-RU" altLang="ru-RU" sz="1700" dirty="0" smtClean="0">
                <a:solidFill>
                  <a:srgbClr val="000000"/>
                </a:solidFill>
              </a:rPr>
              <a:t>«ИКТ-инструменты профессиональной деятельности педагога. Сравнительный анализ       российского и европейского опыта» (статья, 2018), «Стратегия информационного поведения студентов в условиях непрерывного образования»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Лекционные курсы:</a:t>
            </a:r>
            <a:r>
              <a:rPr lang="en-US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в </a:t>
            </a:r>
            <a:r>
              <a:rPr lang="en-US" altLang="ru-RU" sz="17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700" dirty="0">
                <a:solidFill>
                  <a:srgbClr val="000000"/>
                </a:solidFill>
              </a:rPr>
              <a:t>: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«Проектирование высокотехнологичной информационной образовательной </a:t>
            </a:r>
            <a:r>
              <a:rPr lang="ru-RU" altLang="ru-RU" sz="1700" dirty="0" smtClean="0">
                <a:solidFill>
                  <a:srgbClr val="000000"/>
                </a:solidFill>
              </a:rPr>
              <a:t>среды» (21слушатель</a:t>
            </a:r>
            <a:r>
              <a:rPr lang="ru-RU" altLang="ru-RU" sz="1700" dirty="0">
                <a:solidFill>
                  <a:srgbClr val="000000"/>
                </a:solidFill>
              </a:rPr>
              <a:t>), «Проектирование и организация учебного процесса в электронной информационно-образовательной среде </a:t>
            </a:r>
            <a:r>
              <a:rPr lang="ru-RU" altLang="ru-RU" sz="1700" dirty="0" smtClean="0">
                <a:solidFill>
                  <a:srgbClr val="000000"/>
                </a:solidFill>
              </a:rPr>
              <a:t>вуза» (51 слушатель</a:t>
            </a:r>
            <a:r>
              <a:rPr lang="ru-RU" altLang="ru-RU" sz="1700" dirty="0">
                <a:solidFill>
                  <a:srgbClr val="000000"/>
                </a:solidFill>
              </a:rPr>
              <a:t>), «Психолого-педагогические основы межличностного взаимодействия в виртуальной образовательной </a:t>
            </a:r>
            <a:r>
              <a:rPr lang="ru-RU" altLang="ru-RU" sz="1700" dirty="0" smtClean="0">
                <a:solidFill>
                  <a:srgbClr val="000000"/>
                </a:solidFill>
              </a:rPr>
              <a:t>среде» (12 слушателей), «Социальные </a:t>
            </a:r>
            <a:r>
              <a:rPr lang="ru-RU" altLang="ru-RU" sz="1700" dirty="0">
                <a:solidFill>
                  <a:srgbClr val="000000"/>
                </a:solidFill>
              </a:rPr>
              <a:t>медиа и новые образовательные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практики» (</a:t>
            </a:r>
            <a:r>
              <a:rPr lang="ru-RU" altLang="ru-RU" sz="1700" dirty="0">
                <a:solidFill>
                  <a:srgbClr val="000000"/>
                </a:solidFill>
              </a:rPr>
              <a:t>12 </a:t>
            </a:r>
            <a:r>
              <a:rPr lang="ru-RU" altLang="ru-RU" sz="1700" dirty="0" smtClean="0">
                <a:solidFill>
                  <a:srgbClr val="000000"/>
                </a:solidFill>
              </a:rPr>
              <a:t>слушателей). Всего 8 курсов.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аспиранта, 2 докторанта.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1 проекта РФФИ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2018), 2 проектов </a:t>
            </a:r>
            <a:r>
              <a:rPr lang="ru-RU" sz="1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РФ (2016, 2017-2019).</a:t>
            </a:r>
            <a:endParaRPr lang="ru-RU" sz="1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Заявочная деятельность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2018 – подана 1 заявка (РНФ). На рассмотрении.</a:t>
            </a:r>
            <a:endParaRPr lang="ru-RU" sz="1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7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   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голосования: за – 55, против –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нет.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459762"/>
              </p:ext>
            </p:extLst>
          </p:nvPr>
        </p:nvGraphicFramePr>
        <p:xfrm>
          <a:off x="683568" y="5427300"/>
          <a:ext cx="8352928" cy="1424940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4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58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ФИЗИЧЕСКОЙ КУЛЬТУРЕ И СПОРТИВНОЙ ПОДГОТОВКИ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ФАРБЕЙ ВАДИМ ВАЛЕРЬЕВИЧ,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1964, доктор педагогических наук (2015),  доцент (2003), профессор кафедры методики обучения физической культуре и спортивной подготовки.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1 год.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7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«Особенности структуры соревновательной деятельности зимних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полиатлонистов</a:t>
            </a:r>
            <a:r>
              <a:rPr lang="ru-RU" altLang="ru-RU" sz="1800" dirty="0" smtClean="0">
                <a:solidFill>
                  <a:srgbClr val="000000"/>
                </a:solidFill>
              </a:rPr>
              <a:t> различной квалификации» (статья, 2018), «Регламентированные режимы дыхания в стрелковой подготовке биатлонистов различного типа соревновательной подготовленности»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«Зимние виды спорта», </a:t>
            </a:r>
            <a:r>
              <a:rPr lang="ru-RU" altLang="ru-RU" sz="1800" dirty="0">
                <a:solidFill>
                  <a:srgbClr val="000000"/>
                </a:solidFill>
              </a:rPr>
              <a:t>«Туризм»,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«Спортивное ориентирование».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аспиранта.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Является тренером университета по лыжным видам спорта. Подготовил призеров и чемпионов мира и Европы по зимнему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полиатлону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лыжероллерам (2016, 2017).                                                                   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55, против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43632"/>
              </p:ext>
            </p:extLst>
          </p:nvPr>
        </p:nvGraphicFramePr>
        <p:xfrm>
          <a:off x="683568" y="537321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791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ФИЗИЧЕСКОЙ КУЛЬТУРЕ И СПОРТИВНОЙ ПОДГОТОВКИ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ФЕТИСОВА СВЕТЛАНА ЛАВРЕНТЬЕВНА,</a:t>
            </a:r>
            <a:r>
              <a:rPr lang="ru-RU" altLang="ru-RU" sz="2000" dirty="0">
                <a:solidFill>
                  <a:srgbClr val="000000"/>
                </a:solidFill>
              </a:rPr>
              <a:t> 1944,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</a:rPr>
              <a:t>почетный работник высшего профессионального образования РФ,</a:t>
            </a: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кандидат педагогических наук (1974), профессор (2004),  профессор кафедры методики обучения физической культуре и спортивной подготовки.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2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7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«Мониторинг физической и функциональной подготовленности обучающихся в условиях полевой практики как условие повышения эффективности учебного процесса» (статья в соавторстве, 2018), «Психологическая подготовка юношей-спортсменов 16-17 лет в единоборствах смешанного типа» (статья,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 «Спортивная </a:t>
            </a:r>
            <a:r>
              <a:rPr lang="ru-RU" altLang="ru-RU" sz="1800" dirty="0">
                <a:solidFill>
                  <a:srgbClr val="000000"/>
                </a:solidFill>
              </a:rPr>
              <a:t>игра "Волейбол" </a:t>
            </a:r>
            <a:r>
              <a:rPr lang="ru-RU" altLang="ru-RU" sz="1800" dirty="0" smtClean="0">
                <a:solidFill>
                  <a:srgbClr val="000000"/>
                </a:solidFill>
              </a:rPr>
              <a:t>(42 </a:t>
            </a:r>
            <a:r>
              <a:rPr lang="ru-RU" altLang="ru-RU" sz="1800" dirty="0">
                <a:solidFill>
                  <a:srgbClr val="000000"/>
                </a:solidFill>
              </a:rPr>
              <a:t>слушателя),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«Спортивные и подвижные игры».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54,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15614"/>
              </p:ext>
            </p:extLst>
          </p:nvPr>
        </p:nvGraphicFramePr>
        <p:xfrm>
          <a:off x="683568" y="5373216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68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НЕМЕЦКОЙ ФИЛОЛОГИИ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0,75)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АНДРЕЕВА ВАЛЕРИЯ АНАТОЛЬЕВНА,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1955</a:t>
            </a:r>
            <a:r>
              <a:rPr lang="ru-RU" altLang="ru-RU" sz="1800" dirty="0" smtClean="0">
                <a:solidFill>
                  <a:srgbClr val="000000"/>
                </a:solidFill>
              </a:rPr>
              <a:t>, доктор филологических наук (2010),  доцент (1995), профессор кафедры немецкой филологии.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Отчетный период – 3 года.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3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«Нарратив в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персуазивной</a:t>
            </a:r>
            <a:r>
              <a:rPr lang="ru-RU" altLang="ru-RU" sz="1800" dirty="0" smtClean="0">
                <a:solidFill>
                  <a:srgbClr val="000000"/>
                </a:solidFill>
              </a:rPr>
              <a:t> коммуникации (на примере рекламного дискурса)» (статья, 2018. РИНЦ, </a:t>
            </a:r>
            <a:r>
              <a:rPr lang="en-US" altLang="ru-RU" sz="1800" dirty="0" err="1" smtClean="0">
                <a:solidFill>
                  <a:srgbClr val="000000"/>
                </a:solidFill>
              </a:rPr>
              <a:t>WoS</a:t>
            </a:r>
            <a:r>
              <a:rPr lang="en-US" altLang="ru-RU" sz="1800" dirty="0" smtClean="0">
                <a:solidFill>
                  <a:srgbClr val="000000"/>
                </a:solidFill>
              </a:rPr>
              <a:t>)</a:t>
            </a:r>
            <a:r>
              <a:rPr lang="ru-RU" altLang="ru-RU" sz="1800" dirty="0" smtClean="0">
                <a:solidFill>
                  <a:srgbClr val="000000"/>
                </a:solidFill>
              </a:rPr>
              <a:t>, «Литературный нарратив: зона формирования смыслов» (статья, 2019).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>
                <a:solidFill>
                  <a:srgbClr val="000000"/>
                </a:solidFill>
              </a:rPr>
              <a:t>: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«Иностранный язык в различных сферах коммуникации </a:t>
            </a:r>
            <a:r>
              <a:rPr lang="ru-RU" altLang="ru-RU" sz="1800" dirty="0" smtClean="0">
                <a:solidFill>
                  <a:srgbClr val="000000"/>
                </a:solidFill>
              </a:rPr>
              <a:t>(немецкий)» (</a:t>
            </a:r>
            <a:r>
              <a:rPr lang="ru-RU" altLang="ru-RU" sz="1800" dirty="0">
                <a:solidFill>
                  <a:srgbClr val="000000"/>
                </a:solidFill>
              </a:rPr>
              <a:t>7 слушателей), «Использование платформы дистанционного обучения MOODLE в языковом </a:t>
            </a:r>
            <a:r>
              <a:rPr lang="ru-RU" altLang="ru-RU" sz="1800" dirty="0" smtClean="0">
                <a:solidFill>
                  <a:srgbClr val="000000"/>
                </a:solidFill>
              </a:rPr>
              <a:t>образовании» (27 слушателей), «Современные лингвистические учения».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2018 – подана 1 заявка (РФФИ). Не поддержана.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54,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1.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07708"/>
              </p:ext>
            </p:extLst>
          </p:nvPr>
        </p:nvGraphicFramePr>
        <p:xfrm>
          <a:off x="611560" y="515719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68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ТЕОРИИ И ОРГАНИЗАЦИИ ФИЗИЧЕСКОЙ КУЛЬТУРЫ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	РЯБЧУК ВЛАДИМИР ВЛАДИМИРОВИЧ,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 smtClean="0">
                <a:solidFill>
                  <a:srgbClr val="000000"/>
                </a:solidFill>
              </a:rPr>
              <a:t>1962</a:t>
            </a:r>
            <a:r>
              <a:rPr lang="ru-RU" altLang="ru-RU" sz="1800" dirty="0" smtClean="0">
                <a:solidFill>
                  <a:srgbClr val="000000"/>
                </a:solidFill>
              </a:rPr>
              <a:t>, кандидат педагогических наук (1993), профессор (2012), кандидат в мастера спорта по волейболу, судья республиканской категории по волейболу, профессор кафедры физической культуры и спорта Северо-Западного института управления РАНХ и ГС при Президенте РФ.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Основные работы из 75 опубликованных (с 01.01.2014):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«Исследования косвенных показателей работоспособности пловцов» (статья в соавторстве, 2016),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Компетентностные</a:t>
            </a:r>
            <a:r>
              <a:rPr lang="ru-RU" altLang="ru-RU" sz="1800" dirty="0" smtClean="0">
                <a:solidFill>
                  <a:srgbClr val="000000"/>
                </a:solidFill>
              </a:rPr>
              <a:t> характеристики профессиональной деятельности специалиста физического воспитания ВУЗа»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Лекционные курсы по профилю кафедры: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«Физическая культура»,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эклективные</a:t>
            </a:r>
            <a:r>
              <a:rPr lang="ru-RU" altLang="ru-RU" sz="1800" dirty="0" smtClean="0">
                <a:solidFill>
                  <a:srgbClr val="000000"/>
                </a:solidFill>
              </a:rPr>
              <a:t> курсы по физической культуре.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55, против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нет.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93793"/>
              </p:ext>
            </p:extLst>
          </p:nvPr>
        </p:nvGraphicFramePr>
        <p:xfrm>
          <a:off x="611560" y="5157192"/>
          <a:ext cx="8352928" cy="1373183"/>
        </p:xfrm>
        <a:graphic>
          <a:graphicData uri="http://schemas.openxmlformats.org/drawingml/2006/table">
            <a:tbl>
              <a:tblPr firstRow="1" firstCol="1" bandRow="1"/>
              <a:tblGrid>
                <a:gridCol w="1639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3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68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8229600" cy="5534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800" b="1" i="1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ru-RU" altLang="ru-RU" sz="4800" b="1" i="1" dirty="0" smtClean="0"/>
          </a:p>
          <a:p>
            <a:pPr algn="ctr" eaLnBrk="1" hangingPunct="1">
              <a:buFontTx/>
              <a:buNone/>
            </a:pPr>
            <a:r>
              <a:rPr lang="ru-RU" altLang="ru-RU" sz="4700" b="1" dirty="0" smtClean="0"/>
              <a:t>ПРЕДСТАВЛЕНИЕ К УЧЕНОМУ ЗВАНИЮ</a:t>
            </a:r>
          </a:p>
          <a:p>
            <a:pPr algn="ctr" eaLnBrk="1" hangingPunct="1">
              <a:buFontTx/>
              <a:buNone/>
            </a:pPr>
            <a:endParaRPr lang="ru-RU" altLang="ru-RU" sz="4700" b="1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АНГЛИЙСКОЙ ФИЛОЛОГИИ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ЩИРОВА ИРИНА АЛЕКСАНДРОВНА</a:t>
            </a:r>
            <a:r>
              <a:rPr lang="ru-RU" sz="2000" dirty="0" smtClean="0"/>
              <a:t>, </a:t>
            </a:r>
            <a:r>
              <a:rPr lang="ru-RU" dirty="0" smtClean="0"/>
              <a:t>1953, доктор филологических наук (2001), профессор (2007), заведующая кафедрой английской филологии.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3 года.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15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«Текст как элемент интеграционного научного пространства» (статья, 2017), «Многомерность текста: понимание и интерпретация» (учебное пособие в соавторстве, 2018).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sz="2000" i="1" dirty="0">
                <a:solidFill>
                  <a:srgbClr val="000000"/>
                </a:solidFill>
              </a:rPr>
              <a:t>в </a:t>
            </a:r>
            <a:r>
              <a:rPr lang="en-US" altLang="ru-RU" sz="20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000" dirty="0" smtClean="0">
                <a:solidFill>
                  <a:srgbClr val="000000"/>
                </a:solidFill>
              </a:rPr>
              <a:t>«</a:t>
            </a:r>
            <a:r>
              <a:rPr lang="ru-RU" sz="2000" dirty="0"/>
              <a:t>Текст в современных стилях гуманитарного </a:t>
            </a:r>
            <a:r>
              <a:rPr lang="ru-RU" sz="2000" dirty="0" smtClean="0"/>
              <a:t>мышления» (36 слушателей), «</a:t>
            </a:r>
            <a:r>
              <a:rPr lang="ru-RU" sz="2000" dirty="0"/>
              <a:t>Актуальные проблемы текста и </a:t>
            </a:r>
            <a:r>
              <a:rPr lang="ru-RU" sz="2000" dirty="0" smtClean="0"/>
              <a:t>дискурса» (13 слушателей), «Методология и методы научного исследования» (20 слушателей). Всего 6 курсов.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 аспиранта.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 – подана 1 заявка (РФФИ). Не поддержана.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54, против – нет.</a:t>
            </a: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42793"/>
              </p:ext>
            </p:extLst>
          </p:nvPr>
        </p:nvGraphicFramePr>
        <p:xfrm>
          <a:off x="1010088" y="5013176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295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38" y="0"/>
            <a:ext cx="9144001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Ученое звание 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доцента </a:t>
            </a:r>
            <a:r>
              <a:rPr lang="ru-RU" altLang="ru-RU" sz="1650" dirty="0">
                <a:solidFill>
                  <a:srgbClr val="000000"/>
                </a:solidFill>
              </a:rPr>
              <a:t>по научной специальности 19.00.07 Педагогическая психология</a:t>
            </a:r>
            <a:r>
              <a:rPr lang="ru-RU" altLang="ru-RU" sz="1650" dirty="0" smtClean="0">
                <a:solidFill>
                  <a:srgbClr val="000000"/>
                </a:solidFill>
              </a:rPr>
              <a:t>.</a:t>
            </a:r>
            <a:endParaRPr lang="ru-RU" altLang="ru-RU" sz="165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ДУНАЕВСКАЯ ЭЛЬВИРА БРОНИСЛАВОВНА, </a:t>
            </a:r>
            <a:r>
              <a:rPr lang="ru-RU" altLang="ru-RU" sz="1650" dirty="0" smtClean="0">
                <a:solidFill>
                  <a:srgbClr val="000000"/>
                </a:solidFill>
              </a:rPr>
              <a:t>1986</a:t>
            </a:r>
            <a:r>
              <a:rPr lang="ru-RU" altLang="ru-RU" sz="1650" dirty="0">
                <a:solidFill>
                  <a:srgbClr val="000000"/>
                </a:solidFill>
              </a:rPr>
              <a:t>, </a:t>
            </a:r>
            <a:r>
              <a:rPr lang="ru-RU" altLang="ru-RU" sz="1650" dirty="0" smtClean="0">
                <a:solidFill>
                  <a:srgbClr val="000000"/>
                </a:solidFill>
              </a:rPr>
              <a:t>доцент </a:t>
            </a:r>
            <a:r>
              <a:rPr lang="ru-RU" altLang="ru-RU" sz="1650" dirty="0">
                <a:solidFill>
                  <a:srgbClr val="000000"/>
                </a:solidFill>
              </a:rPr>
              <a:t>кафедры возрастной психологии и педагогики семьи. 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dirty="0" smtClean="0">
                <a:solidFill>
                  <a:srgbClr val="000000"/>
                </a:solidFill>
              </a:rPr>
              <a:t>	</a:t>
            </a:r>
            <a:r>
              <a:rPr lang="ru-RU" altLang="ru-RU" sz="1650" b="1" dirty="0">
                <a:solidFill>
                  <a:srgbClr val="000000"/>
                </a:solidFill>
              </a:rPr>
              <a:t>Ученая степень кандидата психологических наук </a:t>
            </a:r>
            <a:r>
              <a:rPr lang="ru-RU" altLang="ru-RU" sz="1650" dirty="0">
                <a:solidFill>
                  <a:srgbClr val="000000"/>
                </a:solidFill>
              </a:rPr>
              <a:t>присуждена решением диссертационного совета Д 212.199.18 при Российском государственном педагогическом университете имени А.И. Герцена от 27 апреля 2010 г. № 9 и выдан диплом Высшей аттестационной комиссией Министерства образования и науки Российской Федерации от 15 апреля 2011 г. № 16к/2, ДКН № 132710. </a:t>
            </a: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endParaRPr lang="ru-RU" altLang="ru-RU" sz="165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Стаж </a:t>
            </a:r>
            <a:r>
              <a:rPr lang="ru-RU" altLang="ru-RU" sz="1650" dirty="0">
                <a:solidFill>
                  <a:srgbClr val="000000"/>
                </a:solidFill>
              </a:rPr>
              <a:t>педагогической работы Дунаевской Эльвиры </a:t>
            </a:r>
            <a:r>
              <a:rPr lang="ru-RU" altLang="ru-RU" sz="1650" dirty="0" err="1">
                <a:solidFill>
                  <a:srgbClr val="000000"/>
                </a:solidFill>
              </a:rPr>
              <a:t>Брониславовны</a:t>
            </a:r>
            <a:r>
              <a:rPr lang="ru-RU" altLang="ru-RU" sz="1650" dirty="0">
                <a:solidFill>
                  <a:srgbClr val="000000"/>
                </a:solidFill>
              </a:rPr>
              <a:t>      составляет 6 лет 7 месяцев, </a:t>
            </a:r>
            <a:r>
              <a:rPr lang="ru-RU" altLang="ru-RU" sz="1650" dirty="0" smtClean="0">
                <a:solidFill>
                  <a:srgbClr val="000000"/>
                </a:solidFill>
              </a:rPr>
              <a:t>из </a:t>
            </a:r>
            <a:r>
              <a:rPr lang="ru-RU" altLang="ru-RU" sz="1650" dirty="0">
                <a:solidFill>
                  <a:srgbClr val="000000"/>
                </a:solidFill>
              </a:rPr>
              <a:t>них 6 лет 7 месяцев по научной специальности 19.00.07 Педагогическая психология.</a:t>
            </a:r>
            <a:r>
              <a:rPr lang="ru-RU" sz="1650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Имеет 6 </a:t>
            </a:r>
            <a:r>
              <a:rPr lang="ru-RU" altLang="ru-RU" sz="1650" dirty="0">
                <a:solidFill>
                  <a:srgbClr val="000000"/>
                </a:solidFill>
              </a:rPr>
              <a:t>учебных изданий и</a:t>
            </a:r>
            <a:r>
              <a:rPr lang="ru-RU" altLang="ru-RU" sz="1650" b="1" dirty="0">
                <a:solidFill>
                  <a:srgbClr val="000000"/>
                </a:solidFill>
              </a:rPr>
              <a:t> 74 </a:t>
            </a:r>
            <a:r>
              <a:rPr lang="ru-RU" altLang="ru-RU" sz="1650" dirty="0">
                <a:solidFill>
                  <a:srgbClr val="000000"/>
                </a:solidFill>
              </a:rPr>
              <a:t>научных </a:t>
            </a:r>
            <a:r>
              <a:rPr lang="ru-RU" altLang="ru-RU" sz="1650" dirty="0" smtClean="0">
                <a:solidFill>
                  <a:srgbClr val="000000"/>
                </a:solidFill>
              </a:rPr>
              <a:t>труда, </a:t>
            </a:r>
            <a:r>
              <a:rPr lang="ru-RU" altLang="ru-RU" sz="1650" dirty="0">
                <a:solidFill>
                  <a:srgbClr val="000000"/>
                </a:solidFill>
              </a:rPr>
              <a:t>включая патенты на изобретения и иные объекты интеллектуальной собственности</a:t>
            </a:r>
            <a:r>
              <a:rPr lang="ru-RU" altLang="ru-RU" sz="1650" dirty="0" smtClean="0">
                <a:solidFill>
                  <a:srgbClr val="000000"/>
                </a:solidFill>
              </a:rPr>
              <a:t> по </a:t>
            </a:r>
            <a:r>
              <a:rPr lang="ru-RU" altLang="ru-RU" sz="1650" dirty="0">
                <a:solidFill>
                  <a:srgbClr val="000000"/>
                </a:solidFill>
              </a:rPr>
              <a:t>научной специальности 19.00.07 Педагогическая психология.</a:t>
            </a:r>
            <a:endParaRPr lang="ru-RU" altLang="ru-RU" sz="165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 smtClean="0">
                <a:solidFill>
                  <a:srgbClr val="000000"/>
                </a:solidFill>
              </a:rPr>
              <a:t>	</a:t>
            </a:r>
            <a:r>
              <a:rPr lang="ru-RU" altLang="ru-RU" sz="165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</a:t>
            </a:r>
            <a:r>
              <a:rPr lang="ru-RU" altLang="ru-RU" sz="1650" dirty="0" smtClean="0">
                <a:solidFill>
                  <a:srgbClr val="000000"/>
                </a:solidFill>
              </a:rPr>
              <a:t>деле, </a:t>
            </a:r>
            <a:r>
              <a:rPr lang="ru-RU" altLang="ru-RU" sz="1650" dirty="0">
                <a:solidFill>
                  <a:srgbClr val="000000"/>
                </a:solidFill>
              </a:rPr>
              <a:t>3 научных труда, опубликованных в рецензируемых научных изданиях, и 3 учебных издания. 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Читаемые курсы: </a:t>
            </a:r>
            <a:r>
              <a:rPr lang="ru-RU" sz="1650" dirty="0" smtClean="0"/>
              <a:t>«Психология дошкольного и начального образования», «Решение психологических проблем в педагогической деятельности», «Психолого-педагогические основы социализации подростка».</a:t>
            </a:r>
            <a:endParaRPr lang="ru-RU" sz="1650" dirty="0"/>
          </a:p>
          <a:p>
            <a:pPr marL="0" indent="0" algn="just">
              <a:buFontTx/>
              <a:buNone/>
              <a:defRPr/>
            </a:pPr>
            <a:r>
              <a:rPr lang="ru-RU" sz="16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Наукометрические  </a:t>
            </a:r>
            <a:r>
              <a:rPr lang="ru-RU" sz="165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показатели</a:t>
            </a:r>
          </a:p>
          <a:p>
            <a:pPr marL="0" indent="0" algn="just">
              <a:buFontTx/>
              <a:buNone/>
              <a:defRPr/>
            </a:pPr>
            <a:endParaRPr lang="ru-RU" sz="165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54,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нет</a:t>
            </a:r>
            <a:r>
              <a:rPr lang="ru-RU" sz="16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недействительный – 1.</a:t>
            </a: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650" dirty="0"/>
          </a:p>
          <a:p>
            <a:pPr marL="0" indent="0" algn="just">
              <a:buFontTx/>
              <a:buNone/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0012" y="5157192"/>
          <a:ext cx="8928100" cy="1287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=""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=""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=""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="" xmlns:a16="http://schemas.microsoft.com/office/drawing/2014/main" val="306327644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=""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=""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=""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=""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7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2.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5,2.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опубликована 61 работа. Преподаватели кафедры приняли участие в 7 международных научных проектах (совместно с представителями Норвегии, Финляндии); 1 преподаватель кафедры работает над докторской диссертацией.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lang="ru-RU" sz="1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КНВШ – подано 3 заявки (2016, 2018). Не поддержаны. РФФИ – подана 1 заявка (2018). Не поддержана.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83237"/>
              </p:ext>
            </p:extLst>
          </p:nvPr>
        </p:nvGraphicFramePr>
        <p:xfrm>
          <a:off x="1115616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229,4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7484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ИНТЕНСИВНОГО ОБУЧЕНИЯ ИНОСТРАННЫМ ЯЗЫКАМ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 (неполная занятость – 0,25)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КОМАРОВА  ЮЛИЯ АЛЕКСАНДРОВНА</a:t>
            </a:r>
            <a:r>
              <a:rPr lang="ru-RU" sz="2000" dirty="0" smtClean="0"/>
              <a:t>, </a:t>
            </a:r>
            <a:r>
              <a:rPr lang="ru-RU" dirty="0" smtClean="0"/>
              <a:t>1962, член-корреспондент РАО, почетный работник высшего профессионального образования РФ, доктор педагогических наук (2008), профессор (2010), проректор по международному сотрудничеству, заведующая кафедрой интенсивного обучения иностранным языкам (работа по совместительству).           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5 лет.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Основные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67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«Использование вариативных программ дифференциации в процессе обучения взрослых слушателей иностранным языкам в условиях курсовой подготовки» (статья, 2018), «Использование </a:t>
            </a:r>
            <a:r>
              <a:rPr lang="ru-RU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прагмалингвистического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тренажера для формирования иноязычной </a:t>
            </a:r>
            <a:r>
              <a:rPr lang="ru-RU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социопрагматической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компетенции у студентов-филологов» (статья, 2018).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i="1" dirty="0">
                <a:solidFill>
                  <a:srgbClr val="000000"/>
                </a:solidFill>
              </a:rPr>
              <a:t>в </a:t>
            </a:r>
            <a:r>
              <a:rPr lang="en-US" altLang="ru-RU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dirty="0" smtClean="0">
                <a:solidFill>
                  <a:srgbClr val="000000"/>
                </a:solidFill>
              </a:rPr>
              <a:t>«</a:t>
            </a:r>
            <a:r>
              <a:rPr lang="ru-RU" dirty="0"/>
              <a:t>Развитие научно-образовательной среды университета в условиях трехуровневой системы профессиональной </a:t>
            </a:r>
            <a:r>
              <a:rPr lang="ru-RU" dirty="0" smtClean="0"/>
              <a:t>подготовки» (16 слушателей), «Разработка лекций на английском языке».</a:t>
            </a:r>
            <a:endParaRPr lang="ru-RU" altLang="ru-RU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Научное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аспирантов.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исполнитель 4 проектов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Минобрнауки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(2014 – 2018), 2 проектов ФЦПРО (2016, 2017).</a:t>
            </a:r>
            <a:endParaRPr lang="ru-RU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2016 – подана 1 заявка (КНВШ). На рассмотрении.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  <a:cs typeface="Arial" panose="020B0604020202020204" pitchFamily="34" charset="0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  <a:cs typeface="Arial" panose="020B0604020202020204" pitchFamily="34" charset="0"/>
              </a:rPr>
              <a:t>показатели    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52,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– 2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58698"/>
              </p:ext>
            </p:extLst>
          </p:nvPr>
        </p:nvGraphicFramePr>
        <p:xfrm>
          <a:off x="1010088" y="5445224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69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9;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2,5.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86 работ.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подготовили и провели 8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конференций и семинаров;             1 преподаватель кафедры защитил кандидатскую  диссертацию.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lang="ru-RU" sz="1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 – подана 1 заявка (КНВШ). На рассмотрении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  2017 – 2 заявки (Целевые программы). Не поддержаны.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795155"/>
              </p:ext>
            </p:extLst>
          </p:nvPr>
        </p:nvGraphicFramePr>
        <p:xfrm>
          <a:off x="1115616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5507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НЕМЕЦКОЙ ФИЛОЛОГИИ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dirty="0"/>
              <a:t> </a:t>
            </a:r>
            <a:r>
              <a:rPr lang="ru-RU" b="1" dirty="0" smtClean="0"/>
              <a:t>               КОПЧУК ЛЮБОВЬ БОРИСОВНА</a:t>
            </a:r>
            <a:r>
              <a:rPr lang="ru-RU" dirty="0" smtClean="0"/>
              <a:t>, 1956, почетный работник высшего профессионального образования РФ, доктор филологических наук (1997), профессор (2003), заведующая кафедрой немецкой филологии.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3 года.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10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«Проблема языкового стандарта в условиях </a:t>
            </a:r>
            <a:r>
              <a:rPr lang="ru-RU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диглоссии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немецкого языка Швейцарии» (статья, 2018. РИНЦ), «Национальная вариативность немецкого языка в сфере лексической сочетаемости (на материалах австрийских и швейцарских </a:t>
            </a:r>
            <a:r>
              <a:rPr lang="ru-RU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коллокаций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» (статья, 2018. РИНЦ, </a:t>
            </a:r>
            <a:r>
              <a:rPr lang="en-US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WoS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).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i="1" dirty="0">
                <a:solidFill>
                  <a:srgbClr val="000000"/>
                </a:solidFill>
              </a:rPr>
              <a:t>в </a:t>
            </a:r>
            <a:r>
              <a:rPr lang="en-US" altLang="ru-RU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dirty="0" smtClean="0">
                <a:solidFill>
                  <a:srgbClr val="000000"/>
                </a:solidFill>
              </a:rPr>
              <a:t>«Основы теории первого иностранного языка. </a:t>
            </a:r>
            <a:r>
              <a:rPr lang="ru-RU" dirty="0" smtClean="0"/>
              <a:t>Лексикология» (18 слушателей), «</a:t>
            </a:r>
            <a:r>
              <a:rPr lang="ru-RU" dirty="0"/>
              <a:t>Тенденции развития современного немецкого </a:t>
            </a:r>
            <a:r>
              <a:rPr lang="ru-RU" dirty="0" smtClean="0"/>
              <a:t>языка». Всего </a:t>
            </a:r>
            <a:r>
              <a:rPr lang="ru-RU" dirty="0"/>
              <a:t>5</a:t>
            </a:r>
            <a:r>
              <a:rPr lang="ru-RU" dirty="0" smtClean="0"/>
              <a:t> курсов.</a:t>
            </a:r>
            <a:endParaRPr lang="ru-RU" altLang="ru-RU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Научное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докторант, 3 аспиранта.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Наличие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2019 – подана 1 заявка (РФФИ).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        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  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54, против – нет.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95288"/>
              </p:ext>
            </p:extLst>
          </p:nvPr>
        </p:nvGraphicFramePr>
        <p:xfrm>
          <a:off x="1043608" y="4725144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876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13;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2.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dirty="0"/>
              <a:t>3,54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Преподавателями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59 работ.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приняли участие в 20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конференциях и семинарах, в том числе 12 мероприятиях международного уровня.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50 466 руб.      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– получен грант </a:t>
            </a:r>
            <a:r>
              <a:rPr lang="ru-RU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Минобрнауки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РФ/ДААД.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2018 -  подано 2 заявки (РФФИ).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33216"/>
              </p:ext>
            </p:extLst>
          </p:nvPr>
        </p:nvGraphicFramePr>
        <p:xfrm>
          <a:off x="971600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238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259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РОМАНСКОЙ ФИЛОЛОГИИ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СТАНОВАЯ ЛИДИЯ АНАТОЛЬЕВНА</a:t>
            </a:r>
            <a:r>
              <a:rPr lang="ru-RU" sz="2000" dirty="0" smtClean="0"/>
              <a:t>, </a:t>
            </a:r>
            <a:r>
              <a:rPr lang="ru-RU" dirty="0" smtClean="0"/>
              <a:t>1956,  доктор филологических наук (1995), профессор (1997), заведующая кафедрой романской филологии.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3 года.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10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«История французского языка» (учебник в соавторстве, 2017), «Грамматическая категория вида в русле формирования и эволюции французского языка» (статья, 2017).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sz="2000" i="1" dirty="0">
                <a:solidFill>
                  <a:srgbClr val="000000"/>
                </a:solidFill>
              </a:rPr>
              <a:t>в </a:t>
            </a:r>
            <a:r>
              <a:rPr lang="en-US" altLang="ru-RU" sz="20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000" dirty="0" smtClean="0">
                <a:solidFill>
                  <a:srgbClr val="000000"/>
                </a:solidFill>
              </a:rPr>
              <a:t>«История французского языка» (15 слушателей), «</a:t>
            </a:r>
            <a:r>
              <a:rPr lang="ru-RU" sz="2000" dirty="0"/>
              <a:t>Введение в романское </a:t>
            </a:r>
            <a:r>
              <a:rPr lang="ru-RU" sz="2000" dirty="0" smtClean="0"/>
              <a:t>языкознание», «</a:t>
            </a:r>
            <a:r>
              <a:rPr lang="ru-RU" sz="2000" dirty="0"/>
              <a:t>Проблемы формирования и эволюции французского </a:t>
            </a:r>
            <a:r>
              <a:rPr lang="ru-RU" sz="2000" dirty="0" smtClean="0"/>
              <a:t>языка», «История языка».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 аспиранта.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руководитель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проекта РФФИ (2018-2019)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2 заявки (РФФИ) (2016, 2018).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54, против – нет.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59546"/>
              </p:ext>
            </p:extLst>
          </p:nvPr>
        </p:nvGraphicFramePr>
        <p:xfrm>
          <a:off x="1044328" y="4797152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3550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8358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19;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dirty="0" smtClean="0"/>
              <a:t>1,26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опубликована 81 работа.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подготовили и провели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научные конференции;  2 преподавателя кафедры защитили кандидатские диссертации.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Объем НИР в расчете на одного НПР кафедры за 2018 г.: 23 685 руб.           </a:t>
            </a:r>
            <a:endParaRPr lang="ru-RU" sz="1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– 2 гранта РФФИ.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 – 2 заявки (РФФИ). 2017 – 1 заявка (фонд «Русский мир»). 2018 -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заявка (КНВШ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);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заявки (РФФИ) - поддержаны; 1 заявка (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елевые программы)  - поддержана.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42583"/>
              </p:ext>
            </p:extLst>
          </p:nvPr>
        </p:nvGraphicFramePr>
        <p:xfrm>
          <a:off x="755576" y="1484784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9,26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28,32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816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1012</Words>
  <Application>Microsoft Office PowerPoint</Application>
  <PresentationFormat>Экран (4:3)</PresentationFormat>
  <Paragraphs>605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117</cp:revision>
  <cp:lastPrinted>2019-03-21T12:10:46Z</cp:lastPrinted>
  <dcterms:created xsi:type="dcterms:W3CDTF">2018-10-04T10:05:49Z</dcterms:created>
  <dcterms:modified xsi:type="dcterms:W3CDTF">2019-03-27T13:25:01Z</dcterms:modified>
</cp:coreProperties>
</file>