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307" r:id="rId2"/>
    <p:sldId id="314" r:id="rId3"/>
    <p:sldId id="308" r:id="rId4"/>
    <p:sldId id="311" r:id="rId5"/>
    <p:sldId id="256" r:id="rId6"/>
    <p:sldId id="257" r:id="rId7"/>
    <p:sldId id="303" r:id="rId8"/>
    <p:sldId id="258" r:id="rId9"/>
    <p:sldId id="304" r:id="rId10"/>
    <p:sldId id="259" r:id="rId11"/>
    <p:sldId id="305" r:id="rId12"/>
    <p:sldId id="260" r:id="rId13"/>
    <p:sldId id="306" r:id="rId14"/>
    <p:sldId id="312" r:id="rId15"/>
    <p:sldId id="261" r:id="rId16"/>
    <p:sldId id="262" r:id="rId17"/>
    <p:sldId id="263" r:id="rId18"/>
    <p:sldId id="264" r:id="rId19"/>
    <p:sldId id="265" r:id="rId20"/>
    <p:sldId id="288" r:id="rId21"/>
    <p:sldId id="289" r:id="rId22"/>
    <p:sldId id="309" r:id="rId23"/>
    <p:sldId id="298" r:id="rId24"/>
    <p:sldId id="313" r:id="rId2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5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99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458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0B2CCE7-561D-4B36-8094-95579EFAE6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48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8045773C-26F1-4A96-9D31-E4EEC4E78C7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A8ED0FF5-B35C-4D86-95DA-BEAA7891E2EF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35FDA8C-5A58-49B9-9AB0-983D0EFBC4D4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373BB336-3886-4E2C-95C4-4772E77CDF7E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75D79EF-E1EB-4241-B667-08E76F1B6BBF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E1FF568A-E5DF-4BEA-985B-2DC3C3116F3E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10BF145-6B52-4C41-96BF-3F625E5AD027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B8450592-91BE-4408-BAD2-EF48C3905B4D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4DECAA5-808A-4E51-AFA8-CE81C77DCA19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E0080AA8-7018-45E0-89F4-8B0256D0853F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ED04A84-667D-4EAE-8A61-24A33914B5A2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D867DDB3-6C76-4FCF-A4CA-7A5F323A993B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80C69553-0D0F-4515-AE2D-29A9E8FE59D4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E80B115F-C943-48BB-92DC-CA6ADBF77EF3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CDF4886-0ACE-4605-9249-12EE0387E68F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B7D298B4-62B4-4FBB-B2C4-605997A147DE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5A20BB85-9353-4E7D-AE11-05B22C5D732D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C3FEF156-E7FB-4BE8-B6DA-E952E6F17221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68434A3-D871-4D86-9912-66A5099A0A9B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7E217C42-8DF5-492B-9A27-64BA49190AE0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A6810C4-B945-441E-B335-A48ED0D3DDBF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AAB1A5BA-1F6A-47B1-8357-5CB89A7CC3D5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0305F94-B5CC-44AB-888F-996BE9CF88D1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D3B3-11E4-49C0-A1E4-9BB348DD86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380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3A2F-2A00-4AE7-B7F4-33DBD7454F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00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1B8C-0705-4B06-A127-4E791284C0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066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F2466-2874-4A63-92A6-8A50A58788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84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6F7EF-C7E6-4D00-95FB-EB9C67F870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282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8A29-7C22-4004-8E51-D724FFCA07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036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142B-BC10-4B5D-A85F-92B1A28686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87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0F18-A8C0-4147-8362-E98F8DE109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312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F0D6C-539E-4B93-B7FF-79AC0733AE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4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C935-1E6B-4C27-AD66-80B763BAA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649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FAEE-DFF7-46E5-A0A3-3738D8F960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591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C7A34587-49A1-4E69-9FE7-F0D6CA3645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09392"/>
              </p:ext>
            </p:extLst>
          </p:nvPr>
        </p:nvGraphicFramePr>
        <p:xfrm>
          <a:off x="395538" y="1412776"/>
          <a:ext cx="8352927" cy="4320480"/>
        </p:xfrm>
        <a:graphic>
          <a:graphicData uri="http://schemas.openxmlformats.org/drawingml/2006/table">
            <a:tbl>
              <a:tblPr/>
              <a:tblGrid>
                <a:gridCol w="1554190"/>
                <a:gridCol w="1996344"/>
                <a:gridCol w="1968954"/>
                <a:gridCol w="2833439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</a:rPr>
                        <a:t>Отделение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/>
                          <a:ea typeface="Calibri"/>
                        </a:rPr>
                        <a:t>Научное направление (специальность)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/>
                          <a:ea typeface="Calibri"/>
                        </a:rPr>
                        <a:t>Фамилия, имя, отчество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4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</a:rPr>
                        <a:t>Должность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Психологии и возрастной физиологии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Теоретические основы обеспечения психологической безопасности образовательной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БАЕВА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Ирина Александровна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Профессор кафедры психологии развития и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0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Общего среднего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Методология общего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ТРЯПИЦЫНА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Алла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</a:rPr>
                        <a:t>Прокофьевна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Профессор кафедры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педагогики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20773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Tx/>
              <a:buSzTx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ВЫДВИЖЕНИЕ   КАНДИДАТОВ   В  АКАДЕМИКИ  РАО</a:t>
            </a:r>
            <a:endParaRPr lang="ru-RU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hangingPunct="0">
              <a:buClrTx/>
              <a:buSzTx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СЛЕДУЮЩИМ ОБЪЯВЛЕННЫМ ОТДЕЛЕНИЯМ И</a:t>
            </a:r>
            <a:endParaRPr lang="ru-RU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hangingPunct="0">
              <a:buClrTx/>
              <a:buSzTx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СПЕЦИАЛЬНОСТЯМ</a:t>
            </a:r>
            <a:endParaRPr lang="ru-RU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2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	ПОЛИТОЛОГИИ - </a:t>
            </a:r>
            <a:r>
              <a:rPr lang="ru-RU" altLang="ru-RU" sz="1800" b="1" dirty="0">
                <a:solidFill>
                  <a:srgbClr val="000000"/>
                </a:solidFill>
              </a:rPr>
              <a:t>1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ставка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сроком на 2 года.</a:t>
            </a: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642350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ГАЙНУТДИНОВА ЛЮДМИЛА АЛЕКСАНДРОВНА,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1961, доктор политических наук (2010),  доцент (2007), профессор кафедры политологии.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</a:t>
            </a:r>
            <a:r>
              <a:rPr lang="ru-RU" altLang="ru-RU" sz="1800" dirty="0" smtClean="0">
                <a:solidFill>
                  <a:srgbClr val="000000"/>
                </a:solidFill>
              </a:rPr>
              <a:t>86, </a:t>
            </a:r>
            <a:r>
              <a:rPr lang="ru-RU" altLang="ru-RU" sz="1800" dirty="0">
                <a:solidFill>
                  <a:srgbClr val="000000"/>
                </a:solidFill>
              </a:rPr>
              <a:t>из них за последние 5 лет – 27, в том числе 9 учебно-методических работ.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«Формирование российской идентичности как основа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патриотического воспитания» (статья, 2014. РИНЦ), «Теоретические подходы к анализу процессов демократизации мирового глобального управления» (статья, 2016. РИНЦ).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«Современная российская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политика», «Политические отношения и политические процессы в современной России», «История и теория взаимодействия политики и бизнеса».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зарегистрирована.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Осуществляет </a:t>
            </a:r>
            <a:r>
              <a:rPr lang="ru-RU" altLang="ru-RU" sz="1800" dirty="0">
                <a:solidFill>
                  <a:srgbClr val="000000"/>
                </a:solidFill>
              </a:rPr>
              <a:t>научное руководство 3 аспирантами.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Наличие грантов: </a:t>
            </a:r>
            <a:r>
              <a:rPr lang="ru-RU" altLang="ru-RU" sz="1800" dirty="0">
                <a:solidFill>
                  <a:srgbClr val="000000"/>
                </a:solidFill>
              </a:rPr>
              <a:t>исполнитель 3 грантов РГНФ (2014, 2015 гг.)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</a:t>
            </a:r>
            <a:r>
              <a:rPr lang="ru-RU" altLang="ru-RU" sz="1800" dirty="0" smtClean="0">
                <a:solidFill>
                  <a:srgbClr val="000000"/>
                </a:solidFill>
              </a:rPr>
              <a:t>52, </a:t>
            </a:r>
            <a:r>
              <a:rPr lang="ru-RU" altLang="ru-RU" sz="1800" dirty="0">
                <a:solidFill>
                  <a:srgbClr val="000000"/>
                </a:solidFill>
              </a:rPr>
              <a:t>число цитирований - </a:t>
            </a:r>
            <a:r>
              <a:rPr lang="ru-RU" altLang="ru-RU" sz="1800" dirty="0" smtClean="0">
                <a:solidFill>
                  <a:srgbClr val="000000"/>
                </a:solidFill>
              </a:rPr>
              <a:t>81,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 smtClean="0">
                <a:solidFill>
                  <a:srgbClr val="000000"/>
                </a:solidFill>
              </a:rPr>
              <a:t>Хирша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- </a:t>
            </a:r>
            <a:r>
              <a:rPr lang="ru-RU" altLang="ru-RU" sz="1800" b="1" dirty="0">
                <a:solidFill>
                  <a:srgbClr val="000000"/>
                </a:solidFill>
              </a:rPr>
              <a:t>5.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28992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14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23850" y="44450"/>
            <a:ext cx="85693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ХОРЕОГРАФИЧЕСКОГО ИСКУССТВА  – 1 ставка сроком на  5 лет. 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Подано заявлений -1.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07950" y="692696"/>
            <a:ext cx="9036050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  КАСИМАНОВА ЛЮДМИЛА АЛЬБЕРТОВНА, </a:t>
            </a:r>
            <a:r>
              <a:rPr lang="ru-RU" altLang="ru-RU" sz="1600" dirty="0">
                <a:solidFill>
                  <a:srgbClr val="000000"/>
                </a:solidFill>
              </a:rPr>
              <a:t>1960, кандидат педагогических наук (2007), доцент (2015), заведующая кафедрой хореографического искусства.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            Всего публикаций –  78, из них за отчетный период – 21, в том числе  1 учебно-методическая работа.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           </a:t>
            </a:r>
            <a:r>
              <a:rPr lang="ru-RU" altLang="ru-RU" sz="1600" b="1" i="1" dirty="0">
                <a:solidFill>
                  <a:srgbClr val="000000"/>
                </a:solidFill>
              </a:rPr>
              <a:t>Основные опубликованные работы по профилю кафедры за отчетный период:</a:t>
            </a:r>
            <a:r>
              <a:rPr lang="ru-RU" altLang="ru-RU" sz="1600" i="1" dirty="0">
                <a:solidFill>
                  <a:srgbClr val="000000"/>
                </a:solidFill>
              </a:rPr>
              <a:t> </a:t>
            </a:r>
            <a:r>
              <a:rPr lang="ru-RU" altLang="ru-RU" sz="1600" dirty="0">
                <a:solidFill>
                  <a:srgbClr val="000000"/>
                </a:solidFill>
              </a:rPr>
              <a:t>«Концепция влияния социально-культурной среды в профессиональном становлении педагога-хореографа» (статья, 2015), «Социально-культурная среда как система реализации профессионального обучения средствами хореографии» (статья, 2016).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b="1" i="1" dirty="0">
                <a:solidFill>
                  <a:srgbClr val="000000"/>
                </a:solidFill>
              </a:rPr>
              <a:t>          Лекционные курсы:</a:t>
            </a:r>
            <a:r>
              <a:rPr lang="ru-RU" altLang="ru-RU" sz="1600" i="1" dirty="0">
                <a:solidFill>
                  <a:srgbClr val="000000"/>
                </a:solidFill>
              </a:rPr>
              <a:t> </a:t>
            </a:r>
            <a:r>
              <a:rPr lang="ru-RU" altLang="ru-RU" sz="1600" dirty="0">
                <a:solidFill>
                  <a:srgbClr val="000000"/>
                </a:solidFill>
              </a:rPr>
              <a:t>«Хореографическое искусство в контексте художественной культуры», «История и теория хореографического искусства».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6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600" dirty="0">
                <a:solidFill>
                  <a:srgbClr val="000000"/>
                </a:solidFill>
              </a:rPr>
              <a:t> не зарегистрирована</a:t>
            </a:r>
            <a:r>
              <a:rPr lang="ru-RU" altLang="ru-RU" sz="16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Л.А. </a:t>
            </a:r>
            <a:r>
              <a:rPr lang="ru-RU" altLang="ru-RU" sz="1600" dirty="0" err="1">
                <a:solidFill>
                  <a:srgbClr val="000000"/>
                </a:solidFill>
              </a:rPr>
              <a:t>Касиманова</a:t>
            </a:r>
            <a:r>
              <a:rPr lang="ru-RU" altLang="ru-RU" sz="1600" dirty="0">
                <a:solidFill>
                  <a:srgbClr val="000000"/>
                </a:solidFill>
              </a:rPr>
              <a:t> является художественным руководителем Студенческого театра современного танца РГПУ им. А.И. </a:t>
            </a:r>
            <a:r>
              <a:rPr lang="ru-RU" altLang="ru-RU" sz="1600" dirty="0" smtClean="0">
                <a:solidFill>
                  <a:srgbClr val="000000"/>
                </a:solidFill>
              </a:rPr>
              <a:t>Герцена</a:t>
            </a:r>
            <a:r>
              <a:rPr lang="en-US" altLang="ru-RU" sz="1600" dirty="0" smtClean="0">
                <a:solidFill>
                  <a:srgbClr val="000000"/>
                </a:solidFill>
              </a:rPr>
              <a:t> (</a:t>
            </a:r>
            <a:r>
              <a:rPr lang="ru-RU" altLang="ru-RU" sz="1600" dirty="0" smtClean="0">
                <a:solidFill>
                  <a:srgbClr val="000000"/>
                </a:solidFill>
              </a:rPr>
              <a:t>2013), </a:t>
            </a:r>
            <a:r>
              <a:rPr lang="ru-RU" altLang="ru-RU" sz="1600" dirty="0">
                <a:solidFill>
                  <a:srgbClr val="000000"/>
                </a:solidFill>
              </a:rPr>
              <a:t>солисты которого </a:t>
            </a:r>
            <a:r>
              <a:rPr lang="ru-RU" altLang="ru-RU" sz="1600" dirty="0" smtClean="0">
                <a:solidFill>
                  <a:srgbClr val="000000"/>
                </a:solidFill>
              </a:rPr>
              <a:t>ежегодно становятся победителями </a:t>
            </a:r>
            <a:r>
              <a:rPr lang="ru-RU" altLang="ru-RU" sz="1600" dirty="0">
                <a:solidFill>
                  <a:srgbClr val="000000"/>
                </a:solidFill>
              </a:rPr>
              <a:t>международного фестиваля-конкурса «Супер-</a:t>
            </a:r>
            <a:r>
              <a:rPr lang="ru-RU" altLang="ru-RU" sz="1600" dirty="0" err="1">
                <a:solidFill>
                  <a:srgbClr val="000000"/>
                </a:solidFill>
              </a:rPr>
              <a:t>данс</a:t>
            </a:r>
            <a:r>
              <a:rPr lang="ru-RU" altLang="ru-RU" sz="1600" dirty="0">
                <a:solidFill>
                  <a:srgbClr val="000000"/>
                </a:solidFill>
              </a:rPr>
              <a:t> от фолка до модерна</a:t>
            </a:r>
            <a:r>
              <a:rPr lang="ru-RU" altLang="ru-RU" sz="1600" dirty="0" smtClean="0">
                <a:solidFill>
                  <a:srgbClr val="000000"/>
                </a:solidFill>
              </a:rPr>
              <a:t>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     Студенты </a:t>
            </a:r>
            <a:r>
              <a:rPr lang="ru-RU" altLang="ru-RU" sz="1600" dirty="0">
                <a:solidFill>
                  <a:srgbClr val="000000"/>
                </a:solidFill>
              </a:rPr>
              <a:t>– участники танцевального ансамбля кафедры стали обладателями гран-при международных конкурсов-фестивалей, проходивших  в 2016 году в Латвии (Рига), Греции, Финляндии.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       В 2015, 2016 гг. коллектив кафедры совместно с представительством  </a:t>
            </a:r>
            <a:r>
              <a:rPr lang="ru-RU" altLang="ru-RU" sz="1600" dirty="0" smtClean="0">
                <a:solidFill>
                  <a:srgbClr val="000000"/>
                </a:solidFill>
              </a:rPr>
              <a:t>ЮНЕСКО </a:t>
            </a:r>
            <a:r>
              <a:rPr lang="ru-RU" altLang="ru-RU" sz="1600" dirty="0">
                <a:solidFill>
                  <a:srgbClr val="000000"/>
                </a:solidFill>
              </a:rPr>
              <a:t>в Санкт-Петербурге подготовил и провел на базе университета  Всемирный конгресс </a:t>
            </a:r>
            <a:r>
              <a:rPr lang="en-US" altLang="ru-RU" sz="1600" dirty="0">
                <a:solidFill>
                  <a:srgbClr val="000000"/>
                </a:solidFill>
              </a:rPr>
              <a:t>CID </a:t>
            </a:r>
            <a:r>
              <a:rPr lang="ru-RU" altLang="ru-RU" sz="1600" dirty="0">
                <a:solidFill>
                  <a:srgbClr val="000000"/>
                </a:solidFill>
              </a:rPr>
              <a:t>ЮНЕСКО по танцевальным исследованиям.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</a:rPr>
              <a:t>      В 2015 г. кафедрой хореографического </a:t>
            </a:r>
            <a:r>
              <a:rPr lang="ru-RU" altLang="ru-RU" sz="1600" dirty="0" smtClean="0">
                <a:solidFill>
                  <a:srgbClr val="000000"/>
                </a:solidFill>
              </a:rPr>
              <a:t>искусства в университете </a:t>
            </a:r>
            <a:r>
              <a:rPr lang="ru-RU" altLang="ru-RU" sz="1600" dirty="0">
                <a:solidFill>
                  <a:srgbClr val="000000"/>
                </a:solidFill>
              </a:rPr>
              <a:t>подготовлена и проведена </a:t>
            </a:r>
            <a:r>
              <a:rPr lang="ru-RU" altLang="ru-RU" sz="1600" dirty="0" smtClean="0">
                <a:solidFill>
                  <a:srgbClr val="000000"/>
                </a:solidFill>
              </a:rPr>
              <a:t>конференция</a:t>
            </a:r>
            <a:r>
              <a:rPr lang="ru-RU" altLang="ru-RU" sz="1600" dirty="0">
                <a:solidFill>
                  <a:srgbClr val="000000"/>
                </a:solidFill>
              </a:rPr>
              <a:t>, посвященная творчеству Анны Павловой, с участием ведущих мировых и отечественных </a:t>
            </a:r>
            <a:r>
              <a:rPr lang="ru-RU" altLang="ru-RU" sz="1600" dirty="0" smtClean="0">
                <a:solidFill>
                  <a:srgbClr val="000000"/>
                </a:solidFill>
              </a:rPr>
              <a:t>специалистов в </a:t>
            </a:r>
            <a:r>
              <a:rPr lang="ru-RU" altLang="ru-RU" sz="1600" dirty="0">
                <a:solidFill>
                  <a:srgbClr val="000000"/>
                </a:solidFill>
              </a:rPr>
              <a:t>области хореографического искусства.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b="1" i="1" dirty="0" smtClean="0">
                <a:solidFill>
                  <a:srgbClr val="000000"/>
                </a:solidFill>
              </a:rPr>
              <a:t>         Заявочная </a:t>
            </a:r>
            <a:r>
              <a:rPr lang="ru-RU" altLang="ru-RU" sz="1600" b="1" i="1" dirty="0">
                <a:solidFill>
                  <a:srgbClr val="000000"/>
                </a:solidFill>
              </a:rPr>
              <a:t>деятельность кафедры в 2014 – 2016 гг.: </a:t>
            </a:r>
            <a:r>
              <a:rPr lang="ru-RU" altLang="ru-RU" sz="1600" dirty="0">
                <a:solidFill>
                  <a:srgbClr val="000000"/>
                </a:solidFill>
              </a:rPr>
              <a:t>2014 г. - подана 1 заявка </a:t>
            </a:r>
            <a:r>
              <a:rPr lang="ru-RU" altLang="ru-RU" sz="1600" dirty="0" smtClean="0">
                <a:solidFill>
                  <a:srgbClr val="000000"/>
                </a:solidFill>
              </a:rPr>
              <a:t>(фонд </a:t>
            </a:r>
            <a:r>
              <a:rPr lang="ru-RU" altLang="ru-RU" sz="1600" dirty="0">
                <a:solidFill>
                  <a:srgbClr val="000000"/>
                </a:solidFill>
              </a:rPr>
              <a:t>«Русский мир</a:t>
            </a:r>
            <a:r>
              <a:rPr lang="ru-RU" altLang="ru-RU" sz="1600" dirty="0" smtClean="0">
                <a:solidFill>
                  <a:srgbClr val="000000"/>
                </a:solidFill>
              </a:rPr>
              <a:t>»).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928992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50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60350"/>
            <a:ext cx="8229600" cy="936625"/>
          </a:xfrm>
        </p:spPr>
        <p:txBody>
          <a:bodyPr/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РЕЗУЛЬТАТЫ ГОЛОСОВАНИЯ </a:t>
            </a:r>
            <a:br>
              <a:rPr lang="ru-RU" altLang="ru-RU" sz="2000" b="1" smtClean="0"/>
            </a:br>
            <a:endParaRPr lang="ru-RU" altLang="ru-RU" sz="2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1800" b="1" dirty="0"/>
          </a:p>
          <a:p>
            <a:pPr marL="0" indent="0" algn="ctr">
              <a:buFontTx/>
              <a:buNone/>
              <a:defRPr/>
            </a:pPr>
            <a:r>
              <a:rPr lang="ru-RU" sz="2000" b="1" dirty="0" smtClean="0"/>
              <a:t>СЧИТАТЬ </a:t>
            </a:r>
            <a:r>
              <a:rPr lang="ru-RU" sz="2000" b="1" dirty="0" smtClean="0"/>
              <a:t>ИЗБРАННЫМИ НА ДОЛЖНОСТИ </a:t>
            </a:r>
            <a:r>
              <a:rPr lang="ru-RU" sz="2000" b="1" dirty="0" smtClean="0"/>
              <a:t>ЗАВЕДУЮЩИХ КАФЕДРАМИ:</a:t>
            </a:r>
            <a:endParaRPr lang="ru-RU" sz="2000" b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методики обучения истории и обществознанию  – </a:t>
            </a:r>
            <a:r>
              <a:rPr lang="ru-RU" altLang="ru-RU" sz="1800" b="1" dirty="0"/>
              <a:t>0,25 ставки</a:t>
            </a:r>
            <a:br>
              <a:rPr lang="ru-RU" altLang="ru-RU" sz="1800" b="1" dirty="0"/>
            </a:br>
            <a:r>
              <a:rPr lang="ru-RU" altLang="ru-RU" sz="1800" b="1" dirty="0"/>
              <a:t> сроком на  2 </a:t>
            </a:r>
            <a:r>
              <a:rPr lang="ru-RU" altLang="ru-RU" sz="1800" b="1" dirty="0" smtClean="0"/>
              <a:t>года - КУЗИН ДМИТРИЙ ВЛАДИМИРОВИЧ </a:t>
            </a:r>
            <a:r>
              <a:rPr lang="ru-RU" sz="1800" dirty="0" smtClean="0"/>
              <a:t>: </a:t>
            </a:r>
            <a:r>
              <a:rPr lang="ru-RU" sz="1800" dirty="0" smtClean="0"/>
              <a:t>«За» </a:t>
            </a:r>
            <a:r>
              <a:rPr lang="ru-RU" sz="1800" dirty="0" smtClean="0"/>
              <a:t>59, </a:t>
            </a:r>
            <a:r>
              <a:rPr lang="ru-RU" sz="1800" dirty="0" smtClean="0"/>
              <a:t>«Против» нет;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олигофренопедагогики  </a:t>
            </a:r>
            <a:r>
              <a:rPr lang="ru-RU" altLang="ru-RU" sz="1800" b="1" dirty="0"/>
              <a:t>– 1 ставка сроком на  3 года </a:t>
            </a:r>
            <a:r>
              <a:rPr lang="ru-RU" altLang="ru-RU" sz="1800" b="1" dirty="0" smtClean="0"/>
              <a:t>- ИЛЬИНА СВЕТЛАНА ЮРЬЕВНА : </a:t>
            </a:r>
            <a:r>
              <a:rPr lang="ru-RU" sz="1800" dirty="0"/>
              <a:t>За» </a:t>
            </a:r>
            <a:r>
              <a:rPr lang="ru-RU" sz="1800" dirty="0" smtClean="0"/>
              <a:t>59, </a:t>
            </a:r>
            <a:r>
              <a:rPr lang="ru-RU" sz="1800" dirty="0"/>
              <a:t>«Против» нет</a:t>
            </a:r>
            <a:r>
              <a:rPr lang="ru-RU" sz="1800" dirty="0" smtClean="0"/>
              <a:t>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политологии</a:t>
            </a:r>
            <a:r>
              <a:rPr lang="ru-RU" altLang="ru-RU" sz="1600" b="1" dirty="0" smtClean="0"/>
              <a:t> </a:t>
            </a:r>
            <a:r>
              <a:rPr lang="ru-RU" altLang="ru-RU" sz="1600" b="1" dirty="0"/>
              <a:t>- </a:t>
            </a:r>
            <a:r>
              <a:rPr lang="ru-RU" altLang="ru-RU" sz="1800" b="1" dirty="0"/>
              <a:t>1 ставка сроком на 2 года </a:t>
            </a:r>
            <a:r>
              <a:rPr lang="ru-RU" altLang="ru-RU" sz="1800" b="1" dirty="0" smtClean="0"/>
              <a:t>- ГАЙНУТДИНОВА ЛЮДМИЛА АЛЕКСАНДРОВНА </a:t>
            </a:r>
            <a:r>
              <a:rPr lang="ru-RU" sz="1800" dirty="0" smtClean="0"/>
              <a:t>: </a:t>
            </a:r>
            <a:r>
              <a:rPr lang="ru-RU" sz="1800" dirty="0" smtClean="0"/>
              <a:t>За «</a:t>
            </a:r>
            <a:r>
              <a:rPr lang="ru-RU" sz="1800" dirty="0" smtClean="0"/>
              <a:t>59», </a:t>
            </a:r>
            <a:r>
              <a:rPr lang="ru-RU" sz="1800" dirty="0" smtClean="0"/>
              <a:t>«Против» нет;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хореографического искусства  – </a:t>
            </a:r>
            <a:r>
              <a:rPr lang="ru-RU" altLang="ru-RU" sz="1800" b="1" dirty="0"/>
              <a:t>1 ставка сроком на  5 лет </a:t>
            </a:r>
            <a:r>
              <a:rPr lang="ru-RU" altLang="ru-RU" sz="1800" b="1" smtClean="0"/>
              <a:t>- КАСИМАНОВА ЛЮДМИЛА АЛЬБЕРТОВНА </a:t>
            </a:r>
            <a:r>
              <a:rPr lang="ru-RU" sz="1800" dirty="0" smtClean="0"/>
              <a:t>: </a:t>
            </a:r>
            <a:r>
              <a:rPr lang="ru-RU" sz="1800" dirty="0" smtClean="0"/>
              <a:t>За «</a:t>
            </a:r>
            <a:r>
              <a:rPr lang="ru-RU" sz="1800" dirty="0" smtClean="0"/>
              <a:t>59», </a:t>
            </a:r>
            <a:r>
              <a:rPr lang="ru-RU" sz="1800" dirty="0" smtClean="0"/>
              <a:t>«Против» нет.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  <a:p>
            <a:pPr marL="0" indent="0" algn="ctr">
              <a:buFontTx/>
              <a:buNone/>
              <a:defRPr/>
            </a:pPr>
            <a:endParaRPr lang="ru-RU" sz="1800" b="1" dirty="0" smtClean="0"/>
          </a:p>
          <a:p>
            <a:pPr marL="0" indent="0" algn="ctr">
              <a:buFontTx/>
              <a:buNone/>
              <a:defRPr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5884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827088" y="404813"/>
            <a:ext cx="77057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95288" y="1773238"/>
            <a:ext cx="82296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</a:rPr>
              <a:t>Конкурс </a:t>
            </a:r>
          </a:p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</a:rPr>
              <a:t>на должности </a:t>
            </a:r>
          </a:p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</a:rPr>
              <a:t>профессоров кафедр:</a:t>
            </a:r>
          </a:p>
          <a:p>
            <a:pPr eaLnBrk="1" hangingPunct="1">
              <a:spcBef>
                <a:spcPts val="1100"/>
              </a:spcBef>
              <a:buClrTx/>
              <a:buFontTx/>
              <a:buNone/>
            </a:pPr>
            <a:endParaRPr lang="ru-RU" altLang="ru-RU" sz="4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	МЕТОДИКИ ОБУЧЕНИЯ МАТЕМАТИКЕ И ИНФОРМАТИКЕ –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</a:rPr>
              <a:t> ставка.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23528" y="1052736"/>
            <a:ext cx="8496944" cy="587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ОРЛОВ ВЛАДИМИР ВИКТОРОВИЧ,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1956, доктор педагогических наук (2000),  профессор (2008), профессор кафедры методики обучения математике и  информатике.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123, из них за отчетный период – 12, в том числе 2  учебно-методические работы.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«Особенности построения школьного курса математики в логике образовательных стандартов» (статья, 2016. РИНЦ), «Методика обучения математике» (учебник в соавторстве, 2016. РИНЦ).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Sz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«Теория и методика обучения математике», «История математического образования», «Основы математической обработки информации».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За отчетный период </a:t>
            </a:r>
            <a:r>
              <a:rPr lang="ru-RU" altLang="ru-RU" sz="1800" dirty="0">
                <a:solidFill>
                  <a:srgbClr val="000000"/>
                </a:solidFill>
              </a:rPr>
              <a:t>подготовил 1 доктора наук, 2 кандидатов наук; осуществляет научное руководство 1 аспирантом.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-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деятельность в 2014 – 2016 гг.: -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работ- 38, число цитирований - 57,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- 2.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0" y="115889"/>
            <a:ext cx="9036050" cy="79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endParaRPr lang="ru-RU" altLang="ru-RU" sz="18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endParaRPr lang="ru-RU" altLang="ru-RU" sz="18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</a:rPr>
              <a:t>       МЕТОДИКИ </a:t>
            </a:r>
            <a:r>
              <a:rPr lang="ru-RU" altLang="ru-RU" sz="1600" b="1" dirty="0">
                <a:solidFill>
                  <a:srgbClr val="000000"/>
                </a:solidFill>
              </a:rPr>
              <a:t>ОБУЧЕНИЯ МАТЕМАТИКЕ И ИНФОРМАТИКЕ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–  1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b="1" dirty="0">
                <a:solidFill>
                  <a:srgbClr val="000000"/>
                </a:solidFill>
              </a:rPr>
              <a:t>ставка.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0" y="836713"/>
            <a:ext cx="9144000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1700" b="1" dirty="0">
                <a:solidFill>
                  <a:srgbClr val="000000"/>
                </a:solidFill>
              </a:rPr>
              <a:t>ПИОТРОВСКАЯ КСЕНИЯ РАЙМОНДОВНА</a:t>
            </a:r>
            <a:r>
              <a:rPr lang="ru-RU" altLang="ru-RU" sz="2000" b="1" dirty="0">
                <a:solidFill>
                  <a:srgbClr val="000000"/>
                </a:solidFill>
              </a:rPr>
              <a:t>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1962, доктор педагогических наук (2007),  доцент (</a:t>
            </a:r>
            <a:r>
              <a:rPr lang="ru-RU" altLang="ru-RU" sz="1800" dirty="0" smtClean="0">
                <a:solidFill>
                  <a:srgbClr val="000000"/>
                </a:solidFill>
              </a:rPr>
              <a:t>2015),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кафедры методики обучения математике и информатике.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</a:t>
            </a:r>
            <a:r>
              <a:rPr lang="ru-RU" altLang="ru-RU" sz="1800" dirty="0" smtClean="0">
                <a:solidFill>
                  <a:srgbClr val="000000"/>
                </a:solidFill>
              </a:rPr>
              <a:t>69, </a:t>
            </a:r>
            <a:r>
              <a:rPr lang="ru-RU" altLang="ru-RU" sz="1800" dirty="0">
                <a:solidFill>
                  <a:srgbClr val="000000"/>
                </a:solidFill>
              </a:rPr>
              <a:t>из них за отчетный период – 26, в том числе 4  учебно-методические работы.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«Сетевой инструментарий лингвиста» (учебное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пособие в соавторстве, </a:t>
            </a:r>
            <a:r>
              <a:rPr lang="ru-RU" altLang="ru-RU" sz="1800" dirty="0">
                <a:solidFill>
                  <a:srgbClr val="000000"/>
                </a:solidFill>
              </a:rPr>
              <a:t>2014), «Основы математической обработки информации» (учебное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пособие в соавторстве, </a:t>
            </a:r>
            <a:r>
              <a:rPr lang="ru-RU" altLang="ru-RU" sz="1800" dirty="0">
                <a:solidFill>
                  <a:srgbClr val="000000"/>
                </a:solidFill>
              </a:rPr>
              <a:t>2016).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в  moodle.herzen.spb.ru: «Компьютерная графика», «Специализированные языки программирования», «Квантитативная лингвистика и новые информационные технологии» (10 слушателей), «Технологии компьютерного обучения» (30 слушателей), «Современные аспекты моделирования как методы научного исследования в информатике» (16 слушателей), «Учебная практика» (22 слушателя</a:t>
            </a:r>
            <a:r>
              <a:rPr lang="ru-RU" altLang="ru-RU" sz="1800" dirty="0" smtClean="0">
                <a:solidFill>
                  <a:srgbClr val="000000"/>
                </a:solidFill>
              </a:rPr>
              <a:t>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</a:t>
            </a:r>
            <a:r>
              <a:rPr lang="ru-RU" altLang="ru-RU" sz="1800" dirty="0">
                <a:solidFill>
                  <a:srgbClr val="000000"/>
                </a:solidFill>
              </a:rPr>
              <a:t>Осуществляет научное руководство 1 аспирантом.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исполнитель гранта РГНФ (2015</a:t>
            </a:r>
            <a:r>
              <a:rPr lang="ru-RU" altLang="ru-RU" sz="1800" dirty="0" smtClean="0">
                <a:solidFill>
                  <a:srgbClr val="000000"/>
                </a:solidFill>
              </a:rPr>
              <a:t>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деятельность в 2014 – 2016 гг.: -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</a:t>
            </a:r>
            <a:r>
              <a:rPr lang="ru-RU" altLang="ru-RU" sz="1800" dirty="0" smtClean="0">
                <a:solidFill>
                  <a:srgbClr val="000000"/>
                </a:solidFill>
              </a:rPr>
              <a:t>65, </a:t>
            </a:r>
            <a:r>
              <a:rPr lang="ru-RU" altLang="ru-RU" sz="1800" dirty="0">
                <a:solidFill>
                  <a:srgbClr val="000000"/>
                </a:solidFill>
              </a:rPr>
              <a:t>число цитирований - </a:t>
            </a:r>
            <a:r>
              <a:rPr lang="ru-RU" altLang="ru-RU" sz="1800" dirty="0" smtClean="0">
                <a:solidFill>
                  <a:srgbClr val="000000"/>
                </a:solidFill>
              </a:rPr>
              <a:t>59, </a:t>
            </a:r>
            <a:r>
              <a:rPr lang="ru-RU" altLang="ru-RU" sz="1800" dirty="0">
                <a:solidFill>
                  <a:srgbClr val="000000"/>
                </a:solidFill>
              </a:rPr>
              <a:t>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4.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Tx/>
              <a:buFontTx/>
              <a:buNone/>
            </a:pPr>
            <a:r>
              <a:rPr lang="ru-RU" altLang="ru-RU" sz="1800" b="1" dirty="0" err="1">
                <a:solidFill>
                  <a:srgbClr val="000000"/>
                </a:solidFill>
              </a:rPr>
              <a:t>Web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</a:rPr>
              <a:t>of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</a:rPr>
              <a:t>Science</a:t>
            </a:r>
            <a:r>
              <a:rPr lang="ru-RU" altLang="ru-RU" sz="1800" b="1" dirty="0">
                <a:solidFill>
                  <a:srgbClr val="000000"/>
                </a:solidFill>
              </a:rPr>
              <a:t>:  общее количество работ-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1, </a:t>
            </a:r>
            <a:r>
              <a:rPr lang="ru-RU" altLang="ru-RU" sz="1800" b="1" dirty="0">
                <a:solidFill>
                  <a:srgbClr val="000000"/>
                </a:solidFill>
              </a:rPr>
              <a:t>число цитирований — 1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индекс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– 1.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600" b="1">
                <a:solidFill>
                  <a:srgbClr val="000000"/>
                </a:solidFill>
              </a:rPr>
              <a:t>МЕТОДИКИ ОБУЧЕНИЯ МАТЕМАТИКЕ И ИНФОРМАТИКЕ – </a:t>
            </a:r>
            <a:br>
              <a:rPr lang="ru-RU" altLang="ru-RU" sz="1600" b="1">
                <a:solidFill>
                  <a:srgbClr val="000000"/>
                </a:solidFill>
              </a:rPr>
            </a:br>
            <a:r>
              <a:rPr lang="ru-RU" altLang="ru-RU" sz="1600" b="1">
                <a:solidFill>
                  <a:srgbClr val="000000"/>
                </a:solidFill>
              </a:rPr>
              <a:t>1</a:t>
            </a:r>
            <a:r>
              <a:rPr lang="ru-RU" altLang="ru-RU" sz="1800" b="1">
                <a:solidFill>
                  <a:srgbClr val="000000"/>
                </a:solidFill>
              </a:rPr>
              <a:t> ставка. </a:t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 i="1">
                <a:solidFill>
                  <a:srgbClr val="000000"/>
                </a:solidFill>
              </a:rPr>
              <a:t/>
            </a:r>
            <a:br>
              <a:rPr lang="ru-RU" altLang="ru-RU" sz="1800" b="1" i="1">
                <a:solidFill>
                  <a:srgbClr val="000000"/>
                </a:solidFill>
              </a:rPr>
            </a:br>
            <a:endParaRPr lang="ru-RU" altLang="ru-RU" sz="1800" b="1" i="1">
              <a:solidFill>
                <a:srgbClr val="000000"/>
              </a:solidFill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07950" y="1125538"/>
            <a:ext cx="8928100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ПОДХОДОВА НАТАЛЬЯ СЕМЕНОВНА,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1957, доктор педагогических наук (1999),  профессор (2001), профессор кафедры методики обучения математике и информатике.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</a:t>
            </a:r>
            <a:r>
              <a:rPr lang="ru-RU" altLang="ru-RU" sz="1800" dirty="0" smtClean="0">
                <a:solidFill>
                  <a:srgbClr val="000000"/>
                </a:solidFill>
              </a:rPr>
              <a:t>166, </a:t>
            </a:r>
            <a:r>
              <a:rPr lang="ru-RU" altLang="ru-RU" sz="1800" dirty="0">
                <a:solidFill>
                  <a:srgbClr val="000000"/>
                </a:solidFill>
              </a:rPr>
              <a:t>из них за отчетный период – 24, в том числе 6  учебно-методических работ.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«Современные стандарты: геометрическая линия в начальной школе» (статья, 2014), «Методика обучения математике» (учебник в соавторстве, 2016).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«Современные методики обучения математике»,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«Математические </a:t>
            </a:r>
            <a:r>
              <a:rPr lang="ru-RU" altLang="ru-RU" sz="1800" dirty="0">
                <a:solidFill>
                  <a:srgbClr val="000000"/>
                </a:solidFill>
              </a:rPr>
              <a:t>модели в естествознании», «Практикум по элементарной математике».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зарегистрирована.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</a:t>
            </a:r>
            <a:r>
              <a:rPr lang="ru-RU" altLang="ru-RU" sz="1800" dirty="0">
                <a:solidFill>
                  <a:srgbClr val="000000"/>
                </a:solidFill>
              </a:rPr>
              <a:t>Осуществляет научное руководство 2 аспирантами.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 smtClean="0">
                <a:solidFill>
                  <a:srgbClr val="000000"/>
                </a:solidFill>
              </a:rPr>
              <a:t>исполнитель проекта МО и Н РФ (2014).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деятельность в 2014 – 2016 гг.: </a:t>
            </a:r>
            <a:r>
              <a:rPr lang="ru-RU" altLang="ru-RU" sz="1800" dirty="0" smtClean="0">
                <a:solidFill>
                  <a:srgbClr val="000000"/>
                </a:solidFill>
              </a:rPr>
              <a:t>2015 г. –  подана 1 заявка (грант РГНФ)</a:t>
            </a:r>
            <a:endParaRPr lang="ru-RU" altLang="ru-RU" sz="1800" i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</a:t>
            </a:r>
            <a:r>
              <a:rPr lang="ru-RU" altLang="ru-RU" sz="1800" dirty="0" smtClean="0">
                <a:solidFill>
                  <a:srgbClr val="000000"/>
                </a:solidFill>
              </a:rPr>
              <a:t>160, </a:t>
            </a:r>
            <a:r>
              <a:rPr lang="ru-RU" altLang="ru-RU" sz="1800" dirty="0">
                <a:solidFill>
                  <a:srgbClr val="000000"/>
                </a:solidFill>
              </a:rPr>
              <a:t>число цитирований - </a:t>
            </a:r>
            <a:r>
              <a:rPr lang="ru-RU" altLang="ru-RU" sz="1800" dirty="0" smtClean="0">
                <a:solidFill>
                  <a:srgbClr val="000000"/>
                </a:solidFill>
              </a:rPr>
              <a:t>254,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- 5.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600" b="1">
                <a:solidFill>
                  <a:srgbClr val="000000"/>
                </a:solidFill>
              </a:rPr>
              <a:t>	МЕТОДИКИ ОБУЧЕНИЯ МАТЕМАТИКЕ И ИНФОРМАТИКЕ – </a:t>
            </a:r>
            <a:br>
              <a:rPr lang="ru-RU" altLang="ru-RU" sz="1600" b="1">
                <a:solidFill>
                  <a:srgbClr val="000000"/>
                </a:solidFill>
              </a:rPr>
            </a:br>
            <a:r>
              <a:rPr lang="ru-RU" altLang="ru-RU" sz="1600" b="1">
                <a:solidFill>
                  <a:srgbClr val="000000"/>
                </a:solidFill>
              </a:rPr>
              <a:t>1</a:t>
            </a:r>
            <a:r>
              <a:rPr lang="ru-RU" altLang="ru-RU" sz="1800" b="1">
                <a:solidFill>
                  <a:srgbClr val="000000"/>
                </a:solidFill>
              </a:rPr>
              <a:t> ставка. </a:t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>
                <a:solidFill>
                  <a:srgbClr val="000000"/>
                </a:solidFill>
              </a:rPr>
              <a:t/>
            </a:r>
            <a:br>
              <a:rPr lang="ru-RU" altLang="ru-RU" sz="1800" b="1">
                <a:solidFill>
                  <a:srgbClr val="000000"/>
                </a:solidFill>
              </a:rPr>
            </a:br>
            <a:r>
              <a:rPr lang="ru-RU" altLang="ru-RU" sz="1800" b="1" i="1">
                <a:solidFill>
                  <a:srgbClr val="000000"/>
                </a:solidFill>
              </a:rPr>
              <a:t/>
            </a:r>
            <a:br>
              <a:rPr lang="ru-RU" altLang="ru-RU" sz="1800" b="1" i="1">
                <a:solidFill>
                  <a:srgbClr val="000000"/>
                </a:solidFill>
              </a:rPr>
            </a:br>
            <a:endParaRPr lang="ru-RU" altLang="ru-RU" sz="1800" b="1" i="1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8928100" cy="587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СТЕФАНОВА НАТАЛИЯ ЛЕОНИДОВНА,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1950, заслуженный работник высшей школы РФ, доктор педагогических наук (1996),  профессор (1998), профессор кафедры методики обучения математике и информатике.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143, из них за отчетный период – 11, в том числе 5  учебно-методических работ.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«Новый подход к организации самостоятельной работы будущих учителей математики в ходе методической подготовки» (статья, 2014), «Основы математической обработки информации» (</a:t>
            </a:r>
            <a:r>
              <a:rPr lang="ru-RU" altLang="ru-RU" sz="1800" dirty="0" smtClean="0">
                <a:solidFill>
                  <a:srgbClr val="000000"/>
                </a:solidFill>
              </a:rPr>
              <a:t>учебник в соавторстве, </a:t>
            </a:r>
            <a:r>
              <a:rPr lang="ru-RU" altLang="ru-RU" sz="1800" dirty="0">
                <a:solidFill>
                  <a:srgbClr val="000000"/>
                </a:solidFill>
              </a:rPr>
              <a:t>2016).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«Современные методики обучения математике», «Инновационные технологии обучения математике».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зарегистрирована.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</a:t>
            </a:r>
            <a:r>
              <a:rPr lang="ru-RU" altLang="ru-RU" sz="1800" dirty="0">
                <a:solidFill>
                  <a:srgbClr val="000000"/>
                </a:solidFill>
              </a:rPr>
              <a:t>За отчетный период подготовила 1 кандидата наук.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-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деятельность в 2014 – 2016 гг.: -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работ- 100, число цитирований - 200,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- 7.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60351"/>
            <a:ext cx="8229600" cy="144313"/>
          </a:xfrm>
        </p:spPr>
        <p:txBody>
          <a:bodyPr/>
          <a:lstStyle/>
          <a:p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endParaRPr lang="ru-RU" alt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0" indent="0" algn="ctr">
              <a:defRPr/>
            </a:pPr>
            <a:r>
              <a:rPr lang="ru-RU" altLang="ru-RU" sz="2000" b="1" dirty="0"/>
              <a:t>РЕЗУЛЬТАТЫ </a:t>
            </a:r>
            <a:r>
              <a:rPr lang="ru-RU" altLang="ru-RU" sz="2000" b="1" dirty="0" smtClean="0"/>
              <a:t>ГОЛОСОВАНИЯ</a:t>
            </a:r>
          </a:p>
          <a:p>
            <a:pPr marL="0" indent="0" algn="ctr">
              <a:defRPr/>
            </a:pPr>
            <a:endParaRPr lang="ru-RU" sz="2000" b="1" dirty="0" smtClean="0">
              <a:latin typeface="+mj-lt"/>
            </a:endParaRPr>
          </a:p>
          <a:p>
            <a:pPr marL="0" indent="0" algn="ctr">
              <a:defRPr/>
            </a:pPr>
            <a:r>
              <a:rPr lang="ru-RU" sz="1800" b="1" dirty="0" smtClean="0">
                <a:latin typeface="+mj-lt"/>
              </a:rPr>
              <a:t>ПО </a:t>
            </a:r>
            <a:r>
              <a:rPr lang="ru-RU" sz="1800" b="1" dirty="0">
                <a:latin typeface="+mj-lt"/>
              </a:rPr>
              <a:t>РЕЗУЛЬТАТАМ ТАЙНОГО ГОЛОСОВАНИЯ СЧИТАТЬ ВЫДВИНУТЫМИ </a:t>
            </a:r>
            <a:endParaRPr lang="ru-RU" sz="1800" b="1" dirty="0" smtClean="0">
              <a:latin typeface="+mj-lt"/>
            </a:endParaRPr>
          </a:p>
          <a:p>
            <a:pPr marL="0" lvl="0" indent="0" algn="ctr" defTabSz="914400">
              <a:buClrTx/>
              <a:buSzTx/>
            </a:pPr>
            <a:r>
              <a:rPr lang="ru-RU" altLang="ru-RU" sz="1800" b="1" dirty="0" smtClean="0">
                <a:latin typeface="+mj-lt"/>
                <a:ea typeface="Calibri" pitchFamily="34" charset="0"/>
                <a:cs typeface="Times New Roman" pitchFamily="18" charset="0"/>
              </a:rPr>
              <a:t>В КАНДИДАТЫ  В  АКАДЕМИКИ  РАО:</a:t>
            </a:r>
          </a:p>
          <a:p>
            <a:pPr marL="0" lvl="0" indent="0" algn="ctr" defTabSz="914400">
              <a:buClrTx/>
              <a:buSzTx/>
            </a:pPr>
            <a:endParaRPr lang="ru-RU" altLang="ru-RU" sz="1800" b="1" dirty="0" smtClean="0">
              <a:latin typeface="+mj-lt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/>
                <a:ea typeface="Calibri"/>
              </a:rPr>
              <a:t>БАЕВА Ирина Александровна </a:t>
            </a:r>
            <a:r>
              <a:rPr lang="ru-RU" sz="2000" dirty="0" smtClean="0"/>
              <a:t>: </a:t>
            </a:r>
            <a:r>
              <a:rPr lang="ru-RU" sz="2000" dirty="0" smtClean="0"/>
              <a:t>«За» </a:t>
            </a:r>
            <a:r>
              <a:rPr lang="ru-RU" sz="2000" dirty="0" smtClean="0"/>
              <a:t>59, </a:t>
            </a:r>
            <a:r>
              <a:rPr lang="ru-RU" sz="2000" dirty="0" smtClean="0"/>
              <a:t>«Против» нет;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/>
                <a:ea typeface="Calibri"/>
              </a:rPr>
              <a:t>ТРЯПИЦЫНА </a:t>
            </a:r>
            <a:r>
              <a:rPr lang="ru-RU" sz="2000" b="1" dirty="0" smtClean="0">
                <a:latin typeface="Times New Roman"/>
                <a:ea typeface="Calibri"/>
              </a:rPr>
              <a:t>Алла </a:t>
            </a:r>
            <a:r>
              <a:rPr lang="ru-RU" sz="2000" b="1" dirty="0" err="1" smtClean="0">
                <a:latin typeface="Times New Roman"/>
                <a:ea typeface="Calibri"/>
              </a:rPr>
              <a:t>Прокофьевна</a:t>
            </a:r>
            <a:r>
              <a:rPr lang="ru-RU" sz="2000" b="1" dirty="0" smtClean="0">
                <a:latin typeface="Times New Roman"/>
                <a:ea typeface="Calibri"/>
              </a:rPr>
              <a:t> :</a:t>
            </a:r>
            <a:r>
              <a:rPr lang="ru-RU" sz="2000" dirty="0" smtClean="0"/>
              <a:t>За </a:t>
            </a:r>
            <a:r>
              <a:rPr lang="ru-RU" sz="2000" dirty="0" smtClean="0"/>
              <a:t>«</a:t>
            </a:r>
            <a:r>
              <a:rPr lang="ru-RU" sz="2000" dirty="0" smtClean="0"/>
              <a:t>58», </a:t>
            </a:r>
            <a:r>
              <a:rPr lang="ru-RU" sz="2000" dirty="0" smtClean="0"/>
              <a:t>«Против» </a:t>
            </a:r>
            <a:r>
              <a:rPr lang="ru-RU" sz="2000" dirty="0"/>
              <a:t>1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1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1800" dirty="0"/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ru-RU" sz="18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638494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86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	ОБРАЗОВАТЕЛЬНЫХ ТЕХНОЛОГИЙ В ФИЛОЛОГИИ –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0,5</a:t>
            </a:r>
            <a:r>
              <a:rPr lang="ru-RU" altLang="ru-RU" sz="1800" b="1" dirty="0">
                <a:solidFill>
                  <a:srgbClr val="000000"/>
                </a:solidFill>
              </a:rPr>
              <a:t> ставки.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0" y="980728"/>
            <a:ext cx="9144000" cy="595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БЕЛЯЕВА ЛАРИСА НИКОЛАЕВНА,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600" dirty="0">
                <a:solidFill>
                  <a:srgbClr val="000000"/>
                </a:solidFill>
              </a:rPr>
              <a:t>1946, </a:t>
            </a:r>
            <a:r>
              <a:rPr lang="ru-RU" altLang="ru-RU" sz="1700" dirty="0">
                <a:solidFill>
                  <a:srgbClr val="000000"/>
                </a:solidFill>
              </a:rPr>
              <a:t> почетный работник высшего профессионального образования РФ, </a:t>
            </a:r>
            <a:r>
              <a:rPr lang="ru-RU" altLang="ru-RU" sz="1700" dirty="0" smtClean="0">
                <a:solidFill>
                  <a:srgbClr val="000000"/>
                </a:solidFill>
              </a:rPr>
              <a:t>заслуженный деятель науки РФ, </a:t>
            </a:r>
            <a:r>
              <a:rPr lang="ru-RU" altLang="ru-RU" sz="1800" dirty="0" smtClean="0">
                <a:solidFill>
                  <a:srgbClr val="000000"/>
                </a:solidFill>
              </a:rPr>
              <a:t>доктор </a:t>
            </a:r>
            <a:r>
              <a:rPr lang="ru-RU" altLang="ru-RU" sz="1800" dirty="0">
                <a:solidFill>
                  <a:srgbClr val="000000"/>
                </a:solidFill>
              </a:rPr>
              <a:t>филологических наук (1986),  профессор (1993), профессор кафедры образовательных технологий в филологии.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268, из них за отчетный период – 35, в том числе 3   учебно-методические работы.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«Доказательная лингвистика» (статья в соавторстве, 2016. </a:t>
            </a:r>
            <a:r>
              <a:rPr lang="en-US" altLang="ru-RU" sz="1800" dirty="0">
                <a:solidFill>
                  <a:srgbClr val="000000"/>
                </a:solidFill>
              </a:rPr>
              <a:t>Scopus</a:t>
            </a:r>
            <a:r>
              <a:rPr lang="ru-RU" altLang="ru-RU" sz="1800" dirty="0">
                <a:solidFill>
                  <a:srgbClr val="000000"/>
                </a:solidFill>
              </a:rPr>
              <a:t>), «Лингвистические технологии в современном сетевом пространстве: </a:t>
            </a:r>
            <a:r>
              <a:rPr lang="en-US" altLang="ru-RU" sz="1800" dirty="0">
                <a:solidFill>
                  <a:srgbClr val="000000"/>
                </a:solidFill>
              </a:rPr>
              <a:t>language worker </a:t>
            </a:r>
            <a:r>
              <a:rPr lang="ru-RU" altLang="ru-RU" sz="1800" dirty="0">
                <a:solidFill>
                  <a:srgbClr val="000000"/>
                </a:solidFill>
              </a:rPr>
              <a:t>и индустрии локализации» (монография, 2016).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«Лингвистические технологии в практике перевода», «Терминологические системы языков для специальных целей», «Современные лексикографические системы».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зарегистрирована.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</a:t>
            </a:r>
            <a:r>
              <a:rPr lang="ru-RU" altLang="ru-RU" sz="1800" dirty="0">
                <a:solidFill>
                  <a:srgbClr val="000000"/>
                </a:solidFill>
              </a:rPr>
              <a:t> О</a:t>
            </a:r>
            <a:r>
              <a:rPr lang="ru-RU" altLang="ru-RU" sz="1800" dirty="0" smtClean="0">
                <a:solidFill>
                  <a:srgbClr val="000000"/>
                </a:solidFill>
              </a:rPr>
              <a:t>существляет </a:t>
            </a:r>
            <a:r>
              <a:rPr lang="ru-RU" altLang="ru-RU" sz="1800" dirty="0">
                <a:solidFill>
                  <a:srgbClr val="000000"/>
                </a:solidFill>
              </a:rPr>
              <a:t>научное руководство 6 аспирантами.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 smtClean="0">
                <a:solidFill>
                  <a:srgbClr val="000000"/>
                </a:solidFill>
              </a:rPr>
              <a:t>исполнитель гранта РГНФ (2015).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 smtClean="0">
                <a:solidFill>
                  <a:srgbClr val="000000"/>
                </a:solidFill>
              </a:rPr>
              <a:t>Заявочная </a:t>
            </a:r>
            <a:r>
              <a:rPr lang="ru-RU" altLang="ru-RU" sz="1800" i="1" dirty="0">
                <a:solidFill>
                  <a:srgbClr val="000000"/>
                </a:solidFill>
              </a:rPr>
              <a:t>деятельность в 2014 – 2016 гг.: </a:t>
            </a:r>
            <a:r>
              <a:rPr lang="ru-RU" altLang="ru-RU" sz="1800" dirty="0">
                <a:solidFill>
                  <a:srgbClr val="000000"/>
                </a:solidFill>
              </a:rPr>
              <a:t>2015 г. – подана 1 заявка (гранты Президента</a:t>
            </a:r>
            <a:r>
              <a:rPr lang="ru-RU" altLang="ru-RU" sz="1800" dirty="0" smtClean="0">
                <a:solidFill>
                  <a:srgbClr val="000000"/>
                </a:solidFill>
              </a:rPr>
              <a:t>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</a:pPr>
            <a:r>
              <a:rPr lang="ru-RU" altLang="ru-RU" sz="1800" b="1" dirty="0" smtClean="0">
                <a:solidFill>
                  <a:srgbClr val="000000"/>
                </a:solidFill>
              </a:rPr>
              <a:t>РИНЦ</a:t>
            </a:r>
            <a:r>
              <a:rPr lang="ru-RU" altLang="ru-RU" sz="1800" b="1" dirty="0">
                <a:solidFill>
                  <a:srgbClr val="000000"/>
                </a:solidFill>
              </a:rPr>
              <a:t>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</a:t>
            </a:r>
            <a:r>
              <a:rPr lang="ru-RU" altLang="ru-RU" sz="1800" dirty="0" smtClean="0">
                <a:solidFill>
                  <a:srgbClr val="000000"/>
                </a:solidFill>
              </a:rPr>
              <a:t>106, </a:t>
            </a:r>
            <a:r>
              <a:rPr lang="ru-RU" altLang="ru-RU" sz="1800" dirty="0">
                <a:solidFill>
                  <a:srgbClr val="000000"/>
                </a:solidFill>
              </a:rPr>
              <a:t>число цитирований - </a:t>
            </a:r>
            <a:r>
              <a:rPr lang="ru-RU" altLang="ru-RU" sz="1800" dirty="0" smtClean="0">
                <a:solidFill>
                  <a:srgbClr val="000000"/>
                </a:solidFill>
              </a:rPr>
              <a:t>231</a:t>
            </a:r>
            <a:r>
              <a:rPr lang="ru-RU" altLang="ru-RU" sz="1800" dirty="0">
                <a:solidFill>
                  <a:srgbClr val="000000"/>
                </a:solidFill>
              </a:rPr>
              <a:t>,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- 6.</a:t>
            </a:r>
          </a:p>
          <a:p>
            <a:pPr eaLnBrk="1" hangingPunct="1">
              <a:spcBef>
                <a:spcPts val="450"/>
              </a:spcBef>
              <a:buClrTx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</a:t>
            </a:r>
            <a:r>
              <a:rPr lang="en-US" altLang="ru-RU" sz="1800" b="1" dirty="0" smtClean="0">
                <a:solidFill>
                  <a:srgbClr val="000000"/>
                </a:solidFill>
              </a:rPr>
              <a:t>Scopus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: </a:t>
            </a:r>
            <a:r>
              <a:rPr lang="ru-RU" altLang="ru-RU" sz="1800" b="1" dirty="0">
                <a:solidFill>
                  <a:srgbClr val="000000"/>
                </a:solidFill>
              </a:rPr>
              <a:t>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</a:t>
            </a:r>
            <a:r>
              <a:rPr lang="ru-RU" altLang="ru-RU" sz="1800" dirty="0" smtClean="0">
                <a:solidFill>
                  <a:srgbClr val="000000"/>
                </a:solidFill>
              </a:rPr>
              <a:t>работ- 2, число </a:t>
            </a:r>
            <a:r>
              <a:rPr lang="ru-RU" altLang="ru-RU" sz="1800" dirty="0">
                <a:solidFill>
                  <a:srgbClr val="000000"/>
                </a:solidFill>
              </a:rPr>
              <a:t>цитирований - 1</a:t>
            </a:r>
            <a:r>
              <a:rPr lang="ru-RU" altLang="ru-RU" sz="1800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>
                <a:solidFill>
                  <a:srgbClr val="000000"/>
                </a:solidFill>
              </a:rPr>
              <a:t>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1.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0" y="115889"/>
            <a:ext cx="9036050" cy="79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	ОЛИГОФРЕНОПЕДАГОГИКИ –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</a:rPr>
              <a:t> ставка.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07950" y="908721"/>
            <a:ext cx="8928100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ЗАРИН АЛИЦИЯ,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1956, почетный работник высшего профессионального образования РФ, кандидат педагогических наук (1986), доцент (1992), профессор кафедры олигофренопедагогики.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157, из них за отчетный период – 33, в том числе  4 учебно-методические работы.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«Комплексное психолого-педагогическое обследование ребенка с проблемами     в развитии» (учебно-методическое пособие, 2015), «Модернизация педагогического образования. Педагогическая магистратура по направлению «Специальное (дефектологическое) образование»» (учебно-методическое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пособие в соавторстве, </a:t>
            </a:r>
            <a:r>
              <a:rPr lang="ru-RU" altLang="ru-RU" sz="1800" dirty="0">
                <a:solidFill>
                  <a:srgbClr val="000000"/>
                </a:solidFill>
              </a:rPr>
              <a:t>2015).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«Дошкольное воспитание детей с интеллектуальной недостаточностью», «Теория образования детей с проблемами интеллектуального развития», «Диагностика и коррекция нарушений развития у детей».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зарегистрирована.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</a:t>
            </a:r>
            <a:r>
              <a:rPr lang="ru-RU" altLang="ru-RU" sz="1800" dirty="0">
                <a:solidFill>
                  <a:srgbClr val="000000"/>
                </a:solidFill>
              </a:rPr>
              <a:t>Осуществляет научное руководство 1 аспирантом.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-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деятельность в 2014 – 2016 гг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.: </a:t>
            </a:r>
            <a:r>
              <a:rPr lang="ru-RU" altLang="ru-RU" sz="1800" dirty="0" smtClean="0">
                <a:solidFill>
                  <a:srgbClr val="000000"/>
                </a:solidFill>
              </a:rPr>
              <a:t>2016 г. – подана 1 заявка (конкурс МО и Н РФ).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работ- 123, число цитирований - 169,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- 6.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86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РУССКОГО ЯЗЫКА </a:t>
            </a:r>
            <a:r>
              <a:rPr lang="ru-RU" altLang="ru-RU" sz="1600" b="1" dirty="0">
                <a:solidFill>
                  <a:srgbClr val="000000"/>
                </a:solidFill>
              </a:rPr>
              <a:t>–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 smtClean="0">
                <a:solidFill>
                  <a:srgbClr val="000000"/>
                </a:solidFill>
              </a:rPr>
              <a:t>1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ставка. </a:t>
            </a: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51520" y="980728"/>
            <a:ext cx="8640960" cy="595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ЕФРЕМОВ ВАЛЕРИЙ АНАТОЛЬЕВИЧ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1974, </a:t>
            </a:r>
            <a:r>
              <a:rPr lang="ru-RU" altLang="ru-RU" sz="1800" dirty="0">
                <a:solidFill>
                  <a:srgbClr val="000000"/>
                </a:solidFill>
              </a:rPr>
              <a:t>доктор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филологических  </a:t>
            </a:r>
            <a:r>
              <a:rPr lang="ru-RU" altLang="ru-RU" sz="1800" dirty="0">
                <a:solidFill>
                  <a:srgbClr val="000000"/>
                </a:solidFill>
              </a:rPr>
              <a:t>наук </a:t>
            </a:r>
            <a:r>
              <a:rPr lang="ru-RU" altLang="ru-RU" sz="1800" dirty="0" smtClean="0">
                <a:solidFill>
                  <a:srgbClr val="000000"/>
                </a:solidFill>
              </a:rPr>
              <a:t>(2010),  доцент (2005),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кафедры русского языка.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</a:t>
            </a:r>
            <a:r>
              <a:rPr lang="ru-RU" altLang="ru-RU" sz="1800" dirty="0" smtClean="0">
                <a:solidFill>
                  <a:srgbClr val="000000"/>
                </a:solidFill>
              </a:rPr>
              <a:t>156, </a:t>
            </a:r>
            <a:r>
              <a:rPr lang="ru-RU" altLang="ru-RU" sz="1800" dirty="0">
                <a:solidFill>
                  <a:srgbClr val="000000"/>
                </a:solidFill>
              </a:rPr>
              <a:t>из них за отчетный период – </a:t>
            </a:r>
            <a:r>
              <a:rPr lang="ru-RU" altLang="ru-RU" sz="1800" dirty="0" smtClean="0">
                <a:solidFill>
                  <a:srgbClr val="000000"/>
                </a:solidFill>
              </a:rPr>
              <a:t>74, </a:t>
            </a:r>
            <a:r>
              <a:rPr lang="ru-RU" altLang="ru-RU" sz="1800" dirty="0">
                <a:solidFill>
                  <a:srgbClr val="000000"/>
                </a:solidFill>
              </a:rPr>
              <a:t>в том числе  </a:t>
            </a:r>
            <a:r>
              <a:rPr lang="ru-RU" altLang="ru-RU" sz="1800" dirty="0" smtClean="0">
                <a:solidFill>
                  <a:srgbClr val="000000"/>
                </a:solidFill>
              </a:rPr>
              <a:t>10 учебно-методических работ.                                                                             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 новых формах наивной лингвистики в эпоху интернета» (статья, 2014), «Русский язык в современном мире» (статья, 2016. РИНЦ).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в moodle.herzen.spb.ru: «</a:t>
            </a:r>
            <a:r>
              <a:rPr lang="ru-RU" altLang="ru-RU" sz="1800" dirty="0">
                <a:solidFill>
                  <a:srgbClr val="000000"/>
                </a:solidFill>
              </a:rPr>
              <a:t>Историческая грамматика русского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языка» (5 слушателей), «Словари в практической деятельности филолога» (</a:t>
            </a:r>
            <a:r>
              <a:rPr lang="ru-RU" altLang="ru-RU" sz="1800" dirty="0">
                <a:solidFill>
                  <a:srgbClr val="000000"/>
                </a:solidFill>
              </a:rPr>
              <a:t>3 слушателя), «Древние языки: Старославянский язык», «Технологии лингвистической экспертизы </a:t>
            </a:r>
            <a:r>
              <a:rPr lang="ru-RU" altLang="ru-RU" sz="1800" dirty="0" smtClean="0">
                <a:solidFill>
                  <a:srgbClr val="000000"/>
                </a:solidFill>
              </a:rPr>
              <a:t>текста».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За отчетный период подготовил 1 кандидата наук, осуществляет научное руководство 3 аспирантами.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 smtClean="0">
                <a:solidFill>
                  <a:srgbClr val="000000"/>
                </a:solidFill>
              </a:rPr>
              <a:t>исполнитель 3 грантов РГНФ (2013, 2015 гг.). гранта «Русский мир» (2014).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деятельность </a:t>
            </a:r>
            <a:r>
              <a:rPr lang="ru-RU" altLang="ru-RU" sz="1800" i="1" dirty="0">
                <a:solidFill>
                  <a:srgbClr val="000000"/>
                </a:solidFill>
              </a:rPr>
              <a:t>в 2014 – 2016 гг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.: -</a:t>
            </a:r>
            <a:endParaRPr lang="ru-RU" altLang="ru-RU" sz="1800" i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</a:t>
            </a:r>
            <a:r>
              <a:rPr lang="ru-RU" altLang="ru-RU" sz="1800" dirty="0" smtClean="0">
                <a:solidFill>
                  <a:srgbClr val="000000"/>
                </a:solidFill>
              </a:rPr>
              <a:t>работ - 144, </a:t>
            </a:r>
            <a:r>
              <a:rPr lang="ru-RU" altLang="ru-RU" sz="1800" dirty="0">
                <a:solidFill>
                  <a:srgbClr val="000000"/>
                </a:solidFill>
              </a:rPr>
              <a:t>число цитирований - </a:t>
            </a:r>
            <a:r>
              <a:rPr lang="ru-RU" altLang="ru-RU" sz="1800" dirty="0" smtClean="0">
                <a:solidFill>
                  <a:srgbClr val="000000"/>
                </a:solidFill>
              </a:rPr>
              <a:t>176,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7.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85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0" y="115888"/>
            <a:ext cx="9036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ТЕОРИИ ПРАВА И ГРАЖДАНСКО-ПРАВОВОГО ОБРАЗОВАНИЯ</a:t>
            </a:r>
            <a:r>
              <a:rPr lang="ru-RU" altLang="ru-RU" sz="1600" b="1" dirty="0">
                <a:solidFill>
                  <a:srgbClr val="000000"/>
                </a:solidFill>
              </a:rPr>
              <a:t>	 –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0,5</a:t>
            </a:r>
            <a:r>
              <a:rPr lang="ru-RU" altLang="ru-RU" sz="1800" b="1" dirty="0">
                <a:solidFill>
                  <a:srgbClr val="000000"/>
                </a:solidFill>
              </a:rPr>
              <a:t> ставки. 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>           Подано заявлений -1.</a:t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dirty="0">
                <a:solidFill>
                  <a:srgbClr val="000000"/>
                </a:solidFill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</a:rPr>
            </a:br>
            <a:r>
              <a:rPr lang="ru-RU" altLang="ru-RU" sz="1800" b="1" i="1" dirty="0">
                <a:solidFill>
                  <a:srgbClr val="000000"/>
                </a:solidFill>
              </a:rPr>
              <a:t/>
            </a:r>
            <a:br>
              <a:rPr lang="ru-RU" altLang="ru-RU" sz="1800" b="1" i="1" dirty="0">
                <a:solidFill>
                  <a:srgbClr val="000000"/>
                </a:solidFill>
              </a:rPr>
            </a:b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7950" y="1196975"/>
            <a:ext cx="8928100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ЧЕСТНОВ ИЛЬЯ ЛЬВОВИЧ,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1962, заслуженный юрист РФ, доктор юридических наук (2002),  профессор (2005), профессор кафедры теории права и гражданско-правового образования.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</a:t>
            </a:r>
            <a:r>
              <a:rPr lang="ru-RU" altLang="ru-RU" sz="1800" dirty="0">
                <a:solidFill>
                  <a:srgbClr val="000000"/>
                </a:solidFill>
              </a:rPr>
              <a:t>Всего публикаций – 435, из них за отчетный период – 160, в том числе 7  учебно-методических работ.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Основные опубликованные работы по профилю  кафедры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 «</a:t>
            </a:r>
            <a:r>
              <a:rPr lang="ru-RU" altLang="ru-RU" sz="1800" dirty="0" err="1">
                <a:solidFill>
                  <a:srgbClr val="000000"/>
                </a:solidFill>
              </a:rPr>
              <a:t>Постклассическое</a:t>
            </a:r>
            <a:r>
              <a:rPr lang="ru-RU" altLang="ru-RU" sz="1800" dirty="0">
                <a:solidFill>
                  <a:srgbClr val="000000"/>
                </a:solidFill>
              </a:rPr>
              <a:t> измерение интерпретации права» (монография в соавторстве, 2016), «Правовая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политика </a:t>
            </a:r>
            <a:r>
              <a:rPr lang="ru-RU" altLang="ru-RU" sz="1800" dirty="0">
                <a:solidFill>
                  <a:srgbClr val="000000"/>
                </a:solidFill>
              </a:rPr>
              <a:t>современного российского государства: понятие, содержание» (монография в соавторстве, 2016).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Лекционные курсы по профилю кафедры: </a:t>
            </a:r>
            <a:r>
              <a:rPr lang="ru-RU" altLang="ru-RU" sz="1800" dirty="0">
                <a:solidFill>
                  <a:srgbClr val="000000"/>
                </a:solidFill>
              </a:rPr>
              <a:t>«Теория государства и права», «Актуальные проблемы теории государства и права».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За отчетный период подготовил 2 кандидатов наук.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Наличие грантов за отчетный период: </a:t>
            </a:r>
            <a:r>
              <a:rPr lang="ru-RU" altLang="ru-RU" sz="1800" dirty="0">
                <a:solidFill>
                  <a:srgbClr val="000000"/>
                </a:solidFill>
              </a:rPr>
              <a:t>исполнитель гранта РГНФ (2016)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</a:rPr>
              <a:t>        Заявочная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деятельность </a:t>
            </a:r>
            <a:r>
              <a:rPr lang="ru-RU" altLang="ru-RU" sz="1800" i="1" dirty="0">
                <a:solidFill>
                  <a:srgbClr val="000000"/>
                </a:solidFill>
              </a:rPr>
              <a:t>в 2014 – 2016 гг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.: -</a:t>
            </a:r>
            <a:endParaRPr lang="ru-RU" altLang="ru-RU" sz="1800" i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РИНЦ: </a:t>
            </a:r>
            <a:r>
              <a:rPr lang="ru-RU" altLang="ru-RU" sz="1800" dirty="0">
                <a:solidFill>
                  <a:srgbClr val="000000"/>
                </a:solidFill>
              </a:rPr>
              <a:t>общее количество </a:t>
            </a:r>
            <a:r>
              <a:rPr lang="ru-RU" altLang="ru-RU" sz="1800" dirty="0" smtClean="0">
                <a:solidFill>
                  <a:srgbClr val="000000"/>
                </a:solidFill>
              </a:rPr>
              <a:t>работ - </a:t>
            </a:r>
            <a:r>
              <a:rPr lang="ru-RU" altLang="ru-RU" sz="1800" dirty="0">
                <a:solidFill>
                  <a:srgbClr val="000000"/>
                </a:solidFill>
              </a:rPr>
              <a:t>182, число цитирований - </a:t>
            </a:r>
            <a:r>
              <a:rPr lang="ru-RU" altLang="ru-RU" sz="1800" dirty="0" smtClean="0">
                <a:solidFill>
                  <a:srgbClr val="000000"/>
                </a:solidFill>
              </a:rPr>
              <a:t>2145</a:t>
            </a:r>
            <a:r>
              <a:rPr lang="ru-RU" altLang="ru-RU" sz="1800" dirty="0">
                <a:solidFill>
                  <a:srgbClr val="000000"/>
                </a:solidFill>
              </a:rPr>
              <a:t>,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и</a:t>
            </a:r>
            <a:r>
              <a:rPr lang="ru-RU" altLang="ru-RU" sz="1800" b="1" dirty="0">
                <a:solidFill>
                  <a:srgbClr val="000000"/>
                </a:solidFill>
              </a:rPr>
              <a:t>ндекс </a:t>
            </a:r>
            <a:r>
              <a:rPr lang="ru-RU" altLang="ru-RU" sz="1800" b="1" dirty="0" err="1">
                <a:solidFill>
                  <a:srgbClr val="000000"/>
                </a:solidFill>
              </a:rPr>
              <a:t>Хирша</a:t>
            </a:r>
            <a:r>
              <a:rPr lang="ru-RU" altLang="ru-RU" sz="1800" b="1" dirty="0">
                <a:solidFill>
                  <a:srgbClr val="000000"/>
                </a:solidFill>
              </a:rPr>
              <a:t> - 15.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1"/>
            <a:ext cx="8229600" cy="404664"/>
          </a:xfrm>
        </p:spPr>
        <p:txBody>
          <a:bodyPr/>
          <a:lstStyle/>
          <a:p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>РЕЗУЛЬТАТЫ </a:t>
            </a:r>
            <a:r>
              <a:rPr lang="ru-RU" altLang="ru-RU" sz="2000" b="1" dirty="0" smtClean="0"/>
              <a:t>ГОЛОСОВАНИЯ </a:t>
            </a:r>
            <a:br>
              <a:rPr lang="ru-RU" altLang="ru-RU" sz="2000" b="1" dirty="0" smtClean="0"/>
            </a:br>
            <a:endParaRPr lang="ru-RU" alt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9144000" cy="6525344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ru-RU" sz="1800" b="1" dirty="0" smtClean="0"/>
          </a:p>
          <a:p>
            <a:pPr marL="0" indent="0" algn="ctr">
              <a:buFontTx/>
              <a:buNone/>
              <a:defRPr/>
            </a:pPr>
            <a:r>
              <a:rPr lang="ru-RU" sz="1800" b="1" dirty="0" smtClean="0"/>
              <a:t>СЧИТАТЬ </a:t>
            </a:r>
            <a:r>
              <a:rPr lang="ru-RU" sz="1800" b="1" dirty="0" smtClean="0"/>
              <a:t>ИЗБРАННЫМИ НА ДОЛЖНОСТИ ПРОФЕССОРОВ КАФЕДР: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методики обучения математике и информатике – </a:t>
            </a: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altLang="ru-RU" sz="1800" b="1" dirty="0"/>
              <a:t>1 </a:t>
            </a:r>
            <a:r>
              <a:rPr lang="ru-RU" altLang="ru-RU" sz="1800" b="1" dirty="0" smtClean="0"/>
              <a:t>ставка - </a:t>
            </a:r>
            <a:r>
              <a:rPr lang="ru-RU" altLang="ru-RU" sz="1800" b="1" dirty="0"/>
              <a:t>ОРЛОВ ВЛАДИМИР ВИКТОРОВИЧ </a:t>
            </a:r>
            <a:r>
              <a:rPr lang="ru-RU" sz="1800" dirty="0" smtClean="0"/>
              <a:t>: </a:t>
            </a:r>
            <a:r>
              <a:rPr lang="ru-RU" sz="1800" dirty="0" smtClean="0"/>
              <a:t>«За» </a:t>
            </a:r>
            <a:r>
              <a:rPr lang="ru-RU" sz="1800" dirty="0" smtClean="0"/>
              <a:t>58, </a:t>
            </a:r>
            <a:r>
              <a:rPr lang="ru-RU" sz="1800" dirty="0" smtClean="0"/>
              <a:t>«Против» </a:t>
            </a:r>
            <a:r>
              <a:rPr lang="ru-RU" sz="1800" dirty="0"/>
              <a:t>1</a:t>
            </a:r>
            <a:r>
              <a:rPr lang="ru-RU" sz="18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методики обучения математике и информатике – </a:t>
            </a: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altLang="ru-RU" sz="1800" b="1" dirty="0"/>
              <a:t>1 </a:t>
            </a:r>
            <a:r>
              <a:rPr lang="ru-RU" altLang="ru-RU" sz="1800" b="1" dirty="0" smtClean="0"/>
              <a:t>ставка - </a:t>
            </a:r>
            <a:r>
              <a:rPr lang="ru-RU" altLang="ru-RU" sz="1800" b="1" dirty="0"/>
              <a:t>ПИОТРОВСКАЯ КСЕНИЯ РАЙМОНДОВНА </a:t>
            </a:r>
            <a:r>
              <a:rPr lang="ru-RU" sz="1800" dirty="0" smtClean="0"/>
              <a:t>: </a:t>
            </a:r>
            <a:r>
              <a:rPr lang="ru-RU" sz="1800" dirty="0"/>
              <a:t>«За» 59, «Против» нет;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методики обучения математике и информатике – </a:t>
            </a: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altLang="ru-RU" sz="1800" b="1" dirty="0"/>
              <a:t>1 </a:t>
            </a:r>
            <a:r>
              <a:rPr lang="ru-RU" altLang="ru-RU" sz="1800" b="1" dirty="0" smtClean="0"/>
              <a:t>ставка - </a:t>
            </a:r>
            <a:r>
              <a:rPr lang="ru-RU" altLang="ru-RU" sz="1800" b="1" dirty="0"/>
              <a:t>ПОДХОДОВА НАТАЛЬЯ СЕМЕНОВНА </a:t>
            </a:r>
            <a:r>
              <a:rPr lang="ru-RU" sz="1800" dirty="0" smtClean="0"/>
              <a:t>: </a:t>
            </a:r>
            <a:r>
              <a:rPr lang="ru-RU" sz="1800" dirty="0"/>
              <a:t>«За» 59, «Против» нет</a:t>
            </a:r>
            <a:r>
              <a:rPr lang="ru-RU" sz="1800" dirty="0" smtClean="0"/>
              <a:t>;</a:t>
            </a:r>
            <a:endParaRPr lang="ru-RU" altLang="ru-RU" sz="1800" b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методики обучения математике и информатике – </a:t>
            </a: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altLang="ru-RU" sz="1800" b="1" dirty="0"/>
              <a:t>1 </a:t>
            </a:r>
            <a:r>
              <a:rPr lang="ru-RU" altLang="ru-RU" sz="1800" b="1" dirty="0" smtClean="0"/>
              <a:t>ставка - </a:t>
            </a:r>
            <a:r>
              <a:rPr lang="ru-RU" altLang="ru-RU" sz="1800" b="1" dirty="0"/>
              <a:t>СТЕФАНОВА НАТАЛИЯ </a:t>
            </a:r>
            <a:r>
              <a:rPr lang="ru-RU" altLang="ru-RU" sz="1800" b="1" dirty="0" smtClean="0"/>
              <a:t>ЛЕОНИДОВНА </a:t>
            </a:r>
            <a:r>
              <a:rPr lang="ru-RU" sz="1800" dirty="0" smtClean="0"/>
              <a:t>: </a:t>
            </a:r>
            <a:r>
              <a:rPr lang="ru-RU" sz="1800" dirty="0"/>
              <a:t>«За» 59, «Против» нет;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образовательных технологий в филологии – </a:t>
            </a:r>
            <a:r>
              <a:rPr lang="ru-RU" altLang="ru-RU" sz="1800" b="1" dirty="0"/>
              <a:t/>
            </a:r>
            <a:br>
              <a:rPr lang="ru-RU" altLang="ru-RU" sz="1800" b="1" dirty="0"/>
            </a:br>
            <a:r>
              <a:rPr lang="ru-RU" altLang="ru-RU" sz="1800" b="1" dirty="0"/>
              <a:t>0,5 </a:t>
            </a:r>
            <a:r>
              <a:rPr lang="ru-RU" altLang="ru-RU" sz="1800" b="1" dirty="0" smtClean="0"/>
              <a:t>ставки - </a:t>
            </a:r>
            <a:r>
              <a:rPr lang="ru-RU" altLang="ru-RU" sz="1800" b="1" dirty="0"/>
              <a:t>БЕЛЯЕВА ЛАРИСА </a:t>
            </a:r>
            <a:r>
              <a:rPr lang="ru-RU" altLang="ru-RU" sz="1800" b="1" dirty="0" smtClean="0"/>
              <a:t>НИКОЛАЕВНА </a:t>
            </a:r>
            <a:r>
              <a:rPr lang="ru-RU" sz="1800" dirty="0" smtClean="0"/>
              <a:t>: </a:t>
            </a:r>
            <a:r>
              <a:rPr lang="ru-RU" sz="1800" dirty="0"/>
              <a:t>«За» 59, «Против» нет;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олигофренопедагогики – 1 ставка - </a:t>
            </a:r>
            <a:r>
              <a:rPr lang="ru-RU" altLang="ru-RU" sz="1800" b="1" dirty="0"/>
              <a:t>ЗАРИН </a:t>
            </a:r>
            <a:r>
              <a:rPr lang="ru-RU" altLang="ru-RU" sz="1800" b="1" dirty="0" smtClean="0"/>
              <a:t>АЛИЦИЯ</a:t>
            </a:r>
            <a:r>
              <a:rPr lang="ru-RU" sz="1800" dirty="0"/>
              <a:t>: «За» 59, «Против» нет;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русского языка – 1 ставка - </a:t>
            </a:r>
            <a:r>
              <a:rPr lang="ru-RU" altLang="ru-RU" sz="1800" b="1" dirty="0"/>
              <a:t>ЕФРЕМОВ ВАЛЕРИЙ </a:t>
            </a:r>
            <a:r>
              <a:rPr lang="ru-RU" altLang="ru-RU" sz="1800" b="1" dirty="0" smtClean="0"/>
              <a:t>АНАТОЛЬЕВИЧ </a:t>
            </a:r>
            <a:r>
              <a:rPr lang="ru-RU" sz="1800" dirty="0"/>
              <a:t>: </a:t>
            </a:r>
            <a:endParaRPr lang="ru-RU" sz="1800" dirty="0" smtClean="0"/>
          </a:p>
          <a:p>
            <a:pPr marL="0" indent="0">
              <a:defRPr/>
            </a:pPr>
            <a:r>
              <a:rPr lang="ru-RU" sz="1800" dirty="0"/>
              <a:t> </a:t>
            </a:r>
            <a:r>
              <a:rPr lang="ru-RU" sz="1800" dirty="0" smtClean="0"/>
              <a:t>    «</a:t>
            </a:r>
            <a:r>
              <a:rPr lang="ru-RU" sz="1800" dirty="0"/>
              <a:t>За» 59, «Против» нет;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altLang="ru-RU" sz="1800" b="1" dirty="0" smtClean="0"/>
              <a:t>теории права и гражданско-правового образования – 0,5 ставки – </a:t>
            </a:r>
          </a:p>
          <a:p>
            <a:pPr marL="0" indent="0">
              <a:defRPr/>
            </a:pPr>
            <a:r>
              <a:rPr lang="ru-RU" altLang="ru-RU" sz="1800" b="1" dirty="0"/>
              <a:t> </a:t>
            </a:r>
            <a:r>
              <a:rPr lang="ru-RU" altLang="ru-RU" sz="1800" b="1" dirty="0" smtClean="0"/>
              <a:t>    ЧЕСТНОВ </a:t>
            </a:r>
            <a:r>
              <a:rPr lang="ru-RU" altLang="ru-RU" sz="1800" b="1" dirty="0"/>
              <a:t>ИЛЬЯ </a:t>
            </a:r>
            <a:r>
              <a:rPr lang="ru-RU" altLang="ru-RU" sz="1800" b="1" dirty="0" smtClean="0"/>
              <a:t>ЛЬВОВИЧ</a:t>
            </a:r>
            <a:r>
              <a:rPr lang="ru-RU" sz="1800" dirty="0"/>
              <a:t> : «За» 59, «Против» </a:t>
            </a:r>
            <a:r>
              <a:rPr lang="ru-RU" sz="1800" dirty="0" smtClean="0"/>
              <a:t>нет.</a:t>
            </a:r>
            <a:endParaRPr lang="ru-RU" sz="1800" dirty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  <a:p>
            <a:pPr marL="0" indent="0" algn="ctr">
              <a:buFontTx/>
              <a:buNone/>
              <a:defRPr/>
            </a:pPr>
            <a:endParaRPr lang="ru-RU" sz="1800" b="1" dirty="0" smtClean="0"/>
          </a:p>
          <a:p>
            <a:pPr marL="0" indent="0" algn="ctr">
              <a:buFontTx/>
              <a:buNone/>
              <a:defRPr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5884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40013"/>
              </p:ext>
            </p:extLst>
          </p:nvPr>
        </p:nvGraphicFramePr>
        <p:xfrm>
          <a:off x="251519" y="1268760"/>
          <a:ext cx="8568952" cy="5369792"/>
        </p:xfrm>
        <a:graphic>
          <a:graphicData uri="http://schemas.openxmlformats.org/drawingml/2006/table">
            <a:tbl>
              <a:tblPr/>
              <a:tblGrid>
                <a:gridCol w="1800200"/>
                <a:gridCol w="2232248"/>
                <a:gridCol w="2160240"/>
                <a:gridCol w="237626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</a:rPr>
                        <a:t>Отделение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/>
                          <a:ea typeface="Calibri"/>
                        </a:rPr>
                        <a:t>Научное направление (специальность)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</a:rPr>
                        <a:t>Фамилия, имя, отчество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</a:rPr>
                        <a:t>Должность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Общего среднего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Дидактика графической подготовки школьников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ЛАРЧЕНКОВА Людмила Анатольевна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Профессор кафедры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методики обучения физике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41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Профессио-нального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Научные основы модернизации педагогического образования в высшей школе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ПИСКУНОВА Елена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Витальевна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Профессор кафедры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педагогики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Философии образования и теоретической педагогики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</a:rPr>
                        <a:t>Инновационные модели обучения в современном образовании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РОГОВАЯ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 Ольга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Геннадьевна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Заведующая кафедрой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химического  и экологического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3" y="260648"/>
            <a:ext cx="8352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Tx/>
              <a:buSzTx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ВЫДВИЖЕНИЕ   КАНДИДАТОВ   В  ЧЛЕНЫ-КОРРЕСПОНДЕНТЫ  РАО</a:t>
            </a:r>
            <a:endParaRPr lang="ru-RU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hangingPunct="0">
              <a:buClrTx/>
              <a:buSzTx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СЛЕДУЮЩИМ ОБЪЯВЛЕННЫМ ОТДЕЛЕНИЯМ И</a:t>
            </a:r>
            <a:endParaRPr lang="ru-RU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hangingPunct="0">
              <a:buClrTx/>
              <a:buSzTx/>
            </a:pPr>
            <a:r>
              <a:rPr lang="ru-RU" altLang="ru-R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СПЕЦИАЛЬНОСТЯМ</a:t>
            </a:r>
            <a:endParaRPr lang="ru-RU" alt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2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260351"/>
            <a:ext cx="8229600" cy="72306"/>
          </a:xfrm>
        </p:spPr>
        <p:txBody>
          <a:bodyPr/>
          <a:lstStyle/>
          <a:p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endParaRPr lang="ru-RU" alt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5"/>
            <a:ext cx="9144000" cy="6453336"/>
          </a:xfrm>
        </p:spPr>
        <p:txBody>
          <a:bodyPr/>
          <a:lstStyle/>
          <a:p>
            <a:pPr marL="0" lvl="0" indent="0" algn="ctr">
              <a:defRPr/>
            </a:pPr>
            <a:endParaRPr lang="ru-RU" sz="1800" b="1" dirty="0" smtClean="0"/>
          </a:p>
          <a:p>
            <a:pPr marL="0" lvl="0" indent="0" algn="ctr">
              <a:defRPr/>
            </a:pPr>
            <a:r>
              <a:rPr lang="ru-RU" altLang="ru-RU" sz="2000" b="1" dirty="0"/>
              <a:t>РЕЗУЛЬТАТЫ </a:t>
            </a:r>
            <a:r>
              <a:rPr lang="ru-RU" altLang="ru-RU" sz="2000" b="1" dirty="0" smtClean="0"/>
              <a:t>ГОЛОСОВАНИЯ</a:t>
            </a:r>
          </a:p>
          <a:p>
            <a:pPr marL="0" lvl="0" indent="0" algn="ctr">
              <a:defRPr/>
            </a:pPr>
            <a:r>
              <a:rPr lang="ru-RU" sz="1800" b="1" dirty="0" smtClean="0"/>
              <a:t>ПО </a:t>
            </a:r>
            <a:r>
              <a:rPr lang="ru-RU" sz="1800" b="1" dirty="0"/>
              <a:t>РЕЗУЛЬТАТАМ ТАЙНОГО ГОЛОСОВАНИЯ СЧИТАТЬ ВЫДВИНУТЫМИ В </a:t>
            </a:r>
            <a:r>
              <a:rPr lang="ru-RU" sz="1800" b="1" dirty="0" smtClean="0"/>
              <a:t>КАНДИДАТЫ </a:t>
            </a:r>
            <a:r>
              <a:rPr lang="ru-RU" altLang="ru-RU" sz="1800" b="1" dirty="0">
                <a:latin typeface="+mj-lt"/>
                <a:ea typeface="Calibri" pitchFamily="34" charset="0"/>
                <a:cs typeface="Times New Roman" pitchFamily="18" charset="0"/>
              </a:rPr>
              <a:t>В  ЧЛЕНЫ-КОРРЕСПОНДЕНТЫ  </a:t>
            </a:r>
            <a:r>
              <a:rPr lang="ru-RU" altLang="ru-RU" sz="1800" b="1" dirty="0" smtClean="0">
                <a:latin typeface="+mj-lt"/>
                <a:ea typeface="Calibri" pitchFamily="34" charset="0"/>
                <a:cs typeface="Times New Roman" pitchFamily="18" charset="0"/>
              </a:rPr>
              <a:t>РАО:</a:t>
            </a:r>
            <a:endParaRPr lang="ru-RU" altLang="ru-RU" sz="1800" b="1" dirty="0">
              <a:latin typeface="+mj-lt"/>
              <a:cs typeface="Arial" pitchFamily="34" charset="0"/>
            </a:endParaRPr>
          </a:p>
          <a:p>
            <a:pPr marL="0" indent="0" algn="ctr">
              <a:defRPr/>
            </a:pPr>
            <a:endParaRPr lang="ru-RU" sz="18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atin typeface="Times New Roman"/>
                <a:ea typeface="Calibri"/>
              </a:rPr>
              <a:t>ЛАРЧЕНКОВА Людмила </a:t>
            </a:r>
            <a:r>
              <a:rPr lang="ru-RU" sz="2000" b="1" dirty="0" smtClean="0">
                <a:latin typeface="Times New Roman"/>
                <a:ea typeface="Calibri"/>
              </a:rPr>
              <a:t>Анатольевна </a:t>
            </a:r>
            <a:r>
              <a:rPr lang="ru-RU" sz="2000" dirty="0" smtClean="0"/>
              <a:t>: </a:t>
            </a:r>
            <a:r>
              <a:rPr lang="ru-RU" sz="2000" dirty="0" smtClean="0"/>
              <a:t>«За» </a:t>
            </a:r>
            <a:r>
              <a:rPr lang="ru-RU" sz="2000" dirty="0" smtClean="0"/>
              <a:t>55, </a:t>
            </a:r>
            <a:r>
              <a:rPr lang="ru-RU" sz="2000" dirty="0" smtClean="0"/>
              <a:t>«Против» </a:t>
            </a:r>
            <a:r>
              <a:rPr lang="ru-RU" sz="2000" dirty="0" smtClean="0"/>
              <a:t>4</a:t>
            </a:r>
            <a:endParaRPr lang="ru-RU" sz="2000" dirty="0" smtClean="0"/>
          </a:p>
          <a:p>
            <a:pPr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/>
                <a:ea typeface="Calibri"/>
              </a:rPr>
              <a:t>ПИСКУНОВА Елена </a:t>
            </a:r>
            <a:r>
              <a:rPr lang="ru-RU" sz="2000" b="1" dirty="0" smtClean="0">
                <a:latin typeface="Times New Roman"/>
                <a:ea typeface="Calibri"/>
              </a:rPr>
              <a:t>Витальевна</a:t>
            </a:r>
            <a:r>
              <a:rPr lang="ru-RU" altLang="ru-RU" sz="2000" b="1" dirty="0"/>
              <a:t>: </a:t>
            </a:r>
            <a:r>
              <a:rPr lang="ru-RU" sz="2000" dirty="0"/>
              <a:t>За» </a:t>
            </a:r>
            <a:r>
              <a:rPr lang="ru-RU" sz="2000" dirty="0" smtClean="0"/>
              <a:t>54, </a:t>
            </a:r>
            <a:r>
              <a:rPr lang="ru-RU" sz="2000" dirty="0"/>
              <a:t>«Против» </a:t>
            </a:r>
            <a:r>
              <a:rPr lang="ru-RU" sz="2000" dirty="0" smtClean="0"/>
              <a:t>5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/>
                <a:ea typeface="Calibri"/>
              </a:rPr>
              <a:t>РОГОВАЯ </a:t>
            </a:r>
            <a:r>
              <a:rPr lang="ru-RU" sz="2000" b="1" dirty="0">
                <a:latin typeface="Times New Roman"/>
                <a:ea typeface="Calibri"/>
              </a:rPr>
              <a:t>Ольга </a:t>
            </a:r>
            <a:r>
              <a:rPr lang="ru-RU" sz="2000" b="1" dirty="0" smtClean="0">
                <a:latin typeface="Times New Roman"/>
                <a:ea typeface="Calibri"/>
              </a:rPr>
              <a:t>Геннадьевна</a:t>
            </a:r>
            <a:r>
              <a:rPr lang="ru-RU" sz="2000" dirty="0" smtClean="0"/>
              <a:t>: </a:t>
            </a:r>
            <a:r>
              <a:rPr lang="ru-RU" sz="2000" dirty="0" smtClean="0"/>
              <a:t>За «</a:t>
            </a:r>
            <a:r>
              <a:rPr lang="ru-RU" sz="2000" dirty="0" smtClean="0"/>
              <a:t>55», </a:t>
            </a:r>
            <a:r>
              <a:rPr lang="ru-RU" sz="2000" dirty="0" smtClean="0"/>
              <a:t>«Против» </a:t>
            </a:r>
            <a:r>
              <a:rPr lang="ru-RU" sz="2000" dirty="0" smtClean="0"/>
              <a:t>4</a:t>
            </a:r>
            <a:endParaRPr lang="ru-RU" sz="2000" dirty="0" smtClean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  <a:p>
            <a:pPr marL="0" indent="0" algn="ctr">
              <a:buFontTx/>
              <a:buNone/>
              <a:defRPr/>
            </a:pPr>
            <a:endParaRPr lang="ru-RU" sz="1800" b="1" dirty="0" smtClean="0"/>
          </a:p>
          <a:p>
            <a:pPr marL="0" indent="0" algn="ctr">
              <a:buFontTx/>
              <a:buNone/>
              <a:defRPr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5884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187450" y="2033588"/>
            <a:ext cx="6980238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000000"/>
                </a:solidFill>
              </a:rPr>
              <a:t>Выборы заведующих кафедрами:</a:t>
            </a:r>
            <a:r>
              <a:rPr lang="ru-RU" altLang="ru-RU" sz="5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673100"/>
            <a:ext cx="6400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23850" y="44449"/>
            <a:ext cx="8569325" cy="7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МЕТОДИКИ ОБУЧЕНИЯ ИСТОРИИ И ОБЩЕСТВОЗНАНИЮ  –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0,25 </a:t>
            </a:r>
            <a:r>
              <a:rPr lang="ru-RU" altLang="ru-RU" sz="1600" b="1" dirty="0">
                <a:solidFill>
                  <a:srgbClr val="000000"/>
                </a:solidFill>
              </a:rPr>
              <a:t>ставки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 сроком на  2 года. 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Подано заявлений -1.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67543" y="836712"/>
            <a:ext cx="84969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         КУЗИН </a:t>
            </a:r>
            <a:r>
              <a:rPr lang="ru-RU" altLang="ru-RU" sz="2000" b="1" dirty="0">
                <a:solidFill>
                  <a:srgbClr val="000000"/>
                </a:solidFill>
              </a:rPr>
              <a:t>ДМИТРИЙ ВЛАДИМИРОВИЧ</a:t>
            </a:r>
            <a:r>
              <a:rPr lang="ru-RU" altLang="ru-RU" sz="1800" b="1" dirty="0">
                <a:solidFill>
                  <a:srgbClr val="000000"/>
                </a:solidFill>
              </a:rPr>
              <a:t>, </a:t>
            </a:r>
            <a:r>
              <a:rPr lang="ru-RU" altLang="ru-RU" sz="1800" dirty="0">
                <a:solidFill>
                  <a:srgbClr val="000000"/>
                </a:solidFill>
              </a:rPr>
              <a:t>1970, кандидат педагогических наук (1998), доцент (2005), доцент кафедры методики обучения истории и обществознанию, исполняющий обязанности заведующего кафедрой методики обучения истории и обществознанию с 01.01. </a:t>
            </a:r>
            <a:r>
              <a:rPr lang="ru-RU" altLang="ru-RU" sz="1800" dirty="0" smtClean="0">
                <a:solidFill>
                  <a:srgbClr val="000000"/>
                </a:solidFill>
              </a:rPr>
              <a:t>2014 </a:t>
            </a:r>
            <a:r>
              <a:rPr lang="ru-RU" altLang="ru-RU" sz="1800" dirty="0">
                <a:solidFill>
                  <a:srgbClr val="000000"/>
                </a:solidFill>
              </a:rPr>
              <a:t>г.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Всего публикаций –  59, из них за последние 5 лет - 24, в том числе 10 учебно-методических работ.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  Основные опубликованные работы по профилю кафедры за последние 5 лет: </a:t>
            </a:r>
            <a:r>
              <a:rPr lang="ru-RU" altLang="ru-RU" sz="1800" dirty="0">
                <a:solidFill>
                  <a:srgbClr val="000000"/>
                </a:solidFill>
              </a:rPr>
              <a:t>«Методика обучения истории» (учебник в соавторстве, 2014), «Методика обучения обществознанию» (учебник в соавторстве, 2016).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  Лекционные курсы:</a:t>
            </a:r>
            <a:r>
              <a:rPr lang="ru-RU" altLang="ru-RU" sz="1800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в moodle.herzen.spb.ru: «Развитие исторического образования в России и зарубежных странах»; «Обществоведческий глоссарий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Осуществляет научное руководство 1 аспирантом.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Наличие грантов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с 01.01. 2014 г.: </a:t>
            </a:r>
            <a:r>
              <a:rPr lang="ru-RU" altLang="ru-RU" sz="1800" b="1" i="1" dirty="0">
                <a:solidFill>
                  <a:srgbClr val="000000"/>
                </a:solidFill>
              </a:rPr>
              <a:t>-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С 01.01. 2014 г.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преподавателями 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опубликована </a:t>
            </a:r>
            <a:r>
              <a:rPr lang="ru-RU" altLang="ru-RU" sz="1800" dirty="0">
                <a:solidFill>
                  <a:srgbClr val="000000"/>
                </a:solidFill>
              </a:rPr>
              <a:t>91 работа, в том числе 37 учебно-методических; 2 преподавателя кафедры работают над докторскими </a:t>
            </a:r>
            <a:r>
              <a:rPr lang="ru-RU" altLang="ru-RU" sz="1800" dirty="0" smtClean="0">
                <a:solidFill>
                  <a:srgbClr val="000000"/>
                </a:solidFill>
              </a:rPr>
              <a:t>диссертациями; преподавател</a:t>
            </a:r>
            <a:r>
              <a:rPr lang="ru-RU" altLang="ru-RU" sz="1800" dirty="0">
                <a:solidFill>
                  <a:srgbClr val="000000"/>
                </a:solidFill>
              </a:rPr>
              <a:t>и</a:t>
            </a:r>
            <a:r>
              <a:rPr lang="ru-RU" altLang="ru-RU" sz="1800" dirty="0" smtClean="0">
                <a:solidFill>
                  <a:srgbClr val="000000"/>
                </a:solidFill>
              </a:rPr>
              <a:t> кафедры являлись исполнителями проекта МО и Н РФ (2014 г.).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Объем </a:t>
            </a:r>
            <a:r>
              <a:rPr lang="ru-RU" altLang="ru-RU" sz="1800" b="1" dirty="0">
                <a:solidFill>
                  <a:srgbClr val="000000"/>
                </a:solidFill>
              </a:rPr>
              <a:t>НИР на 1 штат. преподавателя кафедры за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2016 </a:t>
            </a:r>
            <a:r>
              <a:rPr lang="ru-RU" altLang="ru-RU" sz="1800" b="1" dirty="0">
                <a:solidFill>
                  <a:srgbClr val="000000"/>
                </a:solidFill>
              </a:rPr>
              <a:t>гг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.: -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Заявочная </a:t>
            </a:r>
            <a:r>
              <a:rPr lang="ru-RU" altLang="ru-RU" sz="1800" b="1" i="1" dirty="0">
                <a:solidFill>
                  <a:srgbClr val="000000"/>
                </a:solidFill>
              </a:rPr>
              <a:t>деятельность кафедры в 2015 – 2016 гг.: </a:t>
            </a:r>
            <a:r>
              <a:rPr lang="ru-RU" altLang="ru-RU" sz="1800" dirty="0" smtClean="0">
                <a:solidFill>
                  <a:srgbClr val="000000"/>
                </a:solidFill>
              </a:rPr>
              <a:t>2014 г. – подана 1 заявка (грант Комитета по науке и высшей школе Правительства Санкт-Петербурга).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9001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58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23850" y="44450"/>
            <a:ext cx="85693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ОЛИГОФРЕНОПЕДАГОГИКИ  – 1 ставка сроком на  3 года.  </a:t>
            </a:r>
            <a:br>
              <a:rPr lang="ru-RU" altLang="ru-RU" sz="1600" b="1" dirty="0">
                <a:solidFill>
                  <a:srgbClr val="000000"/>
                </a:solidFill>
              </a:rPr>
            </a:br>
            <a:r>
              <a:rPr lang="ru-RU" altLang="ru-RU" sz="1600" b="1" dirty="0">
                <a:solidFill>
                  <a:srgbClr val="000000"/>
                </a:solidFill>
              </a:rPr>
              <a:t>Подано заявлений -1.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4925" y="692150"/>
            <a:ext cx="9074150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 ИЛЬИНА СВЕТЛАНА ЮРЬЕВНА, </a:t>
            </a:r>
            <a:r>
              <a:rPr lang="ru-RU" altLang="ru-RU" sz="1800" dirty="0">
                <a:solidFill>
                  <a:srgbClr val="000000"/>
                </a:solidFill>
              </a:rPr>
              <a:t>1959, доктор педагогических наук (2006), профессор (2009), заведующая кафедрой олигофренопедагогики.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Всего публикаций –  </a:t>
            </a:r>
            <a:r>
              <a:rPr lang="ru-RU" altLang="ru-RU" sz="1800" dirty="0" smtClean="0">
                <a:solidFill>
                  <a:srgbClr val="000000"/>
                </a:solidFill>
              </a:rPr>
              <a:t>102, </a:t>
            </a:r>
            <a:r>
              <a:rPr lang="ru-RU" altLang="ru-RU" sz="1800" dirty="0">
                <a:solidFill>
                  <a:srgbClr val="000000"/>
                </a:solidFill>
              </a:rPr>
              <a:t>из них за отчетный период – 23, в том числе 7 учебно-методических работ.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</a:t>
            </a:r>
            <a:r>
              <a:rPr lang="ru-RU" altLang="ru-RU" sz="1800" b="1" i="1" dirty="0">
                <a:solidFill>
                  <a:srgbClr val="000000"/>
                </a:solidFill>
              </a:rPr>
              <a:t>Основные опубликованные работы по профилю кафедры за отчетный период:</a:t>
            </a:r>
            <a:r>
              <a:rPr lang="ru-RU" altLang="ru-RU" sz="1800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«Чтение. 4 класс» (учебник, 2014), «Проблемы реализации адаптированной  основной общеобразовательной программы обучающихся с легкой умственной отсталостью» (статья в соавторстве, 2016).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 Лекционные курсы:</a:t>
            </a:r>
            <a:r>
              <a:rPr lang="ru-RU" altLang="ru-RU" sz="1800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«Методика начального обучения русскому языку детей с задержкой психического развития»,  «Психолого-педагогические аспекты коррекционной работы с детьми с интеллектуальной недостаточностью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</a:pPr>
            <a:r>
              <a:rPr lang="ru-RU" altLang="ru-RU" sz="1800" dirty="0">
                <a:solidFill>
                  <a:srgbClr val="000000"/>
                </a:solidFill>
              </a:rPr>
              <a:t>В moodle.herzen.spb.ru и в системе  </a:t>
            </a:r>
            <a:r>
              <a:rPr lang="ru-RU" altLang="ru-RU" sz="1800" u="sng" dirty="0">
                <a:solidFill>
                  <a:srgbClr val="000000"/>
                </a:solidFill>
              </a:rPr>
              <a:t>http://dlc.herzen.spb.ru/AContent</a:t>
            </a:r>
            <a:r>
              <a:rPr lang="ru-RU" altLang="ru-RU" sz="1800" dirty="0">
                <a:solidFill>
                  <a:srgbClr val="000000"/>
                </a:solidFill>
              </a:rPr>
              <a:t> не зарегистрирована.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Наличие </a:t>
            </a:r>
            <a:r>
              <a:rPr lang="ru-RU" altLang="ru-RU" sz="1800" b="1" i="1" dirty="0">
                <a:solidFill>
                  <a:srgbClr val="000000"/>
                </a:solidFill>
              </a:rPr>
              <a:t>грантов за отчетный период: -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   За </a:t>
            </a:r>
            <a:r>
              <a:rPr lang="ru-RU" altLang="ru-RU" sz="1800" dirty="0">
                <a:solidFill>
                  <a:srgbClr val="000000"/>
                </a:solidFill>
              </a:rPr>
              <a:t>отчетный период подготовила 1 кандидата наук; осуществляет научное  руководство 1 аспирантом.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     За отчётный период </a:t>
            </a:r>
            <a:r>
              <a:rPr lang="ru-RU" altLang="ru-RU" sz="1800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преподавателями кафедры опубликовано 150   работ, в том числе 63 </a:t>
            </a:r>
            <a:r>
              <a:rPr lang="ru-RU" altLang="ru-RU" sz="1800" dirty="0" smtClean="0">
                <a:solidFill>
                  <a:srgbClr val="000000"/>
                </a:solidFill>
              </a:rPr>
              <a:t>учебно-методические; преподаватели кафедры являлись исполнителями 2 проектов МО и Н РФ (2014).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         Объем НИР на 1 штат. преподавателя кафедры за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2016 г.: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12 600 руб.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    Заявочная деятельность кафедры в 2015 – 2016 гг.: </a:t>
            </a:r>
            <a:r>
              <a:rPr lang="ru-RU" altLang="ru-RU" sz="1800" dirty="0">
                <a:solidFill>
                  <a:srgbClr val="000000"/>
                </a:solidFill>
              </a:rPr>
              <a:t>подана 1 заявка (Конкурс МО и  Н РФ).   </a:t>
            </a:r>
            <a:r>
              <a:rPr lang="ru-RU" altLang="ru-RU" sz="1600" dirty="0">
                <a:solidFill>
                  <a:srgbClr val="000000"/>
                </a:solidFill>
              </a:rPr>
              <a:t>  </a:t>
            </a:r>
            <a:r>
              <a:rPr lang="ru-RU" altLang="ru-RU" sz="1600" b="1" dirty="0">
                <a:solidFill>
                  <a:srgbClr val="000000"/>
                </a:solidFill>
              </a:rPr>
              <a:t> </a:t>
            </a:r>
            <a:r>
              <a:rPr lang="ru-RU" altLang="ru-RU" sz="1600" dirty="0">
                <a:solidFill>
                  <a:srgbClr val="000000"/>
                </a:solidFill>
              </a:rPr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28992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3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28852</TotalTime>
  <Words>2697</Words>
  <Application>Microsoft Office PowerPoint</Application>
  <PresentationFormat>Экран (4:3)</PresentationFormat>
  <Paragraphs>283</Paragraphs>
  <Slides>24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  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РЕЗУЛЬТАТЫ ГОЛОСОВАНИЯ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РЕЗУЛЬТАТЫ ГОЛОСОВАНИЯ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Профессор кафедры педагогики – 0,75 ставки. Подано заявлений – 1.</dc:title>
  <dc:creator>user</dc:creator>
  <cp:lastModifiedBy>User</cp:lastModifiedBy>
  <cp:revision>2423</cp:revision>
  <cp:lastPrinted>2017-01-23T13:03:11Z</cp:lastPrinted>
  <dcterms:created xsi:type="dcterms:W3CDTF">2009-05-28T08:36:51Z</dcterms:created>
  <dcterms:modified xsi:type="dcterms:W3CDTF">2017-01-30T13:53:39Z</dcterms:modified>
</cp:coreProperties>
</file>