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23" r:id="rId2"/>
    <p:sldId id="325" r:id="rId3"/>
    <p:sldId id="324" r:id="rId4"/>
    <p:sldId id="264" r:id="rId5"/>
    <p:sldId id="282" r:id="rId6"/>
    <p:sldId id="278" r:id="rId7"/>
    <p:sldId id="299" r:id="rId8"/>
    <p:sldId id="300" r:id="rId9"/>
    <p:sldId id="301" r:id="rId10"/>
    <p:sldId id="302" r:id="rId11"/>
    <p:sldId id="303" r:id="rId12"/>
    <p:sldId id="304" r:id="rId13"/>
    <p:sldId id="257" r:id="rId14"/>
    <p:sldId id="260" r:id="rId15"/>
    <p:sldId id="305" r:id="rId16"/>
    <p:sldId id="306" r:id="rId17"/>
    <p:sldId id="307" r:id="rId18"/>
    <p:sldId id="298" r:id="rId19"/>
    <p:sldId id="320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291" r:id="rId31"/>
    <p:sldId id="292" r:id="rId32"/>
    <p:sldId id="321" r:id="rId33"/>
    <p:sldId id="322" r:id="rId34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5" autoAdjust="0"/>
  </p:normalViewPr>
  <p:slideViewPr>
    <p:cSldViewPr>
      <p:cViewPr varScale="1">
        <p:scale>
          <a:sx n="89" d="100"/>
          <a:sy n="89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FAF0-FD16-4236-AC74-F8F46D61DBEB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3BA6-3D56-4580-9D9D-66C39A66F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178ACF-D41A-4751-885D-C7507917822D}" type="slidenum">
              <a:rPr lang="ru-RU" altLang="ru-RU" sz="1200"/>
              <a:pPr/>
              <a:t>33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EF53B-DBF3-4834-9FBD-66ADD815CD77}" type="slidenum">
              <a:rPr lang="ru-RU" altLang="ru-RU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altLang="ru-RU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z="180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95E18D-BF20-4048-B8CD-699CB7C2C65C}" type="slidenum">
              <a:rPr lang="ru-RU" altLang="ru-RU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ru-RU" altLang="ru-RU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620688"/>
            <a:ext cx="6676256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z="4700" b="1" dirty="0"/>
              <a:t>ВЫБОРЫ   ДЕКАНА</a:t>
            </a:r>
            <a:br>
              <a:rPr lang="ru-RU" altLang="ru-RU" sz="4700" b="1" dirty="0"/>
            </a:br>
            <a:r>
              <a:rPr lang="ru-RU" altLang="ru-RU" sz="4700" b="1" dirty="0"/>
              <a:t>ФАКУЛЬТЕТА</a:t>
            </a:r>
          </a:p>
          <a:p>
            <a:pPr algn="ctr" eaLnBrk="1" hangingPunct="1">
              <a:buFontTx/>
              <a:buNone/>
            </a:pPr>
            <a:r>
              <a:rPr lang="ru-RU" altLang="ru-RU" sz="4700" b="1" dirty="0"/>
              <a:t>БЕЗОПАСНОСТИ ЖИЗНЕДЕЯТЕЛЬНОСТИ   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2.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5,6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227 работ.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подготовили и провели 9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конференций и семинаров;            1 преподаватель кафедры защитил докторскую диссертацию.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2017 -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2 заявки (РФФИ) - н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 поддержаны. 2018 – 1 заявка (РФФИ) - на рассмотрении; 2 заявки (КНВШ) - не поддержаны.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88565"/>
              </p:ext>
            </p:extLst>
          </p:nvPr>
        </p:nvGraphicFramePr>
        <p:xfrm>
          <a:off x="1115616" y="1556792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3596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193,9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359,6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2403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ЭКОНОМИЧЕСКОГО ОБРАЗОВАНИЯ ВОЛХОВСКОГО ФИЛИАЛА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ЗАВЕДУЮЩИЙ КАФЕДРОЙ (неполная занятость – 0,25)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НАЗРИЕВА МАРИНА ВИКТОРОВНА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1970, кандидат экономических наук (2005), ученого звания не имеет, заведующая кафедрой экономического образования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Волховского</a:t>
            </a:r>
            <a:r>
              <a:rPr lang="ru-RU" altLang="ru-RU" sz="1800" dirty="0" smtClean="0">
                <a:solidFill>
                  <a:srgbClr val="000000"/>
                </a:solidFill>
              </a:rPr>
              <a:t> филиала.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 2 года.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«Микроэкономика. Макроэкономика» (учебно-методическое пособие, 2016), «Создание экологических кластеров на особо охраняемых природных территориях» (монография, 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«Экономические основы образования».</a:t>
            </a:r>
            <a:endParaRPr lang="ru-RU" altLang="ru-RU" sz="1800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- 61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458648"/>
              </p:ext>
            </p:extLst>
          </p:nvPr>
        </p:nvGraphicFramePr>
        <p:xfrm>
          <a:off x="749800" y="486916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182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</a:t>
            </a:r>
            <a:r>
              <a:rPr lang="ru-RU" sz="20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кафедре                    </a:t>
            </a:r>
            <a:endParaRPr lang="ru-RU" sz="2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5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1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2,75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опубликовано 9 работ.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6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конференциях.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lang="ru-RU" sz="19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2018 – 1 заявка (</a:t>
            </a:r>
            <a:r>
              <a:rPr lang="ru-RU" sz="19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Госзадание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– не поддержана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082603"/>
              </p:ext>
            </p:extLst>
          </p:nvPr>
        </p:nvGraphicFramePr>
        <p:xfrm>
          <a:off x="1043608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44,75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2449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9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ЗООЛОГИИ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ЛАВРЕНТЬЕВ ПЁТР ЯРОСЛАВОВИЧ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1961, кандидат биологических наук (1991), ученого звания не имеет, профессор кафедры биологии Университета Акрона (США), профессор кафедры зоологии (работа по совместительству).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54 </a:t>
            </a:r>
            <a:r>
              <a:rPr lang="ru-RU" altLang="ru-RU" sz="1800" b="1" dirty="0">
                <a:solidFill>
                  <a:srgbClr val="000000"/>
                </a:solidFill>
              </a:rPr>
              <a:t>опубликованных: </a:t>
            </a:r>
            <a:r>
              <a:rPr lang="ru-RU" altLang="ru-RU" sz="1800" dirty="0">
                <a:solidFill>
                  <a:srgbClr val="000000"/>
                </a:solidFill>
              </a:rPr>
              <a:t>«</a:t>
            </a:r>
            <a:r>
              <a:rPr lang="ru-RU" altLang="ru-RU" sz="1800" dirty="0" err="1">
                <a:solidFill>
                  <a:srgbClr val="000000"/>
                </a:solidFill>
              </a:rPr>
              <a:t>Миксофтрофный</a:t>
            </a:r>
            <a:r>
              <a:rPr lang="ru-RU" altLang="ru-RU" sz="1800" dirty="0">
                <a:solidFill>
                  <a:srgbClr val="000000"/>
                </a:solidFill>
              </a:rPr>
              <a:t> планктон полярных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морей» (статья </a:t>
            </a:r>
            <a:r>
              <a:rPr lang="ru-RU" altLang="ru-RU" sz="1800" dirty="0">
                <a:solidFill>
                  <a:srgbClr val="000000"/>
                </a:solidFill>
              </a:rPr>
              <a:t>в соавторстве, 2018), «Трофический каскад диатомовых планктонных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водорослей» (статья в соавторстве, 2018).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«Гидробиология», «Морская биология», «Лимнология», «Экология», «Микробиология окружающей среды».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23266"/>
              </p:ext>
            </p:extLst>
          </p:nvPr>
        </p:nvGraphicFramePr>
        <p:xfrm>
          <a:off x="734888" y="450912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82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КОМПЬЮТЕРНЫХ ТЕХНОЛОГИЙ И ЭЛЕКТРОННОГО ОБУЧЕНИЯ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08504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АБРАМЯН ГЕННАДИЙ ВЛАДИМИРОВИЧ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1964, доктор педагогических  наук (2002), профессор (2006), профессор кафедры компьютерных технологий и электронного обучения.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 Отчетный период -  3 года.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51 опубликованной: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«Информационно-аналитическая система автоматизированной обработки экспертных оценок параметров групповых технологических процессов» (статья в соавторстве,2017. </a:t>
            </a:r>
            <a:r>
              <a:rPr lang="en-US" altLang="ru-RU" sz="1800" dirty="0" smtClean="0">
                <a:solidFill>
                  <a:srgbClr val="000000"/>
                </a:solidFill>
              </a:rPr>
              <a:t>Scopus</a:t>
            </a:r>
            <a:r>
              <a:rPr lang="ru-RU" altLang="ru-RU" sz="1800" dirty="0" smtClean="0">
                <a:solidFill>
                  <a:srgbClr val="000000"/>
                </a:solidFill>
              </a:rPr>
              <a:t>), «Технологии анализа и таксономии целей обучения информатике и информационным технологиям в условиях интернационализации образования» (статья, 2018. РИНЦ).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: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«ЭВМ и периферийные </a:t>
            </a:r>
            <a:r>
              <a:rPr lang="ru-RU" altLang="ru-RU" sz="1800" dirty="0" smtClean="0">
                <a:solidFill>
                  <a:srgbClr val="000000"/>
                </a:solidFill>
              </a:rPr>
              <a:t>устройства» (</a:t>
            </a:r>
            <a:r>
              <a:rPr lang="ru-RU" altLang="ru-RU" sz="1800" dirty="0">
                <a:solidFill>
                  <a:srgbClr val="000000"/>
                </a:solidFill>
              </a:rPr>
              <a:t>19 слушателей), «Базы данных», «Операционные </a:t>
            </a:r>
            <a:r>
              <a:rPr lang="ru-RU" altLang="ru-RU" sz="1800" dirty="0" smtClean="0">
                <a:solidFill>
                  <a:srgbClr val="000000"/>
                </a:solidFill>
              </a:rPr>
              <a:t>системы»,  «Информатика», «Информационные </a:t>
            </a:r>
            <a:r>
              <a:rPr lang="ru-RU" altLang="ru-RU" sz="1800" dirty="0">
                <a:solidFill>
                  <a:srgbClr val="000000"/>
                </a:solidFill>
              </a:rPr>
              <a:t>технологии в профессиональной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деятельности», «Информационно-аналитические </a:t>
            </a:r>
            <a:r>
              <a:rPr lang="ru-RU" altLang="ru-RU" sz="1800" dirty="0">
                <a:solidFill>
                  <a:srgbClr val="000000"/>
                </a:solidFill>
              </a:rPr>
              <a:t>технологии государственного и муниципального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управления».</a:t>
            </a:r>
            <a:endParaRPr lang="ru-RU" altLang="ru-RU" sz="1800" b="1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ФЦПРО.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подано 2 заявки (РФФИ).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  Р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езультаты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39528"/>
              </p:ext>
            </p:extLst>
          </p:nvPr>
        </p:nvGraphicFramePr>
        <p:xfrm>
          <a:off x="683568" y="558924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2266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72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ЛОГОПЕДИИ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КАЛЯГИН ВИКТОР АЛЕКСАНДРОВИЧ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1944, доктор медицинских наук (1996), профессор (2006), профессор кафедры логопедии.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-  3 года.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«Заикание: пути понимания» (статья, 2018), «Внутренняя картина болезни при расстройствах речи и ее роль в психодиагностике и психотерапии» (глава монографии в соавторстве.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Логопсихология</a:t>
            </a:r>
            <a:r>
              <a:rPr lang="ru-RU" altLang="ru-RU" sz="1800" dirty="0" smtClean="0">
                <a:solidFill>
                  <a:srgbClr val="000000"/>
                </a:solidFill>
              </a:rPr>
              <a:t>», «Психология лиц с нарушениями речи», «Психолого-педагогическая диагностика детей с нарушениями речи», «Современные методики коррекции заикания»,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Манипулятивные</a:t>
            </a:r>
            <a:r>
              <a:rPr lang="ru-RU" altLang="ru-RU" sz="1800" dirty="0" smtClean="0">
                <a:solidFill>
                  <a:srgbClr val="000000"/>
                </a:solidFill>
              </a:rPr>
              <a:t> техники в педагогике».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57093"/>
              </p:ext>
            </p:extLst>
          </p:nvPr>
        </p:nvGraphicFramePr>
        <p:xfrm>
          <a:off x="734888" y="4941168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66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МЕТОДИКИ ОБУЧЕНИЯ БИОЛОГИИ И ЭКОЛОГИИ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АЗИЗОВА ИРИНА ЮНУСОВНА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1962, доктор педагогических наук (2016), доцент (2009), доцент кафедры методики обучения биологии и экологии.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137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«Методика обучения биологии в современной школе» (учебник в соавторстве, 2017), «Учебно-профессиональные задачи в становлении субъективности будущих учителей биологии» (статья,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«Современные проблемы биологии. Актуальные вопросы общей биологии», «Теория и методика обучения биологии в вузе», «Категории прекрасного в мире природы и в жизни </a:t>
            </a:r>
            <a:r>
              <a:rPr lang="ru-RU" altLang="ru-RU" sz="1800" dirty="0" smtClean="0">
                <a:solidFill>
                  <a:srgbClr val="000000"/>
                </a:solidFill>
              </a:rPr>
              <a:t>человека».</a:t>
            </a:r>
            <a:endParaRPr lang="ru-RU" altLang="ru-RU" sz="1800" b="1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Минобрнауки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(2016).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поданы 2 заявки (РФФИ) (2017, 2018).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925390"/>
              </p:ext>
            </p:extLst>
          </p:nvPr>
        </p:nvGraphicFramePr>
        <p:xfrm>
          <a:off x="755526" y="465313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ФИЗИЧЕСКОЙ КУЛЬТУРЕ И СПОРТИВНОЙ ПОДГОТОВКИ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         ЛОБАНОВ ЮРИЙ ЯКОВЛЕВИЧ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1958, заслуженный тренер РФ, доктор педагогических наук (2001), профессор (2004), директор института физической культуры и спорта.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91 опубликованной: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«Физкультурно-образовательная среда вуза как необходимое условие эффективного формирования профессиональных компетенций будущих специалистов» (статья в соавторстве, 2018), «Введение в теорию спортивно-массовой работы» (монография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«Менеджмент в физической культуре и спорте», «Клубный менеджмент», «Физическая культура в образовательном учреждении», «Правовые основы предпринимательской деятельности в сфере физической культуры и спорта».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2 аспиранта.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Наличие грантов: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исполнитель 2 проектов ФЦПРО (2016, 2017).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– 1 заявка (РФФИ).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- 58;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3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73263"/>
              </p:ext>
            </p:extLst>
          </p:nvPr>
        </p:nvGraphicFramePr>
        <p:xfrm>
          <a:off x="740656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636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950" y="44450"/>
            <a:ext cx="9001125" cy="941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КАФЕДРА РОМАНСКОЙ ФИЛОЛОГИИ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950" y="985838"/>
            <a:ext cx="8856663" cy="5872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000000"/>
                </a:solidFill>
                <a:cs typeface="+mn-cs"/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  <a:cs typeface="+mn-cs"/>
              </a:rPr>
              <a:t>ГОРБОВА ЕЛЕНА ВИКТОРОВНА</a:t>
            </a:r>
            <a:r>
              <a:rPr lang="ru-RU" altLang="ru-RU" sz="1800" b="1" dirty="0" smtClean="0">
                <a:solidFill>
                  <a:srgbClr val="000000"/>
                </a:solidFill>
                <a:cs typeface="+mn-cs"/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  <a:cs typeface="+mn-cs"/>
              </a:rPr>
              <a:t>1966, доктор филологических наук (2011), доцент (2005), профессор кафедры общего языкознания СПбГУ.</a:t>
            </a:r>
            <a:r>
              <a:rPr lang="ru-RU" altLang="ru-RU" sz="1800" b="1" dirty="0" smtClean="0">
                <a:solidFill>
                  <a:srgbClr val="000000"/>
                </a:solidFill>
                <a:cs typeface="+mn-cs"/>
              </a:rPr>
              <a:t>          </a:t>
            </a:r>
            <a:endParaRPr lang="ru-RU" altLang="ru-RU" sz="1800" b="1" dirty="0">
              <a:solidFill>
                <a:srgbClr val="000000"/>
              </a:solidFill>
              <a:cs typeface="+mn-cs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b="1" i="1" dirty="0" smtClean="0">
                <a:solidFill>
                  <a:srgbClr val="000000"/>
                </a:solidFill>
                <a:cs typeface="+mn-cs"/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  <a:cs typeface="+mn-cs"/>
              </a:rPr>
              <a:t>Основные работы из 73 опубликованных: </a:t>
            </a:r>
            <a:r>
              <a:rPr lang="ru-RU" sz="1800" dirty="0">
                <a:solidFill>
                  <a:schemeClr val="tx1"/>
                </a:solidFill>
                <a:cs typeface="+mn-cs"/>
              </a:rPr>
              <a:t>«Перфектная семантика </a:t>
            </a:r>
            <a:r>
              <a:rPr lang="ru-RU" sz="1800" dirty="0" smtClean="0">
                <a:solidFill>
                  <a:schemeClr val="tx1"/>
                </a:solidFill>
                <a:cs typeface="+mn-cs"/>
              </a:rPr>
              <a:t>в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ru-RU" sz="1800" dirty="0">
                <a:solidFill>
                  <a:schemeClr val="tx1"/>
                </a:solidFill>
                <a:cs typeface="+mn-cs"/>
              </a:rPr>
              <a:t>русском языке и семантика перфекта в испанском»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 </a:t>
            </a:r>
            <a:r>
              <a:rPr lang="ru-RU" sz="1800" dirty="0">
                <a:solidFill>
                  <a:schemeClr val="tx1"/>
                </a:solidFill>
                <a:cs typeface="+mn-cs"/>
              </a:rPr>
              <a:t>(статья, 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2014</a:t>
            </a:r>
            <a:r>
              <a:rPr lang="ru-RU" sz="1800" dirty="0">
                <a:solidFill>
                  <a:schemeClr val="tx1"/>
                </a:solidFill>
                <a:cs typeface="+mn-cs"/>
              </a:rPr>
              <a:t>. РИНЦ</a:t>
            </a:r>
            <a:r>
              <a:rPr lang="ru-RU" sz="1800" dirty="0" smtClean="0">
                <a:solidFill>
                  <a:schemeClr val="tx1"/>
                </a:solidFill>
                <a:cs typeface="+mn-cs"/>
              </a:rPr>
              <a:t>),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  <a:cs typeface="+mn-cs"/>
              </a:rPr>
              <a:t>«</a:t>
            </a:r>
            <a:r>
              <a:rPr lang="ru-RU" sz="1800" dirty="0" smtClean="0">
                <a:solidFill>
                  <a:schemeClr val="tx1"/>
                </a:solidFill>
                <a:cs typeface="+mn-cs"/>
              </a:rPr>
              <a:t>Грамматическая категория аспекта и контекст (на материале испанского и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cs typeface="+mn-cs"/>
              </a:rPr>
              <a:t> русского языков)» (монография, 2017. РИНЦ)</a:t>
            </a:r>
            <a:r>
              <a:rPr lang="en-US" sz="1800" dirty="0" smtClean="0">
                <a:solidFill>
                  <a:schemeClr val="tx1"/>
                </a:solidFill>
                <a:cs typeface="+mn-cs"/>
              </a:rPr>
              <a:t>. </a:t>
            </a:r>
            <a:endParaRPr lang="ru-RU" altLang="ru-RU" sz="1800" dirty="0" smtClean="0">
              <a:solidFill>
                <a:schemeClr val="tx1"/>
              </a:solidFill>
              <a:cs typeface="+mn-cs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b="1" i="1" dirty="0">
                <a:solidFill>
                  <a:schemeClr val="tx1"/>
                </a:solidFill>
                <a:cs typeface="+mn-cs"/>
              </a:rPr>
              <a:t> </a:t>
            </a:r>
            <a:r>
              <a:rPr lang="ru-RU" altLang="ru-RU" sz="1800" b="1" i="1" dirty="0" smtClean="0">
                <a:solidFill>
                  <a:schemeClr val="tx1"/>
                </a:solidFill>
                <a:cs typeface="+mn-cs"/>
              </a:rPr>
              <a:t>        Лекционные курсы: </a:t>
            </a:r>
            <a:r>
              <a:rPr lang="ru-RU" altLang="ru-RU" sz="1800" dirty="0" smtClean="0">
                <a:solidFill>
                  <a:schemeClr val="tx1"/>
                </a:solidFill>
                <a:cs typeface="+mn-cs"/>
              </a:rPr>
              <a:t>«Введение в языкознание», «Теоретическая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chemeClr val="tx1"/>
                </a:solidFill>
                <a:cs typeface="+mn-cs"/>
              </a:rPr>
              <a:t> морфология», «Грамматическая семантика», «Общая и сопоставительная</a:t>
            </a: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chemeClr val="tx1"/>
                </a:solidFill>
                <a:cs typeface="+mn-cs"/>
              </a:rPr>
              <a:t> аспектология».</a:t>
            </a:r>
            <a:endParaRPr lang="ru-RU" altLang="ru-RU" sz="1800" dirty="0" smtClean="0">
              <a:solidFill>
                <a:srgbClr val="000000"/>
              </a:solidFill>
              <a:cs typeface="+mn-cs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  <a:cs typeface="+mn-cs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нет данных.</a:t>
            </a: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нет данных.</a:t>
            </a: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  <a:cs typeface="+mn-cs"/>
              </a:rPr>
              <a:t> показатели:</a:t>
            </a: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  <a:cs typeface="+mn-cs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  <a:cs typeface="+mn-cs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  <a:defRPr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60;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1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algn="just" fontAlgn="auto">
              <a:lnSpc>
                <a:spcPct val="80000"/>
              </a:lnSpc>
              <a:spcBef>
                <a:spcPts val="451"/>
              </a:spcBef>
              <a:spcAft>
                <a:spcPts val="0"/>
              </a:spcAft>
              <a:defRPr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  <a:cs typeface="+mn-cs"/>
            </a:endParaRP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+mn-cs"/>
            </a:endParaRP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000000"/>
                </a:solidFill>
                <a:cs typeface="+mn-cs"/>
              </a:rPr>
              <a:t>    </a:t>
            </a:r>
            <a:endParaRPr lang="ru-RU" altLang="ru-RU" sz="1800" dirty="0">
              <a:solidFill>
                <a:srgbClr val="000000"/>
              </a:solidFill>
              <a:cs typeface="+mn-cs"/>
            </a:endParaRP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000000"/>
                </a:solidFill>
                <a:cs typeface="+mn-cs"/>
              </a:rPr>
              <a:t>  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endParaRPr lang="ru-RU" altLang="ru-RU" sz="1800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53220"/>
              </p:ext>
            </p:extLst>
          </p:nvPr>
        </p:nvGraphicFramePr>
        <p:xfrm>
          <a:off x="730013" y="4797152"/>
          <a:ext cx="8229600" cy="1233915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/>
                  </a:extLst>
                </a:gridCol>
                <a:gridCol w="2103645">
                  <a:extLst>
                    <a:ext uri="{9D8B030D-6E8A-4147-A177-3AD203B41FA5}"/>
                  </a:extLst>
                </a:gridCol>
                <a:gridCol w="2104214">
                  <a:extLst>
                    <a:ext uri="{9D8B030D-6E8A-4147-A177-3AD203B41FA5}"/>
                  </a:extLst>
                </a:gridCol>
                <a:gridCol w="1979566">
                  <a:extLst>
                    <a:ext uri="{9D8B030D-6E8A-4147-A177-3AD203B41FA5}"/>
                  </a:extLst>
                </a:gridCol>
              </a:tblGrid>
              <a:tr h="2875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5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5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5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528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85889" y="44450"/>
            <a:ext cx="6426994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altLang="ru-RU" sz="18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Подано заявлений – 1.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	СТАНКЕВИЧ ПЕТР ВЛАДИМИРОВИЧ, </a:t>
            </a:r>
            <a:r>
              <a:rPr lang="ru-RU" altLang="ru-RU" sz="1800" dirty="0">
                <a:solidFill>
                  <a:srgbClr val="000000"/>
                </a:solidFill>
              </a:rPr>
              <a:t>1963, почетный работник высшего профессионального образования РФ, доктор педагогических наук (2010), профессор (2011), декан факультета безопасности жизнедеятельности (2010).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Отчетный период – 5 лет:</a:t>
            </a:r>
          </a:p>
          <a:p>
            <a:pPr marL="0" indent="0" algn="just"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Основные работы из 34 опубликованных: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/>
              <a:t> «Безопасность жизнедеятельности» (учебник и практикум в соавторстве, 2017), «Организационно-методические условия реализации образования в области безопасности жизнедеятельности» (научная статья, 2018).</a:t>
            </a:r>
          </a:p>
          <a:p>
            <a:pPr marL="0" indent="0" algn="just"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Лекционные курсы: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/>
              <a:t>«Эволюционные основы социального поведения человека», «Безопасность жизнедеятельности», «Теория и методика обучения и воспитания».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Наличие грантов: </a:t>
            </a:r>
            <a:r>
              <a:rPr lang="ru-RU" altLang="ru-RU" sz="1800" dirty="0">
                <a:solidFill>
                  <a:srgbClr val="000000"/>
                </a:solidFill>
              </a:rPr>
              <a:t>Исполнитель 2 грантов ФЦПРО (2016, 2017), руководитель гранта АО «Издательство «Просвещение»».</a:t>
            </a:r>
            <a:r>
              <a:rPr lang="ru-RU" altLang="ru-RU" sz="1800" b="1" dirty="0">
                <a:solidFill>
                  <a:srgbClr val="000000"/>
                </a:solidFill>
              </a:rPr>
              <a:t>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Научное руководство:  </a:t>
            </a:r>
            <a:r>
              <a:rPr lang="ru-RU" altLang="ru-RU" sz="1800" dirty="0">
                <a:solidFill>
                  <a:srgbClr val="000000"/>
                </a:solidFill>
              </a:rPr>
              <a:t>1 доктор наук, 5 аспирантов.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Заявочная деятельность: </a:t>
            </a:r>
            <a:r>
              <a:rPr lang="ru-RU" altLang="ru-RU" sz="1800" dirty="0">
                <a:solidFill>
                  <a:srgbClr val="000000"/>
                </a:solidFill>
              </a:rPr>
              <a:t>2015 – 1 заявка (РФФИ), 2018 – 1 заявка (КНВШ), 1 заявка (гранты Президента РФ).</a:t>
            </a:r>
            <a:r>
              <a:rPr lang="ru-RU" altLang="ru-RU" sz="1800" b="1" dirty="0">
                <a:solidFill>
                  <a:srgbClr val="000000"/>
                </a:solidFill>
              </a:rPr>
              <a:t> 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Наукометрические  показатели</a:t>
            </a: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          </a:t>
            </a:r>
          </a:p>
          <a:p>
            <a:pPr marL="0" indent="0" algn="just">
              <a:buNone/>
              <a:defRPr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       Результаты голосования: за -61; против – нет.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02907"/>
              </p:ext>
            </p:extLst>
          </p:nvPr>
        </p:nvGraphicFramePr>
        <p:xfrm>
          <a:off x="971600" y="4797152"/>
          <a:ext cx="6697268" cy="1279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317">
                  <a:extLst>
                    <a:ext uri="{9D8B030D-6E8A-4147-A177-3AD203B41FA5}">
                      <a16:colId xmlns="" xmlns:a16="http://schemas.microsoft.com/office/drawing/2014/main" val="983674398"/>
                    </a:ext>
                  </a:extLst>
                </a:gridCol>
                <a:gridCol w="1674317">
                  <a:extLst>
                    <a:ext uri="{9D8B030D-6E8A-4147-A177-3AD203B41FA5}">
                      <a16:colId xmlns="" xmlns:a16="http://schemas.microsoft.com/office/drawing/2014/main" val="1646017405"/>
                    </a:ext>
                  </a:extLst>
                </a:gridCol>
                <a:gridCol w="1674317">
                  <a:extLst>
                    <a:ext uri="{9D8B030D-6E8A-4147-A177-3AD203B41FA5}">
                      <a16:colId xmlns="" xmlns:a16="http://schemas.microsoft.com/office/drawing/2014/main" val="2092449432"/>
                    </a:ext>
                  </a:extLst>
                </a:gridCol>
                <a:gridCol w="1674317">
                  <a:extLst>
                    <a:ext uri="{9D8B030D-6E8A-4147-A177-3AD203B41FA5}">
                      <a16:colId xmlns="" xmlns:a16="http://schemas.microsoft.com/office/drawing/2014/main" val="3063276440"/>
                    </a:ext>
                  </a:extLst>
                </a:gridCol>
              </a:tblGrid>
              <a:tr h="2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extLst>
                  <a:ext uri="{0D108BD9-81ED-4DB2-BD59-A6C34878D82A}">
                    <a16:rowId xmlns="" xmlns:a16="http://schemas.microsoft.com/office/drawing/2014/main" val="3940419033"/>
                  </a:ext>
                </a:extLst>
              </a:tr>
              <a:tr h="3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extLst>
                  <a:ext uri="{0D108BD9-81ED-4DB2-BD59-A6C34878D82A}">
                    <a16:rowId xmlns="" xmlns:a16="http://schemas.microsoft.com/office/drawing/2014/main" val="282059159"/>
                  </a:ext>
                </a:extLst>
              </a:tr>
              <a:tr h="3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extLst>
                  <a:ext uri="{0D108BD9-81ED-4DB2-BD59-A6C34878D82A}">
                    <a16:rowId xmlns="" xmlns:a16="http://schemas.microsoft.com/office/drawing/2014/main" val="1202398491"/>
                  </a:ext>
                </a:extLst>
              </a:tr>
              <a:tr h="31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6" marR="46106" marT="0" marB="0"/>
                </a:tc>
                <a:extLst>
                  <a:ext uri="{0D108BD9-81ED-4DB2-BD59-A6C34878D82A}">
                    <a16:rowId xmlns=""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РУССКОЙ ИСТОРИИ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ЭЙЛЬБАРТ НАТАЛИЯ ВЛАДИМИРОВНА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1979, доктор исторических наук (2007), доцент (2009), профессор кафедры русской истории.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2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12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«Гораций для Марины Мнишек: герои Смутного времени в поэзии Себастьяна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Петрици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(статья, 2017. РИНЦ), «Исторические собрания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Вишневецкого</a:t>
            </a:r>
            <a:r>
              <a:rPr lang="ru-RU" altLang="ru-RU" sz="1800" dirty="0" smtClean="0">
                <a:solidFill>
                  <a:srgbClr val="000000"/>
                </a:solidFill>
              </a:rPr>
              <a:t> замка накануне и после Первой мировой войны (по неопубликованным материалам из архива В.К.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Лукомского</a:t>
            </a:r>
            <a:r>
              <a:rPr lang="ru-RU" altLang="ru-RU" sz="1800" dirty="0" smtClean="0">
                <a:solidFill>
                  <a:srgbClr val="000000"/>
                </a:solidFill>
              </a:rPr>
              <a:t>)» (статья, 2018. </a:t>
            </a:r>
            <a:r>
              <a:rPr lang="en-US" altLang="ru-RU" sz="1800" dirty="0">
                <a:solidFill>
                  <a:srgbClr val="000000"/>
                </a:solidFill>
              </a:rPr>
              <a:t>Web of </a:t>
            </a:r>
            <a:r>
              <a:rPr lang="en-US" altLang="ru-RU" sz="1800" dirty="0" smtClean="0">
                <a:solidFill>
                  <a:srgbClr val="000000"/>
                </a:solidFill>
              </a:rPr>
              <a:t>Science</a:t>
            </a:r>
            <a:r>
              <a:rPr lang="ru-RU" altLang="ru-RU" sz="1800" dirty="0" smtClean="0">
                <a:solidFill>
                  <a:srgbClr val="000000"/>
                </a:solidFill>
              </a:rPr>
              <a:t>). 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</a:t>
            </a: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Архивоведение (</a:t>
            </a:r>
            <a:r>
              <a:rPr lang="ru-RU" altLang="ru-RU" sz="1800" dirty="0" err="1">
                <a:solidFill>
                  <a:srgbClr val="000000"/>
                </a:solidFill>
              </a:rPr>
              <a:t>Эйльбарт</a:t>
            </a:r>
            <a:r>
              <a:rPr lang="ru-RU" altLang="ru-RU" sz="1800" dirty="0">
                <a:solidFill>
                  <a:srgbClr val="000000"/>
                </a:solidFill>
              </a:rPr>
              <a:t> Н.В</a:t>
            </a:r>
            <a:r>
              <a:rPr lang="ru-RU" altLang="ru-RU" sz="1800" dirty="0" smtClean="0">
                <a:solidFill>
                  <a:srgbClr val="000000"/>
                </a:solidFill>
              </a:rPr>
              <a:t>.)» (23 слушателя), «Философия </a:t>
            </a:r>
            <a:r>
              <a:rPr lang="ru-RU" altLang="ru-RU" sz="1800" dirty="0">
                <a:solidFill>
                  <a:srgbClr val="000000"/>
                </a:solidFill>
              </a:rPr>
              <a:t>и история науки (</a:t>
            </a:r>
            <a:r>
              <a:rPr lang="ru-RU" altLang="ru-RU" sz="1800" dirty="0" err="1">
                <a:solidFill>
                  <a:srgbClr val="000000"/>
                </a:solidFill>
              </a:rPr>
              <a:t>Эйльбарт</a:t>
            </a:r>
            <a:r>
              <a:rPr lang="ru-RU" altLang="ru-RU" sz="1800" dirty="0">
                <a:solidFill>
                  <a:srgbClr val="000000"/>
                </a:solidFill>
              </a:rPr>
              <a:t> Н.В</a:t>
            </a:r>
            <a:r>
              <a:rPr lang="ru-RU" altLang="ru-RU" sz="1800" dirty="0" smtClean="0">
                <a:solidFill>
                  <a:srgbClr val="000000"/>
                </a:solidFill>
              </a:rPr>
              <a:t>.)»; «Историческая география России».</a:t>
            </a:r>
            <a:endParaRPr lang="ru-RU" altLang="ru-RU" sz="1800" b="1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поданы 3 заявки (РФФИ) (2016, 2017, 2018).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60;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5477"/>
              </p:ext>
            </p:extLst>
          </p:nvPr>
        </p:nvGraphicFramePr>
        <p:xfrm>
          <a:off x="734888" y="5157192"/>
          <a:ext cx="8229600" cy="1279008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РУССКОЙ ИСТОРИИ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СВЕРДЛОВ МИХАИЛ БОРИСОВИЧ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1939, доктор исторических наук (1983), профессор (2000), главный научный сотрудник Санкт-Петербургского института истории РАН, профессор кафедры русской истории (работа по совместительству).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2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«История России в трудах Н.М. Карамзина» (статья, 2018), «Перекличка идей в эпоху реформ:                 Н.М. Карамзин и И.Г. Фихте» (статья,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«История России», «Теория и методология истории», «Актуальные проблемы исторических исследований».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15285"/>
              </p:ext>
            </p:extLst>
          </p:nvPr>
        </p:nvGraphicFramePr>
        <p:xfrm>
          <a:off x="843363" y="501317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1140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СОЦИОЛОГИИ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ОСИПОВ АЛЕКСАНДР МИХАЙЛОВИЧ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1958, почетный работник высшего профессионального образования РФ, доктор социологических наук (1999), профессор (2007), профессор кафедры социологии (неполная занятость – 0,25).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2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11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«Учительство в контексте социологии образования: теоретические подходы и приоритеты исследований» (статья, 2018), «Об институционализации социологии образования» (статья,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«Социология образования», «Социологическое образование в России».</a:t>
            </a:r>
            <a:endParaRPr lang="ru-RU" altLang="ru-RU" sz="1800" b="1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гранта РНФ (2018).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87243"/>
              </p:ext>
            </p:extLst>
          </p:nvPr>
        </p:nvGraphicFramePr>
        <p:xfrm>
          <a:off x="857240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895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СОЦИОЛОГИИ 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БОРИСОВ АЛЕКСАНДР ФЕДОСЕЕВИЧ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1941, доктор социологических наук (1996), профессор (1998), профессор кафедры социологии (неполная занятость – 0,25).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2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«Интеллектуальный капитал организации: проблемы идентификации  и оценки» (статья в соавторстве, 2018), «Социально-экономические законы развития труда: проблемы взаимосвязи» (статья в соавторстве,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</a:t>
            </a:r>
            <a:r>
              <a:rPr lang="ru-RU" altLang="ru-RU" sz="1800" b="1" i="1" dirty="0">
                <a:solidFill>
                  <a:srgbClr val="000000"/>
                </a:solidFill>
              </a:rPr>
              <a:t>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«Социология управления»; «Социология».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33207"/>
              </p:ext>
            </p:extLst>
          </p:nvPr>
        </p:nvGraphicFramePr>
        <p:xfrm>
          <a:off x="754263" y="501317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ТЕОРИИ ПРАВА И ГРАЖДАНСКО-ПРАВОВОГО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МОРОЗОВА СВЕТЛАНА АЛЕКСЕЕВНА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1949, почетный работник высшего профессионального образования РФ, кандидат педагогических наук (1989), доцент (1994), профессор кафедры теории права и гражданско-правового образования.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3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12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«Понятийный аппарат предметной области как критерий  профессиональной компетентности преподавателя правовых дисциплин» (статья, 2016), «Профилактика на уроках права правонарушений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аддиктивного</a:t>
            </a:r>
            <a:r>
              <a:rPr lang="ru-RU" altLang="ru-RU" sz="1800" dirty="0" smtClean="0">
                <a:solidFill>
                  <a:srgbClr val="000000"/>
                </a:solidFill>
              </a:rPr>
              <a:t> поведения подростков» (статья,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в 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moodle.herzen.spb.ru: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 «</a:t>
            </a:r>
            <a:r>
              <a:rPr lang="ru-RU" altLang="ru-RU" sz="1800" dirty="0" smtClean="0">
                <a:solidFill>
                  <a:srgbClr val="000000"/>
                </a:solidFill>
              </a:rPr>
              <a:t>Методика </a:t>
            </a:r>
            <a:r>
              <a:rPr lang="ru-RU" altLang="ru-RU" sz="1800" dirty="0">
                <a:solidFill>
                  <a:srgbClr val="000000"/>
                </a:solidFill>
              </a:rPr>
              <a:t>обучения </a:t>
            </a:r>
            <a:r>
              <a:rPr lang="ru-RU" altLang="ru-RU" sz="1800" dirty="0" smtClean="0">
                <a:solidFill>
                  <a:srgbClr val="000000"/>
                </a:solidFill>
              </a:rPr>
              <a:t>юриспруденции»; «Методика обучения правоведению».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- 61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против – нет.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30302"/>
              </p:ext>
            </p:extLst>
          </p:nvPr>
        </p:nvGraphicFramePr>
        <p:xfrm>
          <a:off x="746980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794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ТЕОРИИ ПРАВА И ГРАЖДАНСКО-ПРАВОВОГО ОБРАЗОВАНИЯ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0,15)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86610"/>
            <a:ext cx="9180512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ЛЫСЕНКОВ СЕРГЕЙ ГЕННАДЬЕВИЧ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1945, заслуженный работник высшей школы РФ, доктор юридических наук (2005), профессор (2006), профессор кафедры теории права и гражданско-правового образования (неполная занятость – 0,15).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3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«Правовые режимы периода Великой Отечественной войны» (статья, 2016), «Уголовное право России</a:t>
            </a:r>
            <a:r>
              <a:rPr lang="en-US" altLang="ru-RU" sz="1800" dirty="0">
                <a:solidFill>
                  <a:srgbClr val="000000"/>
                </a:solidFill>
              </a:rPr>
              <a:t> </a:t>
            </a:r>
            <a:r>
              <a:rPr lang="en-US" altLang="ru-RU" sz="1800" dirty="0" smtClean="0">
                <a:solidFill>
                  <a:srgbClr val="000000"/>
                </a:solidFill>
              </a:rPr>
              <a:t>XVIII </a:t>
            </a:r>
            <a:r>
              <a:rPr lang="ru-RU" altLang="ru-RU" sz="1800" dirty="0" smtClean="0">
                <a:solidFill>
                  <a:srgbClr val="000000"/>
                </a:solidFill>
              </a:rPr>
              <a:t>века: цели и виды наказания» (статья в соавторстве, 2018).  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</a:t>
            </a:r>
            <a:r>
              <a:rPr lang="ru-RU" altLang="ru-RU" sz="1800" b="1" i="1" dirty="0">
                <a:solidFill>
                  <a:srgbClr val="000000"/>
                </a:solidFill>
              </a:rPr>
              <a:t>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moodle.herzen.spb.ru:</a:t>
            </a:r>
            <a:r>
              <a:rPr lang="ru-RU" altLang="ru-RU" sz="1800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«Юридическая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конфликтология</a:t>
            </a:r>
            <a:r>
              <a:rPr lang="ru-RU" altLang="ru-RU" sz="1800" dirty="0" smtClean="0">
                <a:solidFill>
                  <a:srgbClr val="000000"/>
                </a:solidFill>
              </a:rPr>
              <a:t>».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- 61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18713"/>
              </p:ext>
            </p:extLst>
          </p:nvPr>
        </p:nvGraphicFramePr>
        <p:xfrm>
          <a:off x="683568" y="4725144"/>
          <a:ext cx="8229600" cy="1350377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ФИЗИЧЕСКОЙ ГЕОГРАФИИ И ПРИРОДОПОЛЬЗОВАНИЯ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 – 0,12)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ГРИГОРЬЕВ АЛЕКСЕЙ АЛЕКСЕЕВИЧ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1937, доктор географических наук (1977), профессор (1979), профессор кафедры страноведения и международного туризма СПбГУ.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365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«География всемирного наследия» (учебник, 2018), «Каменные сооружения – индикаторы доисторического освоения Арктики и их аналоги» (статья, 2018. РИНЦ).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«География </a:t>
            </a:r>
            <a:r>
              <a:rPr lang="ru-RU" altLang="ru-RU" sz="1800" dirty="0">
                <a:solidFill>
                  <a:srgbClr val="000000"/>
                </a:solidFill>
              </a:rPr>
              <a:t>в</a:t>
            </a:r>
            <a:r>
              <a:rPr lang="ru-RU" altLang="ru-RU" sz="1800" dirty="0" smtClean="0">
                <a:solidFill>
                  <a:srgbClr val="000000"/>
                </a:solidFill>
              </a:rPr>
              <a:t>семирного наследия», «Священные места России и планеты», «Знаки и образы в географии».</a:t>
            </a:r>
            <a:endParaRPr lang="ru-RU" altLang="ru-RU" sz="1800" b="1" i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- 61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74326"/>
              </p:ext>
            </p:extLst>
          </p:nvPr>
        </p:nvGraphicFramePr>
        <p:xfrm>
          <a:off x="767713" y="436510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536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ЭКОНОМИЧЕСКОЙ ГЕОГРАФИИ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МАРТЫНОВ ВАСИЛИЙ ЛЬВОВИЧ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1965, доктор географических наук (2002), профессор (2010), профессор кафедры экономической географии.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Отчетный период – 3 года.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33 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Геодемографические</a:t>
            </a:r>
            <a:r>
              <a:rPr lang="ru-RU" altLang="ru-RU" sz="1800" dirty="0" smtClean="0">
                <a:solidFill>
                  <a:srgbClr val="000000"/>
                </a:solidFill>
              </a:rPr>
              <a:t> особенности пригородной зоны Санкт-Петербурга» (статья в соавторстве, 2018), «Цивилизационные регионы мира» (статья, 2018).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«Экономическая и социальная география России», «Историческая география Северо-Запада России», «Основы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вексиллологии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- 61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против – нет.</a:t>
            </a: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61841"/>
              </p:ext>
            </p:extLst>
          </p:nvPr>
        </p:nvGraphicFramePr>
        <p:xfrm>
          <a:off x="734888" y="436510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ЮНЕСКО «Образование в поликультурном обществе» 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ДУДОВА ЛЮДМИЛА ВАСИЛЬЕВНА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1954, почетный работник высшего профессионального образования РФ, кандидат филологических наук (1988), доцент (1995), профессор кафедры всемирной литературы МПГУ.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Основные работы из 117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«Учебник русского языка для арабских школьников» (учебное пособие в соавторстве, 2016), «Слово Пушкина и слово о Пушкине на уроках русского языка» (учебно-методическое пособие в соавторстве, 2016).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«История зарубежной литературы», «Сравнительное изучение литературы».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гранта Президента РФ (2016).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- 60;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 1.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72064"/>
              </p:ext>
            </p:extLst>
          </p:nvPr>
        </p:nvGraphicFramePr>
        <p:xfrm>
          <a:off x="752030" y="4669633"/>
          <a:ext cx="8212458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25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ЮНЕСКО «Образование в поликультурном обществе» 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БЕРКОВИЧ НАУМ АРЬЕВИЧ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1937, доктор философских наук (2002), профессор (2017), профессор кафедры философии Государственного университета сервиса и экономики.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Основные работы из 126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«Эпистемология этноса: социально-философский дискурс» (статья, 2015), «Премия за вклад в национальное единство: как реализовать президентский указ» (статья, 2016).</a:t>
            </a:r>
            <a:endParaRPr lang="ru-RU" altLang="ru-RU" sz="18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«Философия этноса», «Образовательные стратегии в коммуникативном обществе (на примере Ближнего Востока)».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- 58;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3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27322"/>
              </p:ext>
            </p:extLst>
          </p:nvPr>
        </p:nvGraphicFramePr>
        <p:xfrm>
          <a:off x="738434" y="429309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5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1900" b="1" dirty="0"/>
              <a:t>ФАКУЛЬТЕТ БЕЗОПАСНОСТИ ЖИЗНЕДЕЯТЕЛЬНОСТИ </a:t>
            </a:r>
            <a:br>
              <a:rPr lang="ru-RU" altLang="ru-RU" sz="1900" b="1" dirty="0"/>
            </a:br>
            <a:r>
              <a:rPr lang="ru-RU" altLang="ru-RU" sz="1900" b="1" dirty="0"/>
              <a:t>Декан факультета (полная занятость)</a:t>
            </a:r>
            <a:endParaRPr lang="ru-RU" altLang="ru-RU" sz="1900" b="1" i="1" dirty="0"/>
          </a:p>
          <a:p>
            <a:pPr marL="0" indent="0" algn="ctr">
              <a:buNone/>
              <a:defRPr/>
            </a:pPr>
            <a:r>
              <a:rPr lang="ru-RU" altLang="ru-RU" sz="1900" b="1" dirty="0"/>
              <a:t>Данные по факультету безопасности жизнедеятельности </a:t>
            </a:r>
          </a:p>
          <a:p>
            <a:pPr marL="0" indent="0" algn="ctr">
              <a:buNone/>
              <a:defRPr/>
            </a:pPr>
            <a:r>
              <a:rPr lang="ru-RU" altLang="ru-RU" sz="1900" b="1" dirty="0"/>
              <a:t>Штатный состав:</a:t>
            </a:r>
            <a:r>
              <a:rPr lang="ru-RU" altLang="ru-RU" sz="1900" dirty="0"/>
              <a:t> ППС – 30; УВП – 9.</a:t>
            </a:r>
          </a:p>
          <a:p>
            <a:pPr marL="0" indent="0">
              <a:buNone/>
              <a:defRPr/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Наукометрические  показатели</a:t>
            </a:r>
            <a:endParaRPr lang="ru-RU" altLang="ru-RU" sz="1900" dirty="0"/>
          </a:p>
          <a:p>
            <a:pPr marL="0" indent="0" algn="ctr">
              <a:buNone/>
              <a:defRPr/>
            </a:pPr>
            <a:endParaRPr lang="ru-RU" altLang="ru-RU" sz="1900" dirty="0"/>
          </a:p>
          <a:p>
            <a:pPr marL="0" indent="0" algn="ctr">
              <a:buNone/>
              <a:defRPr/>
            </a:pPr>
            <a:endParaRPr lang="ru-RU" altLang="ru-RU" sz="1900" dirty="0"/>
          </a:p>
          <a:p>
            <a:pPr marL="0" indent="0" algn="ctr">
              <a:buNone/>
              <a:defRPr/>
            </a:pPr>
            <a:endParaRPr lang="ru-RU" altLang="ru-RU" sz="1900" dirty="0"/>
          </a:p>
          <a:p>
            <a:pPr marL="0" indent="0">
              <a:buNone/>
              <a:defRPr/>
            </a:pPr>
            <a:endParaRPr lang="ru-RU" altLang="ru-RU" sz="1900" b="1" i="1" dirty="0">
              <a:cs typeface="Arial" charset="0"/>
            </a:endParaRPr>
          </a:p>
          <a:p>
            <a:pPr marL="0" indent="0">
              <a:buNone/>
              <a:defRPr/>
            </a:pPr>
            <a:r>
              <a:rPr lang="ru-RU" altLang="ru-RU" sz="1900" b="1" i="1" dirty="0">
                <a:cs typeface="Arial" charset="0"/>
              </a:rPr>
              <a:t>	</a:t>
            </a:r>
            <a:r>
              <a:rPr lang="ru-RU" altLang="ru-RU" sz="1900" b="1" dirty="0">
                <a:cs typeface="Arial" charset="0"/>
              </a:rPr>
              <a:t>Объем НИР в расчете на одного НПР факультета:  152 000 рублей (2018).</a:t>
            </a:r>
          </a:p>
          <a:p>
            <a:pPr marL="0" indent="0" algn="just">
              <a:buNone/>
              <a:defRPr/>
            </a:pPr>
            <a:r>
              <a:rPr lang="ru-RU" altLang="ru-RU" sz="1900" b="1" dirty="0">
                <a:cs typeface="Arial" charset="0"/>
              </a:rPr>
              <a:t>	Заявочная деятельность факультета: </a:t>
            </a:r>
            <a:r>
              <a:rPr lang="ru-RU" altLang="ru-RU" sz="1900" dirty="0">
                <a:cs typeface="Arial" charset="0"/>
              </a:rPr>
              <a:t>РФФИ – подано 34 заявки (2014-2018), не поддержаны. РНФ – подано 3 заявки (2016 - не поддержаны, 2018 - 1 на рассмотрении). КНВШ – подано 29 заявок (2014-2018), 7 поддержаны. Гранты Президента РФ – подано 4 заявки (2016-2018), не поддержаны. Грант АО </a:t>
            </a:r>
            <a:r>
              <a:rPr lang="ru-RU" altLang="ru-RU" sz="1900" dirty="0">
                <a:solidFill>
                  <a:srgbClr val="000000"/>
                </a:solidFill>
              </a:rPr>
              <a:t>«Издательство «Просвещение»» - подано 2 заявки (2017, 2018), поддержаны.</a:t>
            </a:r>
            <a:endParaRPr lang="ru-RU" altLang="ru-RU" sz="1900" dirty="0"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ru-RU" altLang="ru-RU" sz="1900" b="1" i="1" dirty="0">
                <a:cs typeface="Arial" charset="0"/>
              </a:rPr>
              <a:t>	</a:t>
            </a:r>
            <a:r>
              <a:rPr lang="ru-RU" altLang="ru-RU" sz="1900" dirty="0">
                <a:cs typeface="Arial" charset="0"/>
              </a:rPr>
              <a:t>Повысили квалификацию 100% штатных преподавателей (30 человек), защищены 4 кандидатских диссертации, работают над докторской диссертацией - 1 человек, работают над кандидатской диссертацией - 4 человека. </a:t>
            </a:r>
          </a:p>
          <a:p>
            <a:pPr marL="0" indent="0">
              <a:buNone/>
              <a:defRPr/>
            </a:pPr>
            <a:endParaRPr lang="ru-RU" altLang="ru-RU" sz="1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83803"/>
              </p:ext>
            </p:extLst>
          </p:nvPr>
        </p:nvGraphicFramePr>
        <p:xfrm>
          <a:off x="971600" y="1772816"/>
          <a:ext cx="6696076" cy="1279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19">
                  <a:extLst>
                    <a:ext uri="{9D8B030D-6E8A-4147-A177-3AD203B41FA5}">
                      <a16:colId xmlns="" xmlns:a16="http://schemas.microsoft.com/office/drawing/2014/main" val="983674398"/>
                    </a:ext>
                  </a:extLst>
                </a:gridCol>
                <a:gridCol w="1674019">
                  <a:extLst>
                    <a:ext uri="{9D8B030D-6E8A-4147-A177-3AD203B41FA5}">
                      <a16:colId xmlns="" xmlns:a16="http://schemas.microsoft.com/office/drawing/2014/main" val="1646017405"/>
                    </a:ext>
                  </a:extLst>
                </a:gridCol>
                <a:gridCol w="1674019">
                  <a:extLst>
                    <a:ext uri="{9D8B030D-6E8A-4147-A177-3AD203B41FA5}">
                      <a16:colId xmlns="" xmlns:a16="http://schemas.microsoft.com/office/drawing/2014/main" val="2092449432"/>
                    </a:ext>
                  </a:extLst>
                </a:gridCol>
                <a:gridCol w="1674019">
                  <a:extLst>
                    <a:ext uri="{9D8B030D-6E8A-4147-A177-3AD203B41FA5}">
                      <a16:colId xmlns="" xmlns:a16="http://schemas.microsoft.com/office/drawing/2014/main" val="3063276440"/>
                    </a:ext>
                  </a:extLst>
                </a:gridCol>
              </a:tblGrid>
              <a:tr h="2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extLst>
                  <a:ext uri="{0D108BD9-81ED-4DB2-BD59-A6C34878D82A}">
                    <a16:rowId xmlns="" xmlns:a16="http://schemas.microsoft.com/office/drawing/2014/main" val="3940419033"/>
                  </a:ext>
                </a:extLst>
              </a:tr>
              <a:tr h="3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extLst>
                  <a:ext uri="{0D108BD9-81ED-4DB2-BD59-A6C34878D82A}">
                    <a16:rowId xmlns="" xmlns:a16="http://schemas.microsoft.com/office/drawing/2014/main" val="282059159"/>
                  </a:ext>
                </a:extLst>
              </a:tr>
              <a:tr h="3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extLst>
                  <a:ext uri="{0D108BD9-81ED-4DB2-BD59-A6C34878D82A}">
                    <a16:rowId xmlns="" xmlns:a16="http://schemas.microsoft.com/office/drawing/2014/main" val="1202398491"/>
                  </a:ext>
                </a:extLst>
              </a:tr>
              <a:tr h="315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98" marR="46098" marT="0" marB="0"/>
                </a:tc>
                <a:extLst>
                  <a:ext uri="{0D108BD9-81ED-4DB2-BD59-A6C34878D82A}">
                    <a16:rowId xmlns=""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885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доцента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82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5496" y="44623"/>
            <a:ext cx="9001000" cy="1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ЮНЕСКО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«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/>
                <a:ea typeface="+mn-ea"/>
              </a:rPr>
              <a:t>Образование в поликультурном обществе»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Доцент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23528" y="1124744"/>
            <a:ext cx="8820472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МАШИНЯН АНДРЕЙ ВАЗГЕНОВИЧ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1973, кандидат филологических наук (2000), ученого звания не имеет, директор Ирландского культурного центра Санкт-Петербурга. 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Основные работы из 11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«Ирландия: литература» (статья, 2017), «Ирландия: русско-ирландские связи» (статья, 2017).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Лекционный курс: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«Страноведение Ирландии».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Результаты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- 60;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1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543129"/>
              </p:ext>
            </p:extLst>
          </p:nvPr>
        </p:nvGraphicFramePr>
        <p:xfrm>
          <a:off x="903070" y="3933056"/>
          <a:ext cx="8064898" cy="1470308"/>
        </p:xfrm>
        <a:graphic>
          <a:graphicData uri="http://schemas.openxmlformats.org/drawingml/2006/table">
            <a:tbl>
              <a:tblPr firstRow="1" firstCol="1" bandRow="1"/>
              <a:tblGrid>
                <a:gridCol w="2001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2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99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388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8229600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ru-RU" altLang="ru-RU" sz="4800" b="1" i="1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z="4700" b="1" dirty="0" smtClean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38" y="0"/>
            <a:ext cx="9144001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000000"/>
                </a:solidFill>
              </a:rPr>
              <a:t>	</a:t>
            </a:r>
            <a:r>
              <a:rPr lang="ru-RU" altLang="ru-RU" sz="1550" b="1" dirty="0">
                <a:solidFill>
                  <a:srgbClr val="000000"/>
                </a:solidFill>
              </a:rPr>
              <a:t>Ученое звание профессора </a:t>
            </a:r>
            <a:r>
              <a:rPr lang="ru-RU" altLang="ru-RU" sz="1550" dirty="0">
                <a:solidFill>
                  <a:srgbClr val="000000"/>
                </a:solidFill>
              </a:rPr>
              <a:t>по научной специальности </a:t>
            </a:r>
            <a:r>
              <a:rPr lang="ru-RU" altLang="ru-RU" sz="1550" dirty="0" smtClean="0">
                <a:solidFill>
                  <a:srgbClr val="000000"/>
                </a:solidFill>
              </a:rPr>
              <a:t>24.00.01 </a:t>
            </a:r>
            <a:r>
              <a:rPr lang="ru-RU" altLang="ru-RU" sz="1550" dirty="0">
                <a:solidFill>
                  <a:srgbClr val="000000"/>
                </a:solidFill>
              </a:rPr>
              <a:t>– </a:t>
            </a:r>
            <a:r>
              <a:rPr lang="ru-RU" altLang="ru-RU" sz="1550" dirty="0" smtClean="0">
                <a:solidFill>
                  <a:srgbClr val="000000"/>
                </a:solidFill>
              </a:rPr>
              <a:t>Теория и история культуры.</a:t>
            </a:r>
            <a:endParaRPr lang="ru-RU" altLang="ru-RU" sz="155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r>
              <a:rPr lang="ru-RU" altLang="ru-RU" sz="1550" b="1" dirty="0" smtClean="0">
                <a:solidFill>
                  <a:srgbClr val="000000"/>
                </a:solidFill>
              </a:rPr>
              <a:t>САПАНЖА ОЛЬГА СЕРГЕЕВНА, </a:t>
            </a:r>
            <a:r>
              <a:rPr lang="ru-RU" altLang="ru-RU" sz="1550" dirty="0" smtClean="0">
                <a:solidFill>
                  <a:srgbClr val="000000"/>
                </a:solidFill>
              </a:rPr>
              <a:t>1978, ученое звание доцента </a:t>
            </a:r>
            <a:r>
              <a:rPr lang="ru-RU" altLang="ru-RU" sz="1550" dirty="0">
                <a:solidFill>
                  <a:srgbClr val="000000"/>
                </a:solidFill>
              </a:rPr>
              <a:t>(2008</a:t>
            </a:r>
            <a:r>
              <a:rPr lang="ru-RU" altLang="ru-RU" sz="1550" dirty="0" smtClean="0">
                <a:solidFill>
                  <a:srgbClr val="000000"/>
                </a:solidFill>
              </a:rPr>
              <a:t>), профессор </a:t>
            </a:r>
            <a:r>
              <a:rPr lang="ru-RU" altLang="ru-RU" sz="1550" dirty="0">
                <a:solidFill>
                  <a:srgbClr val="000000"/>
                </a:solidFill>
              </a:rPr>
              <a:t>кафедры художественного образования и декоративного </a:t>
            </a:r>
            <a:r>
              <a:rPr lang="ru-RU" altLang="ru-RU" sz="1550" dirty="0" smtClean="0">
                <a:solidFill>
                  <a:srgbClr val="000000"/>
                </a:solidFill>
              </a:rPr>
              <a:t>искусства. </a:t>
            </a:r>
            <a:endParaRPr lang="ru-RU" altLang="ru-RU" sz="155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550" dirty="0" smtClean="0">
                <a:solidFill>
                  <a:srgbClr val="000000"/>
                </a:solidFill>
              </a:rPr>
              <a:t>	</a:t>
            </a:r>
            <a:r>
              <a:rPr lang="ru-RU" altLang="ru-RU" sz="1550" b="1" dirty="0">
                <a:solidFill>
                  <a:srgbClr val="000000"/>
                </a:solidFill>
              </a:rPr>
              <a:t>Ученая степень доктора культурологии </a:t>
            </a:r>
            <a:r>
              <a:rPr lang="ru-RU" altLang="ru-RU" sz="1550" dirty="0">
                <a:solidFill>
                  <a:srgbClr val="000000"/>
                </a:solidFill>
              </a:rPr>
              <a:t>присуждена решением Диссертационного совета Д 212.199.23 в Российском государственном педагогическом университете им. А.И. Герцена от 19 декабря 2011 г. № 31 и выдан диплом доктора культурологии ДДН № 020606, приказ от 28 мая 2012 г. № 272-нк-1.</a:t>
            </a: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endParaRPr lang="ru-RU" altLang="ru-RU" sz="1550" b="1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r>
              <a:rPr lang="ru-RU" altLang="ru-RU" sz="155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550" dirty="0">
                <a:solidFill>
                  <a:srgbClr val="000000"/>
                </a:solidFill>
              </a:rPr>
              <a:t> </a:t>
            </a:r>
            <a:r>
              <a:rPr lang="ru-RU" altLang="ru-RU" sz="1550" dirty="0" smtClean="0">
                <a:solidFill>
                  <a:srgbClr val="000000"/>
                </a:solidFill>
              </a:rPr>
              <a:t>педагогической </a:t>
            </a:r>
            <a:r>
              <a:rPr lang="ru-RU" altLang="ru-RU" sz="1550" dirty="0">
                <a:solidFill>
                  <a:srgbClr val="000000"/>
                </a:solidFill>
              </a:rPr>
              <a:t>деятельности </a:t>
            </a:r>
            <a:r>
              <a:rPr lang="ru-RU" altLang="ru-RU" sz="1550" dirty="0" err="1">
                <a:solidFill>
                  <a:srgbClr val="000000"/>
                </a:solidFill>
              </a:rPr>
              <a:t>Сапанжа</a:t>
            </a:r>
            <a:r>
              <a:rPr lang="ru-RU" altLang="ru-RU" sz="1550" dirty="0">
                <a:solidFill>
                  <a:srgbClr val="000000"/>
                </a:solidFill>
              </a:rPr>
              <a:t> Ольги Сергеевны составляет 13 лет 4 </a:t>
            </a:r>
            <a:r>
              <a:rPr lang="ru-RU" altLang="ru-RU" sz="1550" dirty="0" smtClean="0">
                <a:solidFill>
                  <a:srgbClr val="000000"/>
                </a:solidFill>
              </a:rPr>
              <a:t>месяца, из </a:t>
            </a:r>
            <a:r>
              <a:rPr lang="ru-RU" altLang="ru-RU" sz="1550" dirty="0">
                <a:solidFill>
                  <a:srgbClr val="000000"/>
                </a:solidFill>
              </a:rPr>
              <a:t>них 13 лет 4 месяца по научной специальности 24.00.01 – </a:t>
            </a:r>
            <a:r>
              <a:rPr lang="ru-RU" altLang="ru-RU" sz="1550" dirty="0" smtClean="0">
                <a:solidFill>
                  <a:srgbClr val="000000"/>
                </a:solidFill>
              </a:rPr>
              <a:t>Теория </a:t>
            </a:r>
            <a:r>
              <a:rPr lang="ru-RU" altLang="ru-RU" sz="1550" dirty="0">
                <a:solidFill>
                  <a:srgbClr val="000000"/>
                </a:solidFill>
              </a:rPr>
              <a:t>и история культуры.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sz="1550" dirty="0">
                <a:solidFill>
                  <a:srgbClr val="000000"/>
                </a:solidFill>
              </a:rPr>
              <a:t>	</a:t>
            </a:r>
            <a:r>
              <a:rPr lang="ru-RU" sz="1550" dirty="0" smtClean="0"/>
              <a:t>Ольга Сергеевна </a:t>
            </a:r>
            <a:r>
              <a:rPr lang="ru-RU" sz="1550" dirty="0" err="1" smtClean="0"/>
              <a:t>Сапанжа</a:t>
            </a:r>
            <a:r>
              <a:rPr lang="ru-RU" sz="1550" dirty="0" smtClean="0"/>
              <a:t> </a:t>
            </a:r>
            <a:r>
              <a:rPr lang="ru-RU" sz="1550" b="1" dirty="0" smtClean="0"/>
              <a:t>подготовила </a:t>
            </a:r>
            <a:r>
              <a:rPr lang="ru-RU" sz="1550" b="1" dirty="0"/>
              <a:t>в качестве научного руководителя </a:t>
            </a:r>
            <a:r>
              <a:rPr lang="ru-RU" sz="1550" b="1" dirty="0" smtClean="0"/>
              <a:t>5</a:t>
            </a:r>
            <a:r>
              <a:rPr lang="ru-RU" sz="1550" b="1" dirty="0"/>
              <a:t> кандидатов наук</a:t>
            </a:r>
            <a:r>
              <a:rPr lang="ru-RU" sz="1550" dirty="0"/>
              <a:t>, в том числе </a:t>
            </a:r>
            <a:r>
              <a:rPr lang="ru-RU" sz="1550" dirty="0" smtClean="0"/>
              <a:t>1 кандидат </a:t>
            </a:r>
            <a:r>
              <a:rPr lang="ru-RU" sz="1550" dirty="0"/>
              <a:t>наук по научной специальности </a:t>
            </a:r>
            <a:r>
              <a:rPr lang="ru-RU" altLang="ru-RU" sz="1550" dirty="0">
                <a:solidFill>
                  <a:srgbClr val="000000"/>
                </a:solidFill>
              </a:rPr>
              <a:t>24.00.01 – Теория и история культуры.</a:t>
            </a:r>
            <a:endParaRPr lang="ru-RU" sz="1550" dirty="0"/>
          </a:p>
          <a:p>
            <a:pPr marL="0" indent="0">
              <a:buFontTx/>
              <a:buNone/>
              <a:defRPr/>
            </a:pPr>
            <a:r>
              <a:rPr lang="ru-RU" sz="1550" dirty="0" smtClean="0"/>
              <a:t>	В </a:t>
            </a:r>
            <a:r>
              <a:rPr lang="ru-RU" sz="1550" dirty="0"/>
              <a:t>настоящее время осуществляет научное руководство </a:t>
            </a:r>
            <a:r>
              <a:rPr lang="ru-RU" sz="1550" b="1" dirty="0" smtClean="0"/>
              <a:t>5 </a:t>
            </a:r>
            <a:r>
              <a:rPr lang="ru-RU" sz="1550" b="1" dirty="0"/>
              <a:t>аспирантами</a:t>
            </a:r>
            <a:r>
              <a:rPr lang="ru-RU" sz="1550" dirty="0"/>
              <a:t>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550" b="1" dirty="0">
                <a:solidFill>
                  <a:srgbClr val="000000"/>
                </a:solidFill>
              </a:rPr>
              <a:t>	Имеет </a:t>
            </a:r>
            <a:r>
              <a:rPr lang="ru-RU" altLang="ru-RU" sz="1550" dirty="0" smtClean="0">
                <a:solidFill>
                  <a:srgbClr val="000000"/>
                </a:solidFill>
              </a:rPr>
              <a:t>8 учебных изданий </a:t>
            </a:r>
            <a:r>
              <a:rPr lang="ru-RU" altLang="ru-RU" sz="1550" dirty="0">
                <a:solidFill>
                  <a:srgbClr val="000000"/>
                </a:solidFill>
              </a:rPr>
              <a:t>и </a:t>
            </a:r>
            <a:r>
              <a:rPr lang="ru-RU" altLang="ru-RU" sz="1550" dirty="0" smtClean="0">
                <a:solidFill>
                  <a:srgbClr val="000000"/>
                </a:solidFill>
              </a:rPr>
              <a:t>47 научных трудов </a:t>
            </a:r>
            <a:r>
              <a:rPr lang="ru-RU" altLang="ru-RU" sz="1550" b="1" dirty="0">
                <a:solidFill>
                  <a:srgbClr val="000000"/>
                </a:solidFill>
              </a:rPr>
              <a:t>по научной специальности 24.00.01 – Теория и история культуры.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FontTx/>
              <a:buNone/>
              <a:defRPr/>
            </a:pP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r>
              <a:rPr lang="ru-RU" altLang="ru-RU" sz="1550" dirty="0">
                <a:solidFill>
                  <a:srgbClr val="000000"/>
                </a:solidFill>
              </a:rPr>
              <a:t>За последние 5 лет по научной специальности, указанной в аттестационном деле, опубликовала 9 научных трудов в рецензируемых научных изданиях и 8 учебных изданий. </a:t>
            </a:r>
            <a:r>
              <a:rPr lang="ru-RU" altLang="ru-RU" sz="155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550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1550" dirty="0" smtClean="0"/>
              <a:t>«Основы современной визуальной культуры», «История искусств. Искусство России», «История искусств. Зарубежное искусство».</a:t>
            </a:r>
            <a:endParaRPr lang="ru-RU" sz="1550" dirty="0"/>
          </a:p>
          <a:p>
            <a:pPr marL="0" indent="0" algn="just">
              <a:buFontTx/>
              <a:buNone/>
              <a:defRPr/>
            </a:pPr>
            <a:r>
              <a:rPr lang="ru-RU" sz="15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55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5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             Результаты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</a:t>
            </a:r>
            <a:r>
              <a:rPr lang="ru-RU" sz="14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за </a:t>
            </a:r>
            <a:r>
              <a:rPr lang="ru-RU" sz="14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- 60</a:t>
            </a: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; </a:t>
            </a:r>
            <a:r>
              <a:rPr lang="ru-RU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1</a:t>
            </a: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FontTx/>
              <a:buNone/>
              <a:defRPr/>
            </a:pPr>
            <a:endParaRPr lang="ru-RU" sz="1400" dirty="0"/>
          </a:p>
          <a:p>
            <a:pPr marL="0" indent="0" algn="just">
              <a:buFontTx/>
              <a:buNone/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53215"/>
              </p:ext>
            </p:extLst>
          </p:nvPr>
        </p:nvGraphicFramePr>
        <p:xfrm>
          <a:off x="107504" y="5157192"/>
          <a:ext cx="8928100" cy="1279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3063276440"/>
                    </a:ext>
                  </a:extLst>
                </a:gridCol>
              </a:tblGrid>
              <a:tr h="28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3940419033"/>
                  </a:ext>
                </a:extLst>
              </a:tr>
              <a:tr h="341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282059159"/>
                  </a:ext>
                </a:extLst>
              </a:tr>
              <a:tr h="341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202398491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xmlns="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9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кафедрой: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582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ГУМАНИТАРНОГО ОБРАЗОВАНИЯ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Выборгского филиала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ВИКТОРОВА ЛЮДМИЛА ПЕТРОВНА</a:t>
            </a:r>
            <a:r>
              <a:rPr lang="ru-RU" sz="2000" dirty="0" smtClean="0"/>
              <a:t>, </a:t>
            </a:r>
            <a:r>
              <a:rPr lang="ru-RU" dirty="0" smtClean="0"/>
              <a:t>1963, доктор педагогических наук (2002), профессор (2011), заведующая кафедрой гуманитарного образования Выборгского филиала.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года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Всего публикаций 119, за отчетный период – 2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«Особенности технологий дополнительного профессионального образования» (статья, 2017), «Дополнительное профессиональное образование как ресурс интеллектуального и культурного развития» (статья, 2017).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sz="2000" dirty="0" smtClean="0">
                <a:solidFill>
                  <a:srgbClr val="000000"/>
                </a:solidFill>
              </a:rPr>
              <a:t>«Педагогика школы», «Социальная педагогика», «Образовательные программы начальной школы</a:t>
            </a:r>
            <a:r>
              <a:rPr lang="ru-RU" sz="2000" dirty="0" smtClean="0"/>
              <a:t>».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показатели: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  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Результаты голосования: за -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60;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против – 1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829721"/>
              </p:ext>
            </p:extLst>
          </p:nvPr>
        </p:nvGraphicFramePr>
        <p:xfrm>
          <a:off x="1125296" y="4941168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470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107504" y="0"/>
            <a:ext cx="8928992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8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1,75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34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работы,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том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числе 3   методические.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5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конференциях; один преподаватель кафедры работает над докторской диссертацией.</a:t>
            </a:r>
            <a:endParaRPr lang="ru-RU" sz="19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2016 – 1 заявка  (Фонд «Русский мир»), 2017 – 1 заявка (РФФИ)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Не поддержаны.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98805"/>
              </p:ext>
            </p:extLst>
          </p:nvPr>
        </p:nvGraphicFramePr>
        <p:xfrm>
          <a:off x="1043607" y="1340768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26,86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29,86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81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ГУМАНИТАРНОГО ОБРАЗОВАНИЯ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И ПЕДАГОГИЧЕСКИХ ТЕХНОЛОГИЙ 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Волховского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филиала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ФИЛИППОВА СВЕТЛАНА ГЕННАДЬЕВНА</a:t>
            </a:r>
            <a:r>
              <a:rPr lang="ru-RU" sz="2000" dirty="0" smtClean="0"/>
              <a:t>, </a:t>
            </a:r>
            <a:r>
              <a:rPr lang="ru-RU" dirty="0" smtClean="0"/>
              <a:t>1969, кандидат филологических наук (2008), доцент (2010), заведующая кафедрой  гуманитарного образования и педагогических технологий </a:t>
            </a:r>
            <a:r>
              <a:rPr lang="ru-RU" dirty="0" err="1" smtClean="0"/>
              <a:t>Волховского</a:t>
            </a:r>
            <a:r>
              <a:rPr lang="ru-RU" dirty="0" smtClean="0"/>
              <a:t> филиала.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2 года.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 9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«Взаимодействие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уза и школы  в обучении иностранному языку» (статья, 2018),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«Художественный текст в современной коммуникации» (статья, 2018).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sz="2000" dirty="0" smtClean="0">
                <a:solidFill>
                  <a:srgbClr val="000000"/>
                </a:solidFill>
              </a:rPr>
              <a:t>«Лексикология</a:t>
            </a:r>
            <a:r>
              <a:rPr lang="ru-RU" sz="2000" dirty="0" smtClean="0"/>
              <a:t>», «Стилистика».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       Результаты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голосования: за -61; против – нет.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041709"/>
              </p:ext>
            </p:extLst>
          </p:nvPr>
        </p:nvGraphicFramePr>
        <p:xfrm>
          <a:off x="899832" y="4797152"/>
          <a:ext cx="7992168" cy="134077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9820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08504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11;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1,73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 работ,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том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числе 2   методических. 10 преподавателей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прошли подготовку по 4 программам  дополнительного профессионального образования.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          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2017 – 1 заявка (РФФИ)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Не поддержана.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27903"/>
              </p:ext>
            </p:extLst>
          </p:nvPr>
        </p:nvGraphicFramePr>
        <p:xfrm>
          <a:off x="1043608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="" xmlns:a16="http://schemas.microsoft.com/office/drawing/2014/main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="" xmlns:a16="http://schemas.microsoft.com/office/drawing/2014/main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="" xmlns:a16="http://schemas.microsoft.com/office/drawing/2014/main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="" xmlns:a16="http://schemas.microsoft.com/office/drawing/2014/main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="" xmlns:a16="http://schemas.microsoft.com/office/drawing/2014/main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29,73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6772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МЕТОДИКИ ОБУЧЕНИЯ БИОЛОГИИ И ЭКОЛОГИИ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АНДРЕЕВА НАТАЛЬЯ ДМИТРИЕВНА</a:t>
            </a:r>
            <a:r>
              <a:rPr lang="ru-RU" sz="2000" dirty="0" smtClean="0"/>
              <a:t>, </a:t>
            </a:r>
            <a:r>
              <a:rPr lang="ru-RU" dirty="0" smtClean="0"/>
              <a:t>1956, почетный работник высшего профессионального образования РФ, доктор педагогических наук (2000), профессор (2002), заведующая кафедрой методики обучения биологии и экологии.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года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43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«Применение методов гидробиологии в исследовательской работе школьников» (статья, 2017), «Особенности содержания подготовки педагога в области дополнительного экологического образования» (статья, 2018).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Лекционные курсы по профилю кафедры: </a:t>
            </a:r>
            <a:r>
              <a:rPr lang="ru-RU" altLang="ru-RU" sz="2000" i="1" dirty="0">
                <a:solidFill>
                  <a:srgbClr val="000000"/>
                </a:solidFill>
              </a:rPr>
              <a:t>в </a:t>
            </a:r>
            <a:r>
              <a:rPr lang="en-US" altLang="ru-RU" sz="20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2000" dirty="0" smtClean="0">
                <a:solidFill>
                  <a:srgbClr val="000000"/>
                </a:solidFill>
              </a:rPr>
              <a:t>«</a:t>
            </a:r>
            <a:r>
              <a:rPr lang="ru-RU" sz="2000" dirty="0"/>
              <a:t>Биологическое образование в школе</a:t>
            </a:r>
            <a:r>
              <a:rPr lang="ru-RU" sz="2000" dirty="0" smtClean="0"/>
              <a:t>», «</a:t>
            </a:r>
            <a:r>
              <a:rPr lang="ru-RU" sz="2000" dirty="0"/>
              <a:t>Методика обучения и воспитания (биологическое </a:t>
            </a:r>
            <a:r>
              <a:rPr lang="ru-RU" sz="2000" dirty="0" smtClean="0"/>
              <a:t>образование)».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докторант, 1 аспирант, 6 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PhD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докторантов (Республика Казахстан).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исполнитель 3 проектов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Минобрнауки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(2017, 2018).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2017 – 1 заявка (РФФИ), 2018 – 1 заявка (РФФИ) – на рассмотрении.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     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Результаты голосования: за -61; против – нет.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81363"/>
              </p:ext>
            </p:extLst>
          </p:nvPr>
        </p:nvGraphicFramePr>
        <p:xfrm>
          <a:off x="1010088" y="5517232"/>
          <a:ext cx="7992168" cy="1323580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8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78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4852</TotalTime>
  <Words>3476</Words>
  <Application>Microsoft Office PowerPoint</Application>
  <PresentationFormat>Экран (4:3)</PresentationFormat>
  <Paragraphs>1043</Paragraphs>
  <Slides>33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402</cp:revision>
  <cp:lastPrinted>2019-01-18T12:45:45Z</cp:lastPrinted>
  <dcterms:created xsi:type="dcterms:W3CDTF">2018-08-06T10:51:30Z</dcterms:created>
  <dcterms:modified xsi:type="dcterms:W3CDTF">2019-02-01T10:17:47Z</dcterms:modified>
</cp:coreProperties>
</file>