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00" r:id="rId2"/>
    <p:sldId id="301" r:id="rId3"/>
    <p:sldId id="298" r:id="rId4"/>
    <p:sldId id="299" r:id="rId5"/>
    <p:sldId id="264" r:id="rId6"/>
    <p:sldId id="282" r:id="rId7"/>
    <p:sldId id="278" r:id="rId8"/>
    <p:sldId id="283" r:id="rId9"/>
    <p:sldId id="280" r:id="rId10"/>
    <p:sldId id="279" r:id="rId11"/>
    <p:sldId id="281" r:id="rId12"/>
    <p:sldId id="257" r:id="rId13"/>
    <p:sldId id="260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85" autoAdjust="0"/>
  </p:normalViewPr>
  <p:slideViewPr>
    <p:cSldViewPr>
      <p:cViewPr varScale="1">
        <p:scale>
          <a:sx n="83" d="100"/>
          <a:sy n="83" d="100"/>
        </p:scale>
        <p:origin x="-143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6FAF0-FD16-4236-AC74-F8F46D61DBEB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23BA6-3D56-4580-9D9D-66C39A66F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710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CustomShape 1"/>
          <p:cNvSpPr/>
          <p:nvPr/>
        </p:nvSpPr>
        <p:spPr>
          <a:xfrm>
            <a:off x="3856885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A525CDE3-A6A6-4664-B575-3361425CC108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5" name="CustomShape 2"/>
          <p:cNvSpPr/>
          <p:nvPr/>
        </p:nvSpPr>
        <p:spPr>
          <a:xfrm>
            <a:off x="680880" y="4721939"/>
            <a:ext cx="5445601" cy="44718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6" name="CustomShape 3"/>
          <p:cNvSpPr/>
          <p:nvPr/>
        </p:nvSpPr>
        <p:spPr>
          <a:xfrm>
            <a:off x="3856885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28EAB439-637E-4080-9B1E-F8B0DBB533CD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7" name="PlaceHolder 4"/>
          <p:cNvSpPr>
            <a:spLocks noGrp="1"/>
          </p:cNvSpPr>
          <p:nvPr>
            <p:ph type="body"/>
          </p:nvPr>
        </p:nvSpPr>
        <p:spPr>
          <a:xfrm>
            <a:off x="680880" y="4721939"/>
            <a:ext cx="5445601" cy="447185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614223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22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22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13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13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14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14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2" name="Заметки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15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15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16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16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2" name="Заметки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17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17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18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18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19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19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20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20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atin typeface="+mn-lt"/>
              </a:rPr>
              <a:t>ВЫБОРЫ ДЕКАНА ФАКУЛЬТЕТА БИОЛОГИИ</a:t>
            </a:r>
            <a:endParaRPr lang="ru-RU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69537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324000" y="44280"/>
            <a:ext cx="8568000" cy="43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47500" lnSpcReduction="20000"/>
          </a:bodyPr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0" y="0"/>
            <a:ext cx="9142560" cy="685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КАФЕДРА ПОЛИТОЛОГИИ</a:t>
            </a: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ЗАВЕДУЮЩИЙ КАФЕДРОЙ</a:t>
            </a:r>
            <a:endParaRPr lang="ru-RU" sz="2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Подано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заявлений – 1. </a:t>
            </a:r>
            <a:endParaRPr lang="ru-RU" sz="20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dirty="0"/>
              <a:t> </a:t>
            </a:r>
            <a:r>
              <a:rPr lang="ru-RU" sz="2000" b="1" dirty="0" smtClean="0"/>
              <a:t>               ГАЙНУТДИНОВА ЛЮДМИЛА АЛЕКСАНДРОВНА</a:t>
            </a:r>
            <a:r>
              <a:rPr lang="ru-RU" sz="2000" dirty="0" smtClean="0"/>
              <a:t>, </a:t>
            </a:r>
            <a:r>
              <a:rPr lang="ru-RU" dirty="0" smtClean="0"/>
              <a:t>1961, доктор политических наук (2010), доцент (2007), заведующая кафедрой политологии.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Отчетный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период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– 2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года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Основные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работы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из 7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опубликованных: 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«Радикальный либерализм Жан-Жака Руссо и современность» (статья, 2017), «Политические уроки Октябрьской революции» (статья, 2017).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Лекционные курсы по профилю кафедры: </a:t>
            </a:r>
            <a:r>
              <a:rPr lang="ru-RU" altLang="ru-RU" sz="2000" i="1" dirty="0">
                <a:solidFill>
                  <a:srgbClr val="000000"/>
                </a:solidFill>
              </a:rPr>
              <a:t>в </a:t>
            </a:r>
            <a:r>
              <a:rPr lang="en-US" altLang="ru-RU" sz="2000" i="1" dirty="0">
                <a:solidFill>
                  <a:srgbClr val="000000"/>
                </a:solidFill>
              </a:rPr>
              <a:t>moodle.herzen.spb.ru: </a:t>
            </a:r>
            <a:r>
              <a:rPr lang="ru-RU" altLang="ru-RU" sz="2000" dirty="0">
                <a:solidFill>
                  <a:srgbClr val="000000"/>
                </a:solidFill>
              </a:rPr>
              <a:t>«Современная российская </a:t>
            </a:r>
            <a:r>
              <a:rPr lang="ru-RU" altLang="ru-RU" sz="2000" dirty="0" smtClean="0">
                <a:solidFill>
                  <a:srgbClr val="000000"/>
                </a:solidFill>
              </a:rPr>
              <a:t>политика»; «Политические отношения и политический процесс в современной России», «Государственная национальная политика в современной России», «Государственное управление». 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Научное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руководство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5 аспирантов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</a:t>
            </a:r>
            <a:endParaRPr lang="ru-RU" sz="20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Наличие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грантов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нет данных.</a:t>
            </a:r>
            <a:endParaRPr lang="ru-RU" sz="20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Заявочная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деятельность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нет данных.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	</a:t>
            </a:r>
            <a:r>
              <a:rPr lang="ru-RU" sz="1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Наукометрические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показатели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endParaRPr lang="ru-RU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ea typeface="DejaVu Sans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endParaRPr lang="ru-RU" sz="18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ea typeface="DejaVu Sans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endParaRPr lang="ru-RU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ea typeface="DejaVu Sans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endParaRPr lang="ru-RU" sz="18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ea typeface="DejaVu Sans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endParaRPr lang="ru-RU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ea typeface="DejaVu Sans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endParaRPr lang="ru-RU" sz="18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ea typeface="DejaVu Sans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Итоги голосования: за – 52; против – нет.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endParaRPr lang="ru-RU" sz="18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ea typeface="DejaVu Sans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en-US" sz="1800" b="1" i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3384"/>
              </p:ext>
            </p:extLst>
          </p:nvPr>
        </p:nvGraphicFramePr>
        <p:xfrm>
          <a:off x="1043608" y="4725144"/>
          <a:ext cx="7992168" cy="1278390"/>
        </p:xfrm>
        <a:graphic>
          <a:graphicData uri="http://schemas.openxmlformats.org/drawingml/2006/table">
            <a:tbl>
              <a:tblPr firstRow="1" firstCol="1" bandRow="1"/>
              <a:tblGrid>
                <a:gridCol w="194421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151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0465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26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Хирша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26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26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26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38838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 rot="10800000">
            <a:off x="33373080" y="330480"/>
            <a:ext cx="8228160" cy="7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8" name="CustomShape 2"/>
          <p:cNvSpPr/>
          <p:nvPr/>
        </p:nvSpPr>
        <p:spPr>
          <a:xfrm>
            <a:off x="0" y="0"/>
            <a:ext cx="9144000" cy="685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 lnSpcReduction="10000"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22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2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Данные по кафедре политологии                    </a:t>
            </a: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Штатный </a:t>
            </a: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состав:</a:t>
            </a: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ППС –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7; </a:t>
            </a: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НС –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0; </a:t>
            </a: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УВП –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1.</a:t>
            </a:r>
            <a:endParaRPr lang="ru-RU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lang="ru-RU" sz="22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Наукометрические</a:t>
            </a:r>
            <a:r>
              <a:rPr lang="ru-RU" sz="22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показатели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n-US" sz="19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 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Средний индекс </a:t>
            </a:r>
            <a:r>
              <a:rPr lang="ru-RU" sz="19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Хирша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по кафедре – 5,43</a:t>
            </a:r>
            <a:endParaRPr lang="ru-RU" sz="1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Преподавателями </a:t>
            </a: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кафедры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опубликовано 44 работы. Преподаватели </a:t>
            </a: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кафедры приняли участие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 4 научных </a:t>
            </a: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конференциях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 2 преподавателя кафедры работают над докторскими диссертациями, 2 преподавателя кафедры работают над кандидатскими диссертациями.</a:t>
            </a:r>
            <a:endParaRPr lang="ru-RU" sz="19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ru-RU" sz="1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 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Объем НИР в расчете на одного НПР кафедры за 2018 г.: </a:t>
            </a:r>
            <a:r>
              <a:rPr lang="ru-RU" sz="1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нет данных. 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 </a:t>
            </a:r>
            <a:r>
              <a:rPr lang="ru-RU" sz="1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Наличие грантов: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2017 г. - преподавателями кафедры получен 1 грант (КНВШ).</a:t>
            </a:r>
            <a:endParaRPr lang="ru-RU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Заявочная </a:t>
            </a:r>
            <a:r>
              <a:rPr lang="ru-RU" sz="19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деятельность кафедры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2016 г. - 1 заявка (РФФИ), 2017 г. – 1 заявка (КНВШ – поддержана), 2018 г. – 1 заявка (РФФИ – на рассмотрении)</a:t>
            </a:r>
            <a:r>
              <a:rPr lang="ru-RU" sz="1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</a:t>
            </a:r>
            <a:endParaRPr lang="ru-RU" sz="19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209755"/>
              </p:ext>
            </p:extLst>
          </p:nvPr>
        </p:nvGraphicFramePr>
        <p:xfrm>
          <a:off x="1043608" y="1484784"/>
          <a:ext cx="7992889" cy="1755042"/>
        </p:xfrm>
        <a:graphic>
          <a:graphicData uri="http://schemas.openxmlformats.org/drawingml/2006/table">
            <a:tbl>
              <a:tblPr firstRow="1" firstCol="1" bandRow="1"/>
              <a:tblGrid>
                <a:gridCol w="1594664">
                  <a:extLst>
                    <a:ext uri="{9D8B030D-6E8A-4147-A177-3AD203B41FA5}">
                      <a16:colId xmlns="" xmlns:a16="http://schemas.microsoft.com/office/drawing/2014/main" val="3650555171"/>
                    </a:ext>
                  </a:extLst>
                </a:gridCol>
                <a:gridCol w="1826714">
                  <a:extLst>
                    <a:ext uri="{9D8B030D-6E8A-4147-A177-3AD203B41FA5}">
                      <a16:colId xmlns="" xmlns:a16="http://schemas.microsoft.com/office/drawing/2014/main" val="1910860222"/>
                    </a:ext>
                  </a:extLst>
                </a:gridCol>
                <a:gridCol w="1774020">
                  <a:extLst>
                    <a:ext uri="{9D8B030D-6E8A-4147-A177-3AD203B41FA5}">
                      <a16:colId xmlns="" xmlns:a16="http://schemas.microsoft.com/office/drawing/2014/main" val="4065537207"/>
                    </a:ext>
                  </a:extLst>
                </a:gridCol>
                <a:gridCol w="1501093">
                  <a:extLst>
                    <a:ext uri="{9D8B030D-6E8A-4147-A177-3AD203B41FA5}">
                      <a16:colId xmlns="" xmlns:a16="http://schemas.microsoft.com/office/drawing/2014/main" val="207897969"/>
                    </a:ext>
                  </a:extLst>
                </a:gridCol>
                <a:gridCol w="1296398">
                  <a:extLst>
                    <a:ext uri="{9D8B030D-6E8A-4147-A177-3AD203B41FA5}">
                      <a16:colId xmlns="" xmlns:a16="http://schemas.microsoft.com/office/drawing/2014/main" val="2764332210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общее кол-во 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статей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общее число </a:t>
                      </a:r>
                      <a:r>
                        <a:rPr lang="ru-RU" sz="16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среднее кол-во статей 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среднее число </a:t>
                      </a:r>
                      <a:r>
                        <a:rPr lang="ru-RU" sz="16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89941867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РИНЦ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127</a:t>
                      </a: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31302823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0,29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1,57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08313140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Scopus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0,57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51187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927781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CustomShape 1"/>
          <p:cNvSpPr/>
          <p:nvPr/>
        </p:nvSpPr>
        <p:spPr>
          <a:xfrm>
            <a:off x="826920" y="404640"/>
            <a:ext cx="7704360" cy="107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2" name="CustomShape 2"/>
          <p:cNvSpPr/>
          <p:nvPr/>
        </p:nvSpPr>
        <p:spPr>
          <a:xfrm>
            <a:off x="395280" y="1773360"/>
            <a:ext cx="8228160" cy="453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1640" algn="ctr">
              <a:lnSpc>
                <a:spcPct val="100000"/>
              </a:lnSpc>
              <a:spcBef>
                <a:spcPts val="879"/>
              </a:spcBef>
            </a:pPr>
            <a:r>
              <a:rPr lang="ru-RU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Конкурс </a:t>
            </a: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 algn="ctr">
              <a:lnSpc>
                <a:spcPct val="100000"/>
              </a:lnSpc>
              <a:spcBef>
                <a:spcPts val="879"/>
              </a:spcBef>
            </a:pPr>
            <a:r>
              <a:rPr lang="ru-RU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на </a:t>
            </a:r>
            <a:r>
              <a:rPr lang="ru-RU" sz="4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должность </a:t>
            </a: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 algn="ctr">
              <a:lnSpc>
                <a:spcPct val="100000"/>
              </a:lnSpc>
              <a:spcBef>
                <a:spcPts val="879"/>
              </a:spcBef>
            </a:pPr>
            <a:r>
              <a:rPr lang="ru-RU" sz="4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профессора кафедры:</a:t>
            </a: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879"/>
              </a:spcBef>
            </a:pP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190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07504" y="44623"/>
            <a:ext cx="9001000" cy="94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КОМПЬЮТЕРНОЙ ИНЖЕНЕРИИ И ПРОГРАММОТЕХНИКИ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Подано заявлений – 1.           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07504" y="986610"/>
            <a:ext cx="8856984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 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ФОМИН ВЛАДИМИР ВЛАДИМИРОВИЧ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, </a:t>
            </a:r>
            <a:r>
              <a:rPr lang="ru-RU" altLang="ru-RU" sz="1800" dirty="0" smtClean="0">
                <a:solidFill>
                  <a:srgbClr val="000000"/>
                </a:solidFill>
              </a:rPr>
              <a:t>1965, доктор технических наук (2001), профессор (2003), профессор кафедры компьютерной инженерии и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программотехники</a:t>
            </a:r>
            <a:r>
              <a:rPr lang="ru-RU" altLang="ru-RU" sz="1800" dirty="0" smtClean="0">
                <a:solidFill>
                  <a:srgbClr val="000000"/>
                </a:solidFill>
              </a:rPr>
              <a:t>.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     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     Отчетный период – </a:t>
            </a:r>
            <a:r>
              <a:rPr lang="ru-RU" altLang="ru-RU" sz="1800" b="1" dirty="0">
                <a:solidFill>
                  <a:srgbClr val="000000"/>
                </a:solidFill>
              </a:rPr>
              <a:t>3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года.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         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Основные работы из 19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«Системная и программная инженерия. Информационные системы и технологии» (учебное пособие, 2017), «Эксперименты </a:t>
            </a:r>
            <a:r>
              <a:rPr lang="en-US" altLang="ru-RU" sz="1800" dirty="0" smtClean="0">
                <a:solidFill>
                  <a:srgbClr val="000000"/>
                </a:solidFill>
              </a:rPr>
              <a:t>text-mining </a:t>
            </a:r>
            <a:r>
              <a:rPr lang="ru-RU" altLang="ru-RU" sz="1800" dirty="0" smtClean="0">
                <a:solidFill>
                  <a:srgbClr val="000000"/>
                </a:solidFill>
              </a:rPr>
              <a:t>по классификации текстов в рамках задач персонализации образовательной среды» (статья, 2018).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</a:t>
            </a:r>
            <a:r>
              <a:rPr lang="ru-RU" altLang="ru-RU" sz="1800" b="1" i="1" dirty="0" smtClean="0">
                <a:solidFill>
                  <a:srgbClr val="000000"/>
                </a:solidFill>
              </a:rPr>
              <a:t>        Лекционные курсы: </a:t>
            </a:r>
            <a:r>
              <a:rPr lang="ru-RU" altLang="ru-RU" sz="1800" i="1" dirty="0">
                <a:solidFill>
                  <a:srgbClr val="000000"/>
                </a:solidFill>
              </a:rPr>
              <a:t>в </a:t>
            </a:r>
            <a:r>
              <a:rPr lang="en-US" altLang="ru-RU" sz="1800" i="1" dirty="0">
                <a:solidFill>
                  <a:srgbClr val="000000"/>
                </a:solidFill>
              </a:rPr>
              <a:t>moodle.herzen.spb.ru: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«Планирование и технико-экономическое обоснование разработки и внедрения информационных </a:t>
            </a:r>
            <a:r>
              <a:rPr lang="ru-RU" altLang="ru-RU" sz="1800" dirty="0">
                <a:solidFill>
                  <a:srgbClr val="000000"/>
                </a:solidFill>
              </a:rPr>
              <a:t>систем», </a:t>
            </a:r>
            <a:r>
              <a:rPr lang="ru-RU" altLang="ru-RU" sz="1800" dirty="0" smtClean="0">
                <a:solidFill>
                  <a:srgbClr val="000000"/>
                </a:solidFill>
              </a:rPr>
              <a:t>«Системная инженерия</a:t>
            </a:r>
            <a:r>
              <a:rPr lang="ru-RU" altLang="ru-RU" sz="1800" dirty="0">
                <a:solidFill>
                  <a:srgbClr val="000000"/>
                </a:solidFill>
              </a:rPr>
              <a:t>», </a:t>
            </a:r>
            <a:r>
              <a:rPr lang="ru-RU" altLang="ru-RU" sz="1800" dirty="0" smtClean="0">
                <a:solidFill>
                  <a:srgbClr val="000000"/>
                </a:solidFill>
              </a:rPr>
              <a:t>«Подготовка и управление персоналом»; «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Когнетика</a:t>
            </a:r>
            <a:r>
              <a:rPr lang="ru-RU" altLang="ru-RU" sz="1800" dirty="0" smtClean="0">
                <a:solidFill>
                  <a:srgbClr val="000000"/>
                </a:solidFill>
              </a:rPr>
              <a:t> и эргономика».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Научное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4 аспиранта.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Наличие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исполнитель 3 проектов МО и Н РФ (2017 - 2018 гг.).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Заявочная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</a:t>
            </a:r>
            <a:r>
              <a:rPr lang="ru-RU" sz="1800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Итоги голосования: за – 52; против – нет.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spcBef>
                <a:spcPts val="450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 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870086"/>
              </p:ext>
            </p:extLst>
          </p:nvPr>
        </p:nvGraphicFramePr>
        <p:xfrm>
          <a:off x="740656" y="5157192"/>
          <a:ext cx="8229600" cy="1234436"/>
        </p:xfrm>
        <a:graphic>
          <a:graphicData uri="http://schemas.openxmlformats.org/drawingml/2006/table">
            <a:tbl>
              <a:tblPr firstRow="1" firstCol="1" bandRow="1"/>
              <a:tblGrid>
                <a:gridCol w="20421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36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42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795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F3F3F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59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98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23822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35496" y="0"/>
            <a:ext cx="9001000" cy="100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КОМПЬЮТЕРНОЙ ИНЖЕНЕРИИ И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</a:rPr>
              <a:t>ПРОГРАММОТЕХНИКИ</a:t>
            </a:r>
            <a:endParaRPr lang="ru-RU" altLang="ru-RU" sz="1800" b="1" dirty="0">
              <a:solidFill>
                <a:srgbClr val="000000"/>
              </a:solidFill>
              <a:latin typeface="Calibri"/>
            </a:endParaRP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0,5)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Подано заявлений – 1.           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395536" y="986610"/>
            <a:ext cx="8568952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 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ШВЕЦКИЙ МИХАИЛ ВЛАДИМИРОВИЧ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, </a:t>
            </a:r>
            <a:r>
              <a:rPr lang="ru-RU" altLang="ru-RU" sz="1800" dirty="0" smtClean="0">
                <a:solidFill>
                  <a:srgbClr val="000000"/>
                </a:solidFill>
              </a:rPr>
              <a:t>1954, доктор педагогических наук (1994), профессор (1999), профессор кафедры компьютерной инженерии и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программотехники</a:t>
            </a:r>
            <a:r>
              <a:rPr lang="ru-RU" altLang="ru-RU" sz="1800" dirty="0" smtClean="0">
                <a:solidFill>
                  <a:srgbClr val="000000"/>
                </a:solidFill>
              </a:rPr>
              <a:t>.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     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     Отчетный период – 3 года.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         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Основные работы из 3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«Элементы теоретического программирования: теория типов» (учебное пособие, часть </a:t>
            </a:r>
            <a:r>
              <a:rPr lang="en-US" altLang="ru-RU" sz="1800" dirty="0" smtClean="0">
                <a:solidFill>
                  <a:srgbClr val="000000"/>
                </a:solidFill>
              </a:rPr>
              <a:t>II</a:t>
            </a:r>
            <a:r>
              <a:rPr lang="ru-RU" altLang="ru-RU" sz="1800" dirty="0" smtClean="0">
                <a:solidFill>
                  <a:srgbClr val="000000"/>
                </a:solidFill>
              </a:rPr>
              <a:t>, 2016), «Элементы теоретического программирования: математическая логика» (учебное пособие, часть </a:t>
            </a:r>
            <a:r>
              <a:rPr lang="en-US" altLang="ru-RU" sz="1800" dirty="0" smtClean="0">
                <a:solidFill>
                  <a:srgbClr val="000000"/>
                </a:solidFill>
              </a:rPr>
              <a:t>III</a:t>
            </a:r>
            <a:r>
              <a:rPr lang="ru-RU" altLang="ru-RU" sz="1800" dirty="0" smtClean="0">
                <a:solidFill>
                  <a:srgbClr val="000000"/>
                </a:solidFill>
              </a:rPr>
              <a:t>, 2016).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         Лекционные курсы:</a:t>
            </a:r>
            <a:r>
              <a:rPr lang="en-US" altLang="ru-RU" sz="1800" i="1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«Теории вероятностей», «Прикладное программирование на языках высокого уровня», «Вычислительные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алгоритмы».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Научное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 аспирант.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Наличие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Заявочная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1800" b="1" i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</a:t>
            </a:r>
            <a:r>
              <a:rPr lang="ru-RU" sz="1800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аукометрические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показатели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Итоги голосования: за –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51;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против – 1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spcBef>
                <a:spcPts val="450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 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189128"/>
              </p:ext>
            </p:extLst>
          </p:nvPr>
        </p:nvGraphicFramePr>
        <p:xfrm>
          <a:off x="565212" y="5157192"/>
          <a:ext cx="8229600" cy="1234436"/>
        </p:xfrm>
        <a:graphic>
          <a:graphicData uri="http://schemas.openxmlformats.org/drawingml/2006/table">
            <a:tbl>
              <a:tblPr firstRow="1" firstCol="1" bandRow="1"/>
              <a:tblGrid>
                <a:gridCol w="20421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36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42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795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F3F3F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78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332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05619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07504" y="44623"/>
            <a:ext cx="9001000" cy="94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КОМПЬЮТЕРНЫХ ТЕХНОЛОГИЙ И ЭЛЕКТРОННОГО ОБУЧЕНИЯ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0,75)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Подано заявлений – 1.           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07504" y="908720"/>
            <a:ext cx="9036496" cy="5949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 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ГОТСКАЯ ИРИНА БОРИСОВНА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, </a:t>
            </a:r>
            <a:r>
              <a:rPr lang="ru-RU" altLang="ru-RU" sz="1800" dirty="0" smtClean="0">
                <a:solidFill>
                  <a:srgbClr val="000000"/>
                </a:solidFill>
              </a:rPr>
              <a:t>1957, почетный работник высшего профессионального образования РФ, доктор педагогических наук (1999), профессор (2001), профессор кафедры компьютерных технологий и электронного обучения.    </a:t>
            </a:r>
            <a:endParaRPr lang="ru-RU" altLang="ru-RU" sz="1800" b="1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         Отчетный период – 3 года.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        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Основные работы из 20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«Современные трактовки понятий «сетевая личность» и «виртуальная личность»» (статья, 2018), «Тематические форумы в дистанционном обучении и массовых открытых онлайн курсах» (статья, 2018. РИНЦ).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</a:t>
            </a:r>
            <a:r>
              <a:rPr lang="ru-RU" altLang="ru-RU" sz="1800" b="1" i="1" dirty="0" smtClean="0">
                <a:solidFill>
                  <a:srgbClr val="000000"/>
                </a:solidFill>
              </a:rPr>
              <a:t>        Лекционные курсы: </a:t>
            </a:r>
            <a:r>
              <a:rPr lang="ru-RU" altLang="ru-RU" sz="1800" i="1" dirty="0">
                <a:solidFill>
                  <a:srgbClr val="000000"/>
                </a:solidFill>
              </a:rPr>
              <a:t>в </a:t>
            </a:r>
            <a:r>
              <a:rPr lang="en-US" altLang="ru-RU" sz="1800" i="1" dirty="0">
                <a:solidFill>
                  <a:srgbClr val="000000"/>
                </a:solidFill>
              </a:rPr>
              <a:t>moodle.herzen.spb.ru: </a:t>
            </a:r>
            <a:r>
              <a:rPr lang="ru-RU" altLang="ru-RU" sz="1800" dirty="0">
                <a:solidFill>
                  <a:srgbClr val="000000"/>
                </a:solidFill>
              </a:rPr>
              <a:t>«Применение </a:t>
            </a:r>
            <a:r>
              <a:rPr lang="ru-RU" altLang="ru-RU" sz="1800" dirty="0" smtClean="0">
                <a:solidFill>
                  <a:srgbClr val="000000"/>
                </a:solidFill>
              </a:rPr>
              <a:t>электронных образовательных ресурсов </a:t>
            </a:r>
            <a:r>
              <a:rPr lang="ru-RU" altLang="ru-RU" sz="1800" dirty="0">
                <a:solidFill>
                  <a:srgbClr val="000000"/>
                </a:solidFill>
              </a:rPr>
              <a:t>в технологическом образовании», «Информационные технологии в профессиональной </a:t>
            </a:r>
            <a:r>
              <a:rPr lang="ru-RU" altLang="ru-RU" sz="1800" dirty="0" smtClean="0">
                <a:solidFill>
                  <a:srgbClr val="000000"/>
                </a:solidFill>
              </a:rPr>
              <a:t>деятельности</a:t>
            </a:r>
            <a:r>
              <a:rPr lang="ru-RU" altLang="ru-RU" sz="1800" dirty="0">
                <a:solidFill>
                  <a:srgbClr val="000000"/>
                </a:solidFill>
              </a:rPr>
              <a:t>», «Менеджмент качества корпоративного электронного </a:t>
            </a:r>
            <a:r>
              <a:rPr lang="ru-RU" altLang="ru-RU" sz="1800" dirty="0" smtClean="0">
                <a:solidFill>
                  <a:srgbClr val="000000"/>
                </a:solidFill>
              </a:rPr>
              <a:t>обучения»; «Инжиниринг и реинжиниринг образовательного процесса».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Научное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 аспирант.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Наличие грантов: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исполнитель 2 проектов ФЦПРО (2016, 2017 гг.).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Заявочная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</a:t>
            </a:r>
            <a:r>
              <a:rPr lang="ru-RU" sz="1800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Итоги голосования: за – 52; против – нет.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</a:t>
            </a: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spcBef>
                <a:spcPts val="450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 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98226"/>
              </p:ext>
            </p:extLst>
          </p:nvPr>
        </p:nvGraphicFramePr>
        <p:xfrm>
          <a:off x="734888" y="5623564"/>
          <a:ext cx="8229600" cy="1234436"/>
        </p:xfrm>
        <a:graphic>
          <a:graphicData uri="http://schemas.openxmlformats.org/drawingml/2006/table">
            <a:tbl>
              <a:tblPr firstRow="1" firstCol="1" bandRow="1"/>
              <a:tblGrid>
                <a:gridCol w="20421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36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42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795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F3F3F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134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561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05619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07504" y="44623"/>
            <a:ext cx="9001000" cy="100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МЕТОДИКИ ОБУЧЕНИЯ ГЕОГРАФИИ И КРАЕВЕДЕНИЮ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0,25)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Подано заявлений – 1.           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04136" y="1034408"/>
            <a:ext cx="8856984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 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МАХОВ СЕРГЕЙ ИВАНОВИЧ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, </a:t>
            </a:r>
            <a:r>
              <a:rPr lang="ru-RU" altLang="ru-RU" sz="1800" dirty="0" smtClean="0">
                <a:solidFill>
                  <a:srgbClr val="000000"/>
                </a:solidFill>
              </a:rPr>
              <a:t>1962, почетный работник высшего профессионального образования РФ, кандидат педагогических наук (1997), доцент (1999), проректор по воспитательной работе, профессор кафедры методики обучения географии и краеведению (работа по совместительству).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     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     Отчетный период – 3 года.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         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Основные работы из 14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«Инклюзивная физическая рекреация студентов» (методическое пособие, 2017), «Экологический мониторинг в туристской и экологической деятельности» (статья, 2018).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</a:t>
            </a:r>
            <a:r>
              <a:rPr lang="ru-RU" altLang="ru-RU" sz="1800" b="1" i="1" dirty="0" smtClean="0">
                <a:solidFill>
                  <a:srgbClr val="000000"/>
                </a:solidFill>
              </a:rPr>
              <a:t>        Лекционный курс:</a:t>
            </a:r>
            <a:r>
              <a:rPr lang="en-US" altLang="ru-RU" sz="1800" i="1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«Методика обучения географии и краеведению».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Научное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аспиранта.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Наличие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исполнитель 2 проектов ФЦПРО (2016, 2017 гг.).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Заявочная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</a:t>
            </a:r>
            <a:r>
              <a:rPr lang="ru-RU" sz="1800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Итоги голосования: за –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50;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против – 2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spcBef>
                <a:spcPts val="450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 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410776"/>
              </p:ext>
            </p:extLst>
          </p:nvPr>
        </p:nvGraphicFramePr>
        <p:xfrm>
          <a:off x="755576" y="4581128"/>
          <a:ext cx="8229600" cy="1234436"/>
        </p:xfrm>
        <a:graphic>
          <a:graphicData uri="http://schemas.openxmlformats.org/drawingml/2006/table">
            <a:tbl>
              <a:tblPr firstRow="1" firstCol="1" bandRow="1"/>
              <a:tblGrid>
                <a:gridCol w="20421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36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42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795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3F3F3F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71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75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05619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07504" y="44623"/>
            <a:ext cx="9001000" cy="100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ОЛИГОФРЕНОПЕДАГОГИКИ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Подано заявлений – 1.           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07504" y="986610"/>
            <a:ext cx="9001000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 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МАТАСОВ ЮРИЙ ТИМОФЕЕВИЧ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, </a:t>
            </a:r>
            <a:r>
              <a:rPr lang="ru-RU" altLang="ru-RU" sz="1800" dirty="0" smtClean="0">
                <a:solidFill>
                  <a:srgbClr val="000000"/>
                </a:solidFill>
              </a:rPr>
              <a:t>1942, почетный работник высшего профессионального образования РФ, доктор психологических наук (1997), профессор (1998), профессор кафедры олигофренопедагогики.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     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     Отчетный период – 5 лет.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         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Основные работы из 19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«Социально-психологическая компетентность подростков с нарушениями в развитии» (монография, 2018), «Психологическое сопровождение развития и образования детей с ОВЗ» (учебно-методическое пособие в соавторстве, 2018).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</a:t>
            </a:r>
            <a:r>
              <a:rPr lang="ru-RU" altLang="ru-RU" sz="1800" b="1" i="1" dirty="0" smtClean="0">
                <a:solidFill>
                  <a:srgbClr val="000000"/>
                </a:solidFill>
              </a:rPr>
              <a:t>        Лекционные курсы</a:t>
            </a:r>
            <a:r>
              <a:rPr lang="ru-RU" altLang="ru-RU" sz="1800" b="1" i="1" dirty="0">
                <a:solidFill>
                  <a:srgbClr val="000000"/>
                </a:solidFill>
              </a:rPr>
              <a:t>:</a:t>
            </a:r>
            <a:r>
              <a:rPr lang="en-US" altLang="ru-RU" sz="1800" i="1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«Психология детей с проблемами интеллектуального развития», «Основы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психопрофилактики</a:t>
            </a:r>
            <a:r>
              <a:rPr lang="ru-RU" altLang="ru-RU" sz="1800" dirty="0" smtClean="0">
                <a:solidFill>
                  <a:srgbClr val="000000"/>
                </a:solidFill>
              </a:rPr>
              <a:t> и психотерапии», «Актуальные проблемы психологической диагностики интеллекта».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Научное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 докторант, 1 аспирант.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Наличие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Заявочная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</a:t>
            </a:r>
            <a:r>
              <a:rPr lang="ru-RU" sz="1800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Итоги голосования: за –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50;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против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– 2.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spcBef>
                <a:spcPts val="450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 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663538"/>
              </p:ext>
            </p:extLst>
          </p:nvPr>
        </p:nvGraphicFramePr>
        <p:xfrm>
          <a:off x="734888" y="5013176"/>
          <a:ext cx="8229600" cy="1234436"/>
        </p:xfrm>
        <a:graphic>
          <a:graphicData uri="http://schemas.openxmlformats.org/drawingml/2006/table">
            <a:tbl>
              <a:tblPr firstRow="1" firstCol="1" bandRow="1"/>
              <a:tblGrid>
                <a:gridCol w="20421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36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42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795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F3F3F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70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154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05619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07504" y="44623"/>
            <a:ext cx="9001000" cy="94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ФИЛОСОФИИ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0,25)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Подано заявлений – 1.           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07504" y="986610"/>
            <a:ext cx="8856984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 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РУДАКОВ ЛЕОНИД ИЛЬИЧ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, </a:t>
            </a:r>
            <a:r>
              <a:rPr lang="ru-RU" altLang="ru-RU" sz="1800" dirty="0" smtClean="0">
                <a:solidFill>
                  <a:srgbClr val="000000"/>
                </a:solidFill>
              </a:rPr>
              <a:t>1942, почетный профессор РГПУ им. А. И. Герцена, доктор философских наук (2000), профессор (2001), профессор кафедры философии.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     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     Отчетный период – 2 года.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         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Основные работы из 9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«А.И. Герцен о методологической функции философии» (статья, 2018), «А.И. Герцен о философии Г.В.Ф. Гегеля и о его идее завершения (конца) истории» (статья, 2018).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</a:t>
            </a:r>
            <a:r>
              <a:rPr lang="ru-RU" altLang="ru-RU" sz="1800" b="1" i="1" dirty="0" smtClean="0">
                <a:solidFill>
                  <a:srgbClr val="000000"/>
                </a:solidFill>
              </a:rPr>
              <a:t>        Лекционные курсы: </a:t>
            </a:r>
            <a:r>
              <a:rPr lang="ru-RU" altLang="ru-RU" sz="1800" i="1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«Философия», «История философии», «История и философия науки».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Научное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 докторант.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Наличие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Заявочная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</a:t>
            </a:r>
            <a:r>
              <a:rPr lang="ru-RU" sz="1800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Итоги голосования: за – 52; против – нет.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spcBef>
                <a:spcPts val="450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 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880896"/>
              </p:ext>
            </p:extLst>
          </p:nvPr>
        </p:nvGraphicFramePr>
        <p:xfrm>
          <a:off x="734888" y="4869160"/>
          <a:ext cx="8229600" cy="1234436"/>
        </p:xfrm>
        <a:graphic>
          <a:graphicData uri="http://schemas.openxmlformats.org/drawingml/2006/table">
            <a:tbl>
              <a:tblPr firstRow="1" firstCol="1" bandRow="1"/>
              <a:tblGrid>
                <a:gridCol w="20421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36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42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795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F3F3F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41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27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05619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35496" y="44623"/>
            <a:ext cx="9001000" cy="100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20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ЮНЕСКО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«</a:t>
            </a:r>
            <a:r>
              <a:rPr lang="ru-RU" altLang="ru-RU" sz="2000" b="1" dirty="0" smtClean="0">
                <a:solidFill>
                  <a:srgbClr val="000000"/>
                </a:solidFill>
                <a:latin typeface="Calibri"/>
                <a:ea typeface="+mn-ea"/>
              </a:rPr>
              <a:t>Образование в поликультурном обществе»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Подано заявлений – 1.           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323528" y="1124744"/>
            <a:ext cx="8640960" cy="5733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 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ЮРКОВ ЕВГЕНИЙ ЕФИМОВИЧ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, </a:t>
            </a:r>
            <a:r>
              <a:rPr lang="ru-RU" altLang="ru-RU" sz="1800" dirty="0" smtClean="0">
                <a:solidFill>
                  <a:srgbClr val="000000"/>
                </a:solidFill>
              </a:rPr>
              <a:t>1951, почетный работник высшего профессионального образования РФ, доктор филологических наук (2012), доцент (1992), профессор кафедры ЮНЕСКО «Образование в поликультурном обществе» с 24.09. 2018.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     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         Основные работы из 210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«Метафора как модель национального мировидения» (учебное пособие, 2013), «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Лингвокультурология</a:t>
            </a:r>
            <a:r>
              <a:rPr lang="ru-RU" altLang="ru-RU" sz="1800" dirty="0" smtClean="0">
                <a:solidFill>
                  <a:srgbClr val="000000"/>
                </a:solidFill>
              </a:rPr>
              <a:t>: теория и практика» (учебное пособие, 2013).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Наличие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Заявочная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1800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Итоги голосования: за –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50;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против – 2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spcBef>
                <a:spcPts val="450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 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213428"/>
              </p:ext>
            </p:extLst>
          </p:nvPr>
        </p:nvGraphicFramePr>
        <p:xfrm>
          <a:off x="899591" y="4026396"/>
          <a:ext cx="8064898" cy="1378903"/>
        </p:xfrm>
        <a:graphic>
          <a:graphicData uri="http://schemas.openxmlformats.org/drawingml/2006/table">
            <a:tbl>
              <a:tblPr firstRow="1" firstCol="1" bandRow="1"/>
              <a:tblGrid>
                <a:gridCol w="20013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615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6210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3994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392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00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F3F3F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31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299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97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97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05619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2"/>
          <p:cNvSpPr/>
          <p:nvPr/>
        </p:nvSpPr>
        <p:spPr>
          <a:xfrm>
            <a:off x="0" y="0"/>
            <a:ext cx="9144000" cy="6908413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90000"/>
              </a:lnSpc>
              <a:spcBef>
                <a:spcPts val="451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Подано заявлений -1.</a:t>
            </a:r>
          </a:p>
          <a:p>
            <a:pPr algn="just">
              <a:lnSpc>
                <a:spcPct val="90000"/>
              </a:lnSpc>
              <a:spcBef>
                <a:spcPts val="451"/>
              </a:spcBef>
            </a:pP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	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СТРЕЛЬЦОВ АЛЕКСАНДР НИКОЛАЕВИЧ, 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1966, кандидат биологических </a:t>
            </a:r>
            <a:r>
              <a:rPr lang="ru-RU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наук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(1990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), доцент (2000), доцент кафедры зоологии, исполняющий обязанности декана  факультета биологии с 01.07.2018. </a:t>
            </a:r>
            <a:endParaRPr lang="ru-RU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just">
              <a:lnSpc>
                <a:spcPct val="90000"/>
              </a:lnSpc>
              <a:spcBef>
                <a:spcPts val="451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	Основные работы из 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231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опубликованных: 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«Аннотированный каталог насекомых Дальнего Востока России» (монография в соавторстве, 2016);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Maradana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faviusalis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(Lepidoptera: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Pyraloidea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) 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–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новый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род и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вид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для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России (научная статья, 2017).</a:t>
            </a:r>
            <a:endParaRPr lang="ru-RU" sz="20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	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Повышение квалификации: 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«Научное издание международного уровня 2014: повышение качества и расширение присутствия в мировых информационных ресурсах»; «Противодействие коррупции в образовательном учреждении» (2018).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	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Научное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руководство: 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5 аспирантов. </a:t>
            </a:r>
            <a:endParaRPr lang="ru-RU" sz="20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lvl="1" algn="just">
              <a:lnSpc>
                <a:spcPct val="80000"/>
              </a:lnSpc>
              <a:spcBef>
                <a:spcPts val="451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      Наличие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грантов: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и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сполнитель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гранта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РФФИ (2018).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lvl="1" algn="just">
              <a:lnSpc>
                <a:spcPct val="80000"/>
              </a:lnSpc>
              <a:spcBef>
                <a:spcPts val="451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      Заявочная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деятельность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: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РФФИ – 1 заявка (</a:t>
            </a:r>
            <a:r>
              <a:rPr lang="en-US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2018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), РНФ - 1 заявка (</a:t>
            </a:r>
            <a:r>
              <a:rPr lang="en-US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2018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).</a:t>
            </a:r>
            <a:endParaRPr lang="ru-RU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lvl="1" algn="just">
              <a:lnSpc>
                <a:spcPct val="80000"/>
              </a:lnSpc>
              <a:spcBef>
                <a:spcPts val="451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РИНЦ: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общее количество работ - 116, число цитирований - 1232, 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индекс </a:t>
            </a:r>
            <a:r>
              <a:rPr lang="ru-RU" sz="20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Хирша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– 16.</a:t>
            </a:r>
          </a:p>
          <a:p>
            <a:pPr marL="0" lvl="1" algn="just">
              <a:lnSpc>
                <a:spcPct val="80000"/>
              </a:lnSpc>
              <a:spcBef>
                <a:spcPts val="451"/>
              </a:spcBef>
            </a:pPr>
            <a:r>
              <a:rPr lang="ru-RU" sz="20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Web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</a:t>
            </a:r>
            <a:r>
              <a:rPr lang="ru-RU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of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</a:t>
            </a:r>
            <a:r>
              <a:rPr lang="ru-RU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Science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: 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общее количество работ -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1,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число цитирований -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1, 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индекс </a:t>
            </a:r>
            <a:r>
              <a:rPr lang="ru-RU" sz="20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Хирша</a:t>
            </a:r>
            <a:r>
              <a:rPr lang="ru-RU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– 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1.</a:t>
            </a:r>
            <a:endParaRPr lang="ru-RU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just">
              <a:lnSpc>
                <a:spcPct val="100000"/>
              </a:lnSpc>
              <a:spcBef>
                <a:spcPts val="451"/>
              </a:spcBef>
            </a:pPr>
            <a:r>
              <a:rPr lang="ru-RU" sz="20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Scopus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: 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общее количество работ-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3,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число цитирований –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1, </a:t>
            </a:r>
            <a:r>
              <a:rPr lang="ru-RU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индекс </a:t>
            </a:r>
            <a:r>
              <a:rPr lang="ru-RU" sz="20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Хирша</a:t>
            </a:r>
            <a:r>
              <a:rPr lang="ru-RU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–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1.</a:t>
            </a:r>
          </a:p>
          <a:p>
            <a:pPr algn="just">
              <a:lnSpc>
                <a:spcPct val="100000"/>
              </a:lnSpc>
              <a:spcBef>
                <a:spcPts val="451"/>
              </a:spcBef>
            </a:pPr>
            <a:endParaRPr lang="ru-RU" sz="20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just">
              <a:lnSpc>
                <a:spcPct val="100000"/>
              </a:lnSpc>
              <a:spcBef>
                <a:spcPts val="451"/>
              </a:spcBef>
            </a:pP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Итоги голосования: за – 52; против – нет.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24369334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07504" y="44623"/>
            <a:ext cx="9001000" cy="100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2000" b="1" dirty="0">
                <a:solidFill>
                  <a:srgbClr val="000000"/>
                </a:solidFill>
                <a:latin typeface="Calibri"/>
                <a:ea typeface="+mn-ea"/>
              </a:rPr>
              <a:t>КАФЕДРА ЮНЕСКО «Образование в поликультурном обществе»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0,5)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Подано заявлений – 1.           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07504" y="986610"/>
            <a:ext cx="8856984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 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ОКРЕПИЛОВ ВЛАДИМИР ВАЛЕНТИНОВИЧ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, </a:t>
            </a:r>
            <a:r>
              <a:rPr lang="ru-RU" altLang="ru-RU" sz="1800" dirty="0" smtClean="0">
                <a:solidFill>
                  <a:srgbClr val="000000"/>
                </a:solidFill>
              </a:rPr>
              <a:t>1944, академик РАН, доктор экономических наук (1993), профессор (1993), руководитель центра региональных проблем экономики качества Института проблем региональной экономики РАН, профессор кафедры ЮНЕСКО «Образование в поликультурном обществе» (работа по совместительству).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     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</a:pPr>
            <a:r>
              <a:rPr lang="ru-RU" altLang="ru-RU" sz="1800" b="1" dirty="0" smtClean="0">
                <a:solidFill>
                  <a:srgbClr val="000000"/>
                </a:solidFill>
              </a:rPr>
              <a:t>          Основные работы из 155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«Реализация приоритетных направлений ЮНЕСКО в области управления качеством образования в интересах устойчивого развития» (статья в соавторстве, 2018</a:t>
            </a:r>
            <a:r>
              <a:rPr lang="ru-RU" altLang="ru-RU" sz="1800" dirty="0">
                <a:solidFill>
                  <a:srgbClr val="000000"/>
                </a:solidFill>
              </a:rPr>
              <a:t>)</a:t>
            </a:r>
            <a:r>
              <a:rPr lang="ru-RU" altLang="ru-RU" sz="1800" dirty="0" smtClean="0">
                <a:solidFill>
                  <a:srgbClr val="000000"/>
                </a:solidFill>
              </a:rPr>
              <a:t>, «Современность и образование» (статья в соавторстве, 2018).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Наличие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Заявочная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подано 2 заявки (2014 – 1 КНВШ, 2015 – 1 РНФ).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</a:t>
            </a:r>
            <a:r>
              <a:rPr lang="ru-RU" sz="1800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Итоги голосования: за –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51;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против – 1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spcBef>
                <a:spcPts val="450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 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863977"/>
              </p:ext>
            </p:extLst>
          </p:nvPr>
        </p:nvGraphicFramePr>
        <p:xfrm>
          <a:off x="755576" y="4653136"/>
          <a:ext cx="8136903" cy="1234436"/>
        </p:xfrm>
        <a:graphic>
          <a:graphicData uri="http://schemas.openxmlformats.org/drawingml/2006/table">
            <a:tbl>
              <a:tblPr firstRow="1" firstCol="1" bandRow="1"/>
              <a:tblGrid>
                <a:gridCol w="20036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852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580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6224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259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2869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22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81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188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11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05619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CustomShape 1"/>
          <p:cNvSpPr/>
          <p:nvPr/>
        </p:nvSpPr>
        <p:spPr>
          <a:xfrm>
            <a:off x="826920" y="404640"/>
            <a:ext cx="7704360" cy="107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2" name="CustomShape 2"/>
          <p:cNvSpPr/>
          <p:nvPr/>
        </p:nvSpPr>
        <p:spPr>
          <a:xfrm>
            <a:off x="395280" y="1773360"/>
            <a:ext cx="8228160" cy="453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1640" algn="ctr">
              <a:lnSpc>
                <a:spcPct val="100000"/>
              </a:lnSpc>
              <a:spcBef>
                <a:spcPts val="879"/>
              </a:spcBef>
            </a:pPr>
            <a:r>
              <a:rPr lang="ru-RU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Конкурс </a:t>
            </a: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 algn="ctr">
              <a:lnSpc>
                <a:spcPct val="100000"/>
              </a:lnSpc>
              <a:spcBef>
                <a:spcPts val="879"/>
              </a:spcBef>
            </a:pPr>
            <a:r>
              <a:rPr lang="ru-RU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на </a:t>
            </a:r>
            <a:r>
              <a:rPr lang="ru-RU" sz="4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должность </a:t>
            </a: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 algn="ctr">
              <a:lnSpc>
                <a:spcPct val="100000"/>
              </a:lnSpc>
              <a:spcBef>
                <a:spcPts val="879"/>
              </a:spcBef>
            </a:pPr>
            <a:r>
              <a:rPr lang="ru-RU" sz="4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доцента</a:t>
            </a:r>
            <a:r>
              <a:rPr lang="ru-RU" sz="4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кафедры:</a:t>
            </a: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879"/>
              </a:spcBef>
            </a:pP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0821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35496" y="44623"/>
            <a:ext cx="9001000" cy="100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20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ЮНЕСКО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«</a:t>
            </a:r>
            <a:r>
              <a:rPr lang="ru-RU" altLang="ru-RU" sz="2000" b="1" dirty="0" smtClean="0">
                <a:solidFill>
                  <a:srgbClr val="000000"/>
                </a:solidFill>
                <a:latin typeface="Calibri"/>
                <a:ea typeface="+mn-ea"/>
              </a:rPr>
              <a:t>Образование в поликультурном обществе»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Доцент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Подано заявлений – 1.           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323528" y="1124744"/>
            <a:ext cx="8640960" cy="5733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 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ТЮНЬ АНДРЕЙ МИХАЙЛОВИЧ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, </a:t>
            </a:r>
            <a:r>
              <a:rPr lang="ru-RU" altLang="ru-RU" sz="1800" dirty="0" smtClean="0">
                <a:solidFill>
                  <a:srgbClr val="000000"/>
                </a:solidFill>
              </a:rPr>
              <a:t>1961, кандидат филологических наук (1993), ученого звания не имеет, доцент кафедры ЮНЕСКО «Образование в поликультурном обществе» с 17.09. 2018.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     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         Основные работы из 15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«Инновационные технологии в курсе английского языка в вузе» (статья, 2016), «Подготовка научной публикации на английском языке: стратегия переводчика или исследователя» (статья, 2016).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Наличие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Заявочная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1800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Итоги голосования: за –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49;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против – 3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spcBef>
                <a:spcPts val="450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 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33379"/>
              </p:ext>
            </p:extLst>
          </p:nvPr>
        </p:nvGraphicFramePr>
        <p:xfrm>
          <a:off x="899591" y="4026396"/>
          <a:ext cx="8064898" cy="1378903"/>
        </p:xfrm>
        <a:graphic>
          <a:graphicData uri="http://schemas.openxmlformats.org/drawingml/2006/table">
            <a:tbl>
              <a:tblPr firstRow="1" firstCol="1" bandRow="1"/>
              <a:tblGrid>
                <a:gridCol w="20013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615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6210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3994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392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00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3F3F3F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97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97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53882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7"/>
            <a:ext cx="7848872" cy="3960440"/>
          </a:xfrm>
        </p:spPr>
        <p:txBody>
          <a:bodyPr/>
          <a:lstStyle/>
          <a:p>
            <a:r>
              <a:rPr lang="ru-RU" b="1" dirty="0" smtClean="0"/>
              <a:t>Представление к ученым званиям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853260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700" b="1" dirty="0">
                <a:solidFill>
                  <a:srgbClr val="000000"/>
                </a:solidFill>
              </a:rPr>
              <a:t>	Ученое звание 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профессора </a:t>
            </a:r>
            <a:r>
              <a:rPr lang="ru-RU" altLang="ru-RU" sz="1700" dirty="0">
                <a:solidFill>
                  <a:srgbClr val="000000"/>
                </a:solidFill>
              </a:rPr>
              <a:t>по научной специальности </a:t>
            </a:r>
            <a:r>
              <a:rPr lang="ru-RU" altLang="ru-RU" sz="1700" dirty="0" smtClean="0">
                <a:solidFill>
                  <a:srgbClr val="000000"/>
                </a:solidFill>
              </a:rPr>
              <a:t>01.04.07 Физика конденсированного состояния.</a:t>
            </a:r>
            <a:endParaRPr lang="ru-RU" altLang="ru-RU" sz="1700" dirty="0">
              <a:solidFill>
                <a:srgbClr val="000000"/>
              </a:solidFill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700" b="1" dirty="0">
                <a:solidFill>
                  <a:srgbClr val="000000"/>
                </a:solidFill>
              </a:rPr>
              <a:t>	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МАРЧЕНКО АЛЛА ВАЛЕНТИНОВНА, </a:t>
            </a:r>
            <a:r>
              <a:rPr lang="ru-RU" altLang="ru-RU" sz="1700" dirty="0" smtClean="0">
                <a:solidFill>
                  <a:srgbClr val="000000"/>
                </a:solidFill>
              </a:rPr>
              <a:t>1971</a:t>
            </a:r>
            <a:r>
              <a:rPr lang="ru-RU" altLang="ru-RU" sz="1700" dirty="0">
                <a:solidFill>
                  <a:srgbClr val="000000"/>
                </a:solidFill>
              </a:rPr>
              <a:t>, </a:t>
            </a:r>
            <a:r>
              <a:rPr lang="ru-RU" altLang="ru-RU" sz="1700" dirty="0" smtClean="0">
                <a:solidFill>
                  <a:srgbClr val="000000"/>
                </a:solidFill>
              </a:rPr>
              <a:t>профессор </a:t>
            </a:r>
            <a:r>
              <a:rPr lang="ru-RU" altLang="ru-RU" sz="1700" dirty="0">
                <a:solidFill>
                  <a:srgbClr val="000000"/>
                </a:solidFill>
              </a:rPr>
              <a:t>кафедры физической электроники.</a:t>
            </a: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700" b="1" dirty="0">
                <a:solidFill>
                  <a:srgbClr val="000000"/>
                </a:solidFill>
              </a:rPr>
              <a:t>	Ученая степень кандидата физико-математических наук </a:t>
            </a:r>
            <a:r>
              <a:rPr lang="ru-RU" altLang="ru-RU" sz="1700" dirty="0">
                <a:solidFill>
                  <a:srgbClr val="000000"/>
                </a:solidFill>
              </a:rPr>
              <a:t>присуждена решением диссертационного совета Д.212.199.21 Российского государственного педагогического университета им. А. И. Герцена от 3 мая 2007 г., № 5 и выдан диплом Высшей аттестационной комиссией Министерства образования и науки Российской Федерации от 14 сентября 2007 г. № 35к/13, серия ДКН № 036208.</a:t>
            </a: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	Ученая </a:t>
            </a:r>
            <a:r>
              <a:rPr lang="ru-RU" altLang="ru-RU" sz="1700" b="1" dirty="0">
                <a:solidFill>
                  <a:srgbClr val="000000"/>
                </a:solidFill>
              </a:rPr>
              <a:t>степень доктора физико-математических наук </a:t>
            </a:r>
            <a:r>
              <a:rPr lang="ru-RU" altLang="ru-RU" sz="1700" dirty="0">
                <a:solidFill>
                  <a:srgbClr val="000000"/>
                </a:solidFill>
              </a:rPr>
              <a:t>присуждена решением диссертационного совета Д.212.199.21 при </a:t>
            </a:r>
            <a:r>
              <a:rPr lang="ru-RU" altLang="ru-RU" sz="1700" dirty="0" smtClean="0">
                <a:solidFill>
                  <a:srgbClr val="000000"/>
                </a:solidFill>
              </a:rPr>
              <a:t>Российском </a:t>
            </a:r>
            <a:r>
              <a:rPr lang="ru-RU" altLang="ru-RU" sz="1700" dirty="0">
                <a:solidFill>
                  <a:srgbClr val="000000"/>
                </a:solidFill>
              </a:rPr>
              <a:t>государственном педагогическом университете им. А. И. Герцена от 20 декабря 2012 г. № 1 и выдан диплом приказом Министерства образования и науки Российской Федерации от 15 июля 2013 года № 321/</a:t>
            </a:r>
            <a:r>
              <a:rPr lang="ru-RU" altLang="ru-RU" sz="1700" dirty="0" err="1">
                <a:solidFill>
                  <a:srgbClr val="000000"/>
                </a:solidFill>
              </a:rPr>
              <a:t>нк</a:t>
            </a:r>
            <a:r>
              <a:rPr lang="ru-RU" altLang="ru-RU" sz="1700" dirty="0">
                <a:solidFill>
                  <a:srgbClr val="000000"/>
                </a:solidFill>
              </a:rPr>
              <a:t>–13, серия ДДН № 024385.</a:t>
            </a: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	Ученое </a:t>
            </a:r>
            <a:r>
              <a:rPr lang="ru-RU" altLang="ru-RU" sz="1700" b="1" dirty="0">
                <a:solidFill>
                  <a:srgbClr val="000000"/>
                </a:solidFill>
              </a:rPr>
              <a:t>звание доцента по кафедре общей и экспериментальной физики </a:t>
            </a:r>
            <a:r>
              <a:rPr lang="ru-RU" altLang="ru-RU" sz="1700" dirty="0">
                <a:solidFill>
                  <a:srgbClr val="000000"/>
                </a:solidFill>
              </a:rPr>
              <a:t>присвоено приказом Федеральной службы по надзору в сфере образования и науки 17 февраля 2010 года № 341/128–д, серия ДЦ № 025597.</a:t>
            </a: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700" b="1" dirty="0">
                <a:solidFill>
                  <a:srgbClr val="000000"/>
                </a:solidFill>
              </a:rPr>
              <a:t>	Стаж </a:t>
            </a:r>
            <a:r>
              <a:rPr lang="ru-RU" altLang="ru-RU" sz="1700" dirty="0">
                <a:solidFill>
                  <a:srgbClr val="000000"/>
                </a:solidFill>
              </a:rPr>
              <a:t>педагогической работы Марченко Аллы Валентиновны </a:t>
            </a:r>
            <a:r>
              <a:rPr lang="ru-RU" altLang="ru-RU" sz="1700" dirty="0" smtClean="0">
                <a:solidFill>
                  <a:srgbClr val="000000"/>
                </a:solidFill>
              </a:rPr>
              <a:t>составляет 10 </a:t>
            </a:r>
            <a:r>
              <a:rPr lang="ru-RU" altLang="ru-RU" sz="1700" dirty="0">
                <a:solidFill>
                  <a:srgbClr val="000000"/>
                </a:solidFill>
              </a:rPr>
              <a:t>лет 2 месяца по научной специальности 01.04.07 Физика конденсированного состояния. 	</a:t>
            </a:r>
            <a:endParaRPr lang="ru-RU" altLang="ru-RU" sz="1700" dirty="0" smtClean="0">
              <a:solidFill>
                <a:srgbClr val="000000"/>
              </a:solidFill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	Имеет</a:t>
            </a:r>
            <a:r>
              <a:rPr lang="ru-RU" altLang="ru-RU" sz="1700" dirty="0" smtClean="0">
                <a:solidFill>
                  <a:srgbClr val="000000"/>
                </a:solidFill>
              </a:rPr>
              <a:t> 131 публикацию, из них 11 учебных изданий и 120 научных трудов, включая патенты на изобретения и иные объекты интеллектуальной собственности, используемые в образовательном </a:t>
            </a:r>
            <a:r>
              <a:rPr lang="ru-RU" altLang="ru-RU" sz="1700" dirty="0">
                <a:solidFill>
                  <a:srgbClr val="000000"/>
                </a:solidFill>
              </a:rPr>
              <a:t>процессе по научной специальности 01.04.07 Физика конденсированного </a:t>
            </a:r>
            <a:r>
              <a:rPr lang="ru-RU" altLang="ru-RU" sz="1700" dirty="0" smtClean="0">
                <a:solidFill>
                  <a:srgbClr val="000000"/>
                </a:solidFill>
              </a:rPr>
              <a:t>состояния. </a:t>
            </a: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700" b="1" dirty="0">
                <a:solidFill>
                  <a:srgbClr val="000000"/>
                </a:solidFill>
              </a:rPr>
              <a:t>	За последние 5 лет </a:t>
            </a:r>
            <a:r>
              <a:rPr lang="ru-RU" altLang="ru-RU" sz="1700" dirty="0">
                <a:solidFill>
                  <a:srgbClr val="000000"/>
                </a:solidFill>
              </a:rPr>
              <a:t>по научной специальности, указанной в аттестационном деле, опубликовала 31 научных труда в рецензируемых научных изданиях и 7 учебных изданий. 	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endParaRPr lang="ru-RU" sz="17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7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700" dirty="0"/>
          </a:p>
          <a:p>
            <a:pPr marL="0" indent="0" algn="just">
              <a:buNone/>
            </a:pPr>
            <a:endParaRPr lang="ru-RU" sz="1700" dirty="0"/>
          </a:p>
          <a:p>
            <a:endParaRPr lang="ru-RU" sz="1700" dirty="0"/>
          </a:p>
          <a:p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22146227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"/>
            <a:ext cx="9144000" cy="6756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ts val="450"/>
              </a:spcBef>
            </a:pP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	</a:t>
            </a:r>
            <a:r>
              <a:rPr lang="ru-RU" altLang="ru-RU" b="1" dirty="0">
                <a:solidFill>
                  <a:srgbClr val="000000"/>
                </a:solidFill>
              </a:rPr>
              <a:t>Читаемые курсы: </a:t>
            </a:r>
            <a:r>
              <a:rPr lang="ru-RU" altLang="ru-RU" dirty="0" smtClean="0">
                <a:solidFill>
                  <a:srgbClr val="000000"/>
                </a:solidFill>
              </a:rPr>
              <a:t>«</a:t>
            </a:r>
            <a:r>
              <a:rPr lang="ru-RU" altLang="ru-RU" dirty="0">
                <a:solidFill>
                  <a:srgbClr val="000000"/>
                </a:solidFill>
              </a:rPr>
              <a:t>Физика конденсированного состояния», «Общая физика и элементы физики конденсированного состояния (кристаллы и аморфные тела)», «Экспериментальные методы изучения физических свойств неорганических и органических веществ», «Информатика: компьютерное моделирование физических процессов в конденсированных средах».</a:t>
            </a: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	</a:t>
            </a:r>
          </a:p>
          <a:p>
            <a:pPr algn="just">
              <a:lnSpc>
                <a:spcPct val="90000"/>
              </a:lnSpc>
              <a:spcBef>
                <a:spcPts val="450"/>
              </a:spcBef>
            </a:pP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	Подготовила </a:t>
            </a: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в качестве научного руководителя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– 3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кандидата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наук, в том числе 3 по заявленной специальности.</a:t>
            </a:r>
            <a:endParaRPr lang="ru-RU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algn="just">
              <a:lnSpc>
                <a:spcPct val="90000"/>
              </a:lnSpc>
              <a:spcBef>
                <a:spcPts val="450"/>
              </a:spcBef>
            </a:pP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	</a:t>
            </a:r>
            <a:r>
              <a:rPr lang="ru-RU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Наукометрические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показатели</a:t>
            </a:r>
          </a:p>
          <a:p>
            <a:pPr algn="just">
              <a:lnSpc>
                <a:spcPct val="90000"/>
              </a:lnSpc>
              <a:spcBef>
                <a:spcPts val="450"/>
              </a:spcBef>
            </a:pPr>
            <a:endParaRPr lang="ru-RU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algn="just">
              <a:lnSpc>
                <a:spcPct val="90000"/>
              </a:lnSpc>
              <a:spcBef>
                <a:spcPts val="450"/>
              </a:spcBef>
            </a:pPr>
            <a:endParaRPr lang="ru-RU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algn="just">
              <a:lnSpc>
                <a:spcPct val="90000"/>
              </a:lnSpc>
              <a:spcBef>
                <a:spcPts val="450"/>
              </a:spcBef>
            </a:pPr>
            <a:endParaRPr lang="ru-RU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algn="just">
              <a:lnSpc>
                <a:spcPct val="90000"/>
              </a:lnSpc>
              <a:spcBef>
                <a:spcPts val="450"/>
              </a:spcBef>
            </a:pPr>
            <a:endParaRPr lang="ru-RU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algn="just">
              <a:lnSpc>
                <a:spcPct val="90000"/>
              </a:lnSpc>
              <a:spcBef>
                <a:spcPts val="450"/>
              </a:spcBef>
            </a:pPr>
            <a:endParaRPr lang="ru-RU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algn="just">
              <a:lnSpc>
                <a:spcPct val="90000"/>
              </a:lnSpc>
              <a:spcBef>
                <a:spcPts val="450"/>
              </a:spcBef>
            </a:pPr>
            <a:endParaRPr lang="ru-RU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algn="just">
              <a:lnSpc>
                <a:spcPct val="90000"/>
              </a:lnSpc>
              <a:spcBef>
                <a:spcPts val="450"/>
              </a:spcBef>
            </a:pPr>
            <a:endParaRPr lang="ru-RU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algn="just">
              <a:lnSpc>
                <a:spcPct val="90000"/>
              </a:lnSpc>
              <a:spcBef>
                <a:spcPts val="450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Итоги голосования: за –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50;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против –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2; </a:t>
            </a:r>
            <a:r>
              <a:rPr lang="ru-RU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недейств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 - нет.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just">
              <a:lnSpc>
                <a:spcPct val="90000"/>
              </a:lnSpc>
              <a:spcBef>
                <a:spcPts val="450"/>
              </a:spcBef>
            </a:pPr>
            <a:endParaRPr lang="ru-RU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algn="just"/>
            <a:endParaRPr lang="ru-RU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algn="just"/>
            <a:endParaRPr lang="ru-RU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algn="just"/>
            <a:endParaRPr lang="ru-RU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algn="just"/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algn="just"/>
            <a:endParaRPr lang="ru-RU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algn="just"/>
            <a:endParaRPr lang="ru-RU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1043608" y="2204864"/>
          <a:ext cx="7992889" cy="1598577"/>
        </p:xfrm>
        <a:graphic>
          <a:graphicData uri="http://schemas.openxmlformats.org/drawingml/2006/table">
            <a:tbl>
              <a:tblPr firstRow="1" firstCol="1" bandRow="1"/>
              <a:tblGrid>
                <a:gridCol w="1983435">
                  <a:extLst>
                    <a:ext uri="{9D8B030D-6E8A-4147-A177-3AD203B41FA5}">
                      <a16:colId xmlns="" xmlns:a16="http://schemas.microsoft.com/office/drawing/2014/main" val="1972815681"/>
                    </a:ext>
                  </a:extLst>
                </a:gridCol>
                <a:gridCol w="2043137">
                  <a:extLst>
                    <a:ext uri="{9D8B030D-6E8A-4147-A177-3AD203B41FA5}">
                      <a16:colId xmlns="" xmlns:a16="http://schemas.microsoft.com/office/drawing/2014/main" val="525274708"/>
                    </a:ext>
                  </a:extLst>
                </a:gridCol>
                <a:gridCol w="2043690">
                  <a:extLst>
                    <a:ext uri="{9D8B030D-6E8A-4147-A177-3AD203B41FA5}">
                      <a16:colId xmlns="" xmlns:a16="http://schemas.microsoft.com/office/drawing/2014/main" val="1130897275"/>
                    </a:ext>
                  </a:extLst>
                </a:gridCol>
                <a:gridCol w="1922627">
                  <a:extLst>
                    <a:ext uri="{9D8B030D-6E8A-4147-A177-3AD203B41FA5}">
                      <a16:colId xmlns="" xmlns:a16="http://schemas.microsoft.com/office/drawing/2014/main" val="1651983126"/>
                    </a:ext>
                  </a:extLst>
                </a:gridCol>
              </a:tblGrid>
              <a:tr h="3770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06896516"/>
                  </a:ext>
                </a:extLst>
              </a:tr>
              <a:tr h="4071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617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80565806"/>
                  </a:ext>
                </a:extLst>
              </a:tr>
              <a:tr h="4071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137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45398945"/>
                  </a:ext>
                </a:extLst>
              </a:tr>
              <a:tr h="4071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70192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2709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	Ученое звание доцента </a:t>
            </a:r>
            <a:r>
              <a:rPr lang="ru-RU" altLang="ru-RU" sz="1800" dirty="0">
                <a:solidFill>
                  <a:srgbClr val="000000"/>
                </a:solidFill>
              </a:rPr>
              <a:t>по научной специальности 10.02.04 Германские языки</a:t>
            </a:r>
            <a:r>
              <a:rPr lang="ru-RU" altLang="ru-RU" sz="1800" dirty="0" smtClean="0">
                <a:solidFill>
                  <a:srgbClr val="000000"/>
                </a:solidFill>
              </a:rPr>
              <a:t>.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	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ВАЦКОВСКАЯ ИРИНА СЕРГЕЕВНА, </a:t>
            </a:r>
            <a:r>
              <a:rPr lang="ru-RU" altLang="ru-RU" sz="1800" dirty="0" smtClean="0">
                <a:solidFill>
                  <a:srgbClr val="000000"/>
                </a:solidFill>
              </a:rPr>
              <a:t>1981, доцент </a:t>
            </a:r>
            <a:r>
              <a:rPr lang="ru-RU" altLang="ru-RU" sz="1800" dirty="0">
                <a:solidFill>
                  <a:srgbClr val="000000"/>
                </a:solidFill>
              </a:rPr>
              <a:t>кафедры перевода.</a:t>
            </a: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	Ученая степень кандидата филологических наук </a:t>
            </a:r>
            <a:r>
              <a:rPr lang="ru-RU" altLang="ru-RU" sz="1800" dirty="0">
                <a:solidFill>
                  <a:srgbClr val="000000"/>
                </a:solidFill>
              </a:rPr>
              <a:t>присуждена решением диссертационного совета Д 212.199.05 при Российском государственном педагогическом университете имени А.И. Герцена от «9» декабря 2009 г. № 19 и выдан диплом Высшей аттестационной комиссией Министерства образования и науки Российской Федерации от 18 июня 2010 г. № 24к/144, ДКН № 114149. </a:t>
            </a:r>
            <a:r>
              <a:rPr lang="ru-RU" altLang="ru-RU" sz="1800" b="1" dirty="0">
                <a:solidFill>
                  <a:srgbClr val="000000"/>
                </a:solidFill>
              </a:rPr>
              <a:t>	</a:t>
            </a:r>
            <a:endParaRPr lang="ru-RU" altLang="ru-RU" sz="1800" b="1" dirty="0" smtClean="0">
              <a:solidFill>
                <a:srgbClr val="000000"/>
              </a:solidFill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	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Стаж </a:t>
            </a:r>
            <a:r>
              <a:rPr lang="ru-RU" altLang="ru-RU" sz="1800" dirty="0">
                <a:solidFill>
                  <a:srgbClr val="000000"/>
                </a:solidFill>
              </a:rPr>
              <a:t>научной и педагогической работы </a:t>
            </a:r>
            <a:r>
              <a:rPr lang="ru-RU" altLang="ru-RU" sz="1800" dirty="0" err="1">
                <a:solidFill>
                  <a:srgbClr val="000000"/>
                </a:solidFill>
              </a:rPr>
              <a:t>Вацковской</a:t>
            </a:r>
            <a:r>
              <a:rPr lang="ru-RU" altLang="ru-RU" sz="1800" dirty="0">
                <a:solidFill>
                  <a:srgbClr val="000000"/>
                </a:solidFill>
              </a:rPr>
              <a:t> Ирины Сергеевны      составляет 6 лет 2 месяца, </a:t>
            </a:r>
            <a:r>
              <a:rPr lang="ru-RU" altLang="ru-RU" sz="1800" dirty="0" smtClean="0">
                <a:solidFill>
                  <a:srgbClr val="000000"/>
                </a:solidFill>
              </a:rPr>
              <a:t>из </a:t>
            </a:r>
            <a:r>
              <a:rPr lang="ru-RU" altLang="ru-RU" sz="1800" dirty="0">
                <a:solidFill>
                  <a:srgbClr val="000000"/>
                </a:solidFill>
              </a:rPr>
              <a:t>них 3 года 2 месяца по научной специальности 10.02.04 Германские языки.</a:t>
            </a:r>
            <a:r>
              <a:rPr lang="ru-RU" altLang="ru-RU" sz="1800" b="1" dirty="0">
                <a:solidFill>
                  <a:srgbClr val="000000"/>
                </a:solidFill>
              </a:rPr>
              <a:t>	</a:t>
            </a:r>
            <a:endParaRPr lang="ru-RU" altLang="ru-RU" sz="1800" b="1" dirty="0" smtClean="0">
              <a:solidFill>
                <a:srgbClr val="000000"/>
              </a:solidFill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	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Имеет</a:t>
            </a:r>
            <a:r>
              <a:rPr lang="ru-RU" altLang="ru-RU" sz="1800" dirty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21 </a:t>
            </a:r>
            <a:r>
              <a:rPr lang="ru-RU" altLang="ru-RU" sz="1800" dirty="0">
                <a:solidFill>
                  <a:srgbClr val="000000"/>
                </a:solidFill>
              </a:rPr>
              <a:t>публикацию, из них 2 учебных издания и 19 научных трудов, </a:t>
            </a:r>
            <a:r>
              <a:rPr lang="ru-RU" altLang="ru-RU" sz="1800" dirty="0" smtClean="0">
                <a:solidFill>
                  <a:srgbClr val="000000"/>
                </a:solidFill>
              </a:rPr>
              <a:t>используемых </a:t>
            </a:r>
            <a:r>
              <a:rPr lang="ru-RU" altLang="ru-RU" sz="1800" dirty="0">
                <a:solidFill>
                  <a:srgbClr val="000000"/>
                </a:solidFill>
              </a:rPr>
              <a:t>в образовательном процессе </a:t>
            </a:r>
            <a:r>
              <a:rPr lang="ru-RU" altLang="ru-RU" sz="1800" dirty="0" smtClean="0">
                <a:solidFill>
                  <a:srgbClr val="000000"/>
                </a:solidFill>
              </a:rPr>
              <a:t>по </a:t>
            </a:r>
            <a:r>
              <a:rPr lang="ru-RU" altLang="ru-RU" sz="1800" dirty="0">
                <a:solidFill>
                  <a:srgbClr val="000000"/>
                </a:solidFill>
              </a:rPr>
              <a:t>научной специальности 10.02.04 Германские </a:t>
            </a:r>
            <a:r>
              <a:rPr lang="ru-RU" altLang="ru-RU" sz="1800" dirty="0" smtClean="0">
                <a:solidFill>
                  <a:srgbClr val="000000"/>
                </a:solidFill>
              </a:rPr>
              <a:t>языки.</a:t>
            </a: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	</a:t>
            </a:r>
            <a:r>
              <a:rPr lang="ru-RU" altLang="ru-RU" sz="1800" b="1" dirty="0">
                <a:solidFill>
                  <a:srgbClr val="000000"/>
                </a:solidFill>
              </a:rPr>
              <a:t>За последние 3 года</a:t>
            </a:r>
            <a:r>
              <a:rPr lang="ru-RU" altLang="ru-RU" sz="1800" dirty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опубликовала </a:t>
            </a:r>
            <a:r>
              <a:rPr lang="ru-RU" altLang="ru-RU" sz="1800" dirty="0">
                <a:solidFill>
                  <a:srgbClr val="000000"/>
                </a:solidFill>
              </a:rPr>
              <a:t>по научной специальности, указанной в аттестационном деле 3 научных труда, опубликованных в рецензируемых научных </a:t>
            </a:r>
            <a:r>
              <a:rPr lang="ru-RU" altLang="ru-RU" sz="1800" dirty="0" smtClean="0">
                <a:solidFill>
                  <a:srgbClr val="000000"/>
                </a:solidFill>
              </a:rPr>
              <a:t>изданиях </a:t>
            </a:r>
            <a:r>
              <a:rPr lang="ru-RU" altLang="ru-RU" sz="1800" dirty="0">
                <a:solidFill>
                  <a:srgbClr val="000000"/>
                </a:solidFill>
              </a:rPr>
              <a:t>и 2 учебных издания. </a:t>
            </a:r>
            <a:endParaRPr lang="ru-RU" altLang="ru-RU" sz="1800" dirty="0" smtClean="0">
              <a:solidFill>
                <a:srgbClr val="000000"/>
              </a:solidFill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	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Читаемые курсы: </a:t>
            </a:r>
            <a:r>
              <a:rPr lang="ru-RU" altLang="ru-RU" sz="1800" dirty="0" smtClean="0">
                <a:solidFill>
                  <a:srgbClr val="000000"/>
                </a:solidFill>
              </a:rPr>
              <a:t>«</a:t>
            </a:r>
            <a:r>
              <a:rPr lang="ru-RU" altLang="ru-RU" sz="1800" dirty="0">
                <a:solidFill>
                  <a:srgbClr val="000000"/>
                </a:solidFill>
              </a:rPr>
              <a:t>Сопоставительная </a:t>
            </a:r>
            <a:r>
              <a:rPr lang="ru-RU" altLang="ru-RU" sz="1800" dirty="0" smtClean="0">
                <a:solidFill>
                  <a:srgbClr val="000000"/>
                </a:solidFill>
              </a:rPr>
              <a:t>стилистика».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6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6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</a:t>
            </a:r>
            <a:r>
              <a:rPr lang="ru-RU" sz="16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показатели</a:t>
            </a: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endParaRPr lang="ru-RU" sz="16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endParaRPr lang="ru-RU" sz="16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endParaRPr lang="ru-RU" sz="16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endParaRPr lang="ru-RU" sz="16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endParaRPr lang="ru-RU" sz="16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endParaRPr lang="ru-RU" sz="16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endParaRPr lang="ru-RU" sz="16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endParaRPr lang="ru-RU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sz="1600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Итоги </a:t>
            </a:r>
            <a:r>
              <a:rPr lang="ru-RU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голосования: за </a:t>
            </a:r>
            <a:r>
              <a:rPr lang="ru-RU" sz="16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– </a:t>
            </a:r>
            <a:r>
              <a:rPr lang="ru-RU" sz="1600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51; </a:t>
            </a:r>
            <a:r>
              <a:rPr lang="ru-RU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против </a:t>
            </a:r>
            <a:r>
              <a:rPr lang="ru-RU" sz="16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– </a:t>
            </a:r>
            <a:r>
              <a:rPr lang="ru-RU" sz="1600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1; </a:t>
            </a:r>
            <a:r>
              <a:rPr lang="ru-RU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недейств</a:t>
            </a:r>
            <a:r>
              <a:rPr lang="ru-RU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 - нет.</a:t>
            </a: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endParaRPr lang="ru-RU" sz="16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800" dirty="0"/>
          </a:p>
          <a:p>
            <a:pPr marL="0" indent="0" algn="just">
              <a:buNone/>
            </a:pPr>
            <a:endParaRPr lang="ru-RU" sz="1800" dirty="0"/>
          </a:p>
          <a:p>
            <a:endParaRPr lang="ru-RU" sz="1800" dirty="0"/>
          </a:p>
          <a:p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1043608" y="4941168"/>
          <a:ext cx="7992889" cy="1598577"/>
        </p:xfrm>
        <a:graphic>
          <a:graphicData uri="http://schemas.openxmlformats.org/drawingml/2006/table">
            <a:tbl>
              <a:tblPr firstRow="1" firstCol="1" bandRow="1"/>
              <a:tblGrid>
                <a:gridCol w="1983435">
                  <a:extLst>
                    <a:ext uri="{9D8B030D-6E8A-4147-A177-3AD203B41FA5}">
                      <a16:colId xmlns="" xmlns:a16="http://schemas.microsoft.com/office/drawing/2014/main" val="2717836812"/>
                    </a:ext>
                  </a:extLst>
                </a:gridCol>
                <a:gridCol w="2043137">
                  <a:extLst>
                    <a:ext uri="{9D8B030D-6E8A-4147-A177-3AD203B41FA5}">
                      <a16:colId xmlns="" xmlns:a16="http://schemas.microsoft.com/office/drawing/2014/main" val="4117929030"/>
                    </a:ext>
                  </a:extLst>
                </a:gridCol>
                <a:gridCol w="2043690">
                  <a:extLst>
                    <a:ext uri="{9D8B030D-6E8A-4147-A177-3AD203B41FA5}">
                      <a16:colId xmlns="" xmlns:a16="http://schemas.microsoft.com/office/drawing/2014/main" val="746045738"/>
                    </a:ext>
                  </a:extLst>
                </a:gridCol>
                <a:gridCol w="1922627">
                  <a:extLst>
                    <a:ext uri="{9D8B030D-6E8A-4147-A177-3AD203B41FA5}">
                      <a16:colId xmlns="" xmlns:a16="http://schemas.microsoft.com/office/drawing/2014/main" val="1109410654"/>
                    </a:ext>
                  </a:extLst>
                </a:gridCol>
              </a:tblGrid>
              <a:tr h="3770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79937895"/>
                  </a:ext>
                </a:extLst>
              </a:tr>
              <a:tr h="4071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2631452"/>
                  </a:ext>
                </a:extLst>
              </a:tr>
              <a:tr h="4071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57912589"/>
                  </a:ext>
                </a:extLst>
              </a:tr>
              <a:tr h="4071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770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63378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	Ученое звание доцента </a:t>
            </a:r>
            <a:r>
              <a:rPr lang="ru-RU" altLang="ru-RU" sz="1800" dirty="0">
                <a:solidFill>
                  <a:srgbClr val="000000"/>
                </a:solidFill>
              </a:rPr>
              <a:t>по научной специальности </a:t>
            </a:r>
            <a:r>
              <a:rPr lang="ru-RU" altLang="ru-RU" sz="1800" dirty="0" smtClean="0">
                <a:solidFill>
                  <a:srgbClr val="000000"/>
                </a:solidFill>
              </a:rPr>
              <a:t>10.02.01 Русский язык.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	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ВОЛОГОВА ТАТЬЯНА СЕРГЕЕВНА, </a:t>
            </a:r>
            <a:r>
              <a:rPr lang="ru-RU" altLang="ru-RU" sz="1800" dirty="0" smtClean="0">
                <a:solidFill>
                  <a:srgbClr val="000000"/>
                </a:solidFill>
              </a:rPr>
              <a:t>1977, доцент </a:t>
            </a:r>
            <a:r>
              <a:rPr lang="ru-RU" altLang="ru-RU" sz="1800" dirty="0">
                <a:solidFill>
                  <a:srgbClr val="000000"/>
                </a:solidFill>
              </a:rPr>
              <a:t>кафедры </a:t>
            </a:r>
            <a:r>
              <a:rPr lang="ru-RU" altLang="ru-RU" sz="1800" dirty="0" smtClean="0">
                <a:solidFill>
                  <a:srgbClr val="000000"/>
                </a:solidFill>
              </a:rPr>
              <a:t>русского языка как иностранного.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	Ученая степень кандидата филологических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наук </a:t>
            </a:r>
            <a:r>
              <a:rPr lang="ru-RU" altLang="ru-RU" sz="1800" dirty="0" smtClean="0">
                <a:solidFill>
                  <a:srgbClr val="000000"/>
                </a:solidFill>
              </a:rPr>
              <a:t>присуждена решением </a:t>
            </a:r>
            <a:r>
              <a:rPr lang="ru-RU" altLang="ru-RU" sz="1800" dirty="0">
                <a:solidFill>
                  <a:srgbClr val="000000"/>
                </a:solidFill>
              </a:rPr>
              <a:t>диссертационного совета Д 212.168.09 при Новгородском государственном университете им. Ярослава Мудрого от «30» июня 2005 г. №7 и выдан диплом Высшей аттестационной комиссией Министерства образования РФ от 16 декабря 2005 года, КТ №169000</a:t>
            </a:r>
            <a:r>
              <a:rPr lang="ru-RU" altLang="ru-RU" sz="1800" dirty="0" smtClean="0">
                <a:solidFill>
                  <a:srgbClr val="000000"/>
                </a:solidFill>
              </a:rPr>
              <a:t>.</a:t>
            </a: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	Стаж </a:t>
            </a:r>
            <a:r>
              <a:rPr lang="ru-RU" altLang="ru-RU" sz="1800" dirty="0">
                <a:solidFill>
                  <a:srgbClr val="000000"/>
                </a:solidFill>
              </a:rPr>
              <a:t>педагогической работы </a:t>
            </a:r>
            <a:r>
              <a:rPr lang="ru-RU" altLang="ru-RU" sz="1800" dirty="0" err="1">
                <a:solidFill>
                  <a:srgbClr val="000000"/>
                </a:solidFill>
              </a:rPr>
              <a:t>Вологовой</a:t>
            </a:r>
            <a:r>
              <a:rPr lang="ru-RU" altLang="ru-RU" sz="1800" dirty="0">
                <a:solidFill>
                  <a:srgbClr val="000000"/>
                </a:solidFill>
              </a:rPr>
              <a:t> Татьяны Сергеевны </a:t>
            </a:r>
            <a:r>
              <a:rPr lang="ru-RU" altLang="ru-RU" sz="1800" dirty="0" smtClean="0">
                <a:solidFill>
                  <a:srgbClr val="000000"/>
                </a:solidFill>
              </a:rPr>
              <a:t>составляет </a:t>
            </a:r>
            <a:r>
              <a:rPr lang="ru-RU" altLang="ru-RU" sz="1800" dirty="0">
                <a:solidFill>
                  <a:srgbClr val="000000"/>
                </a:solidFill>
              </a:rPr>
              <a:t>14 лет 2 </a:t>
            </a:r>
            <a:r>
              <a:rPr lang="ru-RU" altLang="ru-RU" sz="1800" dirty="0" smtClean="0">
                <a:solidFill>
                  <a:srgbClr val="000000"/>
                </a:solidFill>
              </a:rPr>
              <a:t>месяца по </a:t>
            </a:r>
            <a:r>
              <a:rPr lang="ru-RU" altLang="ru-RU" sz="1800" dirty="0">
                <a:solidFill>
                  <a:srgbClr val="000000"/>
                </a:solidFill>
              </a:rPr>
              <a:t>научной специальности 10.02.01. Русский язык.</a:t>
            </a:r>
            <a:r>
              <a:rPr lang="ru-RU" altLang="ru-RU" sz="1800" b="1" dirty="0">
                <a:solidFill>
                  <a:srgbClr val="000000"/>
                </a:solidFill>
              </a:rPr>
              <a:t>	</a:t>
            </a:r>
            <a:endParaRPr lang="ru-RU" altLang="ru-RU" sz="1800" b="1" dirty="0" smtClean="0">
              <a:solidFill>
                <a:srgbClr val="000000"/>
              </a:solidFill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	Имеет</a:t>
            </a:r>
            <a:r>
              <a:rPr lang="ru-RU" altLang="ru-RU" sz="1800" dirty="0">
                <a:solidFill>
                  <a:srgbClr val="000000"/>
                </a:solidFill>
              </a:rPr>
              <a:t> 33 публикации, из них 9 учебных изданий и 24 научных </a:t>
            </a:r>
            <a:r>
              <a:rPr lang="ru-RU" altLang="ru-RU" sz="1800" dirty="0" smtClean="0">
                <a:solidFill>
                  <a:srgbClr val="000000"/>
                </a:solidFill>
              </a:rPr>
              <a:t>труда, используемых </a:t>
            </a:r>
            <a:r>
              <a:rPr lang="ru-RU" altLang="ru-RU" sz="1800" dirty="0">
                <a:solidFill>
                  <a:srgbClr val="000000"/>
                </a:solidFill>
              </a:rPr>
              <a:t>в образовательном процессе </a:t>
            </a:r>
            <a:r>
              <a:rPr lang="ru-RU" altLang="ru-RU" sz="1800" dirty="0" smtClean="0">
                <a:solidFill>
                  <a:srgbClr val="000000"/>
                </a:solidFill>
              </a:rPr>
              <a:t>по </a:t>
            </a:r>
            <a:r>
              <a:rPr lang="ru-RU" altLang="ru-RU" sz="1800" dirty="0">
                <a:solidFill>
                  <a:srgbClr val="000000"/>
                </a:solidFill>
              </a:rPr>
              <a:t>научной специальности 10.02.01. Русский </a:t>
            </a:r>
            <a:r>
              <a:rPr lang="ru-RU" altLang="ru-RU" sz="1800" dirty="0" smtClean="0">
                <a:solidFill>
                  <a:srgbClr val="000000"/>
                </a:solidFill>
              </a:rPr>
              <a:t>язык.</a:t>
            </a: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	</a:t>
            </a:r>
            <a:r>
              <a:rPr lang="ru-RU" altLang="ru-RU" sz="1800" b="1" dirty="0">
                <a:solidFill>
                  <a:srgbClr val="000000"/>
                </a:solidFill>
              </a:rPr>
              <a:t>За последние 3 года</a:t>
            </a:r>
            <a:r>
              <a:rPr lang="ru-RU" altLang="ru-RU" sz="1800" dirty="0">
                <a:solidFill>
                  <a:srgbClr val="000000"/>
                </a:solidFill>
              </a:rPr>
              <a:t> опубликовала по научной специальности, указанной в аттестационном деле 4 научных труда в рецензируемых научных изданиях и 3 учебных издания.</a:t>
            </a:r>
            <a:r>
              <a:rPr lang="ru-RU" altLang="ru-RU" sz="1800" dirty="0" smtClean="0">
                <a:solidFill>
                  <a:srgbClr val="000000"/>
                </a:solidFill>
              </a:rPr>
              <a:t>	</a:t>
            </a: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	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Читаемые курсы: </a:t>
            </a:r>
            <a:r>
              <a:rPr lang="ru-RU" altLang="ru-RU" sz="1800" dirty="0">
                <a:solidFill>
                  <a:srgbClr val="000000"/>
                </a:solidFill>
              </a:rPr>
              <a:t>«Стилистика», «Русский язык и культура речи».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6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6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</a:t>
            </a:r>
            <a:r>
              <a:rPr lang="ru-RU" sz="16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показатели</a:t>
            </a: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endParaRPr lang="ru-RU" sz="16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endParaRPr lang="ru-RU" sz="16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endParaRPr lang="ru-RU" sz="16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endParaRPr lang="ru-RU" sz="16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endParaRPr lang="ru-RU" sz="16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endParaRPr lang="ru-RU" sz="16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Итоги голосования: за – </a:t>
            </a:r>
            <a:r>
              <a:rPr lang="ru-RU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52; </a:t>
            </a:r>
            <a:r>
              <a:rPr lang="ru-RU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против – </a:t>
            </a:r>
            <a:r>
              <a:rPr lang="ru-RU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нет; </a:t>
            </a:r>
            <a:r>
              <a:rPr lang="ru-RU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недейств</a:t>
            </a:r>
            <a:r>
              <a:rPr lang="ru-RU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 - нет.</a:t>
            </a: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endParaRPr lang="ru-RU" sz="16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800" dirty="0"/>
          </a:p>
          <a:p>
            <a:pPr marL="0" indent="0" algn="just">
              <a:buNone/>
            </a:pPr>
            <a:endParaRPr lang="ru-RU" sz="1800" dirty="0"/>
          </a:p>
          <a:p>
            <a:endParaRPr lang="ru-RU" sz="1800" dirty="0"/>
          </a:p>
          <a:p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1043608" y="4725144"/>
          <a:ext cx="7992889" cy="1598577"/>
        </p:xfrm>
        <a:graphic>
          <a:graphicData uri="http://schemas.openxmlformats.org/drawingml/2006/table">
            <a:tbl>
              <a:tblPr firstRow="1" firstCol="1" bandRow="1"/>
              <a:tblGrid>
                <a:gridCol w="1983435">
                  <a:extLst>
                    <a:ext uri="{9D8B030D-6E8A-4147-A177-3AD203B41FA5}">
                      <a16:colId xmlns="" xmlns:a16="http://schemas.microsoft.com/office/drawing/2014/main" val="2717836812"/>
                    </a:ext>
                  </a:extLst>
                </a:gridCol>
                <a:gridCol w="2043137">
                  <a:extLst>
                    <a:ext uri="{9D8B030D-6E8A-4147-A177-3AD203B41FA5}">
                      <a16:colId xmlns="" xmlns:a16="http://schemas.microsoft.com/office/drawing/2014/main" val="4117929030"/>
                    </a:ext>
                  </a:extLst>
                </a:gridCol>
                <a:gridCol w="2043690">
                  <a:extLst>
                    <a:ext uri="{9D8B030D-6E8A-4147-A177-3AD203B41FA5}">
                      <a16:colId xmlns="" xmlns:a16="http://schemas.microsoft.com/office/drawing/2014/main" val="746045738"/>
                    </a:ext>
                  </a:extLst>
                </a:gridCol>
                <a:gridCol w="1922627">
                  <a:extLst>
                    <a:ext uri="{9D8B030D-6E8A-4147-A177-3AD203B41FA5}">
                      <a16:colId xmlns="" xmlns:a16="http://schemas.microsoft.com/office/drawing/2014/main" val="1109410654"/>
                    </a:ext>
                  </a:extLst>
                </a:gridCol>
              </a:tblGrid>
              <a:tr h="3770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79937895"/>
                  </a:ext>
                </a:extLst>
              </a:tr>
              <a:tr h="4071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2631452"/>
                  </a:ext>
                </a:extLst>
              </a:tr>
              <a:tr h="4071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57912589"/>
                  </a:ext>
                </a:extLst>
              </a:tr>
              <a:tr h="4071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770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6890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+mn-lt"/>
              </a:rPr>
              <a:t>ВЫБОРЫ ДЕКАНА ФАКУЛЬТЕТА ГЕОГРАФИИ</a:t>
            </a:r>
            <a:endParaRPr lang="ru-RU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1267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000" dirty="0" smtClean="0"/>
              <a:t>Подано заявлений – 1.</a:t>
            </a:r>
          </a:p>
          <a:p>
            <a:pPr marL="0" indent="0" algn="just">
              <a:buNone/>
            </a:pPr>
            <a:r>
              <a:rPr lang="ru-RU" sz="2000" b="1" dirty="0"/>
              <a:t>	</a:t>
            </a:r>
            <a:r>
              <a:rPr lang="ru-RU" sz="2000" b="1" dirty="0" smtClean="0"/>
              <a:t>СУБЕТТО ДМИТРИЙ АЛЕКСАНДРОВИЧ</a:t>
            </a:r>
            <a:r>
              <a:rPr lang="ru-RU" sz="2000" dirty="0" smtClean="0"/>
              <a:t>, 1960</a:t>
            </a:r>
            <a:r>
              <a:rPr lang="ru-RU" sz="2000" dirty="0"/>
              <a:t>, доктор географических наук (2003), старший научный сотрудник (2000</a:t>
            </a:r>
            <a:r>
              <a:rPr lang="ru-RU" sz="2000" dirty="0" smtClean="0"/>
              <a:t>), заведующий кафедрой физической географии и природопользования, исполняющий обязанности декана факультета географии с 15.05.2018.  </a:t>
            </a:r>
            <a:r>
              <a:rPr lang="ru-RU" sz="2000" b="1" dirty="0" smtClean="0"/>
              <a:t>        </a:t>
            </a:r>
          </a:p>
          <a:p>
            <a:pPr marL="0" indent="0" algn="just">
              <a:buNone/>
            </a:pPr>
            <a:r>
              <a:rPr lang="ru-RU" sz="2000" b="1" dirty="0" smtClean="0"/>
              <a:t>	Основные </a:t>
            </a:r>
            <a:r>
              <a:rPr lang="ru-RU" sz="2000" b="1" dirty="0"/>
              <a:t>работы из </a:t>
            </a:r>
            <a:r>
              <a:rPr lang="ru-RU" sz="2000" b="1" dirty="0" smtClean="0"/>
              <a:t>570 </a:t>
            </a:r>
            <a:r>
              <a:rPr lang="ru-RU" sz="2000" b="1" dirty="0"/>
              <a:t>опубликованных</a:t>
            </a:r>
            <a:r>
              <a:rPr lang="ru-RU" sz="2000" b="1" dirty="0" smtClean="0"/>
              <a:t>: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«Рекреационные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ресурсы Карельского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перешейка: природное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и культурное наследие (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междисциплинарные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исследования, сохранение и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развитие)»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(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монография в соавторстве, 2018); «География: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развитие науки и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образования» (монография в соавторстве, 2018).</a:t>
            </a:r>
          </a:p>
          <a:p>
            <a:pPr marL="0" indent="0" algn="just">
              <a:buNone/>
            </a:pP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	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Повышение </a:t>
            </a: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квалификации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: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«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Дистанционные образовательные технологии в образовательном процессе» (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17.03.2016); «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Противодействие коррупции в образовательном учреждении» (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17.10.2018).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b="1" dirty="0" smtClean="0"/>
              <a:t>	Научное руководство: </a:t>
            </a:r>
            <a:r>
              <a:rPr lang="ru-RU" sz="2000" dirty="0" smtClean="0"/>
              <a:t> 5 аспирантов.</a:t>
            </a:r>
          </a:p>
          <a:p>
            <a:pPr marL="0" indent="0" algn="just">
              <a:buNone/>
            </a:pPr>
            <a:r>
              <a:rPr lang="ru-RU" sz="2000" b="1" dirty="0" smtClean="0"/>
              <a:t>	Наличие грантов: </a:t>
            </a:r>
            <a:r>
              <a:rPr lang="ru-RU" sz="2000" dirty="0"/>
              <a:t>р</a:t>
            </a:r>
            <a:r>
              <a:rPr lang="ru-RU" sz="2000" dirty="0" smtClean="0"/>
              <a:t>уководитель 1 гранта РНФ (2018-2020); руководитель 3 грантов РФФИ (2016-2018; 2017-2018; 2018-2019); исполнитель 3 грантов РФФИ (2017-2019; 2018; 2018-2020).</a:t>
            </a:r>
          </a:p>
          <a:p>
            <a:pPr marL="0" indent="0" algn="just">
              <a:buNone/>
            </a:pPr>
            <a:r>
              <a:rPr lang="ru-RU" sz="2000" b="1" dirty="0" smtClean="0"/>
              <a:t>	Имеет 5 патентов.</a:t>
            </a:r>
          </a:p>
          <a:p>
            <a:pPr marL="0" indent="0" algn="just">
              <a:buNone/>
            </a:pPr>
            <a:r>
              <a:rPr lang="ru-RU" sz="2000" b="1" dirty="0" smtClean="0"/>
              <a:t>	Заявочная деятельность: нет данных.</a:t>
            </a:r>
          </a:p>
          <a:p>
            <a:pPr marL="0" indent="0" algn="just">
              <a:buNone/>
            </a:pPr>
            <a:r>
              <a:rPr lang="ru-RU" sz="1800" b="1" dirty="0" smtClean="0"/>
              <a:t>РИНЦ: </a:t>
            </a:r>
            <a:r>
              <a:rPr lang="ru-RU" sz="1800" dirty="0" smtClean="0"/>
              <a:t>общее количество работ 301, число цитирований – 1577, индекс </a:t>
            </a:r>
            <a:r>
              <a:rPr lang="ru-RU" sz="1800" dirty="0" err="1" smtClean="0"/>
              <a:t>Хирша</a:t>
            </a:r>
            <a:r>
              <a:rPr lang="ru-RU" sz="1800" dirty="0" smtClean="0"/>
              <a:t> – 17.  </a:t>
            </a:r>
            <a:endParaRPr lang="ru-RU" sz="1800" dirty="0"/>
          </a:p>
          <a:p>
            <a:pPr marL="0" indent="0" algn="just">
              <a:buNone/>
            </a:pPr>
            <a:r>
              <a:rPr lang="ru-RU" sz="1800" b="1" dirty="0" err="1"/>
              <a:t>Web</a:t>
            </a:r>
            <a:r>
              <a:rPr lang="ru-RU" sz="1800" b="1" dirty="0"/>
              <a:t> </a:t>
            </a:r>
            <a:r>
              <a:rPr lang="ru-RU" sz="1800" b="1" dirty="0" err="1"/>
              <a:t>of</a:t>
            </a:r>
            <a:r>
              <a:rPr lang="ru-RU" sz="1800" b="1" dirty="0"/>
              <a:t> </a:t>
            </a:r>
            <a:r>
              <a:rPr lang="ru-RU" sz="1800" b="1" dirty="0" err="1"/>
              <a:t>Science</a:t>
            </a:r>
            <a:r>
              <a:rPr lang="ru-RU" sz="1800" dirty="0"/>
              <a:t>:  общее количество работ - </a:t>
            </a:r>
            <a:r>
              <a:rPr lang="ru-RU" sz="1800" dirty="0" smtClean="0"/>
              <a:t>42, </a:t>
            </a:r>
            <a:r>
              <a:rPr lang="ru-RU" sz="1800" dirty="0"/>
              <a:t>число цитирований - </a:t>
            </a:r>
            <a:r>
              <a:rPr lang="ru-RU" sz="1800" dirty="0" smtClean="0"/>
              <a:t>444, индекс </a:t>
            </a:r>
            <a:r>
              <a:rPr lang="ru-RU" sz="1800" dirty="0" err="1"/>
              <a:t>Хирша</a:t>
            </a:r>
            <a:r>
              <a:rPr lang="ru-RU" sz="1800" dirty="0"/>
              <a:t> – </a:t>
            </a:r>
            <a:r>
              <a:rPr lang="ru-RU" sz="1800" dirty="0" smtClean="0"/>
              <a:t>11. </a:t>
            </a:r>
            <a:endParaRPr lang="ru-RU" sz="1800" dirty="0"/>
          </a:p>
          <a:p>
            <a:pPr marL="0" indent="0" algn="just">
              <a:buNone/>
            </a:pPr>
            <a:r>
              <a:rPr lang="ru-RU" sz="1800" b="1" dirty="0" err="1" smtClean="0"/>
              <a:t>Scopus</a:t>
            </a:r>
            <a:r>
              <a:rPr lang="ru-RU" sz="1800" b="1" dirty="0"/>
              <a:t>:  </a:t>
            </a:r>
            <a:r>
              <a:rPr lang="ru-RU" sz="1800" dirty="0"/>
              <a:t>общее количество работ- </a:t>
            </a:r>
            <a:r>
              <a:rPr lang="ru-RU" sz="1800" dirty="0" smtClean="0"/>
              <a:t>49, </a:t>
            </a:r>
            <a:r>
              <a:rPr lang="ru-RU" sz="1800" dirty="0"/>
              <a:t>число цитирований – </a:t>
            </a:r>
            <a:r>
              <a:rPr lang="ru-RU" sz="1800" dirty="0" smtClean="0"/>
              <a:t>509, </a:t>
            </a:r>
            <a:r>
              <a:rPr lang="ru-RU" sz="1800" dirty="0"/>
              <a:t>индекс </a:t>
            </a:r>
            <a:r>
              <a:rPr lang="ru-RU" sz="1800" dirty="0" err="1"/>
              <a:t>Хирша</a:t>
            </a:r>
            <a:r>
              <a:rPr lang="ru-RU" sz="1800" dirty="0"/>
              <a:t> – </a:t>
            </a:r>
            <a:r>
              <a:rPr lang="ru-RU" sz="1800" dirty="0" smtClean="0"/>
              <a:t>12.</a:t>
            </a:r>
            <a:endParaRPr lang="ru-RU" sz="1800" dirty="0"/>
          </a:p>
          <a:p>
            <a:pPr marL="0" indent="0" algn="just">
              <a:buNone/>
            </a:pP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Итоги голосования: за –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51;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против – 1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</a:t>
            </a:r>
            <a:endParaRPr lang="ru-RU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2832942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>
            <a:off x="1187280" y="2033640"/>
            <a:ext cx="6978960" cy="2330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Выборы </a:t>
            </a:r>
            <a:r>
              <a:rPr lang="ru-RU" sz="4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заведующего кафедрой:</a:t>
            </a:r>
            <a:r>
              <a:rPr lang="ru-RU" sz="5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ru-RU" sz="5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6" name="CustomShape 2"/>
          <p:cNvSpPr/>
          <p:nvPr/>
        </p:nvSpPr>
        <p:spPr>
          <a:xfrm>
            <a:off x="1371600" y="1052640"/>
            <a:ext cx="6399360" cy="21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94458201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324000" y="44280"/>
            <a:ext cx="8568000" cy="43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47500" lnSpcReduction="20000"/>
          </a:bodyPr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0" y="0"/>
            <a:ext cx="9142560" cy="685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КАФЕДРА БОТАНИКИ</a:t>
            </a: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ЗАВЕДУЮЩИЙ КАФЕДРОЙ</a:t>
            </a:r>
            <a:endParaRPr lang="ru-RU" sz="2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Подано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заявлений – 1. </a:t>
            </a:r>
            <a:endParaRPr lang="ru-RU" sz="20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dirty="0"/>
              <a:t> </a:t>
            </a:r>
            <a:r>
              <a:rPr lang="ru-RU" sz="2000" b="1" dirty="0" smtClean="0"/>
              <a:t>                ШАМРОВ ИВАН ИВАНОВИЧ</a:t>
            </a:r>
            <a:r>
              <a:rPr lang="ru-RU" sz="2000" dirty="0" smtClean="0"/>
              <a:t>, </a:t>
            </a:r>
            <a:r>
              <a:rPr lang="ru-RU" dirty="0" smtClean="0"/>
              <a:t>1952, доктор биологических наук (1995), профессор (2010), заведующий кафедрой ботаники.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Отчетный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период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– 5 лет.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Основные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работы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из 27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опубликованных: 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«Эмбриология и воспроизведение растений» (учебное пособие, 2015), «Особенности морфогенеза, разнообразие и возможные преобразования семязачатков цветковых растений» (статья, 2018. РИНЦ, </a:t>
            </a:r>
            <a:r>
              <a:rPr lang="en-US" sz="20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WoS</a:t>
            </a:r>
            <a:r>
              <a:rPr lang="en-US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).</a:t>
            </a:r>
            <a:endParaRPr lang="ru-RU" sz="20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Лекционные курсы по профилю кафедры: </a:t>
            </a:r>
            <a:r>
              <a:rPr lang="ru-RU" altLang="ru-RU" sz="2000" i="1" dirty="0">
                <a:solidFill>
                  <a:srgbClr val="000000"/>
                </a:solidFill>
              </a:rPr>
              <a:t>в </a:t>
            </a:r>
            <a:r>
              <a:rPr lang="en-US" altLang="ru-RU" sz="2000" i="1" dirty="0">
                <a:solidFill>
                  <a:srgbClr val="000000"/>
                </a:solidFill>
              </a:rPr>
              <a:t>moodle.herzen.spb.ru: </a:t>
            </a:r>
            <a:r>
              <a:rPr lang="ru-RU" altLang="ru-RU" sz="2000" i="1" dirty="0" smtClean="0">
                <a:solidFill>
                  <a:srgbClr val="000000"/>
                </a:solidFill>
              </a:rPr>
              <a:t>«</a:t>
            </a:r>
            <a:r>
              <a:rPr lang="ru-RU" sz="2000" dirty="0"/>
              <a:t>Современные проблемы биологии. Современная </a:t>
            </a:r>
            <a:r>
              <a:rPr lang="ru-RU" sz="2000" dirty="0" smtClean="0"/>
              <a:t>ботаника»; «Эмбриология растений», «Репродукция и размножение растений».</a:t>
            </a:r>
            <a:endParaRPr lang="ru-RU" altLang="ru-RU" sz="2000" i="1" dirty="0" smtClean="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Научное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руководство: 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нет данных.</a:t>
            </a:r>
            <a:endParaRPr lang="ru-RU" sz="20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Наличие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грантов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нет данных.</a:t>
            </a:r>
            <a:endParaRPr lang="ru-RU" sz="20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Заявочная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деятельность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нет данных.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	</a:t>
            </a:r>
            <a:r>
              <a:rPr lang="ru-RU" sz="1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Наукометрические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показатели</a:t>
            </a: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en-US" sz="1800" b="1" i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Итоги голосования: за – 52; против – нет.</a:t>
            </a: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230111"/>
              </p:ext>
            </p:extLst>
          </p:nvPr>
        </p:nvGraphicFramePr>
        <p:xfrm>
          <a:off x="1043608" y="4797152"/>
          <a:ext cx="7992168" cy="1340770"/>
        </p:xfrm>
        <a:graphic>
          <a:graphicData uri="http://schemas.openxmlformats.org/drawingml/2006/table">
            <a:tbl>
              <a:tblPr firstRow="1" firstCol="1" bandRow="1"/>
              <a:tblGrid>
                <a:gridCol w="194421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151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0465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26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Хирша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26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876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50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26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747001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 rot="10800000">
            <a:off x="33373080" y="330480"/>
            <a:ext cx="8228160" cy="7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8" name="CustomShape 2"/>
          <p:cNvSpPr/>
          <p:nvPr/>
        </p:nvSpPr>
        <p:spPr>
          <a:xfrm>
            <a:off x="0" y="0"/>
            <a:ext cx="9144000" cy="685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Данные по кафедре ботаники                    </a:t>
            </a: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Штатный </a:t>
            </a: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состав: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ППС –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9;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НС –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0;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УВП –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5.</a:t>
            </a:r>
            <a:endParaRPr lang="ru-RU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lang="ru-RU" sz="20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Наукометрические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показатели</a:t>
            </a:r>
            <a:endParaRPr lang="en-US" sz="2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 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Средний индекс </a:t>
            </a:r>
            <a:r>
              <a:rPr lang="ru-RU" sz="20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Хирша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по кафедре – 5,78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 Преподавателями кафедры опубликовано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95 работ, </a:t>
            </a: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 том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числе 13  методических. Преподаватели </a:t>
            </a: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кафедры приняли участие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 7 </a:t>
            </a: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научных конференциях. 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Объем НИР в расчете на одного НПР кафедры за 2018 г.:              </a:t>
            </a:r>
            <a:r>
              <a:rPr lang="ru-RU" sz="1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нет данных. 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 </a:t>
            </a:r>
            <a:r>
              <a:rPr lang="ru-RU" sz="1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Наличие грантов: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нет данных.</a:t>
            </a:r>
            <a:endParaRPr lang="ru-RU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Заявочная </a:t>
            </a:r>
            <a:r>
              <a:rPr lang="ru-RU" sz="19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деятельность кафедры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 </a:t>
            </a:r>
            <a:r>
              <a:rPr lang="ru-RU" sz="1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грант РФФИ – 1 заявка (2016), грант КНВШ – 4 заявки (2014, 2016, 2017, 2018 гг.).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</a:t>
            </a:r>
            <a:endParaRPr lang="ru-RU" sz="19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127688"/>
              </p:ext>
            </p:extLst>
          </p:nvPr>
        </p:nvGraphicFramePr>
        <p:xfrm>
          <a:off x="1043608" y="1484784"/>
          <a:ext cx="7992889" cy="1755042"/>
        </p:xfrm>
        <a:graphic>
          <a:graphicData uri="http://schemas.openxmlformats.org/drawingml/2006/table">
            <a:tbl>
              <a:tblPr firstRow="1" firstCol="1" bandRow="1"/>
              <a:tblGrid>
                <a:gridCol w="1594664">
                  <a:extLst>
                    <a:ext uri="{9D8B030D-6E8A-4147-A177-3AD203B41FA5}">
                      <a16:colId xmlns="" xmlns:a16="http://schemas.microsoft.com/office/drawing/2014/main" val="3650555171"/>
                    </a:ext>
                  </a:extLst>
                </a:gridCol>
                <a:gridCol w="1826714">
                  <a:extLst>
                    <a:ext uri="{9D8B030D-6E8A-4147-A177-3AD203B41FA5}">
                      <a16:colId xmlns="" xmlns:a16="http://schemas.microsoft.com/office/drawing/2014/main" val="1910860222"/>
                    </a:ext>
                  </a:extLst>
                </a:gridCol>
                <a:gridCol w="1774020">
                  <a:extLst>
                    <a:ext uri="{9D8B030D-6E8A-4147-A177-3AD203B41FA5}">
                      <a16:colId xmlns="" xmlns:a16="http://schemas.microsoft.com/office/drawing/2014/main" val="4065537207"/>
                    </a:ext>
                  </a:extLst>
                </a:gridCol>
                <a:gridCol w="1501093">
                  <a:extLst>
                    <a:ext uri="{9D8B030D-6E8A-4147-A177-3AD203B41FA5}">
                      <a16:colId xmlns="" xmlns:a16="http://schemas.microsoft.com/office/drawing/2014/main" val="207897969"/>
                    </a:ext>
                  </a:extLst>
                </a:gridCol>
                <a:gridCol w="1296398">
                  <a:extLst>
                    <a:ext uri="{9D8B030D-6E8A-4147-A177-3AD203B41FA5}">
                      <a16:colId xmlns="" xmlns:a16="http://schemas.microsoft.com/office/drawing/2014/main" val="2764332210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общее кол-во 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статей</a:t>
                      </a: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общее число </a:t>
                      </a:r>
                      <a:r>
                        <a:rPr lang="ru-RU" sz="16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среднее кол-во статей 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среднее число </a:t>
                      </a:r>
                      <a:r>
                        <a:rPr lang="ru-RU" sz="16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89941867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РИНЦ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519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1583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57,67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,8</a:t>
                      </a: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31302823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1,44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10,44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08313140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Scopus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11,67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51187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92812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324000" y="44280"/>
            <a:ext cx="8568000" cy="43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47500" lnSpcReduction="20000"/>
          </a:bodyPr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0" y="0"/>
            <a:ext cx="9142560" cy="685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КАФЕДРА ЗООЛОГИИ</a:t>
            </a: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16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ЗАВЕДУЮЩИЙ КАФЕДРОЙ</a:t>
            </a:r>
            <a:endParaRPr lang="ru-RU" sz="16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Подано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заявлений – 1. </a:t>
            </a:r>
            <a:endParaRPr lang="ru-RU" sz="20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dirty="0"/>
              <a:t> </a:t>
            </a:r>
            <a:r>
              <a:rPr lang="ru-RU" sz="2000" b="1" dirty="0" smtClean="0"/>
              <a:t>                АТАЕВ ГЕННАДИЙ ЛЕОНИДОВИЧ</a:t>
            </a:r>
            <a:r>
              <a:rPr lang="ru-RU" sz="2000" dirty="0" smtClean="0"/>
              <a:t>, </a:t>
            </a:r>
            <a:r>
              <a:rPr lang="ru-RU" dirty="0" smtClean="0"/>
              <a:t>1959, почетный работник высшего профессионального образования РФ, доктор биологических наук (2000), профессор  (2003), заведующий кафедрой зоологии.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Отчетный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период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– 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5 лет.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Основные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работы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из 17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опубликованных: 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«Размножение </a:t>
            </a:r>
            <a:r>
              <a:rPr lang="ru-RU" sz="20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партенит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трематод. Обзор основных теорий» (монография, 2017), «Анализ клеточного состава </a:t>
            </a:r>
            <a:r>
              <a:rPr lang="ru-RU" sz="20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гемолимфы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трех видов </a:t>
            </a:r>
            <a:r>
              <a:rPr lang="ru-RU" sz="20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планорбид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(</a:t>
            </a:r>
            <a:r>
              <a:rPr lang="en-US" sz="20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Gastropoda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US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Pulmonata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)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» (статья, 2018).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Лекционные курсы по профилю кафедры: </a:t>
            </a:r>
            <a:r>
              <a:rPr lang="ru-RU" altLang="ru-RU" sz="2000" i="1" dirty="0">
                <a:solidFill>
                  <a:srgbClr val="000000"/>
                </a:solidFill>
              </a:rPr>
              <a:t>в </a:t>
            </a:r>
            <a:r>
              <a:rPr lang="en-US" altLang="ru-RU" sz="2000" i="1" dirty="0">
                <a:solidFill>
                  <a:srgbClr val="000000"/>
                </a:solidFill>
              </a:rPr>
              <a:t>moodle.herzen.spb.ru: </a:t>
            </a:r>
            <a:r>
              <a:rPr lang="ru-RU" altLang="ru-RU" sz="2000" dirty="0" smtClean="0">
                <a:solidFill>
                  <a:srgbClr val="000000"/>
                </a:solidFill>
              </a:rPr>
              <a:t>«</a:t>
            </a:r>
            <a:r>
              <a:rPr lang="ru-RU" altLang="ru-RU" sz="2000" dirty="0" err="1" smtClean="0">
                <a:solidFill>
                  <a:srgbClr val="000000"/>
                </a:solidFill>
              </a:rPr>
              <a:t>Прогистология</a:t>
            </a:r>
            <a:r>
              <a:rPr lang="ru-RU" altLang="ru-RU" sz="2000" dirty="0" smtClean="0">
                <a:solidFill>
                  <a:srgbClr val="000000"/>
                </a:solidFill>
              </a:rPr>
              <a:t>»; «Зоология беспозвоночных», «Функциональная морфология животных», «Проблемы современной биологии».</a:t>
            </a:r>
            <a:endParaRPr lang="ru-RU" altLang="ru-RU" sz="2000" i="1" dirty="0" smtClean="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Научное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руководство: 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 докторант, 4 аспиранта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</a:t>
            </a:r>
            <a:endParaRPr lang="ru-RU" sz="20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Наличие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грантов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руководитель 4 грантов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РФФИ (2014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– 2018 гг.), 5 проектов МН и ВО РФ (2014 – 2018 гг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.).</a:t>
            </a:r>
            <a:endParaRPr lang="ru-RU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Заявочная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деятельность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проект МН и ВО РФ – 2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заявки (2014, 2016 гг.), грант РФФИ – 5 заявок (2014, 2015, 2017.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2018 гг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.), грант РНФ – 6 заявок (2014 –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2018 гг.),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грант Президента – 1 заявка (2015), грант КНВШ – 3 заявки (2014, 2017,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2018 гг.).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Поддержано 4 заявки, на рассмотрении – 2 заявки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                   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            </a:t>
            </a:r>
            <a:r>
              <a:rPr lang="ru-RU" sz="1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Наукометрические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показатели      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Итоги голосования: за – 52; против – нет.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endParaRPr lang="ru-RU" sz="18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ea typeface="DejaVu Sans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en-US" sz="1800" b="1" i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299313"/>
              </p:ext>
            </p:extLst>
          </p:nvPr>
        </p:nvGraphicFramePr>
        <p:xfrm>
          <a:off x="971600" y="5445224"/>
          <a:ext cx="7992168" cy="1278390"/>
        </p:xfrm>
        <a:graphic>
          <a:graphicData uri="http://schemas.openxmlformats.org/drawingml/2006/table">
            <a:tbl>
              <a:tblPr firstRow="1" firstCol="1" bandRow="1"/>
              <a:tblGrid>
                <a:gridCol w="194421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151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0465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26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Хирша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26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26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26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747001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 rot="10800000">
            <a:off x="33373080" y="330480"/>
            <a:ext cx="8228160" cy="7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8" name="CustomShape 2"/>
          <p:cNvSpPr/>
          <p:nvPr/>
        </p:nvSpPr>
        <p:spPr>
          <a:xfrm>
            <a:off x="0" y="0"/>
            <a:ext cx="9144000" cy="685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 lnSpcReduction="10000"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2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Данные по кафедре зоологии                    </a:t>
            </a: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Штатный </a:t>
            </a: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состав:</a:t>
            </a: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ППС –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14; </a:t>
            </a: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НС –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1; </a:t>
            </a: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УВП – 8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.</a:t>
            </a:r>
            <a:endParaRPr lang="ru-RU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lang="ru-RU" sz="22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Наукометрические</a:t>
            </a:r>
            <a:r>
              <a:rPr lang="ru-RU" sz="22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показатели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n-US" sz="19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Средний индекс </a:t>
            </a:r>
            <a:r>
              <a:rPr lang="ru-RU" sz="19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Хирша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по кафедре – 10.</a:t>
            </a:r>
            <a:endParaRPr lang="ru-RU" sz="1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Преподавателями </a:t>
            </a: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кафедры опубликовано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325 работ. Преподаватели </a:t>
            </a: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кафедры приняли участие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  15 научных </a:t>
            </a: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конференциях.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Один преподаватель кафедры защитил кандидатскую диссертацию.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ru-RU" sz="1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Объем НИР в расчете на одного НПР кафедры за 2018 г.: </a:t>
            </a:r>
            <a:r>
              <a:rPr lang="ru-RU" sz="1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255271 руб. 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</a:t>
            </a:r>
            <a:r>
              <a:rPr lang="ru-RU" sz="1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Наличие грантов: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2014 – 2018 гг. : преподавателями кафедры участвовали в 5 проектах МО и Н РФ, 5 грантах РФФИ, 1 гранте Президента РФ.</a:t>
            </a:r>
            <a:endParaRPr lang="ru-RU" sz="19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Заявочная </a:t>
            </a:r>
            <a:r>
              <a:rPr lang="ru-RU" sz="19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деятельность кафедры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проект МН и ВО РФ – 2 заявки (2014, 2016 гг.), грант РФФИ – 5 заявок (2014, 2015, 2017. 2018 гг.), грант РНФ – 6 заявок (2014 – 2018 гг.), грант Президента – 1 заявка (2015), грант КНВШ – 3 заявки (2014, 2017, 2018 гг.). Поддержано 12 заявок, на рассмотрении – </a:t>
            </a: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заявки.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</a:t>
            </a:r>
            <a:endParaRPr lang="ru-RU" sz="19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116931"/>
              </p:ext>
            </p:extLst>
          </p:nvPr>
        </p:nvGraphicFramePr>
        <p:xfrm>
          <a:off x="899592" y="1340768"/>
          <a:ext cx="7992889" cy="1755042"/>
        </p:xfrm>
        <a:graphic>
          <a:graphicData uri="http://schemas.openxmlformats.org/drawingml/2006/table">
            <a:tbl>
              <a:tblPr firstRow="1" firstCol="1" bandRow="1"/>
              <a:tblGrid>
                <a:gridCol w="1594664">
                  <a:extLst>
                    <a:ext uri="{9D8B030D-6E8A-4147-A177-3AD203B41FA5}">
                      <a16:colId xmlns="" xmlns:a16="http://schemas.microsoft.com/office/drawing/2014/main" val="3650555171"/>
                    </a:ext>
                  </a:extLst>
                </a:gridCol>
                <a:gridCol w="1826714">
                  <a:extLst>
                    <a:ext uri="{9D8B030D-6E8A-4147-A177-3AD203B41FA5}">
                      <a16:colId xmlns="" xmlns:a16="http://schemas.microsoft.com/office/drawing/2014/main" val="1910860222"/>
                    </a:ext>
                  </a:extLst>
                </a:gridCol>
                <a:gridCol w="1774020">
                  <a:extLst>
                    <a:ext uri="{9D8B030D-6E8A-4147-A177-3AD203B41FA5}">
                      <a16:colId xmlns="" xmlns:a16="http://schemas.microsoft.com/office/drawing/2014/main" val="4065537207"/>
                    </a:ext>
                  </a:extLst>
                </a:gridCol>
                <a:gridCol w="1501093">
                  <a:extLst>
                    <a:ext uri="{9D8B030D-6E8A-4147-A177-3AD203B41FA5}">
                      <a16:colId xmlns="" xmlns:a16="http://schemas.microsoft.com/office/drawing/2014/main" val="207897969"/>
                    </a:ext>
                  </a:extLst>
                </a:gridCol>
                <a:gridCol w="1296398">
                  <a:extLst>
                    <a:ext uri="{9D8B030D-6E8A-4147-A177-3AD203B41FA5}">
                      <a16:colId xmlns="" xmlns:a16="http://schemas.microsoft.com/office/drawing/2014/main" val="2764332210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общее кол-во 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статей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общее число </a:t>
                      </a:r>
                      <a:r>
                        <a:rPr lang="ru-RU" sz="16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среднее кол-во статей 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среднее число </a:t>
                      </a:r>
                      <a:r>
                        <a:rPr lang="ru-RU" sz="16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89941867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РИНЦ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774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55,29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215,07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31302823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08313140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Scopus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8,36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33,57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51187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927781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3536</TotalTime>
  <Words>1918</Words>
  <Application>Microsoft Office PowerPoint</Application>
  <PresentationFormat>Экран (4:3)</PresentationFormat>
  <Paragraphs>729</Paragraphs>
  <Slides>27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ВЫБОРЫ ДЕКАНА ФАКУЛЬТЕТА БИОЛОГИИ</vt:lpstr>
      <vt:lpstr>Презентация PowerPoint</vt:lpstr>
      <vt:lpstr>ВЫБОРЫ ДЕКАНА ФАКУЛЬТЕТА ГЕОГРАФИИ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Представление к ученым званиям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299</cp:revision>
  <cp:lastPrinted>2018-11-22T11:29:37Z</cp:lastPrinted>
  <dcterms:created xsi:type="dcterms:W3CDTF">2018-08-06T10:51:30Z</dcterms:created>
  <dcterms:modified xsi:type="dcterms:W3CDTF">2018-11-29T10:06:50Z</dcterms:modified>
</cp:coreProperties>
</file>