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83" r:id="rId3"/>
    <p:sldId id="284" r:id="rId4"/>
    <p:sldId id="285" r:id="rId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60" autoAdjust="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2CF7B-3C87-416F-AAC6-701C87D0D52F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6B19F-7526-43B9-AAD9-0969949B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7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6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3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35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9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0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07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5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15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2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2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D531D-D1AA-4BF7-9DAA-D45C9E2594A0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6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66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-99392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ГУМАНИТАРНОГО ОБРАЗОВАНИЯ Выборгского филиала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51211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БАРЫКИНА ИННА ЕВГЕНЬЕВНА,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1969</a:t>
            </a:r>
            <a:r>
              <a:rPr lang="ru-RU" altLang="ru-RU" sz="1800" dirty="0" smtClean="0">
                <a:solidFill>
                  <a:srgbClr val="000000"/>
                </a:solidFill>
              </a:rPr>
              <a:t>, доктор исторических наук (2017), доцент (2017), профессор кафедры социального образования Санкт-Петербургской академии постдипломного педагогического образования.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39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«Возможности и технологии изучения революций в школьных курсах Отечественной и Всеобщей истории» (статья, 2017. РИНЦ), «Государственное управление России второй половины </a:t>
            </a:r>
            <a:r>
              <a:rPr lang="en-US" altLang="ru-RU" sz="1800" dirty="0" smtClean="0">
                <a:solidFill>
                  <a:srgbClr val="000000"/>
                </a:solidFill>
              </a:rPr>
              <a:t>XIX </a:t>
            </a:r>
            <a:r>
              <a:rPr lang="ru-RU" altLang="ru-RU" sz="1800" dirty="0" smtClean="0">
                <a:solidFill>
                  <a:srgbClr val="000000"/>
                </a:solidFill>
              </a:rPr>
              <a:t>века (особые формы и специальные институты)» (монография, 2018. РИНЦ).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«Отечественная история», «История внутренней политики и государственного управления», «История реформ», «Методика изучения «трудных вопросов» истории».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руководитель гранта РФФИ (2017).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r>
              <a:rPr lang="ru-RU" altLang="ru-RU" sz="1800" dirty="0" smtClean="0">
                <a:solidFill>
                  <a:srgbClr val="000000"/>
                </a:solidFill>
              </a:rPr>
              <a:t>Результаты голосования: за – 64, против – нет.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04770"/>
              </p:ext>
            </p:extLst>
          </p:nvPr>
        </p:nvGraphicFramePr>
        <p:xfrm>
          <a:off x="611560" y="4725144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068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ИНФОРМАЦИОННЫХ СИСТЕМ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591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ИВАНОВ ВЛАДИМИР МИХАЙЛОВИЧ,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1956, заслуженный работник высшей школы РФ, член Союза дизайнеров РФ, доктор физико-математических </a:t>
            </a:r>
            <a:r>
              <a:rPr lang="ru-RU" altLang="ru-RU" sz="1800" dirty="0">
                <a:solidFill>
                  <a:srgbClr val="000000"/>
                </a:solidFill>
              </a:rPr>
              <a:t>наук </a:t>
            </a:r>
            <a:r>
              <a:rPr lang="ru-RU" altLang="ru-RU" sz="1800" dirty="0" smtClean="0">
                <a:solidFill>
                  <a:srgbClr val="000000"/>
                </a:solidFill>
              </a:rPr>
              <a:t>(1995),  </a:t>
            </a:r>
            <a:r>
              <a:rPr lang="ru-RU" altLang="ru-RU" sz="1800" dirty="0">
                <a:solidFill>
                  <a:srgbClr val="000000"/>
                </a:solidFill>
              </a:rPr>
              <a:t>профессор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(1997), </a:t>
            </a:r>
            <a:r>
              <a:rPr lang="ru-RU" altLang="ru-RU" sz="1800" dirty="0">
                <a:solidFill>
                  <a:srgbClr val="000000"/>
                </a:solidFill>
              </a:rPr>
              <a:t>профессор 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инженерной графики и дизайна Санкт-Петербургского политехнического университета Петра Великого.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60 опубликованных:</a:t>
            </a:r>
            <a:r>
              <a:rPr lang="ru-RU" altLang="ru-RU" sz="1800" dirty="0" smtClean="0">
                <a:solidFill>
                  <a:srgbClr val="000000"/>
                </a:solidFill>
              </a:rPr>
              <a:t> «</a:t>
            </a:r>
            <a:r>
              <a:rPr lang="ru-RU" altLang="ru-RU" sz="1800" dirty="0" err="1">
                <a:solidFill>
                  <a:srgbClr val="000000"/>
                </a:solidFill>
              </a:rPr>
              <a:t>Б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еспоисковая</a:t>
            </a:r>
            <a:r>
              <a:rPr lang="ru-RU" altLang="ru-RU" sz="1800" dirty="0" smtClean="0">
                <a:solidFill>
                  <a:srgbClr val="000000"/>
                </a:solidFill>
              </a:rPr>
              <a:t> система адаптивного управления электроприводом для механизмов с переменным моментом инерции» (статья, 2018. РИНЦ), «Применение адаптивных технологий в передовом протезировании» (статья, 2019. РИНЦ).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	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«Графический дизайн», «Информационный дизайн».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</a:t>
            </a:r>
            <a:r>
              <a:rPr lang="ru-RU" altLang="ru-RU" sz="1800" dirty="0" smtClean="0">
                <a:solidFill>
                  <a:srgbClr val="000000"/>
                </a:solidFill>
              </a:rPr>
              <a:t>Результаты </a:t>
            </a:r>
            <a:r>
              <a:rPr lang="ru-RU" altLang="ru-RU" sz="1800" dirty="0">
                <a:solidFill>
                  <a:srgbClr val="000000"/>
                </a:solidFill>
              </a:rPr>
              <a:t>голосования: за – 64, против – нет.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00122"/>
              </p:ext>
            </p:extLst>
          </p:nvPr>
        </p:nvGraphicFramePr>
        <p:xfrm>
          <a:off x="611560" y="4797152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238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-99392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ХОРОВОГО ДИРИЖИРОВАНИЯ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51211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ЕКИМОВ СЕРГЕЙ ВИКТОРОВИЧ,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1974</a:t>
            </a:r>
            <a:r>
              <a:rPr lang="ru-RU" altLang="ru-RU" sz="1800" dirty="0" smtClean="0">
                <a:solidFill>
                  <a:srgbClr val="000000"/>
                </a:solidFill>
              </a:rPr>
              <a:t>, ученой степени не имеет, доцент (2017), член Союза композиторов РФ, заведующий кафедрой академического хора Санкт-Петербургского государственного института культуры.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10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«Хрестоматия современной музыки Петербургских композиторов» (учебное пособие в соавторстве, 2016), ««Хоровые триптихи» для смешанного хора </a:t>
            </a:r>
            <a:r>
              <a:rPr lang="en-US" altLang="ru-RU" sz="1800" dirty="0" smtClean="0">
                <a:solidFill>
                  <a:srgbClr val="000000"/>
                </a:solidFill>
              </a:rPr>
              <a:t>a </a:t>
            </a:r>
            <a:r>
              <a:rPr lang="en-US" altLang="ru-RU" sz="1800" dirty="0" err="1" smtClean="0">
                <a:solidFill>
                  <a:srgbClr val="000000"/>
                </a:solidFill>
              </a:rPr>
              <a:t>capella</a:t>
            </a:r>
            <a:r>
              <a:rPr lang="ru-RU" altLang="ru-RU" sz="1800" dirty="0" smtClean="0">
                <a:solidFill>
                  <a:srgbClr val="000000"/>
                </a:solidFill>
              </a:rPr>
              <a:t>» (учебное пособие,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«Хоровое пение (женский хор)», «Дирижерско-хоровые дисциплины», «Современное хоровое исполнительское искусство».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Является художественным директором международного  фестиваля хорового искусства «Поющий мир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»; лауреат международных и российских музыкальных конкурсов; постоянный член жюри международных и российских музыкальных конкурсов; автор часто исполняемых хоровых циклов и миниатюр, духовной музыки. 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Подготовил 5 лауреатов международных конкурсов.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 </a:t>
            </a:r>
            <a:r>
              <a:rPr lang="ru-RU" altLang="ru-RU" sz="1800" smtClean="0">
                <a:solidFill>
                  <a:srgbClr val="000000"/>
                </a:solidFill>
              </a:rPr>
              <a:t>       </a:t>
            </a:r>
            <a:r>
              <a:rPr lang="ru-RU" altLang="ru-RU" sz="1800" smtClean="0">
                <a:solidFill>
                  <a:srgbClr val="000000"/>
                </a:solidFill>
              </a:rPr>
              <a:t>Результаты </a:t>
            </a:r>
            <a:r>
              <a:rPr lang="ru-RU" altLang="ru-RU" sz="1800">
                <a:solidFill>
                  <a:srgbClr val="000000"/>
                </a:solidFill>
              </a:rPr>
              <a:t>голосования: за – 64, против – нет.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270391"/>
              </p:ext>
            </p:extLst>
          </p:nvPr>
        </p:nvGraphicFramePr>
        <p:xfrm>
          <a:off x="539552" y="5085184"/>
          <a:ext cx="8352928" cy="1424940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1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профиля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36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3392</TotalTime>
  <Words>135</Words>
  <Application>Microsoft Office PowerPoint</Application>
  <PresentationFormat>Экран (4:3)</PresentationFormat>
  <Paragraphs>98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241</cp:revision>
  <cp:lastPrinted>2019-06-19T06:14:09Z</cp:lastPrinted>
  <dcterms:created xsi:type="dcterms:W3CDTF">2018-10-04T10:05:49Z</dcterms:created>
  <dcterms:modified xsi:type="dcterms:W3CDTF">2019-09-02T11:01:45Z</dcterms:modified>
</cp:coreProperties>
</file>