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3" r:id="rId2"/>
    <p:sldId id="277" r:id="rId3"/>
    <p:sldId id="276" r:id="rId4"/>
    <p:sldId id="279" r:id="rId5"/>
    <p:sldId id="278" r:id="rId6"/>
    <p:sldId id="281" r:id="rId7"/>
    <p:sldId id="280" r:id="rId8"/>
    <p:sldId id="275" r:id="rId9"/>
    <p:sldId id="274" r:id="rId10"/>
    <p:sldId id="267" r:id="rId11"/>
    <p:sldId id="285" r:id="rId12"/>
    <p:sldId id="282" r:id="rId13"/>
    <p:sldId id="284" r:id="rId14"/>
    <p:sldId id="270" r:id="rId15"/>
    <p:sldId id="271" r:id="rId16"/>
    <p:sldId id="272" r:id="rId17"/>
    <p:sldId id="287" r:id="rId18"/>
    <p:sldId id="290" r:id="rId19"/>
    <p:sldId id="289" r:id="rId20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85" autoAdjust="0"/>
  </p:normalViewPr>
  <p:slideViewPr>
    <p:cSldViewPr>
      <p:cViewPr varScale="1">
        <p:scale>
          <a:sx n="83" d="100"/>
          <a:sy n="83" d="100"/>
        </p:scale>
        <p:origin x="-14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599EF-1BD7-41E7-A8C3-E215C71FBB66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7CFDA-4748-4FCB-8FF4-D38804229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133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11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11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13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13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14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14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15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15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16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16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1187280" y="2033640"/>
            <a:ext cx="6978960" cy="2330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Выборы </a:t>
            </a:r>
            <a:r>
              <a:rPr lang="ru-RU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заведующего кафедрой:</a:t>
            </a:r>
            <a:r>
              <a:rPr lang="ru-RU" sz="5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5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CustomShape 2"/>
          <p:cNvSpPr/>
          <p:nvPr/>
        </p:nvSpPr>
        <p:spPr>
          <a:xfrm>
            <a:off x="1371600" y="1052640"/>
            <a:ext cx="6399360" cy="21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8667240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826920" y="404640"/>
            <a:ext cx="7704360" cy="107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CustomShape 2"/>
          <p:cNvSpPr/>
          <p:nvPr/>
        </p:nvSpPr>
        <p:spPr>
          <a:xfrm>
            <a:off x="395280" y="1773360"/>
            <a:ext cx="8228160" cy="453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Конкурс 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 </a:t>
            </a:r>
            <a:r>
              <a:rPr lang="ru-RU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должность 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профессора кафедры: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879"/>
              </a:spcBef>
            </a:pP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034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-180528" y="-243408"/>
            <a:ext cx="903605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ГЕОМЕТРИИ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0,25)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-1.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764704"/>
            <a:ext cx="9144000" cy="6159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    ВЕРНЕР АЛЕКСЕЙ ЛЕОНИДОВИЧ,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1934, заслуженный деятель науки    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РФ</a:t>
            </a:r>
            <a:r>
              <a:rPr lang="ru-RU" altLang="ru-RU" sz="1800" dirty="0" smtClean="0">
                <a:solidFill>
                  <a:srgbClr val="000000"/>
                </a:solidFill>
              </a:rPr>
              <a:t>,  почетный профессор РГПУ им. А. И. Герцена, доктор  физико-   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</a:pP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математических </a:t>
            </a:r>
            <a:r>
              <a:rPr lang="ru-RU" altLang="ru-RU" sz="1800" dirty="0" smtClean="0">
                <a:solidFill>
                  <a:srgbClr val="000000"/>
                </a:solidFill>
              </a:rPr>
              <a:t>наук (1969),  </a:t>
            </a:r>
            <a:r>
              <a:rPr lang="ru-RU" altLang="ru-RU" sz="1800" dirty="0">
                <a:solidFill>
                  <a:srgbClr val="000000"/>
                </a:solidFill>
              </a:rPr>
              <a:t>профессор </a:t>
            </a:r>
            <a:r>
              <a:rPr lang="ru-RU" altLang="ru-RU" sz="1800" dirty="0" smtClean="0">
                <a:solidFill>
                  <a:srgbClr val="000000"/>
                </a:solidFill>
              </a:rPr>
              <a:t>(1971), профессор </a:t>
            </a:r>
            <a:r>
              <a:rPr lang="ru-RU" altLang="ru-RU" sz="1800" dirty="0">
                <a:solidFill>
                  <a:srgbClr val="000000"/>
                </a:solidFill>
              </a:rPr>
              <a:t>кафедры </a:t>
            </a: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r>
              <a:rPr lang="ru-RU" altLang="ru-RU" sz="1800" dirty="0">
                <a:solidFill>
                  <a:srgbClr val="000000"/>
                </a:solidFill>
              </a:rPr>
              <a:t>геометрии.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           Отчетный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период – 3 года: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   Основные работы из 31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«Учебники геометрии в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      школах России» (монография, 2017), «Геометрия: 10-11 классы» (учебник в  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      соавторстве, 2017).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            Лекционные курсы: «</a:t>
            </a:r>
            <a:r>
              <a:rPr lang="ru-RU" altLang="ru-RU" sz="1800" dirty="0" smtClean="0">
                <a:solidFill>
                  <a:srgbClr val="000000"/>
                </a:solidFill>
              </a:rPr>
              <a:t>Проблемы курса геометрии в школах России»,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   «Многогранники».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	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В 2017 году прошел повышение квалификации:</a:t>
            </a:r>
            <a:r>
              <a:rPr lang="ru-RU" altLang="ru-RU" sz="1800" dirty="0" smtClean="0">
                <a:solidFill>
                  <a:srgbClr val="000000"/>
                </a:solidFill>
              </a:rPr>
              <a:t> «Проектирование и организация учебного процесса в электронной информационно-образовательной среде вуза»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нет данных.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Результаты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голосования: за - 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58,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против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– 1.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показатели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074562"/>
              </p:ext>
            </p:extLst>
          </p:nvPr>
        </p:nvGraphicFramePr>
        <p:xfrm>
          <a:off x="251521" y="5589241"/>
          <a:ext cx="8280920" cy="1226820"/>
        </p:xfrm>
        <a:graphic>
          <a:graphicData uri="http://schemas.openxmlformats.org/drawingml/2006/table">
            <a:tbl>
              <a:tblPr firstRow="1" firstCol="1" bandRow="1"/>
              <a:tblGrid>
                <a:gridCol w="20549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167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173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19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459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80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80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80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9640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457200" y="116640"/>
            <a:ext cx="8226720" cy="141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" name="CustomShape 2"/>
          <p:cNvSpPr/>
          <p:nvPr/>
        </p:nvSpPr>
        <p:spPr>
          <a:xfrm>
            <a:off x="0" y="216000"/>
            <a:ext cx="9144000" cy="664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72000" indent="288000" algn="ctr">
              <a:lnSpc>
                <a:spcPct val="100000"/>
              </a:lnSpc>
              <a:spcBef>
                <a:spcPts val="360"/>
              </a:spcBef>
            </a:pPr>
            <a:r>
              <a:rPr lang="ru-RU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КАФЕДРА ЖИВОПИСИ</a:t>
            </a:r>
            <a:r>
              <a:rPr dirty="0"/>
              <a:t/>
            </a:r>
            <a:br>
              <a:rPr dirty="0"/>
            </a:br>
            <a:r>
              <a:rPr lang="ru-RU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Профессор </a:t>
            </a:r>
            <a:endParaRPr lang="ru-RU" b="0" strike="noStrike" spc="-1" dirty="0">
              <a:latin typeface="Arial"/>
            </a:endParaRPr>
          </a:p>
          <a:p>
            <a:pPr marL="72000" indent="288000" algn="ctr">
              <a:lnSpc>
                <a:spcPct val="100000"/>
              </a:lnSpc>
              <a:spcBef>
                <a:spcPts val="360"/>
              </a:spcBef>
            </a:pPr>
            <a:r>
              <a:rPr lang="ru-RU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Подано заявлений - 1.</a:t>
            </a:r>
            <a:endParaRPr lang="ru-RU" b="0" strike="noStrike" spc="-1" dirty="0">
              <a:latin typeface="Arial"/>
            </a:endParaRPr>
          </a:p>
          <a:p>
            <a:pPr marL="72000" indent="288000" algn="just">
              <a:lnSpc>
                <a:spcPct val="100000"/>
              </a:lnSpc>
              <a:spcBef>
                <a:spcPts val="400"/>
              </a:spcBef>
            </a:pPr>
            <a:r>
              <a:rPr lang="ru-RU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 </a:t>
            </a:r>
            <a:r>
              <a:rPr lang="ru-RU" sz="2000" b="1" strike="noStrike" spc="-1" dirty="0" smtClean="0">
                <a:solidFill>
                  <a:srgbClr val="000000"/>
                </a:solidFill>
                <a:ea typeface="DejaVu Sans"/>
              </a:rPr>
              <a:t>ЛИТВИНОВ </a:t>
            </a:r>
            <a:r>
              <a:rPr lang="ru-RU" sz="2000" b="1" strike="noStrike" spc="-1" dirty="0">
                <a:solidFill>
                  <a:srgbClr val="000000"/>
                </a:solidFill>
                <a:ea typeface="DejaVu Sans"/>
              </a:rPr>
              <a:t>ВЯЧЕСЛАВ АЛЕКСАНДРОВИЧ, </a:t>
            </a:r>
            <a:r>
              <a:rPr lang="ru-RU" b="0" strike="noStrike" spc="-1" dirty="0">
                <a:solidFill>
                  <a:srgbClr val="000000"/>
                </a:solidFill>
                <a:ea typeface="DejaVu Sans"/>
              </a:rPr>
              <a:t>1939,  профессор (2006), почетный работник высшего профессионального образования РФ, член Союза художников РФ, профессор кафедры живописи.</a:t>
            </a:r>
            <a:endParaRPr lang="ru-RU" b="0" strike="noStrike" spc="-1" dirty="0"/>
          </a:p>
          <a:p>
            <a:pPr marL="72000" indent="288000" algn="just">
              <a:lnSpc>
                <a:spcPct val="120000"/>
              </a:lnSpc>
              <a:spcBef>
                <a:spcPts val="400"/>
              </a:spcBef>
            </a:pPr>
            <a:r>
              <a:rPr lang="ru-RU" b="1" strike="noStrike" spc="-1" dirty="0">
                <a:solidFill>
                  <a:srgbClr val="000000"/>
                </a:solidFill>
                <a:ea typeface="DejaVu Sans"/>
              </a:rPr>
              <a:t>Отчетный период – 5 лет: </a:t>
            </a:r>
            <a:endParaRPr lang="ru-RU" b="0" strike="noStrike" spc="-1" dirty="0"/>
          </a:p>
          <a:p>
            <a:pPr marL="72000" indent="288000" algn="just">
              <a:lnSpc>
                <a:spcPct val="120000"/>
              </a:lnSpc>
              <a:spcBef>
                <a:spcPts val="400"/>
              </a:spcBef>
            </a:pPr>
            <a:r>
              <a:rPr lang="ru-RU" b="1" i="1" strike="noStrike" spc="-1" dirty="0">
                <a:solidFill>
                  <a:srgbClr val="000000"/>
                </a:solidFill>
                <a:ea typeface="DejaVu Sans"/>
              </a:rPr>
              <a:t>Основные работы из </a:t>
            </a:r>
            <a:r>
              <a:rPr lang="ru-RU" b="1" i="1" strike="noStrike" spc="-1" dirty="0" smtClean="0">
                <a:solidFill>
                  <a:srgbClr val="000000"/>
                </a:solidFill>
                <a:ea typeface="DejaVu Sans"/>
              </a:rPr>
              <a:t>4 </a:t>
            </a:r>
            <a:r>
              <a:rPr lang="ru-RU" b="1" i="1" strike="noStrike" spc="-1" dirty="0">
                <a:solidFill>
                  <a:srgbClr val="000000"/>
                </a:solidFill>
                <a:ea typeface="DejaVu Sans"/>
              </a:rPr>
              <a:t>опубликованных</a:t>
            </a:r>
            <a:r>
              <a:rPr lang="ru-RU" b="1" i="1" strike="noStrike" spc="-1" dirty="0" smtClean="0">
                <a:solidFill>
                  <a:srgbClr val="000000"/>
                </a:solidFill>
                <a:ea typeface="DejaVu Sans"/>
              </a:rPr>
              <a:t>: </a:t>
            </a:r>
            <a:r>
              <a:rPr lang="ru-RU" strike="noStrike" spc="-1" dirty="0" smtClean="0">
                <a:solidFill>
                  <a:srgbClr val="000000"/>
                </a:solidFill>
                <a:ea typeface="DejaVu Sans"/>
              </a:rPr>
              <a:t>«Философия жанра» (с</a:t>
            </a:r>
            <a:r>
              <a:rPr lang="ru-RU" b="0" strike="noStrike" spc="-1" dirty="0" smtClean="0">
                <a:ea typeface="DejaVu Sans"/>
              </a:rPr>
              <a:t>татья, </a:t>
            </a:r>
            <a:r>
              <a:rPr lang="ru-RU" dirty="0" smtClean="0"/>
              <a:t>2017).</a:t>
            </a:r>
          </a:p>
          <a:p>
            <a:pPr marL="72000" indent="288000" algn="just">
              <a:lnSpc>
                <a:spcPct val="120000"/>
              </a:lnSpc>
              <a:spcBef>
                <a:spcPts val="400"/>
              </a:spcBef>
            </a:pPr>
            <a:r>
              <a:rPr lang="ru-RU" b="1" i="1" strike="noStrike" spc="-1" dirty="0" smtClean="0">
                <a:solidFill>
                  <a:srgbClr val="000000"/>
                </a:solidFill>
                <a:ea typeface="DejaVu Sans"/>
              </a:rPr>
              <a:t>Лекционный </a:t>
            </a:r>
            <a:r>
              <a:rPr lang="ru-RU" b="1" i="1" strike="noStrike" spc="-1" dirty="0">
                <a:solidFill>
                  <a:srgbClr val="000000"/>
                </a:solidFill>
                <a:ea typeface="DejaVu Sans"/>
              </a:rPr>
              <a:t>курс</a:t>
            </a:r>
            <a:r>
              <a:rPr lang="ru-RU" b="0" strike="noStrike" spc="-1" dirty="0">
                <a:solidFill>
                  <a:srgbClr val="000000"/>
                </a:solidFill>
                <a:ea typeface="DejaVu Sans"/>
              </a:rPr>
              <a:t>: «Практический курс по живописи и композиции».</a:t>
            </a:r>
            <a:endParaRPr lang="ru-RU" b="0" strike="noStrike" spc="-1" dirty="0"/>
          </a:p>
          <a:p>
            <a:pPr marL="72000" indent="288000" algn="just">
              <a:lnSpc>
                <a:spcPct val="120000"/>
              </a:lnSpc>
              <a:spcBef>
                <a:spcPts val="360"/>
              </a:spcBef>
            </a:pPr>
            <a:r>
              <a:rPr lang="ru-RU" spc="-1" dirty="0" smtClean="0">
                <a:solidFill>
                  <a:srgbClr val="000000"/>
                </a:solidFill>
                <a:ea typeface="DejaVu Sans"/>
              </a:rPr>
              <a:t>Подготовил</a:t>
            </a:r>
            <a:r>
              <a:rPr lang="ru-RU" b="0" strike="noStrike" spc="-1" dirty="0" smtClean="0">
                <a:solidFill>
                  <a:srgbClr val="000000"/>
                </a:solidFill>
                <a:ea typeface="DejaVu Sans"/>
              </a:rPr>
              <a:t> </a:t>
            </a:r>
            <a:r>
              <a:rPr lang="ru-RU" b="0" strike="noStrike" spc="-1" dirty="0">
                <a:solidFill>
                  <a:srgbClr val="000000"/>
                </a:solidFill>
                <a:ea typeface="DejaVu Sans"/>
              </a:rPr>
              <a:t>15 магистрантов, из них </a:t>
            </a:r>
            <a:r>
              <a:rPr lang="ru-RU" b="0" strike="noStrike" spc="-1" dirty="0" smtClean="0">
                <a:solidFill>
                  <a:srgbClr val="000000"/>
                </a:solidFill>
                <a:ea typeface="DejaVu Sans"/>
              </a:rPr>
              <a:t>13 для КНР, </a:t>
            </a:r>
            <a:r>
              <a:rPr lang="ru-RU" b="0" strike="noStrike" spc="-1" dirty="0">
                <a:solidFill>
                  <a:srgbClr val="000000"/>
                </a:solidFill>
                <a:ea typeface="DejaVu Sans"/>
              </a:rPr>
              <a:t>подготовил 9 лауреатов международных и российских </a:t>
            </a:r>
            <a:r>
              <a:rPr lang="ru-RU" b="0" strike="noStrike" spc="-1" dirty="0" smtClean="0">
                <a:solidFill>
                  <a:srgbClr val="000000"/>
                </a:solidFill>
                <a:ea typeface="DejaVu Sans"/>
              </a:rPr>
              <a:t>конкурсов. </a:t>
            </a:r>
            <a:r>
              <a:rPr lang="ru-RU" b="0" strike="noStrike" spc="-1" dirty="0">
                <a:solidFill>
                  <a:srgbClr val="000000"/>
                </a:solidFill>
                <a:ea typeface="DejaVu Sans"/>
              </a:rPr>
              <a:t>5 </a:t>
            </a:r>
            <a:r>
              <a:rPr lang="ru-RU" b="0" strike="noStrike" spc="-1" dirty="0" smtClean="0">
                <a:solidFill>
                  <a:srgbClr val="000000"/>
                </a:solidFill>
                <a:ea typeface="DejaVu Sans"/>
              </a:rPr>
              <a:t>выпускников - члены </a:t>
            </a:r>
            <a:r>
              <a:rPr lang="ru-RU" b="0" strike="noStrike" spc="-1" dirty="0">
                <a:solidFill>
                  <a:srgbClr val="000000"/>
                </a:solidFill>
                <a:ea typeface="DejaVu Sans"/>
              </a:rPr>
              <a:t>Союза художников России. Руководит </a:t>
            </a:r>
            <a:r>
              <a:rPr lang="ru-RU" spc="-1" dirty="0" smtClean="0">
                <a:solidFill>
                  <a:srgbClr val="000000"/>
                </a:solidFill>
                <a:ea typeface="DejaVu Sans"/>
              </a:rPr>
              <a:t>выпускными квалификационными работами, </a:t>
            </a:r>
            <a:r>
              <a:rPr lang="ru-RU" b="0" strike="noStrike" spc="-1" dirty="0">
                <a:solidFill>
                  <a:srgbClr val="000000"/>
                </a:solidFill>
                <a:ea typeface="DejaVu Sans"/>
              </a:rPr>
              <a:t>производственными (пленэрными) практиками магистрантов и бакалавров.</a:t>
            </a:r>
            <a:endParaRPr lang="ru-RU" b="0" strike="noStrike" spc="-1" dirty="0"/>
          </a:p>
          <a:p>
            <a:pPr marL="72000" indent="288000" algn="just">
              <a:lnSpc>
                <a:spcPct val="100000"/>
              </a:lnSpc>
            </a:pPr>
            <a:r>
              <a:rPr lang="ru-RU" spc="-1" dirty="0">
                <a:solidFill>
                  <a:srgbClr val="000000"/>
                </a:solidFill>
                <a:ea typeface="DejaVu Sans"/>
              </a:rPr>
              <a:t>Принял участие в 11 художественных выставках, из них 6 международных (КНР), в 6 международных творческих выставках - конкурсах, имеет 5 дипломов I степени, 1 диплом II степени, диплом за руководство студенческих работ международной выставки произведений художественного искусства «Великий шелковый путь», почётную грамоту </a:t>
            </a:r>
            <a:r>
              <a:rPr lang="ru-RU" spc="-1" dirty="0" smtClean="0">
                <a:solidFill>
                  <a:srgbClr val="000000"/>
                </a:solidFill>
                <a:ea typeface="DejaVu Sans"/>
              </a:rPr>
              <a:t>19-ой </a:t>
            </a:r>
            <a:r>
              <a:rPr lang="ru-RU" spc="-1" dirty="0">
                <a:solidFill>
                  <a:srgbClr val="000000"/>
                </a:solidFill>
                <a:ea typeface="DejaVu Sans"/>
              </a:rPr>
              <a:t>выставки научных достижений РГПУ им. А. И. Герцена.</a:t>
            </a:r>
            <a:endParaRPr lang="ru-RU" spc="-1" dirty="0"/>
          </a:p>
          <a:p>
            <a:pPr marL="72000" indent="288000" algn="just">
              <a:lnSpc>
                <a:spcPct val="100000"/>
              </a:lnSpc>
            </a:pPr>
            <a:r>
              <a:rPr lang="ru-RU" spc="-1" dirty="0">
                <a:solidFill>
                  <a:srgbClr val="000000"/>
                </a:solidFill>
                <a:ea typeface="DejaVu Sans"/>
              </a:rPr>
              <a:t>В 2015 году стал стипендиатом государственной стипендии Министерства культуры РФ в номинации «Мастера».</a:t>
            </a:r>
            <a:endParaRPr lang="ru-RU" spc="-1" dirty="0"/>
          </a:p>
          <a:p>
            <a:pPr marL="72000" indent="288000" algn="just">
              <a:lnSpc>
                <a:spcPct val="100000"/>
              </a:lnSpc>
              <a:spcBef>
                <a:spcPts val="360"/>
              </a:spcBef>
            </a:pPr>
            <a:r>
              <a:rPr lang="ru-RU" spc="-1" dirty="0">
                <a:latin typeface="Arial"/>
              </a:rPr>
              <a:t>Результаты голосования: за -    </a:t>
            </a:r>
            <a:r>
              <a:rPr lang="ru-RU" spc="-1" dirty="0" smtClean="0">
                <a:latin typeface="Arial"/>
              </a:rPr>
              <a:t>59, </a:t>
            </a:r>
            <a:r>
              <a:rPr lang="ru-RU" spc="-1" dirty="0">
                <a:latin typeface="Arial"/>
              </a:rPr>
              <a:t>против </a:t>
            </a:r>
            <a:r>
              <a:rPr lang="ru-RU" spc="-1" dirty="0" smtClean="0">
                <a:latin typeface="Arial"/>
              </a:rPr>
              <a:t>– нет.</a:t>
            </a:r>
            <a:endParaRPr lang="ru-RU" spc="-1" dirty="0">
              <a:latin typeface="Arial"/>
            </a:endParaRPr>
          </a:p>
          <a:p>
            <a:pPr marL="72000" indent="288000" algn="just">
              <a:lnSpc>
                <a:spcPct val="100000"/>
              </a:lnSpc>
              <a:spcBef>
                <a:spcPts val="360"/>
              </a:spcBef>
            </a:pPr>
            <a:endParaRPr lang="ru-RU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321159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78701"/>
            <a:ext cx="903605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МЕТОДИКИ ОБУЧЕНИЯ ГЕОГРАФИИ И КРАЕВЕДЕНИЮ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0,24)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-1.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1052737"/>
            <a:ext cx="9144000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ВЕРЕЩАГИНА НАТАЛЬЯ ОЛЕГОВНА,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1970, почетный работник высшего профессионального образования РФ, доктор педагогических </a:t>
            </a:r>
            <a:r>
              <a:rPr lang="ru-RU" altLang="ru-RU" sz="1800" dirty="0">
                <a:solidFill>
                  <a:srgbClr val="000000"/>
                </a:solidFill>
              </a:rPr>
              <a:t>наук </a:t>
            </a:r>
            <a:r>
              <a:rPr lang="ru-RU" altLang="ru-RU" sz="1800" dirty="0" smtClean="0">
                <a:solidFill>
                  <a:srgbClr val="000000"/>
                </a:solidFill>
              </a:rPr>
              <a:t>(2012),  доцент (2003), начальник учебно-методического управления, профессор кафедры методики обучения географии и краеведению по совместительству.  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Отчетный период – 5 лет: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</a:t>
            </a:r>
            <a:r>
              <a:rPr lang="ru-RU" altLang="ru-RU" sz="1800" b="1" i="1" dirty="0">
                <a:solidFill>
                  <a:srgbClr val="000000"/>
                </a:solidFill>
              </a:rPr>
              <a:t>Основные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работы из 48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«Развитие компетентности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будущего педагога в образовательном процессе современного вуза» (монография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в соавторстве, 2016), «Всемирное наследие в образовании» (учебное пособие в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соавторстве, 2017).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	Руководит </a:t>
            </a:r>
            <a:r>
              <a:rPr lang="ru-RU" altLang="ru-RU" sz="1800" dirty="0" smtClean="0">
                <a:solidFill>
                  <a:srgbClr val="000000"/>
                </a:solidFill>
              </a:rPr>
              <a:t>выпускными квалификационными работами бакалавров и магистров.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 аспиранта.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исполнитель 4 проектов МО и Н РФ (2013, 2015 гг.), исполнитель гранта РГНФ (2014).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2014 г. – подана 1 заявка (РНФ).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Результаты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голосования: за -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50,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против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– 9.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037573"/>
              </p:ext>
            </p:extLst>
          </p:nvPr>
        </p:nvGraphicFramePr>
        <p:xfrm>
          <a:off x="457200" y="5517232"/>
          <a:ext cx="8229600" cy="1229167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9640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115888"/>
            <a:ext cx="9036050" cy="936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+mj-lt"/>
              </a:rPr>
              <a:t>КАФЕДРА СОЦИАЛЬНОГО И ЕСТЕСТВЕННОНАУЧНОГО </a:t>
            </a:r>
            <a:br>
              <a:rPr lang="ru-RU" altLang="ru-RU" sz="1800" b="1" dirty="0" smtClean="0">
                <a:solidFill>
                  <a:srgbClr val="000000"/>
                </a:solidFill>
                <a:latin typeface="+mj-lt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+mj-lt"/>
              </a:rPr>
              <a:t>ОБРАЗОВАНИЯ ВЫБОРГСКОГО ФИЛИАЛА</a:t>
            </a:r>
          </a:p>
          <a:p>
            <a:pPr algn="ctr" eaLnBrk="1" hangingPunct="1"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Профессор           </a:t>
            </a:r>
          </a:p>
          <a:p>
            <a:pPr algn="ctr" eaLnBrk="1" hangingPunct="1"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Подано </a:t>
            </a:r>
            <a:r>
              <a:rPr lang="ru-RU" altLang="ru-RU" sz="1800" b="1" dirty="0">
                <a:solidFill>
                  <a:srgbClr val="000000"/>
                </a:solidFill>
              </a:rPr>
              <a:t>заявлений -1.</a:t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i="1" dirty="0">
                <a:solidFill>
                  <a:srgbClr val="000000"/>
                </a:solidFill>
              </a:rPr>
              <a:t/>
            </a:r>
            <a:br>
              <a:rPr lang="ru-RU" altLang="ru-RU" sz="1800" b="1" i="1" dirty="0">
                <a:solidFill>
                  <a:srgbClr val="000000"/>
                </a:solidFill>
              </a:rPr>
            </a:b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5220" y="1196752"/>
            <a:ext cx="9020830" cy="5666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БОЛЬШАКОВА ГАЛИНА ИВАНОВНА, </a:t>
            </a:r>
            <a:r>
              <a:rPr lang="ru-RU" altLang="ru-RU" sz="1800" dirty="0">
                <a:solidFill>
                  <a:srgbClr val="000000"/>
                </a:solidFill>
              </a:rPr>
              <a:t>1954, доктор исторических наук (2010), доцент (2009), профессор кафедры социального и естественнонаучного образования Выборгского </a:t>
            </a:r>
            <a:r>
              <a:rPr lang="ru-RU" altLang="ru-RU" sz="1800" dirty="0" smtClean="0">
                <a:solidFill>
                  <a:srgbClr val="000000"/>
                </a:solidFill>
              </a:rPr>
              <a:t>филиала</a:t>
            </a:r>
            <a:r>
              <a:rPr lang="ru-RU" altLang="ru-RU" sz="1800" dirty="0">
                <a:solidFill>
                  <a:srgbClr val="000000"/>
                </a:solidFill>
              </a:rPr>
              <a:t>. 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Отчетный период – 1 год: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Основные работы из 5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«Начальный период массовой репатриации советского гражданского населения и военнопленных из Финляндии (1944-1946 гг.)» (статья, 2017), «Влияние Октябрьской революции (1917 г.) России на революционное движение  в Финляндии (ситуация до гражданской войны 1918 г.)» (статья, 2017).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       Лекционные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курсы: </a:t>
            </a:r>
            <a:r>
              <a:rPr lang="ru-RU" altLang="ru-RU" sz="1800" b="1" i="1" dirty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в </a:t>
            </a:r>
            <a:r>
              <a:rPr lang="en-US" altLang="ru-RU" sz="1800" dirty="0">
                <a:solidFill>
                  <a:srgbClr val="000000"/>
                </a:solidFill>
              </a:rPr>
              <a:t>moodle.herzen.spb.ru: </a:t>
            </a:r>
            <a:r>
              <a:rPr lang="ru-RU" altLang="ru-RU" sz="1800" dirty="0">
                <a:solidFill>
                  <a:srgbClr val="000000"/>
                </a:solidFill>
              </a:rPr>
              <a:t>«История России», «История России </a:t>
            </a:r>
            <a:r>
              <a:rPr lang="en-US" altLang="ru-RU" sz="1800" dirty="0">
                <a:solidFill>
                  <a:srgbClr val="000000"/>
                </a:solidFill>
              </a:rPr>
              <a:t>XVII-XIX </a:t>
            </a:r>
            <a:r>
              <a:rPr lang="ru-RU" altLang="ru-RU" sz="1800" dirty="0">
                <a:solidFill>
                  <a:srgbClr val="000000"/>
                </a:solidFill>
              </a:rPr>
              <a:t>вв.», «Методика обучения и воспитания (историческое образование</a:t>
            </a:r>
            <a:r>
              <a:rPr lang="ru-RU" altLang="ru-RU" sz="1800" dirty="0" smtClean="0">
                <a:solidFill>
                  <a:srgbClr val="000000"/>
                </a:solidFill>
              </a:rPr>
              <a:t>)».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нет данных.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Заявочная деятельность</a:t>
            </a:r>
            <a:r>
              <a:rPr lang="ru-RU" sz="18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показатели: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Результаты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голосования: за -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59,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против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– нет.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altLang="ru-RU" sz="1600" b="1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altLang="ru-RU" sz="1600" b="1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018800"/>
              </p:ext>
            </p:extLst>
          </p:nvPr>
        </p:nvGraphicFramePr>
        <p:xfrm>
          <a:off x="403225" y="5517232"/>
          <a:ext cx="8229600" cy="1229167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0461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115888"/>
            <a:ext cx="9036050" cy="864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600" b="1" dirty="0">
                <a:solidFill>
                  <a:srgbClr val="000000"/>
                </a:solidFill>
              </a:rPr>
              <a:t>	</a:t>
            </a:r>
            <a:r>
              <a:rPr lang="ru-RU" altLang="ru-RU" sz="16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  <a:latin typeface="+mj-lt"/>
              </a:rPr>
              <a:t>КАФЕДРА СОЦИАЛЬНОГО </a:t>
            </a:r>
            <a:r>
              <a:rPr lang="ru-RU" altLang="ru-RU" sz="1800" b="1" dirty="0">
                <a:solidFill>
                  <a:srgbClr val="000000"/>
                </a:solidFill>
                <a:latin typeface="+mj-lt"/>
              </a:rPr>
              <a:t>И </a:t>
            </a:r>
            <a:r>
              <a:rPr lang="ru-RU" altLang="ru-RU" sz="1800" b="1" dirty="0" smtClean="0">
                <a:solidFill>
                  <a:srgbClr val="000000"/>
                </a:solidFill>
                <a:latin typeface="+mj-lt"/>
              </a:rPr>
              <a:t>ЕСТЕСТВЕННОНАУЧНОГО ОБРАЗОВАНИЯ </a:t>
            </a:r>
          </a:p>
          <a:p>
            <a:pPr algn="ctr" eaLnBrk="1" hangingPunct="1"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  <a:latin typeface="+mj-lt"/>
              </a:rPr>
              <a:t>ВЫБОРГСКОГО </a:t>
            </a:r>
            <a:r>
              <a:rPr lang="ru-RU" altLang="ru-RU" sz="1800" b="1" dirty="0">
                <a:solidFill>
                  <a:srgbClr val="000000"/>
                </a:solidFill>
                <a:latin typeface="+mj-lt"/>
              </a:rPr>
              <a:t>ФИЛИАЛА  </a:t>
            </a:r>
            <a:endParaRPr lang="ru-RU" altLang="ru-RU" sz="1800" b="1" dirty="0" smtClean="0">
              <a:solidFill>
                <a:srgbClr val="000000"/>
              </a:solidFill>
              <a:latin typeface="+mj-lt"/>
            </a:endParaRPr>
          </a:p>
          <a:p>
            <a:pPr algn="ctr" eaLnBrk="1" hangingPunct="1">
              <a:buClrTx/>
              <a:buFontTx/>
              <a:buNone/>
            </a:pPr>
            <a:r>
              <a:rPr lang="ru-RU" altLang="ru-RU" sz="1600" b="1" dirty="0" smtClean="0">
                <a:solidFill>
                  <a:srgbClr val="000000"/>
                </a:solidFill>
              </a:rPr>
              <a:t>Профессор (неполная занятость – 0,75)</a:t>
            </a: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>           Подано заявлений -1.</a:t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i="1" dirty="0">
                <a:solidFill>
                  <a:srgbClr val="000000"/>
                </a:solidFill>
              </a:rPr>
              <a:t/>
            </a:r>
            <a:br>
              <a:rPr lang="ru-RU" altLang="ru-RU" sz="1800" b="1" i="1" dirty="0">
                <a:solidFill>
                  <a:srgbClr val="000000"/>
                </a:solidFill>
              </a:rPr>
            </a:b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950" y="1052735"/>
            <a:ext cx="9036050" cy="5805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ЗАЧИНЯЕВ ЯРОСЛАВ ВАСИЛЬЕВИЧ,</a:t>
            </a: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1953, доктор химических наук 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(1999), доктор биологических наук (2011), профессор (2001), профессор 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кафедры социального и естественнонаучного образования Выборгского 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филиала. 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Отчетный период – 1 год: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Основные </a:t>
            </a:r>
            <a:r>
              <a:rPr lang="ru-RU" altLang="ru-RU" sz="1800" b="1" i="1" dirty="0">
                <a:solidFill>
                  <a:srgbClr val="000000"/>
                </a:solidFill>
              </a:rPr>
              <a:t>работы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из 10 </a:t>
            </a:r>
            <a:r>
              <a:rPr lang="ru-RU" altLang="ru-RU" sz="1800" b="1" i="1" dirty="0">
                <a:solidFill>
                  <a:srgbClr val="000000"/>
                </a:solidFill>
              </a:rPr>
              <a:t>опубликованных:  </a:t>
            </a:r>
            <a:r>
              <a:rPr lang="ru-RU" altLang="ru-RU" sz="1800" dirty="0" smtClean="0">
                <a:solidFill>
                  <a:srgbClr val="000000"/>
                </a:solidFill>
              </a:rPr>
              <a:t>«Исследование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микробиоты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органических отходов города» (статья, 2017), «Глобальные экологические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проблемы современного мира» (статья в соавторстве, 2017).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       Лекционные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курсы: </a:t>
            </a:r>
            <a:r>
              <a:rPr lang="ru-RU" altLang="ru-RU" sz="1800" dirty="0" smtClean="0">
                <a:solidFill>
                  <a:srgbClr val="000000"/>
                </a:solidFill>
              </a:rPr>
              <a:t>в moodle.herzen.spb.ru: «Экономика образования»; «Экология».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нет данных.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Заявочная деятельность</a:t>
            </a:r>
            <a:r>
              <a:rPr lang="ru-RU" sz="18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показатели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Результаты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голосования: за -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59,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против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– нет.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980384"/>
              </p:ext>
            </p:extLst>
          </p:nvPr>
        </p:nvGraphicFramePr>
        <p:xfrm>
          <a:off x="539552" y="5301208"/>
          <a:ext cx="8229600" cy="1229167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5575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-180528" y="44624"/>
            <a:ext cx="9036050" cy="1080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СОЦИАЛЬНОГО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И ЕСТЕСТВЕННОНАУЧНОГО ОБРАЗОВАНИЯ </a:t>
            </a:r>
          </a:p>
          <a:p>
            <a:pPr lvl="0" algn="ctr" eaLnBrk="1" hangingPunct="1">
              <a:tabLst/>
            </a:pP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ВЫБОРГСКОГО ФИЛИАЛА </a:t>
            </a:r>
            <a:endParaRPr lang="ru-RU" altLang="ru-RU" sz="1800" b="1" dirty="0" smtClean="0">
              <a:solidFill>
                <a:srgbClr val="000000"/>
              </a:solidFill>
              <a:latin typeface="Calibri"/>
              <a:ea typeface="+mn-ea"/>
            </a:endParaRP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0,75)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-1.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1191613"/>
            <a:ext cx="9144000" cy="573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ЧЕТВЕРИКОВА НАДЕЖДА АЛЕКСАНДРОВНА,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1952, почетный работник высшего профессионального образования РФ, </a:t>
            </a:r>
            <a:r>
              <a:rPr lang="ru-RU" altLang="ru-RU" sz="1800" dirty="0">
                <a:solidFill>
                  <a:srgbClr val="000000"/>
                </a:solidFill>
              </a:rPr>
              <a:t>доктор </a:t>
            </a:r>
            <a:r>
              <a:rPr lang="ru-RU" altLang="ru-RU" sz="1800" dirty="0" smtClean="0">
                <a:solidFill>
                  <a:srgbClr val="000000"/>
                </a:solidFill>
              </a:rPr>
              <a:t>философских </a:t>
            </a:r>
            <a:r>
              <a:rPr lang="ru-RU" altLang="ru-RU" sz="1800" dirty="0">
                <a:solidFill>
                  <a:srgbClr val="000000"/>
                </a:solidFill>
              </a:rPr>
              <a:t>наук </a:t>
            </a:r>
            <a:r>
              <a:rPr lang="ru-RU" altLang="ru-RU" sz="1800" dirty="0" smtClean="0">
                <a:solidFill>
                  <a:srgbClr val="000000"/>
                </a:solidFill>
              </a:rPr>
              <a:t>(1999),  </a:t>
            </a:r>
            <a:r>
              <a:rPr lang="ru-RU" altLang="ru-RU" sz="1800" dirty="0">
                <a:solidFill>
                  <a:srgbClr val="000000"/>
                </a:solidFill>
              </a:rPr>
              <a:t>профессор </a:t>
            </a:r>
            <a:r>
              <a:rPr lang="ru-RU" altLang="ru-RU" sz="1800" dirty="0" smtClean="0">
                <a:solidFill>
                  <a:srgbClr val="000000"/>
                </a:solidFill>
              </a:rPr>
              <a:t>(2001),профессор </a:t>
            </a:r>
            <a:r>
              <a:rPr lang="ru-RU" altLang="ru-RU" sz="1800" dirty="0">
                <a:solidFill>
                  <a:srgbClr val="000000"/>
                </a:solidFill>
              </a:rPr>
              <a:t>кафедры социального и естественнонаучного образования Выборгского филиала. 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Отчетный период – 1 год: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</a:t>
            </a:r>
            <a:r>
              <a:rPr lang="ru-RU" altLang="ru-RU" sz="1800" b="1" i="1" dirty="0">
                <a:solidFill>
                  <a:srgbClr val="000000"/>
                </a:solidFill>
              </a:rPr>
              <a:t>Основные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работы из 6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«Особенности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коммуникативного поведения полов: философско-психологический аспект»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(статья, 2017), «Информатизация и культура» (статья, 2017).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       Лекционные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курсы: </a:t>
            </a:r>
            <a:r>
              <a:rPr lang="ru-RU" altLang="ru-RU" sz="1800" dirty="0" smtClean="0">
                <a:solidFill>
                  <a:srgbClr val="000000"/>
                </a:solidFill>
              </a:rPr>
              <a:t>в moodle.herzen.spb.ru: «Этика». «Философия»,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«Философия истории», «Семиотика».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нет данных.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Заявочная деятельность</a:t>
            </a:r>
            <a:r>
              <a:rPr lang="ru-RU" sz="18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Результаты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голосования: за -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59,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против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– нет.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показатели:</a:t>
            </a: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427970"/>
              </p:ext>
            </p:extLst>
          </p:nvPr>
        </p:nvGraphicFramePr>
        <p:xfrm>
          <a:off x="395536" y="5445224"/>
          <a:ext cx="8229600" cy="1229167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6257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7"/>
            <a:ext cx="7848872" cy="3960440"/>
          </a:xfrm>
        </p:spPr>
        <p:txBody>
          <a:bodyPr/>
          <a:lstStyle/>
          <a:p>
            <a:r>
              <a:rPr lang="ru-RU" b="1" dirty="0" smtClean="0"/>
              <a:t>Представление к ученым званиям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9424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700" b="1" i="1" dirty="0"/>
              <a:t>	Ученое </a:t>
            </a:r>
            <a:r>
              <a:rPr lang="ru-RU" sz="1700" b="1" i="1" dirty="0" smtClean="0"/>
              <a:t>звание </a:t>
            </a:r>
            <a:r>
              <a:rPr lang="ru-RU" sz="1700" b="1" i="1" dirty="0"/>
              <a:t>доцента </a:t>
            </a:r>
            <a:r>
              <a:rPr lang="ru-RU" sz="1700" dirty="0"/>
              <a:t>по научной специальности 10.01.01 - Русская литература.</a:t>
            </a:r>
          </a:p>
          <a:p>
            <a:pPr marL="0" indent="0">
              <a:buNone/>
            </a:pPr>
            <a:r>
              <a:rPr lang="ru-RU" sz="1700" b="1" i="1" dirty="0"/>
              <a:t>	</a:t>
            </a:r>
            <a:r>
              <a:rPr lang="ru-RU" sz="1700" b="1" i="1" dirty="0" smtClean="0"/>
              <a:t>ДЯЧУК ТАТЬЯНА ВЛАДИМИРОВНА</a:t>
            </a:r>
            <a:r>
              <a:rPr lang="ru-RU" sz="1700" dirty="0" smtClean="0"/>
              <a:t>, 1974,  </a:t>
            </a:r>
            <a:r>
              <a:rPr lang="ru-RU" sz="1700" dirty="0"/>
              <a:t>доцент </a:t>
            </a:r>
            <a:r>
              <a:rPr lang="ru-RU" sz="1700" dirty="0" smtClean="0"/>
              <a:t>кафедры </a:t>
            </a:r>
            <a:r>
              <a:rPr lang="ru-RU" sz="1700" dirty="0"/>
              <a:t>гуманитарного образования Выборгского филиала. </a:t>
            </a:r>
          </a:p>
          <a:p>
            <a:pPr marL="0" indent="0">
              <a:buNone/>
            </a:pPr>
            <a:r>
              <a:rPr lang="ru-RU" sz="1700" b="1" i="1" dirty="0"/>
              <a:t>	Ученая степень кандидата филологических наук </a:t>
            </a:r>
            <a:r>
              <a:rPr lang="ru-RU" sz="1700" dirty="0"/>
              <a:t>присуждена                                                                           решением диссертационного совета Д 212.199.07 Российского государственного педагогического университета им. А.И. Герцена от «22» сентября 2005 г. № 89 и выдан диплом кандидата наук КТ № 185695 Высшей Аттестационной комиссией 27 января 2006 </a:t>
            </a:r>
            <a:r>
              <a:rPr lang="ru-RU" sz="1700" dirty="0" smtClean="0"/>
              <a:t>года.</a:t>
            </a:r>
          </a:p>
          <a:p>
            <a:pPr marL="0" indent="0">
              <a:buNone/>
            </a:pPr>
            <a:r>
              <a:rPr lang="ru-RU" sz="1700" b="1" i="1" dirty="0"/>
              <a:t>	</a:t>
            </a:r>
            <a:r>
              <a:rPr lang="ru-RU" sz="1700" b="1" i="1" dirty="0" smtClean="0"/>
              <a:t>Стаж</a:t>
            </a:r>
            <a:r>
              <a:rPr lang="ru-RU" sz="1700" dirty="0" smtClean="0"/>
              <a:t> </a:t>
            </a:r>
            <a:r>
              <a:rPr lang="ru-RU" sz="1700" dirty="0"/>
              <a:t>педагогической работы в вузе – </a:t>
            </a:r>
            <a:r>
              <a:rPr lang="ru-RU" sz="1700" dirty="0" smtClean="0"/>
              <a:t>7 лет 10 месяцев </a:t>
            </a:r>
            <a:r>
              <a:rPr lang="ru-RU" sz="1700" dirty="0"/>
              <a:t>по научной специальности 10.02.04 Германские языки. </a:t>
            </a:r>
          </a:p>
          <a:p>
            <a:pPr marL="0" indent="0">
              <a:buNone/>
            </a:pPr>
            <a:r>
              <a:rPr lang="ru-RU" sz="1700" b="1" dirty="0"/>
              <a:t>	</a:t>
            </a:r>
            <a:r>
              <a:rPr lang="ru-RU" sz="1700" b="1" i="1" dirty="0"/>
              <a:t>Имеет</a:t>
            </a:r>
            <a:r>
              <a:rPr lang="ru-RU" sz="1700" dirty="0"/>
              <a:t> </a:t>
            </a:r>
            <a:r>
              <a:rPr lang="ru-RU" sz="1700" dirty="0" smtClean="0"/>
              <a:t>26 </a:t>
            </a:r>
            <a:r>
              <a:rPr lang="ru-RU" sz="1700" dirty="0"/>
              <a:t>публикации, из них 3 учебных издания и </a:t>
            </a:r>
            <a:r>
              <a:rPr lang="ru-RU" sz="1700" dirty="0" smtClean="0"/>
              <a:t>23 </a:t>
            </a:r>
            <a:r>
              <a:rPr lang="ru-RU" sz="1700" dirty="0"/>
              <a:t>научных </a:t>
            </a:r>
            <a:r>
              <a:rPr lang="ru-RU" sz="1700" dirty="0" smtClean="0"/>
              <a:t>труда, </a:t>
            </a:r>
            <a:r>
              <a:rPr lang="ru-RU" sz="1700" dirty="0"/>
              <a:t>используемых в образовательном процессе. </a:t>
            </a:r>
          </a:p>
          <a:p>
            <a:pPr marL="0" indent="0">
              <a:buNone/>
            </a:pPr>
            <a:r>
              <a:rPr lang="ru-RU" sz="1700" b="1" dirty="0"/>
              <a:t>	</a:t>
            </a:r>
            <a:r>
              <a:rPr lang="ru-RU" sz="1700" b="1" i="1" dirty="0"/>
              <a:t>За последние 3 года </a:t>
            </a:r>
            <a:r>
              <a:rPr lang="ru-RU" sz="1700" dirty="0"/>
              <a:t>опубликовала по научной специальности, указанной в аттестационном деле </a:t>
            </a:r>
            <a:r>
              <a:rPr lang="ru-RU" sz="1700" dirty="0" smtClean="0"/>
              <a:t>4 </a:t>
            </a:r>
            <a:r>
              <a:rPr lang="ru-RU" sz="1700" dirty="0"/>
              <a:t>научных труда, опубликованных в рецензируемых научных изданиях, и 2 учебных издания.</a:t>
            </a:r>
          </a:p>
          <a:p>
            <a:pPr marL="0" indent="0">
              <a:buNone/>
            </a:pPr>
            <a:r>
              <a:rPr lang="ru-RU" sz="1700" b="1" i="1" dirty="0"/>
              <a:t>	</a:t>
            </a:r>
            <a:r>
              <a:rPr lang="ru-RU" sz="1700" b="1" i="1" dirty="0" smtClean="0"/>
              <a:t>Читаемые курсы</a:t>
            </a:r>
            <a:r>
              <a:rPr lang="ru-RU" sz="1700" b="1" i="1" dirty="0"/>
              <a:t>:</a:t>
            </a:r>
          </a:p>
          <a:p>
            <a:pPr marL="0" indent="0">
              <a:buNone/>
            </a:pPr>
            <a:r>
              <a:rPr lang="ru-RU" sz="1700" dirty="0"/>
              <a:t>«Основы науки о литературе», «Русская литература и культура».</a:t>
            </a:r>
            <a:r>
              <a:rPr lang="ru-RU" sz="17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endParaRPr lang="ru-RU" sz="17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>
              <a:buNone/>
            </a:pPr>
            <a:r>
              <a:rPr lang="ru-RU" sz="17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       </a:t>
            </a:r>
          </a:p>
          <a:p>
            <a:pPr marL="0" indent="0">
              <a:buNone/>
            </a:pPr>
            <a:r>
              <a:rPr lang="ru-RU" sz="17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6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6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</a:t>
            </a:r>
            <a:r>
              <a:rPr lang="ru-RU" sz="16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показатели</a:t>
            </a:r>
            <a:r>
              <a:rPr lang="ru-RU" sz="16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   </a:t>
            </a: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Результаты </a:t>
            </a: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голосования: за -  </a:t>
            </a: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57, </a:t>
            </a: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против </a:t>
            </a: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– 2.</a:t>
            </a:r>
            <a:endParaRPr lang="ru-RU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marL="0" indent="0">
              <a:buNone/>
            </a:pPr>
            <a:r>
              <a:rPr lang="ru-RU" sz="16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endParaRPr lang="ru-RU" sz="16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>
              <a:buNone/>
            </a:pPr>
            <a:endParaRPr lang="ru-RU" sz="1600" dirty="0"/>
          </a:p>
          <a:p>
            <a:endParaRPr lang="ru-RU" sz="17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" y="5301208"/>
            <a:ext cx="840105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36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700" b="1" i="1" dirty="0" smtClean="0"/>
              <a:t>	Ученое звание </a:t>
            </a:r>
            <a:r>
              <a:rPr lang="ru-RU" sz="1700" b="1" i="1" dirty="0"/>
              <a:t>доцента </a:t>
            </a:r>
            <a:r>
              <a:rPr lang="ru-RU" sz="1700" dirty="0"/>
              <a:t>по научной специальности 10.02.04 Германские языки.</a:t>
            </a:r>
          </a:p>
          <a:p>
            <a:pPr marL="0" indent="0">
              <a:buNone/>
            </a:pPr>
            <a:r>
              <a:rPr lang="ru-RU" sz="1700" b="1" i="1" dirty="0" smtClean="0"/>
              <a:t>	РАДЮШКИНА АННА АНАТОЛЬЕВНА</a:t>
            </a:r>
            <a:r>
              <a:rPr lang="ru-RU" sz="1700" dirty="0" smtClean="0"/>
              <a:t>, 1983,  </a:t>
            </a:r>
            <a:r>
              <a:rPr lang="ru-RU" sz="1700" dirty="0"/>
              <a:t>доцент </a:t>
            </a:r>
            <a:r>
              <a:rPr lang="ru-RU" sz="1700" dirty="0" smtClean="0"/>
              <a:t>кафедры </a:t>
            </a:r>
            <a:r>
              <a:rPr lang="ru-RU" sz="1700" dirty="0"/>
              <a:t>английского языка и </a:t>
            </a:r>
            <a:r>
              <a:rPr lang="ru-RU" sz="1700" dirty="0" err="1"/>
              <a:t>лигвострановедения</a:t>
            </a:r>
            <a:r>
              <a:rPr lang="ru-RU" sz="1700" dirty="0"/>
              <a:t>. </a:t>
            </a:r>
          </a:p>
          <a:p>
            <a:pPr marL="0" indent="0">
              <a:buNone/>
            </a:pPr>
            <a:r>
              <a:rPr lang="ru-RU" sz="1700" b="1" i="1" dirty="0" smtClean="0"/>
              <a:t>	Ученая </a:t>
            </a:r>
            <a:r>
              <a:rPr lang="ru-RU" sz="1700" b="1" i="1" dirty="0"/>
              <a:t>степень кандидата филологических наук</a:t>
            </a:r>
            <a:r>
              <a:rPr lang="ru-RU" sz="1700" dirty="0"/>
              <a:t> присуждена решением диссертационного совета Д 212.199.05 Российского государственного педагогического университета им. А.И. Герцена от «25» ноября 2009 г. № 18 и выдан диплом Высшей аттестационной комиссией Министерства образования и науки Российской Федерации от 18 июня 2010 г. № 24к/132 ДКН 114091</a:t>
            </a:r>
            <a:r>
              <a:rPr lang="ru-RU" sz="1700" dirty="0" smtClean="0"/>
              <a:t>.</a:t>
            </a:r>
          </a:p>
          <a:p>
            <a:pPr marL="0" indent="0">
              <a:buNone/>
            </a:pPr>
            <a:r>
              <a:rPr lang="ru-RU" sz="1700" b="1" i="1" dirty="0" smtClean="0"/>
              <a:t>	Стаж</a:t>
            </a:r>
            <a:r>
              <a:rPr lang="ru-RU" sz="1700" dirty="0" smtClean="0"/>
              <a:t> </a:t>
            </a:r>
            <a:r>
              <a:rPr lang="ru-RU" sz="1700" dirty="0"/>
              <a:t>педагогической работы в вузе – </a:t>
            </a:r>
            <a:r>
              <a:rPr lang="ru-RU" sz="1700" dirty="0" smtClean="0"/>
              <a:t>11 </a:t>
            </a:r>
            <a:r>
              <a:rPr lang="ru-RU" sz="1700" dirty="0"/>
              <a:t>лет по научной специальности 10.02.04 Германские языки. </a:t>
            </a:r>
            <a:endParaRPr lang="ru-RU" sz="1700" dirty="0" smtClean="0"/>
          </a:p>
          <a:p>
            <a:pPr marL="0" indent="0">
              <a:buNone/>
            </a:pPr>
            <a:r>
              <a:rPr lang="ru-RU" sz="1700" b="1" dirty="0" smtClean="0"/>
              <a:t>	</a:t>
            </a:r>
            <a:r>
              <a:rPr lang="ru-RU" sz="1700" b="1" i="1" dirty="0" smtClean="0"/>
              <a:t>Имеет</a:t>
            </a:r>
            <a:r>
              <a:rPr lang="ru-RU" sz="1700" dirty="0" smtClean="0"/>
              <a:t> 24 публикации, </a:t>
            </a:r>
            <a:r>
              <a:rPr lang="ru-RU" sz="1700" dirty="0"/>
              <a:t>из них 3 учебных издания и </a:t>
            </a:r>
            <a:r>
              <a:rPr lang="ru-RU" sz="1700" dirty="0" smtClean="0"/>
              <a:t>21 </a:t>
            </a:r>
            <a:r>
              <a:rPr lang="ru-RU" sz="1700" dirty="0"/>
              <a:t>научных </a:t>
            </a:r>
            <a:r>
              <a:rPr lang="ru-RU" sz="1700" dirty="0" smtClean="0"/>
              <a:t>трудов, </a:t>
            </a:r>
            <a:r>
              <a:rPr lang="ru-RU" sz="1700" dirty="0"/>
              <a:t>используемых в образовательном процессе. </a:t>
            </a:r>
          </a:p>
          <a:p>
            <a:pPr marL="0" indent="0">
              <a:buNone/>
            </a:pPr>
            <a:r>
              <a:rPr lang="ru-RU" sz="1700" b="1" dirty="0" smtClean="0"/>
              <a:t>	За </a:t>
            </a:r>
            <a:r>
              <a:rPr lang="ru-RU" sz="1700" b="1" dirty="0"/>
              <a:t>последние 3 года</a:t>
            </a:r>
            <a:r>
              <a:rPr lang="ru-RU" sz="1700" dirty="0"/>
              <a:t> опубликовала по научной специальности, указанной в аттестационном деле 3 научных труда, опубликованных в рецензируемых научных изданиях, и 2 учебных издания.</a:t>
            </a:r>
          </a:p>
          <a:p>
            <a:pPr marL="0" indent="0">
              <a:buNone/>
            </a:pPr>
            <a:r>
              <a:rPr lang="ru-RU" sz="1700" b="1" i="1" dirty="0" smtClean="0"/>
              <a:t>	Читаемые курсы:</a:t>
            </a:r>
          </a:p>
          <a:p>
            <a:pPr marL="0" indent="0">
              <a:buNone/>
            </a:pPr>
            <a:r>
              <a:rPr lang="ru-RU" sz="1700" dirty="0" smtClean="0"/>
              <a:t>«</a:t>
            </a:r>
            <a:r>
              <a:rPr lang="ru-RU" sz="1700" dirty="0"/>
              <a:t>Теория речевой деятельности. Фонетика», «Основы теории первого иностранного языка. Фонетика</a:t>
            </a:r>
            <a:r>
              <a:rPr lang="ru-RU" sz="1700" dirty="0" smtClean="0"/>
              <a:t>», «</a:t>
            </a:r>
            <a:r>
              <a:rPr lang="ru-RU" sz="1700" dirty="0"/>
              <a:t>Иностранный язык. Иностранный язык (английский)», </a:t>
            </a:r>
            <a:r>
              <a:rPr lang="ru-RU" sz="1700" dirty="0" smtClean="0"/>
              <a:t>«Практика </a:t>
            </a:r>
            <a:r>
              <a:rPr lang="ru-RU" sz="1700" dirty="0"/>
              <a:t>устной речи первого иностранного языка (английский)», «Практический курс первого иностранного </a:t>
            </a:r>
            <a:r>
              <a:rPr lang="ru-RU" sz="1700" dirty="0" smtClean="0"/>
              <a:t>языка</a:t>
            </a:r>
            <a:r>
              <a:rPr lang="ru-RU" sz="1700" dirty="0" smtClean="0"/>
              <a:t>».</a:t>
            </a:r>
          </a:p>
          <a:p>
            <a:pPr marL="0" indent="0">
              <a:buNone/>
            </a:pPr>
            <a:r>
              <a:rPr lang="ru-RU" sz="16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6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</a:t>
            </a:r>
            <a:r>
              <a:rPr lang="ru-RU" sz="16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показатели</a:t>
            </a:r>
            <a:r>
              <a:rPr lang="ru-RU" sz="16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   </a:t>
            </a: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Результаты голосования: за </a:t>
            </a:r>
            <a:r>
              <a:rPr lang="ru-RU" sz="16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-  </a:t>
            </a:r>
            <a:r>
              <a:rPr lang="ru-RU" sz="16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56 </a:t>
            </a: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, против </a:t>
            </a: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– 1, </a:t>
            </a:r>
            <a:r>
              <a:rPr lang="ru-RU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недейств</a:t>
            </a: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. – 2.</a:t>
            </a:r>
            <a:endParaRPr lang="ru-RU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marL="0" indent="0">
              <a:buNone/>
            </a:pPr>
            <a:endParaRPr lang="ru-RU" sz="16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>
              <a:buNone/>
            </a:pPr>
            <a:endParaRPr lang="ru-RU" sz="17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5661248"/>
            <a:ext cx="6768752" cy="111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9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 rot="10800000">
            <a:off x="33373080" y="330480"/>
            <a:ext cx="8228160" cy="7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CustomShape 2"/>
          <p:cNvSpPr/>
          <p:nvPr/>
        </p:nvSpPr>
        <p:spPr>
          <a:xfrm>
            <a:off x="0" y="365760"/>
            <a:ext cx="9106920" cy="652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Данные </a:t>
            </a: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 кафедре 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математического анализа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Штатный </a:t>
            </a: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состав: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ППС –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6,75; НС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–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0;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УВП –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spcBef>
                <a:spcPts val="400"/>
              </a:spcBef>
            </a:pPr>
            <a:r>
              <a:rPr lang="ru-RU" sz="2000" b="1" i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Наукометрические</a:t>
            </a:r>
            <a:r>
              <a:rPr lang="ru-RU" sz="20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показатели:</a:t>
            </a:r>
            <a:endParaRPr lang="en-US" sz="20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Преподавателями </a:t>
            </a:r>
            <a:r>
              <a:rPr lang="ru-RU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кафедры опубликовано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148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работ, в том числе 19 методических.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20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20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бъем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НИР в расчете на одного НПР кафедры за 2017 г.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нет данных.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Заявочная деятельность кафедры: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Подано 2 заявки (РФФИ). Финансируется 1 заявка.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397" y="1954188"/>
            <a:ext cx="9071424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38539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24000" y="44280"/>
            <a:ext cx="8568000" cy="43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47500" lnSpcReduction="20000"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107640" y="116640"/>
            <a:ext cx="9034920" cy="66967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КАФЕДРА МАТЕМАТИЧЕСКОГО АНАЛИЗА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ЗАВЕДУЮЩИЙ КАФЕДРОЙ</a:t>
            </a:r>
            <a:endParaRPr lang="ru-RU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Подано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заявлений – 1. </a:t>
            </a:r>
            <a:endParaRPr lang="ru-RU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</a:t>
            </a:r>
            <a:r>
              <a:rPr lang="ru-RU" sz="2000" b="1" dirty="0" smtClean="0"/>
              <a:t>БУДАЕВ ВИКТОР ДМИТРИЕВИЧ</a:t>
            </a:r>
            <a:r>
              <a:rPr lang="ru-RU" sz="2000" dirty="0" smtClean="0"/>
              <a:t>, </a:t>
            </a:r>
            <a:r>
              <a:rPr lang="ru-RU" dirty="0" smtClean="0"/>
              <a:t>1956, почетный работник высшего профессионального образования РФ, доктор </a:t>
            </a:r>
            <a:r>
              <a:rPr lang="ru-RU" dirty="0"/>
              <a:t>физико-математических наук </a:t>
            </a:r>
            <a:r>
              <a:rPr lang="ru-RU" dirty="0" smtClean="0"/>
              <a:t>(1993), профессор (1997), декан факультета математики, заведующий кафедрой математического анализа.</a:t>
            </a:r>
            <a:endParaRPr lang="ru-RU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Отчетный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период –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года: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Основные работы из </a:t>
            </a:r>
            <a:r>
              <a:rPr lang="ru-RU" sz="20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5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опубликованных:</a:t>
            </a:r>
            <a:r>
              <a:rPr lang="ru-RU" sz="20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«Некоторые оценки корневых функций обыкновенных несамосопряженных дифференциальных операторов» (статья, 2017), «Математический анализ. Функции нескольких переменных» (учебник в соавторстве, 2017). 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Лекционные курсы:</a:t>
            </a:r>
            <a:r>
              <a:rPr lang="ru-RU" sz="20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«Математический анализ», «Дифференциальные уравнения», «Уравнения математической физики», «Ряды Фурье».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Научное руководство: 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Наличие грантов: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Заявочная деятельность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2018 г. – подана 1 заявка (РФФИ – поддержана).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2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Результаты голосования: за -  59  , против – нет.</a:t>
            </a: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1" i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z="1800" b="1" i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Наукометрические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показатели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</a:t>
            </a: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en-US" sz="1800" b="1" i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170728"/>
              </p:ext>
            </p:extLst>
          </p:nvPr>
        </p:nvGraphicFramePr>
        <p:xfrm>
          <a:off x="324000" y="5589240"/>
          <a:ext cx="8424464" cy="1169161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744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Хирша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433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 rot="10800000">
            <a:off x="33373080" y="330480"/>
            <a:ext cx="8228160" cy="7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CustomShape 2"/>
          <p:cNvSpPr/>
          <p:nvPr/>
        </p:nvSpPr>
        <p:spPr>
          <a:xfrm>
            <a:off x="0" y="332640"/>
            <a:ext cx="9106920" cy="652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Данные </a:t>
            </a: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 кафедре 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методики обучения географии и краеведению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Штатный </a:t>
            </a: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состав: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ППС –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7,75; НС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–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0;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УВП –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0,5.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spcBef>
                <a:spcPts val="400"/>
              </a:spcBef>
            </a:pPr>
            <a:r>
              <a:rPr lang="ru-RU" sz="20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Наукометрические</a:t>
            </a:r>
            <a:r>
              <a:rPr lang="ru-RU" sz="20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</a:t>
            </a:r>
            <a:r>
              <a:rPr lang="ru-RU" sz="20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показатели:</a:t>
            </a:r>
            <a:endParaRPr lang="en-US" sz="20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Преподавателями </a:t>
            </a:r>
            <a:r>
              <a:rPr lang="ru-RU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кафедры 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опубликовано 100  работ, в том числе  30 методических.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20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20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бъем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НИР в расчете на одного НПР кафедры за 2017 г.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нет данных</a:t>
            </a:r>
            <a:r>
              <a:rPr lang="ru-RU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ru-RU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Заявочная деятельность кафедры: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подано 3 заявки (Русское географическое общество) (2015, 2016, 2017 гг.).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00808"/>
            <a:ext cx="9106920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971087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24000" y="44280"/>
            <a:ext cx="8568000" cy="43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47500" lnSpcReduction="20000"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107504" y="0"/>
            <a:ext cx="9142560" cy="681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КАФЕДРА МЕТОДИКИ ОБУЧЕНИЯ ГЕОГРАФИИ И КРАЕВЕДЕНИЮ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ЗАВЕДУЮЩИЙ КАФЕДРОЙ</a:t>
            </a:r>
            <a:endParaRPr lang="ru-RU" sz="20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Подано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заявлений – 1. </a:t>
            </a:r>
            <a:endParaRPr lang="ru-RU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</a:t>
            </a:r>
            <a:r>
              <a:rPr lang="ru-RU" sz="2000" b="1" dirty="0"/>
              <a:t> </a:t>
            </a:r>
            <a:r>
              <a:rPr lang="ru-RU" sz="2000" b="1" dirty="0" smtClean="0"/>
              <a:t>СУХОРУКОВ ВЯЧЕСЛАВ ДМИТРИЕВИЧ</a:t>
            </a:r>
            <a:r>
              <a:rPr lang="ru-RU" sz="2000" dirty="0" smtClean="0"/>
              <a:t>, </a:t>
            </a:r>
            <a:r>
              <a:rPr lang="ru-RU" dirty="0" smtClean="0"/>
              <a:t>1950, почетный работник высшего профессионального образования РФ, доктор географических </a:t>
            </a:r>
            <a:r>
              <a:rPr lang="ru-RU" dirty="0"/>
              <a:t>наук </a:t>
            </a:r>
            <a:r>
              <a:rPr lang="ru-RU" dirty="0" smtClean="0"/>
              <a:t>(1999), профессор (2002), заведующий кафедрой методики обучения географии и краеведению.</a:t>
            </a:r>
            <a:endParaRPr lang="ru-RU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Отчетный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период –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года: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Основные работы из </a:t>
            </a:r>
            <a:r>
              <a:rPr lang="ru-RU" sz="20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34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опубликованных:</a:t>
            </a:r>
            <a:r>
              <a:rPr lang="ru-RU" sz="20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«Методика обучения географии и практикум для академического </a:t>
            </a:r>
            <a:r>
              <a:rPr lang="ru-RU" sz="2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бакалавриата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» (учебное пособие в соавторстве, 2016), «Школьное географическое образование: концептуальные представления и дидактические принципы» (статья, 2017). 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Лекционные </a:t>
            </a: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курсы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в 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moodle.herzen.spb.ru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: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«Методика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обучения гуманитарной географии в средней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школе»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(углубленный уровень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), «Методика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обучения и воспитания (географическое образование)»,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«Методика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обучения социально-экономической географии в средней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школе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(углубленный уровень)»,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«Современные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тенденции развития индустрии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туризма».</a:t>
            </a:r>
            <a:endParaRPr lang="ru-RU" sz="2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Научное руководство: 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Наличие грантов: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Заявочная деятельность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подано 3 заявки (Русское географическое общество) (2015, 2016, 2017 гг.)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Результаты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голосования: за -  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59,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против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– нет. 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</a:t>
            </a:r>
            <a:r>
              <a:rPr lang="ru-RU" sz="18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Наукометрические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показатели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   </a:t>
            </a:r>
            <a:endParaRPr lang="ru-RU" sz="1800" b="1" i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en-US" sz="1800" b="1" i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995772"/>
              </p:ext>
            </p:extLst>
          </p:nvPr>
        </p:nvGraphicFramePr>
        <p:xfrm>
          <a:off x="324000" y="5607363"/>
          <a:ext cx="8219256" cy="1177534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69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38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36695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 rot="10800000">
            <a:off x="33373080" y="330480"/>
            <a:ext cx="8228160" cy="7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CustomShape 2"/>
          <p:cNvSpPr/>
          <p:nvPr/>
        </p:nvSpPr>
        <p:spPr>
          <a:xfrm>
            <a:off x="0" y="332640"/>
            <a:ext cx="9106920" cy="652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Данные </a:t>
            </a: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 кафедре 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русского языка как иностранного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Штатный </a:t>
            </a: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состав: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ППС –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7,75; НС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–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0;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УВП –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0,5.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spcBef>
                <a:spcPts val="400"/>
              </a:spcBef>
            </a:pPr>
            <a:r>
              <a:rPr lang="ru-RU" sz="20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Наукометрические</a:t>
            </a:r>
            <a:r>
              <a:rPr lang="ru-RU" sz="20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</a:t>
            </a:r>
            <a:r>
              <a:rPr lang="ru-RU" sz="20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показатели:</a:t>
            </a:r>
            <a:endParaRPr lang="en-US" sz="20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Преподавателями </a:t>
            </a:r>
            <a:r>
              <a:rPr lang="ru-RU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кафедры 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опубликовано 177  работ, в том числе  114 учебно- методических; 3 преподавателя кафедры защитили кандидатские диссертации; 5 преподавателей кафедры работают над кандидатскими диссертациями.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20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20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бъем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НИР в расчете на одного НПР кафедры за 2017 г.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50 603 руб.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Заявочная деятельность кафедры: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Подано 13 заявок (2 ФЦП, 3 РГНФ, 5 РФФИ, 1 фонд «Русский мир», 3 КНВШ). Финансируется 7 проектов.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72816"/>
            <a:ext cx="9106920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86853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24000" y="44280"/>
            <a:ext cx="8568000" cy="43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47500" lnSpcReduction="20000"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87965" y="89493"/>
            <a:ext cx="9034920" cy="673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КАФЕДРА РУССКОГО ЯЗЫКА КАК ИНОСТРАННОГО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/>
            </a:r>
            <a:b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ЗАВЕДУЮЩИЙ КАФЕДРОЙ </a:t>
            </a:r>
            <a:endParaRPr lang="ru-RU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Подано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заявлений – 1. </a:t>
            </a:r>
            <a:endParaRPr lang="ru-RU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</a:t>
            </a:r>
            <a:r>
              <a:rPr lang="ru-RU" sz="2000" b="1" dirty="0"/>
              <a:t> </a:t>
            </a:r>
            <a:r>
              <a:rPr lang="ru-RU" sz="2000" b="1" dirty="0" smtClean="0"/>
              <a:t>АРКАДЬЕВА ТАТЬЯНА ГРИГОРЬЕВНА</a:t>
            </a:r>
            <a:r>
              <a:rPr lang="ru-RU" sz="2000" dirty="0" smtClean="0"/>
              <a:t>, </a:t>
            </a:r>
            <a:r>
              <a:rPr lang="ru-RU" dirty="0" smtClean="0"/>
              <a:t>1946, почетный работник высшего профессионального образования РФ, доктор филологических </a:t>
            </a:r>
            <a:r>
              <a:rPr lang="ru-RU" dirty="0"/>
              <a:t>наук </a:t>
            </a:r>
            <a:r>
              <a:rPr lang="ru-RU" dirty="0" smtClean="0"/>
              <a:t>(1991), профессор (1991), заведующая кафедрой русского языка как иностранного.</a:t>
            </a:r>
            <a:endParaRPr lang="ru-RU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Отчетный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период –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года: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Основные работы из </a:t>
            </a:r>
            <a:r>
              <a:rPr lang="ru-RU" sz="20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29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опубликованных:</a:t>
            </a:r>
            <a:r>
              <a:rPr lang="ru-RU" sz="20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«Языковая, учебно-профессиональная и социокультурная адаптация иностранных студентов в российском вузе: теоретические и прикладные аспекты» (монография в соавторстве, 2017), «Лекция-беседа в методическом инструментарии преподавателя русского языка как иностранного» (статья в соавторстве, 2017).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Лекционные </a:t>
            </a: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курсы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«Общее языкознание и история лингвистических учений», в 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moodle.herzen.spb.ru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: «Основы теории первого иностранного языка. История языка и введение в </a:t>
            </a:r>
            <a:r>
              <a:rPr lang="ru-RU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спецфилологию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» (65 слушателей).</a:t>
            </a:r>
            <a:endParaRPr lang="ru-RU" sz="2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Научное руководство: 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8 аспирантов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Наличие грантов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руководитель грантов РГНФ (2015, 2016 гг.).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Заявочная деятельность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2016 г. – подано 2 заявки (1 РГНФ, 1 КНВШ), 2017 г. – подано 2 заявки (1 ФЦП «Русский язык», 1 РФФИ). Поддержано 2 проекта (РГНФ, ФЦП).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Результаты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голосования: за -   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58,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против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– 1.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</a:t>
            </a:r>
            <a:r>
              <a:rPr lang="ru-RU" sz="18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Наукометрические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показатели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</a:t>
            </a:r>
            <a:endParaRPr lang="en-US" sz="1800" b="1" i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473831"/>
              </p:ext>
            </p:extLst>
          </p:nvPr>
        </p:nvGraphicFramePr>
        <p:xfrm>
          <a:off x="344285" y="5589240"/>
          <a:ext cx="8229600" cy="1169161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750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 rot="10800000">
            <a:off x="33373080" y="330480"/>
            <a:ext cx="8228160" cy="7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CustomShape 2"/>
          <p:cNvSpPr/>
          <p:nvPr/>
        </p:nvSpPr>
        <p:spPr>
          <a:xfrm>
            <a:off x="0" y="332640"/>
            <a:ext cx="9106920" cy="652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Данные </a:t>
            </a: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 кафедре 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социального и естественнонаучного образования Выборгского филиала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Штатный </a:t>
            </a: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состав: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ППС –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7,75; НС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–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0;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УВП –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0,5.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Наукометрические</a:t>
            </a:r>
            <a:r>
              <a:rPr lang="ru-RU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показатели</a:t>
            </a:r>
            <a:endParaRPr lang="ru-RU" b="1" i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20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20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Преподавателями </a:t>
            </a:r>
            <a:r>
              <a:rPr lang="ru-RU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кафедры опубликовано 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60 работ, в том числе 4 методические; один преподаватель кафедры работает над докторской диссертацией;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три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преподавателя кафедры работают над кандидатскими диссертациями.  преподавателями кафедры оказаны научно-методические услуги (2017 г.) на сумму 69900 руб.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О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бъем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НИР в расчете на одного НПР кафедры за 2017 г.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8900 руб.  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Заявочная деятельность кафедры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Подано 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заявки (РГНФ, фонд «Русский мир», </a:t>
            </a:r>
            <a:r>
              <a:rPr lang="ru-RU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КНиВШ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916832"/>
            <a:ext cx="9144001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918880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24000" y="44280"/>
            <a:ext cx="8568000" cy="43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47500" lnSpcReduction="20000"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107640" y="116640"/>
            <a:ext cx="9034920" cy="673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КАФЕДРА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СОЦИАЛЬНОГО И ЕСТЕСТВЕННОНАУЧНОГО ОБРАЗОВАНИЯ ВЫБОРГСКОГО ФИЛИАЛА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/>
            </a:r>
            <a:b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ЗАВЕДУЮЩИЙ КАФЕДРОЙ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неполная занятость –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0,5)</a:t>
            </a:r>
            <a:endParaRPr lang="ru-RU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Подано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заявлений – 1. </a:t>
            </a:r>
            <a:endParaRPr lang="ru-RU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dirty="0" smtClean="0"/>
              <a:t>КОСТИКОВА </a:t>
            </a:r>
            <a:r>
              <a:rPr lang="ru-RU" sz="2000" b="1" dirty="0"/>
              <a:t>НАТАЛЬЯ АНАТОЛЬЕВНА</a:t>
            </a:r>
            <a:r>
              <a:rPr lang="ru-RU" sz="2000" dirty="0"/>
              <a:t>, </a:t>
            </a:r>
            <a:r>
              <a:rPr lang="ru-RU" dirty="0"/>
              <a:t>1978, кандидат физико-математических наук (2003), доцент (2007), директор Выборгского филиала, заведующая кафедрой социального и естественнонаучного </a:t>
            </a:r>
            <a:r>
              <a:rPr lang="ru-RU" dirty="0" smtClean="0"/>
              <a:t>образования.</a:t>
            </a:r>
            <a:endParaRPr lang="ru-RU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Отчетный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период –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года: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Основные работы из 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 </a:t>
            </a: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опубликованных:</a:t>
            </a:r>
            <a:r>
              <a:rPr lang="ru-RU" sz="20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«Особенности проектирования педагогом этапов коммуникативной деятельности в электронной образовательной среде» (статья, 2017), «Анализ требований к результатам подготовки будущих педагогов к коммуникативной деятельности в электронной образовательной среде» (статья, 2017).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Лекционные </a:t>
            </a: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курсы:</a:t>
            </a:r>
            <a:r>
              <a:rPr lang="ru-RU" sz="20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«Методика обучения иностранному языку», «Современные технологии в обучении иностранному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языку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»;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в 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moodle.herzen.spb.ru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«Иностранный язык в профессиональной сфере»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. 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Научное руководство: 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Наличие грантов: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Заявочная деятельность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2016 г. -  подана 1 заявка (фонд «Русский мир»)</a:t>
            </a:r>
            <a:endParaRPr lang="ru-RU" sz="2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</a:t>
            </a:r>
            <a:r>
              <a:rPr lang="ru-RU" sz="18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Наукометрические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показатели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     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Результаты голосования: за -  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59,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против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– нет.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1" i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1" i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en-US" sz="1800" b="1" i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820858"/>
              </p:ext>
            </p:extLst>
          </p:nvPr>
        </p:nvGraphicFramePr>
        <p:xfrm>
          <a:off x="323529" y="5589240"/>
          <a:ext cx="8373616" cy="1229167"/>
        </p:xfrm>
        <a:graphic>
          <a:graphicData uri="http://schemas.openxmlformats.org/drawingml/2006/table">
            <a:tbl>
              <a:tblPr firstRow="1" firstCol="1" bandRow="1"/>
              <a:tblGrid>
                <a:gridCol w="21861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8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135</a:t>
                      </a:r>
                      <a:endParaRPr lang="ru-RU" sz="18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85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5632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1475</Words>
  <Application>Microsoft Office PowerPoint</Application>
  <PresentationFormat>Экран (4:3)</PresentationFormat>
  <Paragraphs>398</Paragraphs>
  <Slides>19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Представление к ученым званиям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ВЫБОРЫ ДЕКАНА ФАКУЛЬТЕТА ХИМИИ</dc:title>
  <dc:creator>user</dc:creator>
  <cp:lastModifiedBy>User</cp:lastModifiedBy>
  <cp:revision>117</cp:revision>
  <cp:lastPrinted>2018-03-15T11:28:48Z</cp:lastPrinted>
  <dcterms:created xsi:type="dcterms:W3CDTF">2018-02-11T17:24:28Z</dcterms:created>
  <dcterms:modified xsi:type="dcterms:W3CDTF">2018-04-03T06:14:20Z</dcterms:modified>
</cp:coreProperties>
</file>