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96" r:id="rId3"/>
    <p:sldId id="304" r:id="rId4"/>
    <p:sldId id="301" r:id="rId5"/>
    <p:sldId id="302" r:id="rId6"/>
    <p:sldId id="303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85" autoAdjust="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599EF-1BD7-41E7-A8C3-E215C71FBB66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CFDA-4748-4FCB-8FF4-D38804229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3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8F108-77FC-4D4B-BFC4-B3EDDF83B90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8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034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01.01.04 - Геометрия и </a:t>
            </a:r>
            <a:r>
              <a:rPr lang="ru-RU" altLang="ru-RU" sz="1800" dirty="0" smtClean="0">
                <a:solidFill>
                  <a:srgbClr val="000000"/>
                </a:solidFill>
              </a:rPr>
              <a:t>топология.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МАСЛОВА ЮЛИЯ ВАЛЕРЬЕВНА, </a:t>
            </a:r>
            <a:r>
              <a:rPr lang="ru-RU" altLang="ru-RU" sz="1800" dirty="0" smtClean="0">
                <a:solidFill>
                  <a:srgbClr val="000000"/>
                </a:solidFill>
              </a:rPr>
              <a:t>1980</a:t>
            </a:r>
            <a:r>
              <a:rPr lang="ru-RU" altLang="ru-RU" sz="1800" dirty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доцент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геометрии.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Ученая степень кандидата физико-математических наук</a:t>
            </a:r>
            <a:r>
              <a:rPr lang="ru-RU" altLang="ru-RU" sz="1800" dirty="0">
                <a:solidFill>
                  <a:srgbClr val="000000"/>
                </a:solidFill>
              </a:rPr>
              <a:t> присуждена решением диссертационного совета Д 212.232.29 Санкт-Петербургского государственного университета от «14» октября 2009 г. № 7 и выдан </a:t>
            </a:r>
            <a:r>
              <a:rPr lang="ru-RU" altLang="ru-RU" sz="1800" dirty="0" smtClean="0">
                <a:solidFill>
                  <a:srgbClr val="000000"/>
                </a:solidFill>
              </a:rPr>
              <a:t>диплом </a:t>
            </a:r>
            <a:r>
              <a:rPr lang="ru-RU" altLang="ru-RU" sz="1800" dirty="0">
                <a:solidFill>
                  <a:srgbClr val="000000"/>
                </a:solidFill>
              </a:rPr>
              <a:t>Высшей аттестационной комиссией Министерства образования и науки Российской Федерации от 22 января 2010 г. № 2к/80, </a:t>
            </a:r>
            <a:r>
              <a:rPr lang="ru-RU" altLang="ru-RU" sz="1800" dirty="0" smtClean="0">
                <a:solidFill>
                  <a:srgbClr val="000000"/>
                </a:solidFill>
              </a:rPr>
              <a:t>ДКН </a:t>
            </a:r>
            <a:r>
              <a:rPr lang="ru-RU" altLang="ru-RU" sz="1800" dirty="0">
                <a:solidFill>
                  <a:srgbClr val="000000"/>
                </a:solidFill>
              </a:rPr>
              <a:t>№ 100128.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педагогической работы в вузе – </a:t>
            </a:r>
            <a:r>
              <a:rPr lang="ru-RU" altLang="ru-RU" sz="1800" dirty="0" smtClean="0">
                <a:solidFill>
                  <a:srgbClr val="000000"/>
                </a:solidFill>
              </a:rPr>
              <a:t>13 </a:t>
            </a:r>
            <a:r>
              <a:rPr lang="ru-RU" altLang="ru-RU" sz="1800" dirty="0">
                <a:solidFill>
                  <a:srgbClr val="000000"/>
                </a:solidFill>
              </a:rPr>
              <a:t>лет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7 месяцев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01.01.04 - Геометрия и топология.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Имеет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2 </a:t>
            </a:r>
            <a:r>
              <a:rPr lang="ru-RU" altLang="ru-RU" sz="1800" dirty="0">
                <a:solidFill>
                  <a:srgbClr val="000000"/>
                </a:solidFill>
              </a:rPr>
              <a:t>учебных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издания </a:t>
            </a:r>
            <a:r>
              <a:rPr lang="ru-RU" altLang="ru-RU" sz="1800" dirty="0">
                <a:solidFill>
                  <a:srgbClr val="000000"/>
                </a:solidFill>
              </a:rPr>
              <a:t>и </a:t>
            </a:r>
            <a:r>
              <a:rPr lang="ru-RU" altLang="ru-RU" sz="1800" dirty="0" smtClean="0">
                <a:solidFill>
                  <a:srgbClr val="000000"/>
                </a:solidFill>
              </a:rPr>
              <a:t>20 </a:t>
            </a:r>
            <a:r>
              <a:rPr lang="ru-RU" altLang="ru-RU" sz="1800" dirty="0">
                <a:solidFill>
                  <a:srgbClr val="000000"/>
                </a:solidFill>
              </a:rPr>
              <a:t>научных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трудов</a:t>
            </a:r>
            <a:r>
              <a:rPr lang="ru-RU" sz="1800" dirty="0"/>
              <a:t> используемые в образовательном процессе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b="1" dirty="0">
                <a:solidFill>
                  <a:srgbClr val="000000"/>
                </a:solidFill>
              </a:rPr>
              <a:t>по научной специальности 01.01.04 - Геометрия и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топология.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За последние 3 года </a:t>
            </a:r>
            <a:r>
              <a:rPr lang="ru-RU" altLang="ru-RU" sz="1800" dirty="0">
                <a:solidFill>
                  <a:srgbClr val="000000"/>
                </a:solidFill>
              </a:rPr>
              <a:t>опубликовала по научной специальности, </a:t>
            </a:r>
            <a:r>
              <a:rPr lang="ru-RU" altLang="ru-RU" sz="1800" dirty="0" smtClean="0">
                <a:solidFill>
                  <a:srgbClr val="000000"/>
                </a:solidFill>
              </a:rPr>
              <a:t>указанной </a:t>
            </a:r>
            <a:r>
              <a:rPr lang="ru-RU" altLang="ru-RU" sz="1800" dirty="0">
                <a:solidFill>
                  <a:srgbClr val="000000"/>
                </a:solidFill>
              </a:rPr>
              <a:t>в аттестационном деле,</a:t>
            </a:r>
            <a:r>
              <a:rPr lang="ru-RU" altLang="ru-RU" sz="1800" b="1" dirty="0">
                <a:solidFill>
                  <a:srgbClr val="000000"/>
                </a:solidFill>
              </a:rPr>
              <a:t> 3 научных труда</a:t>
            </a:r>
            <a:r>
              <a:rPr lang="ru-RU" altLang="ru-RU" sz="1800" dirty="0">
                <a:solidFill>
                  <a:srgbClr val="000000"/>
                </a:solidFill>
              </a:rPr>
              <a:t>, опубликованных в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рецензируемых </a:t>
            </a:r>
            <a:r>
              <a:rPr lang="ru-RU" altLang="ru-RU" sz="1800" dirty="0">
                <a:solidFill>
                  <a:srgbClr val="000000"/>
                </a:solidFill>
              </a:rPr>
              <a:t>научных изданиях,</a:t>
            </a: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и</a:t>
            </a:r>
            <a:r>
              <a:rPr lang="ru-RU" altLang="ru-RU" sz="1800" b="1" dirty="0">
                <a:solidFill>
                  <a:srgbClr val="000000"/>
                </a:solidFill>
              </a:rPr>
              <a:t> 2 учебных издания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«Аналитическая геометрия», «</a:t>
            </a:r>
            <a:r>
              <a:rPr lang="ru-RU" sz="1800" dirty="0" smtClean="0"/>
              <a:t>Геометрия».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</a:p>
          <a:p>
            <a:pPr marL="0" indent="0" algn="just"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показатели</a:t>
            </a:r>
          </a:p>
          <a:p>
            <a:pPr marL="0" indent="0" algn="just"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Результаты голосования: «за» – 58; «против» – 1; «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недейств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.» – 1. </a:t>
            </a: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67964"/>
              </p:ext>
            </p:extLst>
          </p:nvPr>
        </p:nvGraphicFramePr>
        <p:xfrm>
          <a:off x="107504" y="5157192"/>
          <a:ext cx="8928992" cy="1337248"/>
        </p:xfrm>
        <a:graphic>
          <a:graphicData uri="http://schemas.openxmlformats.org/drawingml/2006/table">
            <a:tbl>
              <a:tblPr firstRow="1" firstCol="1" bandRow="1"/>
              <a:tblGrid>
                <a:gridCol w="2215729">
                  <a:extLst>
                    <a:ext uri="{9D8B030D-6E8A-4147-A177-3AD203B41FA5}">
                      <a16:colId xmlns:a16="http://schemas.microsoft.com/office/drawing/2014/main" xmlns="" val="936076229"/>
                    </a:ext>
                  </a:extLst>
                </a:gridCol>
                <a:gridCol w="2282423">
                  <a:extLst>
                    <a:ext uri="{9D8B030D-6E8A-4147-A177-3AD203B41FA5}">
                      <a16:colId xmlns:a16="http://schemas.microsoft.com/office/drawing/2014/main" xmlns="" val="684899947"/>
                    </a:ext>
                  </a:extLst>
                </a:gridCol>
                <a:gridCol w="2283041">
                  <a:extLst>
                    <a:ext uri="{9D8B030D-6E8A-4147-A177-3AD203B41FA5}">
                      <a16:colId xmlns:a16="http://schemas.microsoft.com/office/drawing/2014/main" xmlns="" val="539993441"/>
                    </a:ext>
                  </a:extLst>
                </a:gridCol>
                <a:gridCol w="2147799">
                  <a:extLst>
                    <a:ext uri="{9D8B030D-6E8A-4147-A177-3AD203B41FA5}">
                      <a16:colId xmlns:a16="http://schemas.microsoft.com/office/drawing/2014/main" xmlns="" val="1027204241"/>
                    </a:ext>
                  </a:extLst>
                </a:gridCol>
              </a:tblGrid>
              <a:tr h="14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0071319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9568700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8086465"/>
                  </a:ext>
                </a:extLst>
              </a:tr>
              <a:tr h="1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807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21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>
                <a:solidFill>
                  <a:srgbClr val="000000"/>
                </a:solidFill>
              </a:rPr>
              <a:t>Ученое звание доцента </a:t>
            </a:r>
            <a:r>
              <a:rPr lang="ru-RU" altLang="ru-RU" sz="1700" dirty="0">
                <a:solidFill>
                  <a:srgbClr val="000000"/>
                </a:solidFill>
              </a:rPr>
              <a:t>по научной специальности 22.00.08 - Социология управления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СЕМЕНОВА АНАСТАСИЯ АЛЕКСЕЕВНА, </a:t>
            </a:r>
            <a:r>
              <a:rPr lang="ru-RU" altLang="ru-RU" sz="1700" dirty="0" smtClean="0">
                <a:solidFill>
                  <a:srgbClr val="000000"/>
                </a:solidFill>
              </a:rPr>
              <a:t>1986</a:t>
            </a:r>
            <a:r>
              <a:rPr lang="ru-RU" altLang="ru-RU" sz="1700" dirty="0">
                <a:solidFill>
                  <a:srgbClr val="000000"/>
                </a:solidFill>
              </a:rPr>
              <a:t>, </a:t>
            </a:r>
            <a:r>
              <a:rPr lang="ru-RU" altLang="ru-RU" sz="1700" dirty="0" smtClean="0">
                <a:solidFill>
                  <a:srgbClr val="000000"/>
                </a:solidFill>
              </a:rPr>
              <a:t>доцент кафедры социального управления.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Ученая степень кандидата социологических наук</a:t>
            </a:r>
            <a:r>
              <a:rPr lang="ru-RU" altLang="ru-RU" sz="1700" dirty="0">
                <a:solidFill>
                  <a:srgbClr val="000000"/>
                </a:solidFill>
              </a:rPr>
              <a:t> присуждена решением диссертационного совета Д 212.199.29 при РГПУ им. А.И. Герцена от </a:t>
            </a:r>
            <a:r>
              <a:rPr lang="ru-RU" altLang="ru-RU" sz="1700" dirty="0" smtClean="0">
                <a:solidFill>
                  <a:srgbClr val="000000"/>
                </a:solidFill>
              </a:rPr>
              <a:t>15.112013 </a:t>
            </a:r>
            <a:r>
              <a:rPr lang="ru-RU" altLang="ru-RU" sz="1700" dirty="0">
                <a:solidFill>
                  <a:srgbClr val="000000"/>
                </a:solidFill>
              </a:rPr>
              <a:t>г. № 6 и выдан диплом Высшей аттестационной комиссией Министерства образования и науки Российской Федерации </a:t>
            </a:r>
            <a:r>
              <a:rPr lang="ru-RU" altLang="ru-RU" sz="1700" dirty="0" smtClean="0">
                <a:solidFill>
                  <a:srgbClr val="000000"/>
                </a:solidFill>
              </a:rPr>
              <a:t>от </a:t>
            </a:r>
            <a:r>
              <a:rPr lang="ru-RU" altLang="ru-RU" sz="1700" dirty="0">
                <a:solidFill>
                  <a:srgbClr val="000000"/>
                </a:solidFill>
              </a:rPr>
              <a:t>24.02.2014 № </a:t>
            </a:r>
            <a:r>
              <a:rPr lang="ru-RU" altLang="ru-RU" sz="1700" dirty="0" smtClean="0">
                <a:solidFill>
                  <a:srgbClr val="000000"/>
                </a:solidFill>
              </a:rPr>
              <a:t>80/нк-10, ДКН </a:t>
            </a:r>
            <a:r>
              <a:rPr lang="ru-RU" altLang="ru-RU" sz="1700" dirty="0">
                <a:solidFill>
                  <a:srgbClr val="000000"/>
                </a:solidFill>
              </a:rPr>
              <a:t>№ 199061 .</a:t>
            </a:r>
            <a:endParaRPr lang="ru-RU" altLang="ru-RU" sz="17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Стаж</a:t>
            </a:r>
            <a:r>
              <a:rPr lang="ru-RU" altLang="ru-RU" sz="1700" dirty="0">
                <a:solidFill>
                  <a:srgbClr val="000000"/>
                </a:solidFill>
              </a:rPr>
              <a:t> педагогической работы в вузе – </a:t>
            </a:r>
            <a:r>
              <a:rPr lang="ru-RU" altLang="ru-RU" sz="1700" dirty="0" smtClean="0">
                <a:solidFill>
                  <a:srgbClr val="000000"/>
                </a:solidFill>
              </a:rPr>
              <a:t>7 </a:t>
            </a:r>
            <a:r>
              <a:rPr lang="ru-RU" altLang="ru-RU" sz="1700" dirty="0">
                <a:solidFill>
                  <a:srgbClr val="000000"/>
                </a:solidFill>
              </a:rPr>
              <a:t>лет 7 месяцев по научной специальности 22.00.08 - Социология </a:t>
            </a:r>
            <a:r>
              <a:rPr lang="ru-RU" altLang="ru-RU" sz="1700" dirty="0" smtClean="0">
                <a:solidFill>
                  <a:srgbClr val="000000"/>
                </a:solidFill>
              </a:rPr>
              <a:t>управления.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Имеет </a:t>
            </a:r>
            <a:r>
              <a:rPr lang="ru-RU" altLang="ru-RU" sz="1700" dirty="0" smtClean="0">
                <a:solidFill>
                  <a:srgbClr val="000000"/>
                </a:solidFill>
              </a:rPr>
              <a:t>2 </a:t>
            </a:r>
            <a:r>
              <a:rPr lang="ru-RU" altLang="ru-RU" sz="1700" dirty="0">
                <a:solidFill>
                  <a:srgbClr val="000000"/>
                </a:solidFill>
              </a:rPr>
              <a:t>учебных издания и </a:t>
            </a:r>
            <a:r>
              <a:rPr lang="ru-RU" altLang="ru-RU" sz="1700" dirty="0" smtClean="0">
                <a:solidFill>
                  <a:srgbClr val="000000"/>
                </a:solidFill>
              </a:rPr>
              <a:t>89 </a:t>
            </a:r>
            <a:r>
              <a:rPr lang="ru-RU" altLang="ru-RU" sz="1700" dirty="0">
                <a:solidFill>
                  <a:srgbClr val="000000"/>
                </a:solidFill>
              </a:rPr>
              <a:t>научных трудов</a:t>
            </a:r>
            <a:r>
              <a:rPr lang="ru-RU" sz="1700" dirty="0"/>
              <a:t> используемые в образовательном процессе</a:t>
            </a:r>
            <a:r>
              <a:rPr lang="ru-RU" altLang="ru-RU" sz="1700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>
                <a:solidFill>
                  <a:srgbClr val="000000"/>
                </a:solidFill>
              </a:rPr>
              <a:t>по научной специальности 22.00.08 - Социология управления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За последние 3 года </a:t>
            </a:r>
            <a:r>
              <a:rPr lang="ru-RU" altLang="ru-RU" sz="1700" dirty="0">
                <a:solidFill>
                  <a:srgbClr val="000000"/>
                </a:solidFill>
              </a:rPr>
              <a:t>опубликовала по научной специальности, указанной в аттестационном деле,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7 </a:t>
            </a:r>
            <a:r>
              <a:rPr lang="ru-RU" altLang="ru-RU" sz="1700" b="1" dirty="0">
                <a:solidFill>
                  <a:srgbClr val="000000"/>
                </a:solidFill>
              </a:rPr>
              <a:t>научных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трудов</a:t>
            </a:r>
            <a:r>
              <a:rPr lang="ru-RU" altLang="ru-RU" sz="1700" dirty="0" smtClean="0">
                <a:solidFill>
                  <a:srgbClr val="000000"/>
                </a:solidFill>
              </a:rPr>
              <a:t>, </a:t>
            </a:r>
            <a:r>
              <a:rPr lang="ru-RU" altLang="ru-RU" sz="1700" dirty="0">
                <a:solidFill>
                  <a:srgbClr val="000000"/>
                </a:solidFill>
              </a:rPr>
              <a:t>опубликованных в рецензируемых научных изданиях,</a:t>
            </a: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и</a:t>
            </a:r>
            <a:r>
              <a:rPr lang="ru-RU" altLang="ru-RU" sz="1700" b="1" dirty="0">
                <a:solidFill>
                  <a:srgbClr val="000000"/>
                </a:solidFill>
              </a:rPr>
              <a:t> 2 учебных издания.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ru-RU" altLang="ru-RU" sz="17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700" dirty="0"/>
              <a:t>«Основы государственного и муниципального управления», «Основы </a:t>
            </a:r>
            <a:r>
              <a:rPr lang="ru-RU" sz="1700" dirty="0" smtClean="0"/>
              <a:t>взаимодействия </a:t>
            </a:r>
            <a:r>
              <a:rPr lang="ru-RU" sz="1700" dirty="0"/>
              <a:t>с профессиональными объединениями и органами власти в управлении персоналом</a:t>
            </a:r>
            <a:r>
              <a:rPr lang="ru-RU" sz="1700" dirty="0" smtClean="0"/>
              <a:t>».</a:t>
            </a:r>
            <a:endParaRPr lang="ru-RU" sz="17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показатели</a:t>
            </a: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Результаты голосования: «за» – 59; «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недейств</a:t>
            </a:r>
            <a:r>
              <a:rPr lang="ru-RU" sz="18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.» – 1.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072534"/>
              </p:ext>
            </p:extLst>
          </p:nvPr>
        </p:nvGraphicFramePr>
        <p:xfrm>
          <a:off x="107504" y="4797152"/>
          <a:ext cx="8928992" cy="1337248"/>
        </p:xfrm>
        <a:graphic>
          <a:graphicData uri="http://schemas.openxmlformats.org/drawingml/2006/table">
            <a:tbl>
              <a:tblPr firstRow="1" firstCol="1" bandRow="1"/>
              <a:tblGrid>
                <a:gridCol w="2215729">
                  <a:extLst>
                    <a:ext uri="{9D8B030D-6E8A-4147-A177-3AD203B41FA5}">
                      <a16:colId xmlns:a16="http://schemas.microsoft.com/office/drawing/2014/main" xmlns="" val="1999708157"/>
                    </a:ext>
                  </a:extLst>
                </a:gridCol>
                <a:gridCol w="2282423">
                  <a:extLst>
                    <a:ext uri="{9D8B030D-6E8A-4147-A177-3AD203B41FA5}">
                      <a16:colId xmlns:a16="http://schemas.microsoft.com/office/drawing/2014/main" xmlns="" val="1492930586"/>
                    </a:ext>
                  </a:extLst>
                </a:gridCol>
                <a:gridCol w="2283041">
                  <a:extLst>
                    <a:ext uri="{9D8B030D-6E8A-4147-A177-3AD203B41FA5}">
                      <a16:colId xmlns:a16="http://schemas.microsoft.com/office/drawing/2014/main" xmlns="" val="1096363053"/>
                    </a:ext>
                  </a:extLst>
                </a:gridCol>
                <a:gridCol w="2147799">
                  <a:extLst>
                    <a:ext uri="{9D8B030D-6E8A-4147-A177-3AD203B41FA5}">
                      <a16:colId xmlns:a16="http://schemas.microsoft.com/office/drawing/2014/main" xmlns="" val="4204404156"/>
                    </a:ext>
                  </a:extLst>
                </a:gridCol>
              </a:tblGrid>
              <a:tr h="14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3602714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4940707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1948585"/>
                  </a:ext>
                </a:extLst>
              </a:tr>
              <a:tr h="224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988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8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90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КОМПЬЮТЕРНОЙ ИНЖЕНЕРИИ И ПРОГРАММОТЕХНИКИ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8712968" cy="60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ДЮК ВЯЧЕСЛАВ АНАТОЛЬЕВИЧ,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1952, доктор технических наук (2005),  ученого звания не имеет, ведущий научный сотрудник Санкт-Петербургского института информатики и автоматизации РАН, 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компьютерной инженерии и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программотехники</a:t>
            </a:r>
            <a:r>
              <a:rPr lang="ru-RU" altLang="ru-RU" sz="1800" dirty="0" smtClean="0">
                <a:solidFill>
                  <a:srgbClr val="000000"/>
                </a:solidFill>
              </a:rPr>
              <a:t>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128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«Обнаружение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сублиминального</a:t>
            </a:r>
            <a:r>
              <a:rPr lang="ru-RU" altLang="ru-RU" sz="1800" dirty="0" smtClean="0">
                <a:solidFill>
                  <a:srgbClr val="000000"/>
                </a:solidFill>
              </a:rPr>
              <a:t> визуального воздействия на человека средствами интеллектуального анализа данных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энцефалографических</a:t>
            </a:r>
            <a:r>
              <a:rPr lang="ru-RU" altLang="ru-RU" sz="1800" dirty="0" smtClean="0">
                <a:solidFill>
                  <a:srgbClr val="000000"/>
                </a:solidFill>
              </a:rPr>
              <a:t> измерений» (статья, 2015), «Информационный подход к анализу акустических и  электромагнитных сигналов» (статья в соавторстве, 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«</a:t>
            </a:r>
            <a:r>
              <a:rPr lang="ru-RU" altLang="ru-RU" sz="1800" dirty="0" smtClean="0">
                <a:solidFill>
                  <a:srgbClr val="000000"/>
                </a:solidFill>
              </a:rPr>
              <a:t>Интеллектуальные информационные системы и технологии», «Методы и модели анализа и синтеза информационных систем».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«за» – 60; «против» – нет.       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24256"/>
              </p:ext>
            </p:extLst>
          </p:nvPr>
        </p:nvGraphicFramePr>
        <p:xfrm>
          <a:off x="215516" y="5013176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1739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7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МЕЖДУНАРОДНОГО ПРАВА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15516" y="908720"/>
            <a:ext cx="8712968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     ШАХМАТОВ </a:t>
            </a:r>
            <a:r>
              <a:rPr lang="ru-RU" altLang="ru-RU" sz="2000" b="1" dirty="0">
                <a:solidFill>
                  <a:srgbClr val="000000"/>
                </a:solidFill>
              </a:rPr>
              <a:t>А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ЛЕКСАНДР ВЛАДИМИРОВИЧ,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1953, доктор юридических наук (2005), профессор (2006), профессор кафедры оперативно-розыскной деятельности в ОВД Санкт-Петербургского  университета МВД РФ, 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международного права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128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«Юридическая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акмеология</a:t>
            </a:r>
            <a:r>
              <a:rPr lang="ru-RU" altLang="ru-RU" sz="1800" dirty="0" smtClean="0">
                <a:solidFill>
                  <a:srgbClr val="000000"/>
                </a:solidFill>
              </a:rPr>
              <a:t>» (монография в соавторстве, 2016), «Сравнительный анализ законов об оперативно-розыскной деятельности стран-участников евразийского экономического союза» (статья, 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«Международно-правовая защита прав человека». «Современные проблемы юридической науки», «Сравнительное правоведение».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«за» – 59; «против» – 1.      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78372"/>
              </p:ext>
            </p:extLst>
          </p:nvPr>
        </p:nvGraphicFramePr>
        <p:xfrm>
          <a:off x="231524" y="4869160"/>
          <a:ext cx="871296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92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0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90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ТЕОРЕТИЧЕСКОЙ ФИЗИКИ И АСТРОНОМИИ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1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15516" y="908720"/>
            <a:ext cx="8712968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СОКОЛОВА ИРИНА ИВАНОВНА,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1955, почетный работник высшего профессионального образования РФ, доктор педагогических наук (1999),  профессор (2010), заведующая кафедрой гуманитарных и социально-экономических дисциплин Военной академии связи им. С.М. Буденного, профессор кафедры теоретической физики и астрономии  (работа по совместительству).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Основные работы из 264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«Эволюционная естественно-научная картина мира: новая интеграция физики и биологии» (статья, 2015), «Проблемы биофизики человека в контексте естественнонаучной картины мира» (статья в соавторстве, 2017).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«Физика звезд и звездных систем», «Физика солнца и планетных систем», «Проектирование учебных программ по астрономии».</a:t>
            </a:r>
            <a:r>
              <a:rPr lang="en-US" altLang="ru-RU" sz="1800" dirty="0" smtClean="0">
                <a:solidFill>
                  <a:srgbClr val="000000"/>
                </a:solidFill>
              </a:rPr>
              <a:t>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«за» – 21; «против» - 39.     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465754"/>
              </p:ext>
            </p:extLst>
          </p:nvPr>
        </p:nvGraphicFramePr>
        <p:xfrm>
          <a:off x="215516" y="5085184"/>
          <a:ext cx="8644328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41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576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83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ФИЗИЧЕСКОЙ ЭЛЕКТРОНИКИ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Подано заявлений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</a:rPr>
              <a:t>–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2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.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-18288" y="764704"/>
            <a:ext cx="9108504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ХАНИН САМУИЛ ДАВИДОВИЧ, </a:t>
            </a:r>
            <a:r>
              <a:rPr lang="ru-RU" altLang="ru-RU" sz="1600" dirty="0" smtClean="0">
                <a:solidFill>
                  <a:srgbClr val="000000"/>
                </a:solidFill>
              </a:rPr>
              <a:t>1952, почетный работник высшего профессионального образования РФ, доктор физико-математических наук (1992), профессор (1992), заведующий кафедрой физики Военной академии связи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</a:rPr>
              <a:t>им. С.М. Буденного, заведующий кафедрой физической электроники  (работа по совместительству).     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Отчетный период – 5 лет:</a:t>
            </a:r>
            <a:r>
              <a:rPr lang="ru-RU" altLang="ru-RU" sz="1600" dirty="0" smtClean="0">
                <a:solidFill>
                  <a:srgbClr val="000000"/>
                </a:solidFill>
              </a:rPr>
              <a:t> 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    Основные работы из 49 опубликованных: </a:t>
            </a:r>
            <a:r>
              <a:rPr lang="ru-RU" altLang="ru-RU" sz="1600" dirty="0" smtClean="0">
                <a:solidFill>
                  <a:srgbClr val="000000"/>
                </a:solidFill>
              </a:rPr>
              <a:t>«Динамика развития канала переключения в планарных структурах на основе диоксида ванадия» (статья в соавторстве, 2018. </a:t>
            </a:r>
            <a:r>
              <a:rPr lang="en-US" altLang="ru-RU" sz="1600" dirty="0" err="1" smtClean="0">
                <a:solidFill>
                  <a:srgbClr val="000000"/>
                </a:solidFill>
              </a:rPr>
              <a:t>WoS</a:t>
            </a:r>
            <a:r>
              <a:rPr lang="ru-RU" altLang="ru-RU" sz="1600" dirty="0" smtClean="0">
                <a:solidFill>
                  <a:srgbClr val="000000"/>
                </a:solidFill>
              </a:rPr>
              <a:t>, </a:t>
            </a:r>
            <a:r>
              <a:rPr lang="en-US" altLang="ru-RU" sz="1600" dirty="0" smtClean="0">
                <a:solidFill>
                  <a:srgbClr val="000000"/>
                </a:solidFill>
              </a:rPr>
              <a:t>Scopus</a:t>
            </a:r>
            <a:r>
              <a:rPr lang="ru-RU" altLang="ru-RU" sz="1600" dirty="0" smtClean="0">
                <a:solidFill>
                  <a:srgbClr val="000000"/>
                </a:solidFill>
              </a:rPr>
              <a:t>), «Оптические свойства металлодиэлектрических структур на основе 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фотонно</a:t>
            </a:r>
            <a:r>
              <a:rPr lang="ru-RU" altLang="ru-RU" sz="1600" dirty="0" smtClean="0">
                <a:solidFill>
                  <a:srgbClr val="000000"/>
                </a:solidFill>
              </a:rPr>
              <a:t>-кристаллических опаловых матриц» (статья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600" dirty="0">
                <a:solidFill>
                  <a:srgbClr val="000000"/>
                </a:solidFill>
              </a:rPr>
              <a:t>«Физика неупорядоченных и </a:t>
            </a:r>
            <a:r>
              <a:rPr lang="ru-RU" altLang="ru-RU" sz="1600" dirty="0" err="1">
                <a:solidFill>
                  <a:srgbClr val="000000"/>
                </a:solidFill>
              </a:rPr>
              <a:t>низкоразмерных</a:t>
            </a:r>
            <a:r>
              <a:rPr lang="ru-RU" altLang="ru-RU" sz="1600" dirty="0">
                <a:solidFill>
                  <a:srgbClr val="000000"/>
                </a:solidFill>
              </a:rPr>
              <a:t> структур», «Физика полупроводников</a:t>
            </a:r>
            <a:r>
              <a:rPr lang="ru-RU" altLang="ru-RU" sz="1600" dirty="0" smtClean="0">
                <a:solidFill>
                  <a:srgbClr val="000000"/>
                </a:solidFill>
              </a:rPr>
              <a:t>»,</a:t>
            </a:r>
            <a:r>
              <a:rPr lang="en-US" alt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в 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moodle.herzen.spb.ru: </a:t>
            </a:r>
            <a:r>
              <a:rPr lang="ru-RU" altLang="ru-RU" sz="1600" dirty="0" smtClean="0">
                <a:solidFill>
                  <a:srgbClr val="000000"/>
                </a:solidFill>
              </a:rPr>
              <a:t>«Физика конденсированного состояния вещества».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докторант, 2 аспиранта.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проекта МО и Н РФ(2013), гранта РФФИ (2016).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2014 – подано 2 заявки (РНФ); 2015 г. – подано 2 заявки (РНФ, РФФИ), поддержана 1 (РФФИ).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Результаты голосования: «за» – 34; «против» - 26.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66260"/>
              </p:ext>
            </p:extLst>
          </p:nvPr>
        </p:nvGraphicFramePr>
        <p:xfrm>
          <a:off x="80453" y="4797152"/>
          <a:ext cx="8911022" cy="1448231"/>
        </p:xfrm>
        <a:graphic>
          <a:graphicData uri="http://schemas.openxmlformats.org/drawingml/2006/table">
            <a:tbl>
              <a:tblPr firstRow="1" firstCol="1" bandRow="1"/>
              <a:tblGrid>
                <a:gridCol w="2072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5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73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8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0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0" y="1"/>
            <a:ext cx="9144000" cy="6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                            </a:t>
            </a:r>
          </a:p>
          <a:p>
            <a:pPr lvl="0" algn="ctr" eaLnBrk="1" hangingPunct="1">
              <a:tabLst/>
            </a:pP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                           КАФЕДРА ФИЗИЧЕСКОЙ ЭЛЕКТРОНИКИ                          2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8940" y="836712"/>
            <a:ext cx="8712968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   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ГАСУМЯНЦ ВИТАЛИЙ ЭДУАРДОВИЧ, </a:t>
            </a:r>
            <a:r>
              <a:rPr lang="ru-RU" altLang="ru-RU" sz="1600" dirty="0" smtClean="0">
                <a:solidFill>
                  <a:srgbClr val="000000"/>
                </a:solidFill>
              </a:rPr>
              <a:t>1963, доктор физико-математических наук (1999), профессор (2003), профессор кафедры физики полупроводников и 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наноэлектроники</a:t>
            </a:r>
            <a:r>
              <a:rPr lang="ru-RU" altLang="ru-RU" sz="1600" dirty="0" smtClean="0">
                <a:solidFill>
                  <a:srgbClr val="000000"/>
                </a:solidFill>
              </a:rPr>
              <a:t> Санкт-Петербургского политехнического университета Петра Великого.  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    Основные работы из 261 опубликованных: </a:t>
            </a:r>
            <a:r>
              <a:rPr lang="ru-RU" altLang="ru-RU" sz="1600" dirty="0" smtClean="0">
                <a:solidFill>
                  <a:srgbClr val="000000"/>
                </a:solidFill>
              </a:rPr>
              <a:t>«Изменение удельного сопротивления и химического состава 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графена</a:t>
            </a:r>
            <a:r>
              <a:rPr lang="ru-RU" altLang="ru-RU" sz="1600" dirty="0" smtClean="0">
                <a:solidFill>
                  <a:srgbClr val="000000"/>
                </a:solidFill>
              </a:rPr>
              <a:t>, выращенного методом </a:t>
            </a:r>
            <a:r>
              <a:rPr lang="en-US" altLang="ru-RU" sz="1600" dirty="0" smtClean="0">
                <a:solidFill>
                  <a:srgbClr val="000000"/>
                </a:solidFill>
              </a:rPr>
              <a:t>CVD</a:t>
            </a:r>
            <a:r>
              <a:rPr lang="ru-RU" altLang="ru-RU" sz="1600" dirty="0" smtClean="0">
                <a:solidFill>
                  <a:srgbClr val="000000"/>
                </a:solidFill>
              </a:rPr>
              <a:t>, под влиянием отжига в восстановительной атмосфере» (статья, 2017),  «Экспериментальное исследование и количественный анализ коэффициента Нернста в легированных высокотемпературных сверхпроводниках системы </a:t>
            </a:r>
            <a:r>
              <a:rPr lang="en-US" altLang="ru-RU" sz="1600" dirty="0" smtClean="0">
                <a:solidFill>
                  <a:srgbClr val="000000"/>
                </a:solidFill>
              </a:rPr>
              <a:t>YBa2Cu3Oy</a:t>
            </a:r>
            <a:r>
              <a:rPr lang="ru-RU" altLang="ru-RU" sz="1600" dirty="0" smtClean="0">
                <a:solidFill>
                  <a:srgbClr val="000000"/>
                </a:solidFill>
              </a:rPr>
              <a:t>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    Лекционные курсы: </a:t>
            </a:r>
            <a:r>
              <a:rPr lang="ru-RU" altLang="ru-RU" sz="1600" dirty="0" smtClean="0">
                <a:solidFill>
                  <a:srgbClr val="000000"/>
                </a:solidFill>
              </a:rPr>
              <a:t>«Физика конденсированного состояния», «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Квантоворазмерные</a:t>
            </a:r>
            <a:r>
              <a:rPr lang="ru-RU" altLang="ru-RU" sz="1600" dirty="0" smtClean="0">
                <a:solidFill>
                  <a:srgbClr val="000000"/>
                </a:solidFill>
              </a:rPr>
              <a:t> системы», «Квантовая механика», «Физика сверхпроводников», курс на английском языке «</a:t>
            </a:r>
            <a:r>
              <a:rPr lang="en-US" altLang="ru-RU" sz="1600" dirty="0" smtClean="0">
                <a:solidFill>
                  <a:srgbClr val="000000"/>
                </a:solidFill>
              </a:rPr>
              <a:t>Electronic transport phenomena in semiconductors  and semiconductor nanostructures</a:t>
            </a:r>
            <a:r>
              <a:rPr lang="ru-RU" altLang="ru-RU" sz="1600" dirty="0" smtClean="0">
                <a:solidFill>
                  <a:srgbClr val="000000"/>
                </a:solidFill>
              </a:rPr>
              <a:t>» (в рамках международной магистерской программы).</a:t>
            </a:r>
            <a:r>
              <a:rPr lang="en-US" altLang="ru-RU" sz="1600" dirty="0" smtClean="0">
                <a:solidFill>
                  <a:srgbClr val="000000"/>
                </a:solidFill>
              </a:rPr>
              <a:t> </a:t>
            </a:r>
            <a:endParaRPr lang="ru-RU" altLang="ru-RU" sz="1600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Научное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Заявочная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lang="ru-RU" sz="16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</a:rPr>
              <a:t>             </a:t>
            </a:r>
          </a:p>
          <a:p>
            <a:pPr algn="just"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Резкультаты</a:t>
            </a:r>
            <a:r>
              <a:rPr lang="ru-RU" altLang="ru-RU" sz="1800" dirty="0" smtClean="0">
                <a:solidFill>
                  <a:srgbClr val="000000"/>
                </a:solidFill>
              </a:rPr>
              <a:t> голосования: «за» – 26; «против» - 34.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99388"/>
              </p:ext>
            </p:extLst>
          </p:nvPr>
        </p:nvGraphicFramePr>
        <p:xfrm>
          <a:off x="323528" y="4581128"/>
          <a:ext cx="8662044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0606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26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3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54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0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Представление к ученым званиям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49893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794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400" b="1" dirty="0">
                <a:solidFill>
                  <a:srgbClr val="000000"/>
                </a:solidFill>
              </a:rPr>
              <a:t>	</a:t>
            </a:r>
            <a:r>
              <a:rPr lang="ru-RU" altLang="ru-RU" sz="1550" b="1" dirty="0">
                <a:solidFill>
                  <a:srgbClr val="000000"/>
                </a:solidFill>
              </a:rPr>
              <a:t>Ученое звание профессора </a:t>
            </a:r>
            <a:r>
              <a:rPr lang="ru-RU" altLang="ru-RU" sz="1550" dirty="0">
                <a:solidFill>
                  <a:srgbClr val="000000"/>
                </a:solidFill>
              </a:rPr>
              <a:t>по научной специальности 17.00.04 – Изобразительное и декоративно-прикладное искусство и архитектура.</a:t>
            </a:r>
            <a:endParaRPr lang="ru-RU" altLang="ru-RU" sz="155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550" b="1" dirty="0">
                <a:solidFill>
                  <a:srgbClr val="000000"/>
                </a:solidFill>
              </a:rPr>
              <a:t>	</a:t>
            </a:r>
            <a:r>
              <a:rPr lang="ru-RU" altLang="ru-RU" sz="1550" b="1" dirty="0" smtClean="0">
                <a:solidFill>
                  <a:srgbClr val="000000"/>
                </a:solidFill>
              </a:rPr>
              <a:t>БЛИНОВА ЕЛЕНА КОНСТАНТИНОВНА, </a:t>
            </a:r>
            <a:r>
              <a:rPr lang="ru-RU" altLang="ru-RU" sz="1550" dirty="0" smtClean="0">
                <a:solidFill>
                  <a:srgbClr val="000000"/>
                </a:solidFill>
              </a:rPr>
              <a:t>1962, </a:t>
            </a:r>
            <a:r>
              <a:rPr lang="ru-RU" altLang="ru-RU" sz="1550" dirty="0">
                <a:solidFill>
                  <a:srgbClr val="000000"/>
                </a:solidFill>
              </a:rPr>
              <a:t>профессор кафедры художественного образования и декоративного искусства, доцент (</a:t>
            </a:r>
            <a:r>
              <a:rPr lang="ru-RU" altLang="ru-RU" sz="1550" dirty="0" smtClean="0">
                <a:solidFill>
                  <a:srgbClr val="000000"/>
                </a:solidFill>
              </a:rPr>
              <a:t>2006). </a:t>
            </a:r>
            <a:endParaRPr lang="ru-RU" altLang="ru-RU" sz="1550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550" dirty="0" smtClean="0">
                <a:solidFill>
                  <a:srgbClr val="000000"/>
                </a:solidFill>
              </a:rPr>
              <a:t>	</a:t>
            </a:r>
            <a:r>
              <a:rPr lang="ru-RU" altLang="ru-RU" sz="1550" b="1" dirty="0" smtClean="0">
                <a:solidFill>
                  <a:srgbClr val="000000"/>
                </a:solidFill>
              </a:rPr>
              <a:t>Ученая </a:t>
            </a:r>
            <a:r>
              <a:rPr lang="ru-RU" altLang="ru-RU" sz="1550" b="1" dirty="0">
                <a:solidFill>
                  <a:srgbClr val="000000"/>
                </a:solidFill>
              </a:rPr>
              <a:t>степень доктора искусствоведения</a:t>
            </a:r>
            <a:r>
              <a:rPr lang="ru-RU" altLang="ru-RU" sz="1550" dirty="0">
                <a:solidFill>
                  <a:srgbClr val="000000"/>
                </a:solidFill>
              </a:rPr>
              <a:t> присуждена решением диссертационного совета Д 212.199.11 РГПУ им. А.И. Герцена от 28 марта 2012 г., № 7 и выдан диплом доктора наук Высшей Аттестационной Комиссией Министерства образования РФ ДДН № 023883 от 20 мая 2013 г. № 216/нк-1.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550" b="1" dirty="0">
                <a:solidFill>
                  <a:srgbClr val="000000"/>
                </a:solidFill>
              </a:rPr>
              <a:t>	Стаж</a:t>
            </a:r>
            <a:r>
              <a:rPr lang="ru-RU" altLang="ru-RU" sz="1550" dirty="0">
                <a:solidFill>
                  <a:srgbClr val="000000"/>
                </a:solidFill>
              </a:rPr>
              <a:t> педагогической работы составляет </a:t>
            </a:r>
            <a:r>
              <a:rPr lang="ru-RU" altLang="ru-RU" sz="1550" dirty="0" smtClean="0">
                <a:solidFill>
                  <a:srgbClr val="000000"/>
                </a:solidFill>
              </a:rPr>
              <a:t>23 года 7 месяцев, </a:t>
            </a:r>
            <a:r>
              <a:rPr lang="ru-RU" altLang="ru-RU" sz="1550" dirty="0">
                <a:solidFill>
                  <a:srgbClr val="000000"/>
                </a:solidFill>
              </a:rPr>
              <a:t>из них 23 </a:t>
            </a:r>
            <a:r>
              <a:rPr lang="ru-RU" altLang="ru-RU" sz="1550" dirty="0" smtClean="0">
                <a:solidFill>
                  <a:srgbClr val="000000"/>
                </a:solidFill>
              </a:rPr>
              <a:t>года 7 месяцев </a:t>
            </a:r>
            <a:r>
              <a:rPr lang="ru-RU" altLang="ru-RU" sz="1550" dirty="0">
                <a:solidFill>
                  <a:srgbClr val="000000"/>
                </a:solidFill>
              </a:rPr>
              <a:t>по научной специальности 17.00.04 – Изобразительное и декоративно-прикладное искусство и </a:t>
            </a:r>
            <a:r>
              <a:rPr lang="ru-RU" altLang="ru-RU" sz="1550" dirty="0" smtClean="0">
                <a:solidFill>
                  <a:srgbClr val="000000"/>
                </a:solidFill>
              </a:rPr>
              <a:t>архитектура.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sz="1550" dirty="0">
                <a:solidFill>
                  <a:srgbClr val="000000"/>
                </a:solidFill>
              </a:rPr>
              <a:t>	</a:t>
            </a:r>
            <a:r>
              <a:rPr lang="ru-RU" sz="1550" dirty="0" smtClean="0"/>
              <a:t>Елена Константиновна </a:t>
            </a:r>
            <a:r>
              <a:rPr lang="ru-RU" sz="1550" dirty="0" err="1" smtClean="0"/>
              <a:t>Блинова</a:t>
            </a:r>
            <a:r>
              <a:rPr lang="ru-RU" sz="1550" dirty="0" smtClean="0"/>
              <a:t> </a:t>
            </a:r>
            <a:r>
              <a:rPr lang="ru-RU" sz="1550" b="1" dirty="0"/>
              <a:t>подготовила в качестве научного руководителя 6 кандидатов наук</a:t>
            </a:r>
            <a:r>
              <a:rPr lang="ru-RU" sz="1550" dirty="0"/>
              <a:t>, в том числе 6 кандидатов наук по научной специальности 17.00.04 – Изобразительное и декоративно-прикладное искусство и архитектура.</a:t>
            </a:r>
          </a:p>
          <a:p>
            <a:pPr marL="0" indent="0">
              <a:buNone/>
            </a:pPr>
            <a:r>
              <a:rPr lang="ru-RU" sz="1550" dirty="0" smtClean="0"/>
              <a:t>	В </a:t>
            </a:r>
            <a:r>
              <a:rPr lang="ru-RU" sz="1550" dirty="0"/>
              <a:t>настоящее время осуществляет научное руководство </a:t>
            </a:r>
            <a:r>
              <a:rPr lang="ru-RU" sz="1550" b="1" dirty="0"/>
              <a:t>4 аспирантами</a:t>
            </a:r>
            <a:r>
              <a:rPr lang="ru-RU" sz="1550" dirty="0"/>
              <a:t>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550" b="1" dirty="0">
                <a:solidFill>
                  <a:srgbClr val="000000"/>
                </a:solidFill>
              </a:rPr>
              <a:t>	Имеет </a:t>
            </a:r>
            <a:r>
              <a:rPr lang="ru-RU" altLang="ru-RU" sz="1550" dirty="0" smtClean="0">
                <a:solidFill>
                  <a:srgbClr val="000000"/>
                </a:solidFill>
              </a:rPr>
              <a:t>9 учебных пособий </a:t>
            </a:r>
            <a:r>
              <a:rPr lang="ru-RU" altLang="ru-RU" sz="1550" dirty="0">
                <a:solidFill>
                  <a:srgbClr val="000000"/>
                </a:solidFill>
              </a:rPr>
              <a:t>и </a:t>
            </a:r>
            <a:r>
              <a:rPr lang="ru-RU" altLang="ru-RU" sz="1550" dirty="0" smtClean="0">
                <a:solidFill>
                  <a:srgbClr val="000000"/>
                </a:solidFill>
              </a:rPr>
              <a:t>61 научный труд </a:t>
            </a:r>
            <a:r>
              <a:rPr lang="ru-RU" altLang="ru-RU" sz="1550" b="1" dirty="0">
                <a:solidFill>
                  <a:srgbClr val="000000"/>
                </a:solidFill>
              </a:rPr>
              <a:t>по научной специальности 17.00.04 Изобразительное и декоративно-прикладное искусство и архитектура.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550" b="1" dirty="0">
                <a:solidFill>
                  <a:srgbClr val="000000"/>
                </a:solidFill>
              </a:rPr>
              <a:t>	</a:t>
            </a:r>
            <a:r>
              <a:rPr lang="ru-RU" altLang="ru-RU" sz="1550" dirty="0">
                <a:solidFill>
                  <a:srgbClr val="000000"/>
                </a:solidFill>
              </a:rPr>
              <a:t>За последние 5 лет по научной специальности, указанной в аттестационном деле, опубликовала 6 научных трудов в рецензируемых научных изданиях и 2 учебных издания. </a:t>
            </a:r>
            <a:endParaRPr lang="ru-RU" altLang="ru-RU" sz="155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55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55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550" dirty="0"/>
              <a:t>«Изобразительное и декоративно-прикладное искусство и архитектура</a:t>
            </a:r>
            <a:r>
              <a:rPr lang="ru-RU" sz="1550" dirty="0" smtClean="0"/>
              <a:t>», </a:t>
            </a:r>
            <a:r>
              <a:rPr lang="ru-RU" sz="1550" dirty="0"/>
              <a:t>»,</a:t>
            </a:r>
            <a:r>
              <a:rPr lang="ru-RU" sz="1550" i="1" dirty="0"/>
              <a:t> </a:t>
            </a:r>
            <a:r>
              <a:rPr lang="ru-RU" sz="1550" dirty="0"/>
              <a:t>«Основы искусствоведения»</a:t>
            </a:r>
            <a:r>
              <a:rPr lang="ru-RU" sz="1550" i="1" dirty="0"/>
              <a:t>, «</a:t>
            </a:r>
            <a:r>
              <a:rPr lang="ru-RU" sz="1550" dirty="0"/>
              <a:t>История искусства. Введение в искусствознание</a:t>
            </a:r>
            <a:r>
              <a:rPr lang="ru-RU" sz="1550" dirty="0" smtClean="0"/>
              <a:t>».</a:t>
            </a:r>
            <a:endParaRPr lang="ru-RU" sz="1550" dirty="0"/>
          </a:p>
          <a:p>
            <a:pPr marL="0" indent="0" algn="just">
              <a:buNone/>
            </a:pPr>
            <a:r>
              <a:rPr lang="ru-RU" sz="15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55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5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показатели</a:t>
            </a: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Результаты голосования: «за» – 59;  «</a:t>
            </a:r>
            <a:r>
              <a:rPr lang="ru-RU" sz="1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недейств</a:t>
            </a: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.» - 1</a:t>
            </a: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86107"/>
              </p:ext>
            </p:extLst>
          </p:nvPr>
        </p:nvGraphicFramePr>
        <p:xfrm>
          <a:off x="99710" y="5229200"/>
          <a:ext cx="8928992" cy="1243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98367439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646017405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9244943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3063276440"/>
                    </a:ext>
                  </a:extLst>
                </a:gridCol>
              </a:tblGrid>
              <a:tr h="171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3940419033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282059159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1202398491"/>
                  </a:ext>
                </a:extLst>
              </a:tr>
              <a:tr h="126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150434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74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4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>
                <a:solidFill>
                  <a:srgbClr val="000000"/>
                </a:solidFill>
              </a:rPr>
              <a:t>Ученое звание профессора </a:t>
            </a:r>
            <a:r>
              <a:rPr lang="ru-RU" altLang="ru-RU" sz="1600" dirty="0">
                <a:solidFill>
                  <a:srgbClr val="000000"/>
                </a:solidFill>
              </a:rPr>
              <a:t>по научной специальности 17.00.04 Изобразительное и декоративно-прикладное искусство и архитектура.</a:t>
            </a:r>
            <a:endParaRPr lang="ru-RU" altLang="ru-RU" sz="1600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КУЗМИЧЕВА МАРИЯ ВЛАДИМИРОВНА, </a:t>
            </a:r>
            <a:r>
              <a:rPr lang="ru-RU" altLang="ru-RU" sz="1600" dirty="0" smtClean="0">
                <a:solidFill>
                  <a:srgbClr val="000000"/>
                </a:solidFill>
              </a:rPr>
              <a:t>1978</a:t>
            </a:r>
            <a:r>
              <a:rPr lang="ru-RU" altLang="ru-RU" sz="1600" dirty="0">
                <a:solidFill>
                  <a:srgbClr val="000000"/>
                </a:solidFill>
              </a:rPr>
              <a:t>, </a:t>
            </a:r>
            <a:r>
              <a:rPr lang="ru-RU" altLang="ru-RU" sz="1600" dirty="0" smtClean="0">
                <a:solidFill>
                  <a:srgbClr val="000000"/>
                </a:solidFill>
              </a:rPr>
              <a:t>профессор </a:t>
            </a:r>
            <a:r>
              <a:rPr lang="ru-RU" altLang="ru-RU" sz="1600" dirty="0">
                <a:solidFill>
                  <a:srgbClr val="000000"/>
                </a:solidFill>
              </a:rPr>
              <a:t>кафедры </a:t>
            </a:r>
            <a:r>
              <a:rPr lang="ru-RU" altLang="ru-RU" sz="1600" dirty="0" smtClean="0">
                <a:solidFill>
                  <a:srgbClr val="000000"/>
                </a:solidFill>
              </a:rPr>
              <a:t>живописи, доцент (2009). 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Ученая </a:t>
            </a:r>
            <a:r>
              <a:rPr lang="ru-RU" altLang="ru-RU" sz="1600" b="1" dirty="0">
                <a:solidFill>
                  <a:srgbClr val="000000"/>
                </a:solidFill>
              </a:rPr>
              <a:t>степень кандидата искусствоведения</a:t>
            </a:r>
            <a:r>
              <a:rPr lang="ru-RU" altLang="ru-RU" sz="1600" dirty="0">
                <a:solidFill>
                  <a:srgbClr val="000000"/>
                </a:solidFill>
              </a:rPr>
              <a:t> присуждена решением диссертационного совета Д 212.199.11 Российского государственного педагогического университете имени А.И. Герцена от 05.04.2006 г. № 7 и выдан диплом Высшей аттестационной комиссией Министерства образования и науки Российской Федерации </a:t>
            </a:r>
            <a:r>
              <a:rPr lang="ru-RU" altLang="ru-RU" sz="1600" dirty="0" smtClean="0">
                <a:solidFill>
                  <a:srgbClr val="000000"/>
                </a:solidFill>
              </a:rPr>
              <a:t>от </a:t>
            </a:r>
            <a:r>
              <a:rPr lang="ru-RU" altLang="ru-RU" sz="1600" dirty="0">
                <a:solidFill>
                  <a:srgbClr val="000000"/>
                </a:solidFill>
              </a:rPr>
              <a:t>21.06.2006 г. № </a:t>
            </a:r>
            <a:r>
              <a:rPr lang="ru-RU" altLang="ru-RU" sz="1600" dirty="0" smtClean="0">
                <a:solidFill>
                  <a:srgbClr val="000000"/>
                </a:solidFill>
              </a:rPr>
              <a:t>29к/283, </a:t>
            </a:r>
            <a:r>
              <a:rPr lang="ru-RU" altLang="ru-RU" sz="1600" dirty="0">
                <a:solidFill>
                  <a:srgbClr val="000000"/>
                </a:solidFill>
              </a:rPr>
              <a:t>ДКН №</a:t>
            </a:r>
            <a:r>
              <a:rPr lang="ru-RU" altLang="ru-RU" sz="1600" dirty="0" smtClean="0">
                <a:solidFill>
                  <a:srgbClr val="000000"/>
                </a:solidFill>
              </a:rPr>
              <a:t>002587.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 smtClean="0">
                <a:solidFill>
                  <a:srgbClr val="000000"/>
                </a:solidFill>
              </a:rPr>
              <a:t>	Стаж</a:t>
            </a:r>
            <a:r>
              <a:rPr lang="ru-RU" altLang="ru-RU" sz="1600" dirty="0" smtClean="0">
                <a:solidFill>
                  <a:srgbClr val="000000"/>
                </a:solidFill>
              </a:rPr>
              <a:t> педагогической </a:t>
            </a:r>
            <a:r>
              <a:rPr lang="ru-RU" altLang="ru-RU" sz="1600" dirty="0">
                <a:solidFill>
                  <a:srgbClr val="000000"/>
                </a:solidFill>
              </a:rPr>
              <a:t>работы </a:t>
            </a:r>
            <a:r>
              <a:rPr lang="ru-RU" altLang="ru-RU" sz="1600" dirty="0" err="1">
                <a:solidFill>
                  <a:srgbClr val="000000"/>
                </a:solidFill>
              </a:rPr>
              <a:t>Кузмичевой</a:t>
            </a:r>
            <a:r>
              <a:rPr lang="ru-RU" altLang="ru-RU" sz="1600" dirty="0">
                <a:solidFill>
                  <a:srgbClr val="000000"/>
                </a:solidFill>
              </a:rPr>
              <a:t> Марии Владимировны в образовательных организациях высшего образования </a:t>
            </a:r>
            <a:r>
              <a:rPr lang="ru-RU" altLang="ru-RU" sz="1600" dirty="0" smtClean="0">
                <a:solidFill>
                  <a:srgbClr val="000000"/>
                </a:solidFill>
              </a:rPr>
              <a:t>по </a:t>
            </a:r>
            <a:r>
              <a:rPr lang="ru-RU" altLang="ru-RU" sz="1600" dirty="0">
                <a:solidFill>
                  <a:srgbClr val="000000"/>
                </a:solidFill>
              </a:rPr>
              <a:t>направлению </a:t>
            </a:r>
            <a:r>
              <a:rPr lang="ru-RU" altLang="ru-RU" sz="1600" dirty="0" smtClean="0">
                <a:solidFill>
                  <a:srgbClr val="000000"/>
                </a:solidFill>
              </a:rPr>
              <a:t>«Живопись» </a:t>
            </a:r>
            <a:r>
              <a:rPr lang="ru-RU" altLang="ru-RU" sz="1600" dirty="0">
                <a:solidFill>
                  <a:srgbClr val="000000"/>
                </a:solidFill>
              </a:rPr>
              <a:t>составляет 13 лет 7 </a:t>
            </a:r>
            <a:r>
              <a:rPr lang="ru-RU" altLang="ru-RU" sz="1600" dirty="0" smtClean="0">
                <a:solidFill>
                  <a:srgbClr val="000000"/>
                </a:solidFill>
              </a:rPr>
              <a:t>месяцев. 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Является дипломантом 4 международных выставок-конкурсов по направлению «Живопись».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Подготовила </a:t>
            </a:r>
            <a:r>
              <a:rPr lang="ru-RU" altLang="ru-RU" sz="1600" b="1" dirty="0">
                <a:solidFill>
                  <a:srgbClr val="000000"/>
                </a:solidFill>
              </a:rPr>
              <a:t>11 дипломантов международных выставок-конкурсов по направлению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«Живопись».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Имеет </a:t>
            </a:r>
            <a:r>
              <a:rPr lang="ru-RU" altLang="ru-RU" sz="1600" dirty="0" smtClean="0">
                <a:solidFill>
                  <a:srgbClr val="000000"/>
                </a:solidFill>
              </a:rPr>
              <a:t>1 учебное пособие </a:t>
            </a:r>
            <a:r>
              <a:rPr lang="ru-RU" altLang="ru-RU" sz="1600" dirty="0">
                <a:solidFill>
                  <a:srgbClr val="000000"/>
                </a:solidFill>
              </a:rPr>
              <a:t>и </a:t>
            </a:r>
            <a:r>
              <a:rPr lang="ru-RU" altLang="ru-RU" sz="1600" dirty="0" smtClean="0">
                <a:solidFill>
                  <a:srgbClr val="000000"/>
                </a:solidFill>
              </a:rPr>
              <a:t>57 </a:t>
            </a:r>
            <a:r>
              <a:rPr lang="ru-RU" altLang="ru-RU" sz="1600" dirty="0">
                <a:solidFill>
                  <a:srgbClr val="000000"/>
                </a:solidFill>
              </a:rPr>
              <a:t>научных трудов </a:t>
            </a:r>
            <a:r>
              <a:rPr lang="ru-RU" altLang="ru-RU" sz="1600" b="1" dirty="0">
                <a:solidFill>
                  <a:srgbClr val="000000"/>
                </a:solidFill>
              </a:rPr>
              <a:t>по научной специальности 17.00.04 Изобразительное и декоративно-прикладное искусство и 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архитектура.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dirty="0" smtClean="0">
                <a:solidFill>
                  <a:srgbClr val="000000"/>
                </a:solidFill>
              </a:rPr>
              <a:t>После </a:t>
            </a:r>
            <a:r>
              <a:rPr lang="ru-RU" altLang="ru-RU" sz="1600" dirty="0">
                <a:solidFill>
                  <a:srgbClr val="000000"/>
                </a:solidFill>
              </a:rPr>
              <a:t>получения ученого звания доцента (2009) опубликовала 41 научный труд и учебных изданий по направлению живопись. </a:t>
            </a:r>
            <a:endParaRPr lang="ru-RU" altLang="ru-RU" sz="16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</a:pPr>
            <a:r>
              <a:rPr lang="ru-RU" altLang="ru-RU" sz="1600" b="1" dirty="0">
                <a:solidFill>
                  <a:srgbClr val="000000"/>
                </a:solidFill>
              </a:rPr>
              <a:t>	</a:t>
            </a:r>
            <a:r>
              <a:rPr lang="ru-RU" altLang="ru-RU" sz="1600" b="1" dirty="0" smtClean="0">
                <a:solidFill>
                  <a:srgbClr val="000000"/>
                </a:solidFill>
              </a:rPr>
              <a:t>Читаемые </a:t>
            </a:r>
            <a:r>
              <a:rPr lang="ru-RU" altLang="ru-RU" sz="1600" b="1" dirty="0">
                <a:solidFill>
                  <a:srgbClr val="000000"/>
                </a:solidFill>
              </a:rPr>
              <a:t>курсы: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1600" dirty="0" smtClean="0"/>
              <a:t>«Живопись», «Специальная живопись», «Композиция </a:t>
            </a:r>
            <a:r>
              <a:rPr lang="ru-RU" sz="1600" dirty="0"/>
              <a:t>в </a:t>
            </a:r>
            <a:r>
              <a:rPr lang="ru-RU" sz="1600" dirty="0" smtClean="0"/>
              <a:t>живописи», «Основы </a:t>
            </a:r>
            <a:r>
              <a:rPr lang="ru-RU" sz="1600" dirty="0"/>
              <a:t>академической </a:t>
            </a:r>
            <a:r>
              <a:rPr lang="ru-RU" sz="1600" dirty="0" smtClean="0"/>
              <a:t>живописи. Академическая </a:t>
            </a:r>
            <a:r>
              <a:rPr lang="ru-RU" sz="1600" dirty="0"/>
              <a:t>живопись </a:t>
            </a:r>
            <a:r>
              <a:rPr lang="ru-RU" sz="1600" dirty="0" smtClean="0"/>
              <a:t>маслом».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	</a:t>
            </a:r>
            <a:r>
              <a:rPr lang="ru-RU" sz="16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показатели</a:t>
            </a:r>
          </a:p>
          <a:p>
            <a:pPr marL="0" indent="0" algn="just">
              <a:buNone/>
            </a:pPr>
            <a:endParaRPr lang="ru-RU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Результаты голосования: «за» – 57; «против» - 1; «</a:t>
            </a:r>
            <a:r>
              <a:rPr lang="ru-RU" sz="1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недейств</a:t>
            </a:r>
            <a:r>
              <a:rPr lang="ru-RU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.» – 2.</a:t>
            </a: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54589"/>
              </p:ext>
            </p:extLst>
          </p:nvPr>
        </p:nvGraphicFramePr>
        <p:xfrm>
          <a:off x="107504" y="5373216"/>
          <a:ext cx="8928992" cy="1243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156420015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37004245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362263541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113058550"/>
                    </a:ext>
                  </a:extLst>
                </a:gridCol>
              </a:tblGrid>
              <a:tr h="99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301493836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1009799998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1123358064"/>
                  </a:ext>
                </a:extLst>
              </a:tr>
              <a:tr h="54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/>
                </a:tc>
                <a:extLst>
                  <a:ext uri="{0D108BD9-81ED-4DB2-BD59-A6C34878D82A}">
                    <a16:rowId xmlns:a16="http://schemas.microsoft.com/office/drawing/2014/main" xmlns="" val="3512789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632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1063</Words>
  <Application>Microsoft Office PowerPoint</Application>
  <PresentationFormat>Экран (4:3)</PresentationFormat>
  <Paragraphs>331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Представление к ученым званиям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ДЕКАНА ФАКУЛЬТЕТА ХИМИИ</dc:title>
  <dc:creator>user</dc:creator>
  <cp:lastModifiedBy>User</cp:lastModifiedBy>
  <cp:revision>156</cp:revision>
  <cp:lastPrinted>2018-05-11T07:38:41Z</cp:lastPrinted>
  <dcterms:created xsi:type="dcterms:W3CDTF">2018-02-11T17:24:28Z</dcterms:created>
  <dcterms:modified xsi:type="dcterms:W3CDTF">2018-06-04T13:15:05Z</dcterms:modified>
</cp:coreProperties>
</file>