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306" r:id="rId3"/>
    <p:sldId id="305" r:id="rId4"/>
    <p:sldId id="296" r:id="rId5"/>
    <p:sldId id="307" r:id="rId6"/>
    <p:sldId id="308" r:id="rId7"/>
    <p:sldId id="309" r:id="rId8"/>
    <p:sldId id="310" r:id="rId9"/>
    <p:sldId id="312" r:id="rId1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85" autoAdjust="0"/>
  </p:normalViewPr>
  <p:slideViewPr>
    <p:cSldViewPr>
      <p:cViewPr varScale="1">
        <p:scale>
          <a:sx n="83" d="100"/>
          <a:sy n="83" d="100"/>
        </p:scale>
        <p:origin x="-1426" y="-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599EF-1BD7-41E7-A8C3-E215C71FBB66}" type="datetimeFigureOut">
              <a:rPr lang="ru-RU" smtClean="0"/>
              <a:t>29.06.2018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CFDA-4748-4FCB-8FF4-D3880422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3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034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МЕТОДИКИ ОБУЧЕНИЯ БЕЗОПАСНОСТИ ЖИЗНЕДЕЯТЕЛЬНОСТИ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8928992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АЛЕКСЕЕВ СЕРГЕЙ ВЛАДИМИРОВИЧ,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1954, доктор педагогических наук (1999), профессор (1999</a:t>
            </a:r>
            <a:r>
              <a:rPr lang="ru-RU" altLang="ru-RU" sz="1800" dirty="0">
                <a:solidFill>
                  <a:srgbClr val="000000"/>
                </a:solidFill>
              </a:rPr>
              <a:t>), заведующий кафедрой педагогики окружающей среды, безопасности и здоровья человека СПб АППО, 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профессор </a:t>
            </a:r>
            <a:r>
              <a:rPr lang="ru-RU" altLang="ru-RU" sz="1800" dirty="0">
                <a:solidFill>
                  <a:srgbClr val="000000"/>
                </a:solidFill>
              </a:rPr>
              <a:t>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методики обучения безопасности жизнедеятельности (работа по совместительству).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94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«Основы </a:t>
            </a:r>
            <a:r>
              <a:rPr lang="ru-RU" altLang="ru-RU" sz="1800" dirty="0">
                <a:solidFill>
                  <a:srgbClr val="000000"/>
                </a:solidFill>
              </a:rPr>
              <a:t>безопасности </a:t>
            </a:r>
            <a:r>
              <a:rPr lang="ru-RU" altLang="ru-RU" sz="1800" dirty="0" smtClean="0">
                <a:solidFill>
                  <a:srgbClr val="000000"/>
                </a:solidFill>
              </a:rPr>
              <a:t>жизнедеятельности. 10-11 классы» (учебник, 2018), «</a:t>
            </a:r>
            <a:r>
              <a:rPr lang="ru-RU" altLang="ru-RU" sz="1800" dirty="0">
                <a:solidFill>
                  <a:srgbClr val="000000"/>
                </a:solidFill>
              </a:rPr>
              <a:t>Оптимизация образования и просвещения в области формирования культуры безопасного поведения учащихся на дорогах: управленческий аспект» статья (Санкт-Петербург, 2018).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курсы: </a:t>
            </a:r>
            <a:r>
              <a:rPr lang="ru-RU" altLang="ru-RU" sz="1800" dirty="0">
                <a:solidFill>
                  <a:srgbClr val="000000"/>
                </a:solidFill>
              </a:rPr>
              <a:t>««Современные проблемы экологической безопасности окружающей среды», «Воспитание в курсе </a:t>
            </a:r>
            <a:r>
              <a:rPr lang="ru-RU" altLang="ru-RU" sz="1800" dirty="0" smtClean="0">
                <a:solidFill>
                  <a:srgbClr val="000000"/>
                </a:solidFill>
              </a:rPr>
              <a:t>ОБЖ».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  <a:r>
              <a:rPr lang="ru-RU" altLang="ru-RU" sz="1800" dirty="0" smtClean="0">
                <a:solidFill>
                  <a:srgbClr val="000000"/>
                </a:solidFill>
              </a:rPr>
              <a:t>Результаты голосования: за – 53, против – нет.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098555"/>
              </p:ext>
            </p:extLst>
          </p:nvPr>
        </p:nvGraphicFramePr>
        <p:xfrm>
          <a:off x="215516" y="4869160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13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645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МЕТОДИКИ ОБУЧЕНИЯ БЕЗОПАСНОСТИ ЖИЗНЕДЕЯТЕЛЬНОСТИ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ЦАРЕНКО ВАСИЛИЙ ПАВЛОВИЧ,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1947, заслуженный работник высшей школы РФ, доктор сельскохозяйственных наук (1993), профессор (1994), профессор кафедры почвоведения и агрохимии Санкт-Петербургского  государственного аграрного университета, профессор </a:t>
            </a:r>
            <a:r>
              <a:rPr lang="ru-RU" altLang="ru-RU" sz="1800" dirty="0">
                <a:solidFill>
                  <a:srgbClr val="000000"/>
                </a:solidFill>
              </a:rPr>
              <a:t>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методики обучения безопасности жизнедеятельности (работа по совместительству).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162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«Полевые и вегетационные исследования по агрохимии и фитофизиологии» (учебное пособие, 2014), «Параметры плодородия и урожайность при различных системах удобрений» (статья в соавторстве, 2015).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>
                <a:solidFill>
                  <a:srgbClr val="000000"/>
                </a:solidFill>
              </a:rPr>
              <a:t>Экологическая безопасность и природопользование», «Методы исследований мониторинга в области экологической безопасности», «Экологическая безопасность Северо-Западного региона», «Экологическая безопасность в обращении с токсическими веществами».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Результаты голосования: за – 53, против – нет.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095515"/>
              </p:ext>
            </p:extLst>
          </p:nvPr>
        </p:nvGraphicFramePr>
        <p:xfrm>
          <a:off x="215516" y="5373216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13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52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83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ПАЛЕОАЗИАТСКИХ ЯЗЫКОВ, ФОЛЬКЛОРА И ЛИТЕРАТУРЫ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608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ГАШИЛОВА ЛЮДМИЛА БОРИСОВНА,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1955, почетный работник высшего профессионального образования РФ, кандидат филологических наук (1985),  доцент (1989), профессор кафедры палеоазиатских языков, фольклора и литературы, и. о. заведующей кафедрой палеоазиатских языков, фольклора и литературы.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134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Герценовский</a:t>
            </a:r>
            <a:r>
              <a:rPr lang="ru-RU" altLang="ru-RU" sz="1800" dirty="0" smtClean="0">
                <a:solidFill>
                  <a:srgbClr val="000000"/>
                </a:solidFill>
              </a:rPr>
              <a:t> университет – школам Севера» (учебно-методическое пособие, 2017), 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Нивхско</a:t>
            </a:r>
            <a:r>
              <a:rPr lang="ru-RU" altLang="ru-RU" sz="1800" dirty="0" smtClean="0">
                <a:solidFill>
                  <a:srgbClr val="000000"/>
                </a:solidFill>
              </a:rPr>
              <a:t>-русский тематический словарь (сахалинский диалект)» (учебное пособие, 2017)).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</a:t>
            </a:r>
            <a:r>
              <a:rPr lang="ru-RU" altLang="ru-RU" sz="1800" b="1" dirty="0">
                <a:solidFill>
                  <a:srgbClr val="000000"/>
                </a:solidFill>
              </a:rPr>
              <a:t>курсы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: </a:t>
            </a:r>
            <a:r>
              <a:rPr lang="ru-RU" altLang="ru-RU" sz="1800" dirty="0" smtClean="0">
                <a:solidFill>
                  <a:srgbClr val="000000"/>
                </a:solidFill>
              </a:rPr>
              <a:t>в </a:t>
            </a:r>
            <a:r>
              <a:rPr lang="en-US" altLang="ru-RU" sz="1800" dirty="0" smtClean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 smtClean="0">
                <a:solidFill>
                  <a:srgbClr val="000000"/>
                </a:solidFill>
              </a:rPr>
              <a:t>: 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Алтаистика</a:t>
            </a:r>
            <a:r>
              <a:rPr lang="ru-RU" altLang="ru-RU" sz="1800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уралистика</a:t>
            </a:r>
            <a:r>
              <a:rPr lang="ru-RU" altLang="ru-RU" sz="1800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палеоазиатоведение</a:t>
            </a:r>
            <a:r>
              <a:rPr lang="ru-RU" altLang="ru-RU" sz="1800" dirty="0" smtClean="0">
                <a:solidFill>
                  <a:srgbClr val="000000"/>
                </a:solidFill>
              </a:rPr>
              <a:t>», «Язык и лексика традиционной культуры народов Севера, Сибири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и Дальнего Востока (нивхский)».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   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 гранта РГНФ (2014) и проекта МО и Н РФ (2016).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2015 г. – подана 1 заявка (РФФИ); 2016 г. – подано 2 заявки (РФФИ, МО и Н РФ).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Результаты голосования: за- 49, против - 4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15151"/>
              </p:ext>
            </p:extLst>
          </p:nvPr>
        </p:nvGraphicFramePr>
        <p:xfrm>
          <a:off x="179512" y="5373216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75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СОЦИАЛЬНОЙ БЕЗОПАСНОСТИ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1784" y="1052737"/>
            <a:ext cx="8928992" cy="572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КЕФЕЛИ ИГОРЬ ФЁДОРОВИЧ,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1945, заслуженный работник высшей школы РФ, доктор философских наук (1989), профессор (</a:t>
            </a:r>
            <a:r>
              <a:rPr lang="ru-RU" altLang="ru-RU" sz="1800" dirty="0">
                <a:solidFill>
                  <a:srgbClr val="000000"/>
                </a:solidFill>
              </a:rPr>
              <a:t>1991), директор Центра геополитической экспертизы и издательских проектов Северо-Западного института управления – филиала </a:t>
            </a:r>
            <a:r>
              <a:rPr lang="ru-RU" altLang="ru-RU" sz="1800" dirty="0" err="1">
                <a:solidFill>
                  <a:srgbClr val="000000"/>
                </a:solidFill>
              </a:rPr>
              <a:t>РАНХиГС</a:t>
            </a:r>
            <a:r>
              <a:rPr lang="ru-RU" altLang="ru-RU" sz="1800" dirty="0">
                <a:solidFill>
                  <a:srgbClr val="000000"/>
                </a:solidFill>
              </a:rPr>
              <a:t> при Президенте Российской Федерации, 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профессор </a:t>
            </a:r>
            <a:r>
              <a:rPr lang="ru-RU" altLang="ru-RU" sz="1800" dirty="0">
                <a:solidFill>
                  <a:srgbClr val="000000"/>
                </a:solidFill>
              </a:rPr>
              <a:t>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социальной безопасности (работа по совместительству).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269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«Информационно-психологическая </a:t>
            </a:r>
            <a:r>
              <a:rPr lang="ru-RU" altLang="ru-RU" sz="1800" dirty="0">
                <a:solidFill>
                  <a:srgbClr val="000000"/>
                </a:solidFill>
              </a:rPr>
              <a:t>и когнитивная </a:t>
            </a:r>
            <a:r>
              <a:rPr lang="ru-RU" altLang="ru-RU" sz="1800" dirty="0" smtClean="0">
                <a:solidFill>
                  <a:srgbClr val="000000"/>
                </a:solidFill>
              </a:rPr>
              <a:t>безопасность» </a:t>
            </a:r>
            <a:r>
              <a:rPr lang="ru-RU" altLang="ru-RU" sz="1800" dirty="0">
                <a:solidFill>
                  <a:srgbClr val="000000"/>
                </a:solidFill>
              </a:rPr>
              <a:t>(монография в соавторстве</a:t>
            </a:r>
            <a:r>
              <a:rPr lang="ru-RU" altLang="ru-RU" sz="1800" dirty="0" smtClean="0">
                <a:solidFill>
                  <a:srgbClr val="000000"/>
                </a:solidFill>
              </a:rPr>
              <a:t>, 2017</a:t>
            </a:r>
            <a:r>
              <a:rPr lang="ru-RU" altLang="ru-RU" sz="1800" dirty="0">
                <a:solidFill>
                  <a:srgbClr val="000000"/>
                </a:solidFill>
              </a:rPr>
              <a:t>), «Евразийский вектор глобальной геополитики» (монография, </a:t>
            </a:r>
            <a:r>
              <a:rPr lang="ru-RU" altLang="ru-RU" sz="1800" dirty="0" smtClean="0">
                <a:solidFill>
                  <a:srgbClr val="000000"/>
                </a:solidFill>
              </a:rPr>
              <a:t>2017).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</a:t>
            </a:r>
            <a:r>
              <a:rPr lang="ru-RU" altLang="ru-RU" sz="1800" dirty="0" smtClean="0">
                <a:solidFill>
                  <a:srgbClr val="000000"/>
                </a:solidFill>
              </a:rPr>
              <a:t>: «</a:t>
            </a:r>
            <a:r>
              <a:rPr lang="ru-RU" altLang="ru-RU" sz="1800" dirty="0">
                <a:solidFill>
                  <a:srgbClr val="000000"/>
                </a:solidFill>
              </a:rPr>
              <a:t>Социальная безопасность в городе-мегаполисе</a:t>
            </a:r>
            <a:r>
              <a:rPr lang="ru-RU" altLang="ru-RU" sz="1800" dirty="0" smtClean="0">
                <a:solidFill>
                  <a:srgbClr val="000000"/>
                </a:solidFill>
              </a:rPr>
              <a:t>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</a:t>
            </a:r>
            <a:r>
              <a:rPr lang="ru-RU" altLang="ru-RU" sz="1800" dirty="0" smtClean="0">
                <a:solidFill>
                  <a:srgbClr val="000000"/>
                </a:solidFill>
              </a:rPr>
              <a:t>Результаты голосования: за – 53, против – нет.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7623"/>
              </p:ext>
            </p:extLst>
          </p:nvPr>
        </p:nvGraphicFramePr>
        <p:xfrm>
          <a:off x="215516" y="4797152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13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220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ТЕОРЕТИЧЕСКОЙ ФИЗИКИ И АСТРОНОМИИ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52737"/>
            <a:ext cx="9144000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ДЕВДАРИАНИ АЛЕКСАНДР ЗУРАБОВИЧ,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1943, доктор физико-математических наук (1990),  профессор (1993), профессор кафедры оптики СПбГУ, профессор кафедры теоретической физики и астрономии (работа по совместительству).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155 опубликованных: </a:t>
            </a:r>
            <a:r>
              <a:rPr lang="ru-RU" altLang="ru-RU" sz="1800" dirty="0">
                <a:solidFill>
                  <a:srgbClr val="000000"/>
                </a:solidFill>
              </a:rPr>
              <a:t>«Радиационные переходы в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квазимолекулах</a:t>
            </a:r>
            <a:r>
              <a:rPr lang="ru-RU" altLang="ru-RU" sz="1800" dirty="0" smtClean="0">
                <a:solidFill>
                  <a:srgbClr val="000000"/>
                </a:solidFill>
              </a:rPr>
              <a:t>» </a:t>
            </a:r>
            <a:r>
              <a:rPr lang="ru-RU" altLang="ru-RU" sz="1800" dirty="0">
                <a:solidFill>
                  <a:srgbClr val="000000"/>
                </a:solidFill>
              </a:rPr>
              <a:t>(статья, </a:t>
            </a:r>
            <a:r>
              <a:rPr lang="ru-RU" altLang="ru-RU" sz="1800" dirty="0" smtClean="0">
                <a:solidFill>
                  <a:srgbClr val="000000"/>
                </a:solidFill>
              </a:rPr>
              <a:t>2015), «Нарушение </a:t>
            </a:r>
            <a:r>
              <a:rPr lang="ru-RU" altLang="ru-RU" sz="1800" dirty="0">
                <a:solidFill>
                  <a:srgbClr val="000000"/>
                </a:solidFill>
              </a:rPr>
              <a:t>непрерывности матричных элементов дипольных моментов эллипсоидальных </a:t>
            </a:r>
            <a:r>
              <a:rPr lang="ru-RU" altLang="ru-RU" sz="1800" dirty="0" err="1">
                <a:solidFill>
                  <a:srgbClr val="000000"/>
                </a:solidFill>
              </a:rPr>
              <a:t>наночастиц</a:t>
            </a:r>
            <a:r>
              <a:rPr lang="ru-RU" altLang="ru-RU" sz="1800" dirty="0">
                <a:solidFill>
                  <a:srgbClr val="000000"/>
                </a:solidFill>
              </a:rPr>
              <a:t> и профили спектральных </a:t>
            </a:r>
            <a:r>
              <a:rPr lang="ru-RU" altLang="ru-RU" sz="1800" dirty="0" smtClean="0">
                <a:solidFill>
                  <a:srgbClr val="000000"/>
                </a:solidFill>
              </a:rPr>
              <a:t>линий» (статья в соавторстве,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«Теоретическая механика», «Электродинамика с элементами теории относительности», «Дополнительные главы квантовой </a:t>
            </a:r>
            <a:r>
              <a:rPr lang="ru-RU" altLang="ru-RU" sz="1800" dirty="0">
                <a:solidFill>
                  <a:srgbClr val="000000"/>
                </a:solidFill>
              </a:rPr>
              <a:t>механики</a:t>
            </a:r>
            <a:r>
              <a:rPr lang="ru-RU" altLang="ru-RU" sz="1800" dirty="0" smtClean="0">
                <a:solidFill>
                  <a:srgbClr val="000000"/>
                </a:solidFill>
              </a:rPr>
              <a:t>», </a:t>
            </a:r>
            <a:r>
              <a:rPr lang="ru-RU" altLang="ru-RU" sz="1800" dirty="0">
                <a:solidFill>
                  <a:srgbClr val="000000"/>
                </a:solidFill>
              </a:rPr>
              <a:t>в </a:t>
            </a:r>
            <a:r>
              <a:rPr lang="en-US" altLang="ru-RU" sz="18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>
                <a:solidFill>
                  <a:srgbClr val="000000"/>
                </a:solidFill>
              </a:rPr>
              <a:t>: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«Теория атомных столкновений</a:t>
            </a:r>
            <a:r>
              <a:rPr lang="ru-RU" altLang="ru-RU" sz="1800" dirty="0" smtClean="0">
                <a:solidFill>
                  <a:srgbClr val="000000"/>
                </a:solidFill>
              </a:rPr>
              <a:t>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2014 г. –подана 1 заявка (РНФ),  2015 г. – подана 1 заявка (РНФ).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Результаты голосования: за – 53, против – нет.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524609"/>
              </p:ext>
            </p:extLst>
          </p:nvPr>
        </p:nvGraphicFramePr>
        <p:xfrm>
          <a:off x="215516" y="5301208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27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ФИЗИЧЕСКОЙ ГЕОГРАФИИ И ПРИРОДОПОЛЬЗОВАНИЯ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0,37)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79512" y="1052737"/>
            <a:ext cx="8712968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АНОХИН ВЛАДИМИР МИХАЙЛОВИЧ,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1956, доктор географических наук (2011),  ученого звания не имеет, ведущий научный сотрудник Института озероведения РАН, профессор кафедры физической географии и природопользования (работа по совместительству).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140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«Рельеф дна Ладожского озера и его связь с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дизъюнктивами</a:t>
            </a:r>
            <a:r>
              <a:rPr lang="ru-RU" altLang="ru-RU" sz="1800" dirty="0" smtClean="0">
                <a:solidFill>
                  <a:srgbClr val="000000"/>
                </a:solidFill>
              </a:rPr>
              <a:t>» (статья, 2016), «Особенности геоморфологии Магеллановых гор (Тихий океан)» (статья, 2017).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«История развития географической науки», «История, теория, методология географии».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algn="just" eaLnBrk="1" hangingPunct="1"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Результаты голосования: за – 53, против – нет.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429445"/>
              </p:ext>
            </p:extLst>
          </p:nvPr>
        </p:nvGraphicFramePr>
        <p:xfrm>
          <a:off x="215516" y="4653136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9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ФИЗИЧЕСКОЙ ГЕОГРАФИИ И ПРИРОДОПОЛЬЗОВАНИЯ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0,12)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79512" y="1052737"/>
            <a:ext cx="8712968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ЛОВЕЛИУС НИКОЛАЙ ВЛАДИМИРОВИЧ,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1935, заслуженный деятель науки и образования РФ, доктор биологических наук (1981),  ученого звания не имеет, заместитель директора по науке Института проблем развития Северо-Запада и Севера, профессор кафедры физической географии и природопользования (работа по совместительству).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341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«Циклы солнечной активности в Арктике» (статья, 2018), «Факторы среды и возможности их использования для предсказания аномальных половодий Енисея»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«Методы географических исследований»,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Дендроиндикация</a:t>
            </a:r>
            <a:r>
              <a:rPr lang="ru-RU" altLang="ru-RU" sz="1800" dirty="0" smtClean="0">
                <a:solidFill>
                  <a:srgbClr val="000000"/>
                </a:solidFill>
              </a:rPr>
              <a:t> природных процессов и антропогенных воздействий».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Результаты голосования: за – 53, против – нет.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669435"/>
              </p:ext>
            </p:extLst>
          </p:nvPr>
        </p:nvGraphicFramePr>
        <p:xfrm>
          <a:off x="179512" y="5085184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1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9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90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ЭТНОКУЛЬТУРОЛОГИИ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08720"/>
            <a:ext cx="9144000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НАБОК ИГОРЬ ЛЕОНТЬЕВИЧ,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1951, почетный работник высшего профессионального образования РФ, доктор философских наук (1993),  профессор (1995), заведующий кафедрой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этнокультурологии</a:t>
            </a:r>
            <a:r>
              <a:rPr lang="ru-RU" altLang="ru-RU" sz="1800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и.о</a:t>
            </a:r>
            <a:r>
              <a:rPr lang="ru-RU" altLang="ru-RU" sz="1800" dirty="0" smtClean="0">
                <a:solidFill>
                  <a:srgbClr val="000000"/>
                </a:solidFill>
              </a:rPr>
              <a:t>. директора института народов Севера.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290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«Педагогика межнационального общения» (учебное пособие, 2017), «Трансформация женского пространства традиционной культуры ненцев к началу </a:t>
            </a:r>
            <a:r>
              <a:rPr lang="en-US" altLang="ru-RU" sz="1800" dirty="0" smtClean="0">
                <a:solidFill>
                  <a:srgbClr val="000000"/>
                </a:solidFill>
              </a:rPr>
              <a:t>XXI </a:t>
            </a:r>
            <a:r>
              <a:rPr lang="ru-RU" altLang="ru-RU" sz="1800" dirty="0" smtClean="0">
                <a:solidFill>
                  <a:srgbClr val="000000"/>
                </a:solidFill>
              </a:rPr>
              <a:t>века» (статья, 2017).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курсы:</a:t>
            </a:r>
            <a:r>
              <a:rPr lang="ru-RU" altLang="ru-RU" sz="1800" dirty="0" smtClean="0">
                <a:solidFill>
                  <a:srgbClr val="000000"/>
                </a:solidFill>
              </a:rPr>
              <a:t> в </a:t>
            </a:r>
            <a:r>
              <a:rPr lang="en-US" altLang="ru-RU" sz="1800" dirty="0">
                <a:solidFill>
                  <a:srgbClr val="000000"/>
                </a:solidFill>
              </a:rPr>
              <a:t>moodle.herzen.spb.ru</a:t>
            </a:r>
            <a:r>
              <a:rPr lang="ru-RU" altLang="ru-RU" sz="1800" dirty="0" smtClean="0">
                <a:solidFill>
                  <a:srgbClr val="000000"/>
                </a:solidFill>
              </a:rPr>
              <a:t>: «Введение в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этнокультурологию</a:t>
            </a:r>
            <a:r>
              <a:rPr lang="ru-RU" altLang="ru-RU" sz="1800" dirty="0" smtClean="0">
                <a:solidFill>
                  <a:srgbClr val="000000"/>
                </a:solidFill>
              </a:rPr>
              <a:t>», «Теория культуры», «Культура и межкультурные взаимодействия в современном мире».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аспирантов.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руководитель проекта МО и Н РФ (2016), исполнитель проекта МО и Н РФ (2015), 2 грантов РГНФ (2016, 2017 гг.).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2016 - подано 2 заявки (РГНФ), 2017 – 1 заявка (РГНФ).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Результаты </a:t>
            </a:r>
            <a:r>
              <a:rPr lang="ru-RU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голосования:за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51, против – 2.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651461"/>
              </p:ext>
            </p:extLst>
          </p:nvPr>
        </p:nvGraphicFramePr>
        <p:xfrm>
          <a:off x="215516" y="5373216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9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1461</Words>
  <Application>Microsoft Office PowerPoint</Application>
  <PresentationFormat>Экран (4:3)</PresentationFormat>
  <Paragraphs>278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ВЫБОРЫ ДЕКАНА ФАКУЛЬТЕТА ХИМИИ</dc:title>
  <dc:creator>user</dc:creator>
  <cp:lastModifiedBy>User</cp:lastModifiedBy>
  <cp:revision>193</cp:revision>
  <cp:lastPrinted>2018-06-06T09:21:44Z</cp:lastPrinted>
  <dcterms:created xsi:type="dcterms:W3CDTF">2018-02-11T17:24:28Z</dcterms:created>
  <dcterms:modified xsi:type="dcterms:W3CDTF">2018-06-29T08:33:32Z</dcterms:modified>
</cp:coreProperties>
</file>