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79903089267894E-2"/>
          <c:y val="3.8099722926408848E-2"/>
          <c:w val="0.5525447088051505"/>
          <c:h val="0.705073804930765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circle"/>
            <c:size val="8"/>
            <c:spPr>
              <a:solidFill>
                <a:srgbClr val="FFFF00"/>
              </a:solidFill>
              <a:ln w="12700"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4.5667048899328648E-2"/>
                  <c:y val="-6.1462026104843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770339009951277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667048899328586E-2"/>
                  <c:y val="-5.344524009116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345064834066055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345064834066055E-2"/>
                  <c:y val="-6.4134288109402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793419778754743E-2"/>
                  <c:y val="-6.1462026104843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7793419778754854E-2"/>
                  <c:y val="-6.4134288109401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  <a:latin typeface="Arial Rounded MT Bol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174</c:v>
                </c:pt>
                <c:pt idx="1">
                  <c:v>178</c:v>
                </c:pt>
                <c:pt idx="2">
                  <c:v>180</c:v>
                </c:pt>
                <c:pt idx="3">
                  <c:v>190</c:v>
                </c:pt>
                <c:pt idx="4">
                  <c:v>200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5983696"/>
        <c:axId val="1437118240"/>
      </c:lineChart>
      <c:catAx>
        <c:axId val="147598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tailEnd type="triangle"/>
          </a:ln>
        </c:spPr>
        <c:txPr>
          <a:bodyPr/>
          <a:lstStyle/>
          <a:p>
            <a:pPr>
              <a:defRPr sz="160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defRPr>
            </a:pPr>
            <a:endParaRPr lang="ru-RU"/>
          </a:p>
        </c:txPr>
        <c:crossAx val="1437118240"/>
        <c:crosses val="autoZero"/>
        <c:auto val="1"/>
        <c:lblAlgn val="ctr"/>
        <c:lblOffset val="100"/>
        <c:noMultiLvlLbl val="0"/>
      </c:catAx>
      <c:valAx>
        <c:axId val="14371182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 b="0">
                    <a:solidFill>
                      <a:schemeClr val="bg1">
                        <a:lumMod val="50000"/>
                      </a:schemeClr>
                    </a:solidFill>
                    <a:latin typeface="Arial Rounded MT Bold" pitchFamily="34" charset="0"/>
                  </a:defRPr>
                </a:pPr>
                <a:r>
                  <a:rPr lang="ru-RU" sz="1600" b="0" dirty="0" smtClean="0">
                    <a:solidFill>
                      <a:schemeClr val="bg1">
                        <a:lumMod val="50000"/>
                      </a:schemeClr>
                    </a:solidFill>
                  </a:rPr>
                  <a:t>объем, тыс. руб.</a:t>
                </a:r>
                <a:endParaRPr lang="ru-RU" sz="1600" b="0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4.8954998266185854E-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tailEnd type="triangle"/>
          </a:ln>
        </c:spPr>
        <c:txPr>
          <a:bodyPr/>
          <a:lstStyle/>
          <a:p>
            <a:pPr>
              <a:defRPr sz="160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pPr>
            <a:endParaRPr lang="ru-RU"/>
          </a:p>
        </c:txPr>
        <c:crossAx val="147598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circle"/>
            <c:size val="8"/>
            <c:spPr>
              <a:solidFill>
                <a:srgbClr val="FFFF00"/>
              </a:solidFill>
              <a:ln w="12700"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3.7793419778754729E-2"/>
                  <c:y val="-7.1116650121312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643968130525178E-2"/>
                  <c:y val="5.689332009705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49451648229562E-2"/>
                  <c:y val="-6.2582652106755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218693954639961E-2"/>
                  <c:y val="6.8271984116460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069242306410396E-2"/>
                  <c:y val="-5.4048654092197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9919790658180838E-2"/>
                  <c:y val="6.258265210675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4643968130525178E-2"/>
                  <c:y val="-5.973798610190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  <a:latin typeface="Arial Rounded MT Bol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476</c:v>
                </c:pt>
                <c:pt idx="1">
                  <c:v>418.3</c:v>
                </c:pt>
                <c:pt idx="2">
                  <c:v>500</c:v>
                </c:pt>
                <c:pt idx="3">
                  <c:v>650</c:v>
                </c:pt>
                <c:pt idx="4">
                  <c:v>800</c:v>
                </c:pt>
                <c:pt idx="5">
                  <c:v>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3623616"/>
        <c:axId val="1653629056"/>
      </c:lineChart>
      <c:catAx>
        <c:axId val="165362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tailEnd type="triangle"/>
          </a:ln>
        </c:spPr>
        <c:txPr>
          <a:bodyPr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defRPr>
            </a:pPr>
            <a:endParaRPr lang="ru-RU"/>
          </a:p>
        </c:txPr>
        <c:crossAx val="1653629056"/>
        <c:crosses val="autoZero"/>
        <c:auto val="1"/>
        <c:lblAlgn val="ctr"/>
        <c:lblOffset val="100"/>
        <c:noMultiLvlLbl val="0"/>
      </c:catAx>
      <c:valAx>
        <c:axId val="165362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tailEnd type="triangle"/>
          </a:ln>
        </c:spPr>
        <c:txPr>
          <a:bodyPr/>
          <a:lstStyle/>
          <a:p>
            <a:pPr>
              <a:defRPr sz="1400" b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pPr>
            <a:endParaRPr lang="ru-RU"/>
          </a:p>
        </c:txPr>
        <c:crossAx val="1653623616"/>
        <c:crosses val="autoZero"/>
        <c:crossBetween val="between"/>
        <c:majorUnit val="3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circle"/>
            <c:size val="8"/>
            <c:spPr>
              <a:solidFill>
                <a:srgbClr val="FFFF00"/>
              </a:solidFill>
              <a:ln w="12700"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5.3540678019902553E-2"/>
                  <c:y val="-6.5280007775657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218693954639961E-2"/>
                  <c:y val="5.0443642372098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667048899328648E-2"/>
                  <c:y val="-5.0443642372098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218693954639961E-2"/>
                  <c:y val="5.9345461614233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218693954639961E-2"/>
                  <c:y val="-5.9345461614233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793419778754743E-2"/>
                  <c:y val="5.0443642372098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34506483406617E-2"/>
                  <c:y val="-6.824728085636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  <a:latin typeface="Arial Rounded MT Bol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193</c:v>
                </c:pt>
                <c:pt idx="1">
                  <c:v>190</c:v>
                </c:pt>
                <c:pt idx="2">
                  <c:v>204</c:v>
                </c:pt>
                <c:pt idx="3">
                  <c:v>233</c:v>
                </c:pt>
                <c:pt idx="4">
                  <c:v>260</c:v>
                </c:pt>
                <c:pt idx="5">
                  <c:v>275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circle"/>
            <c:size val="8"/>
            <c:spPr>
              <a:solidFill>
                <a:srgbClr val="FF0000"/>
              </a:solidFill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345064834066055E-2"/>
                  <c:y val="-5.34109154528105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0000"/>
                    </a:solidFill>
                    <a:latin typeface="Arial Rounded MT Bol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>
                <a:solidFill>
                  <a:srgbClr val="FF0000"/>
                </a:solidFill>
                <a:prstDash val="lgDash"/>
              </a:ln>
            </c:spPr>
            <c:trendlineType val="linear"/>
            <c:dispRSqr val="0"/>
            <c:dispEq val="0"/>
          </c:trendline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3630144"/>
        <c:axId val="1653632320"/>
      </c:lineChart>
      <c:catAx>
        <c:axId val="165363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tailEnd type="triangle"/>
          </a:ln>
        </c:spPr>
        <c:txPr>
          <a:bodyPr/>
          <a:lstStyle/>
          <a:p>
            <a:pPr>
              <a:defRPr sz="160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defRPr>
            </a:pPr>
            <a:endParaRPr lang="ru-RU"/>
          </a:p>
        </c:txPr>
        <c:crossAx val="1653632320"/>
        <c:crosses val="autoZero"/>
        <c:auto val="1"/>
        <c:lblAlgn val="ctr"/>
        <c:lblOffset val="100"/>
        <c:noMultiLvlLbl val="0"/>
      </c:catAx>
      <c:valAx>
        <c:axId val="1653632320"/>
        <c:scaling>
          <c:orientation val="minMax"/>
          <c:min val="150"/>
        </c:scaling>
        <c:delete val="0"/>
        <c:axPos val="l"/>
        <c:title>
          <c:tx>
            <c:rich>
              <a:bodyPr/>
              <a:lstStyle/>
              <a:p>
                <a:pPr>
                  <a:defRPr sz="1600" b="0">
                    <a:solidFill>
                      <a:schemeClr val="bg1">
                        <a:lumMod val="50000"/>
                      </a:schemeClr>
                    </a:solidFill>
                    <a:latin typeface="Arial Rounded MT Bold" pitchFamily="34" charset="0"/>
                  </a:defRPr>
                </a:pPr>
                <a:r>
                  <a:rPr lang="ru-RU" sz="1600" b="0" dirty="0" smtClean="0">
                    <a:solidFill>
                      <a:schemeClr val="bg1">
                        <a:lumMod val="50000"/>
                      </a:schemeClr>
                    </a:solidFill>
                  </a:rPr>
                  <a:t>Количество</a:t>
                </a:r>
                <a:r>
                  <a:rPr lang="ru-RU" sz="1600" b="0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заявок</a:t>
                </a:r>
                <a:endParaRPr lang="ru-RU" sz="1600" b="0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1.9730964125434805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tailEnd type="triangle"/>
          </a:ln>
        </c:spPr>
        <c:txPr>
          <a:bodyPr/>
          <a:lstStyle/>
          <a:p>
            <a:pPr>
              <a:defRPr sz="160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pPr>
            <a:endParaRPr lang="ru-RU"/>
          </a:p>
        </c:txPr>
        <c:crossAx val="1653630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49930-5C54-4D37-8BA2-D41E6997755F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641B6-4B55-4754-9593-B09DA7F11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1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8DA7-821D-4FE8-B552-4493D03F33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7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51D2-B309-4C29-BDC0-6933F85FF71F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F3FB-73F8-4FFD-B703-1B56C4CD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4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51D2-B309-4C29-BDC0-6933F85FF71F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F3FB-73F8-4FFD-B703-1B56C4CD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0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51D2-B309-4C29-BDC0-6933F85FF71F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F3FB-73F8-4FFD-B703-1B56C4CD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1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51D2-B309-4C29-BDC0-6933F85FF71F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F3FB-73F8-4FFD-B703-1B56C4CD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3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51D2-B309-4C29-BDC0-6933F85FF71F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F3FB-73F8-4FFD-B703-1B56C4CD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51D2-B309-4C29-BDC0-6933F85FF71F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F3FB-73F8-4FFD-B703-1B56C4CD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7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51D2-B309-4C29-BDC0-6933F85FF71F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F3FB-73F8-4FFD-B703-1B56C4CD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1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51D2-B309-4C29-BDC0-6933F85FF71F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F3FB-73F8-4FFD-B703-1B56C4CD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51D2-B309-4C29-BDC0-6933F85FF71F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F3FB-73F8-4FFD-B703-1B56C4CD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2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51D2-B309-4C29-BDC0-6933F85FF71F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F3FB-73F8-4FFD-B703-1B56C4CD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5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51D2-B309-4C29-BDC0-6933F85FF71F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F3FB-73F8-4FFD-B703-1B56C4CD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8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151D2-B309-4C29-BDC0-6933F85FF71F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AF3FB-73F8-4FFD-B703-1B56C4CD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6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12268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pp.vk.me/c636826/v636826464/4b2b6/f5MbY3bMGq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46" y="1560471"/>
            <a:ext cx="6036332" cy="464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2727" y="175476"/>
            <a:ext cx="11158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«Дорожная карта» развития научно-исследовательской деятельности в контексте </a:t>
            </a:r>
            <a:r>
              <a:rPr lang="ru-RU" sz="2800" dirty="0"/>
              <a:t>новой редакции Программы развития </a:t>
            </a:r>
            <a:r>
              <a:rPr lang="ru-RU" sz="2800" dirty="0" err="1" smtClean="0"/>
              <a:t>Герценовского</a:t>
            </a:r>
            <a:r>
              <a:rPr lang="ru-RU" sz="2800" dirty="0" smtClean="0"/>
              <a:t> </a:t>
            </a:r>
            <a:r>
              <a:rPr lang="ru-RU" sz="2800" dirty="0"/>
              <a:t>университета на 2016-2020 гг.</a:t>
            </a:r>
          </a:p>
        </p:txBody>
      </p:sp>
      <p:pic>
        <p:nvPicPr>
          <p:cNvPr id="6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312" cy="6907367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465826" y="1180070"/>
          <a:ext cx="11547334" cy="5108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185"/>
                <a:gridCol w="4270634"/>
                <a:gridCol w="1491082"/>
                <a:gridCol w="1766811"/>
                <a:gridCol w="1766811"/>
                <a:gridCol w="1766811"/>
              </a:tblGrid>
              <a:tr h="768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2820" marR="22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факультета/института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2820" marR="22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ППС кафедры,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ставок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2820" marR="22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 в изданиях, индексируемых РИНЦ,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2820" marR="22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публикаций, индексируемых в РИНЦ,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100 НПР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2820" marR="22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Недостающее до планового значения количество публикаций, индексируемых в РИНЦ,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100 НПР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2820" marR="22820" marT="0" marB="0" anchor="ctr"/>
                </a:tc>
              </a:tr>
              <a:tr h="170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Институт компьютерных наук и технологического образования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-764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170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кафедра ЮНЕСКО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7,37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-471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170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факультет РКИ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44,75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-870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341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Институт детства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59,3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-504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12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Институт народов Севера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-639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12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Волховский филиал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-824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12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Выборгский филиал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-746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12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Дагестанский филиал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-1000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712" y="0"/>
            <a:ext cx="10515600" cy="132556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План по достижению показателя 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«Число 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публикаций университета, индексируемых в информационно-аналитических системах научного цитирования (РИНЦ,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Web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of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Science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Scopus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) в расчете на 100 научно-педагогических 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работников» 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(к 2020 году – не менее 1000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ru-RU" sz="1800" dirty="0">
              <a:latin typeface="+mn-lt"/>
            </a:endParaRPr>
          </a:p>
        </p:txBody>
      </p:sp>
      <p:pic>
        <p:nvPicPr>
          <p:cNvPr id="5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6" y="126049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27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1160" y="68627"/>
            <a:ext cx="10512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Количество цитирований публикаций университета, </a:t>
            </a:r>
            <a:r>
              <a:rPr lang="ru-RU" sz="2400" b="1" dirty="0"/>
              <a:t>изданных за последние </a:t>
            </a:r>
            <a:r>
              <a:rPr lang="ru-RU" sz="2400" b="1" dirty="0" smtClean="0"/>
              <a:t>  5 </a:t>
            </a:r>
            <a:r>
              <a:rPr lang="ru-RU" sz="2400" b="1" dirty="0"/>
              <a:t>лет</a:t>
            </a:r>
            <a:r>
              <a:rPr lang="ru-RU" sz="2400" dirty="0"/>
              <a:t>, индексируемых в информационно-аналитических системах научного цитирования (РИНЦ, Web of Science, Scopus) в расчете на 100 научно-педагогических работников</a:t>
            </a:r>
            <a:endParaRPr lang="ru-RU" sz="2300" dirty="0"/>
          </a:p>
        </p:txBody>
      </p:sp>
      <p:pic>
        <p:nvPicPr>
          <p:cNvPr id="6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324508" y="2713163"/>
          <a:ext cx="3198009" cy="131850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{3C2FFA5D-87B4-456A-9821-1D502468CF0F}</a:tableStyleId>
              </a:tblPr>
              <a:tblGrid>
                <a:gridCol w="1484790"/>
                <a:gridCol w="1713219"/>
              </a:tblGrid>
              <a:tr h="65201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effectLst/>
                        </a:rPr>
                        <a:t>2016 год</a:t>
                      </a:r>
                      <a:endParaRPr lang="ru-RU" sz="24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</a:rPr>
                        <a:t>2020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66649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347,89</a:t>
                      </a:r>
                      <a:endParaRPr lang="ru-RU" sz="27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500,00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32" y="1885220"/>
            <a:ext cx="7706404" cy="418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9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План по достижению показателя «Количество цитирований публикаций университета, изданных за последние 5 лет, индексируемых в информационно-аналитических системах научного цитирования (РИНЦ, </a:t>
            </a:r>
            <a:r>
              <a:rPr lang="ru-RU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Web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of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Science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Scopus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) </a:t>
            </a: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    в 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расчете на 100 научно-педагогических работников»  </a:t>
            </a:r>
            <a:endParaRPr lang="ru-RU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83779" y="895946"/>
          <a:ext cx="11382703" cy="5655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980"/>
                <a:gridCol w="4582287"/>
                <a:gridCol w="1200861"/>
                <a:gridCol w="1285144"/>
                <a:gridCol w="1468736"/>
                <a:gridCol w="1376939"/>
                <a:gridCol w="1009756"/>
              </a:tblGrid>
              <a:tr h="5841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факультета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цитирований публикаций факультета (института, филиала),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27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истории и социальных наук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27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факультет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27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Филологический факультет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27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иностранных языков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27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изобразительного искусства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27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философии человека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584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дефектологического образования и реабилитации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27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психологии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27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педагогики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27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экономики и управления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27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музыки, театра и хореографии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27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математики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27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физики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27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по факультету биологии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27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по факультету географии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27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химии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9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12328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План по достижению показателя «Количество цитирований публикаций университета, изданных за последние 5 лет, индексируемых в информационно-аналитических системах научного цитирования (РИНЦ, </a:t>
            </a:r>
            <a:r>
              <a:rPr lang="ru-RU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Web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of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Science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Scopus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) </a:t>
            </a: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      в 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расчете на 100 научно-педагогических работников»  </a:t>
            </a:r>
            <a:endParaRPr lang="ru-RU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62608" y="853826"/>
          <a:ext cx="11477294" cy="5830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793"/>
                <a:gridCol w="4620368"/>
                <a:gridCol w="1210839"/>
                <a:gridCol w="1295824"/>
                <a:gridCol w="1480941"/>
                <a:gridCol w="1388382"/>
                <a:gridCol w="1018147"/>
              </a:tblGrid>
              <a:tr h="15830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факультета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цитирований публикаций факультета (института, филиала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301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физической культуры и спорта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301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 безопасности жизнедеятельности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617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компьютерных наук и технологического образования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617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ЮНЕСКО " Теория образов. в поликультур. обществе"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301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русского языка как иностранного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301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детства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301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народов Севера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301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Волховский филиал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301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Выборгский филиал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301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Дагестанский филиал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  <a:tr h="30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23720" marR="237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4328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4847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5365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5881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6300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20" marR="2372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7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4692" y="274573"/>
            <a:ext cx="10512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</a:rPr>
              <a:t>Грантовая</a:t>
            </a:r>
            <a:r>
              <a:rPr lang="ru-RU" sz="2000" b="1" dirty="0">
                <a:solidFill>
                  <a:srgbClr val="FF0000"/>
                </a:solidFill>
              </a:rPr>
              <a:t> активность: количество заявок на выполнение проектов в рамках конкурсов Минобрнауки России, других ведомств, научных и благотворительных </a:t>
            </a:r>
            <a:r>
              <a:rPr lang="ru-RU" sz="2000" b="1" dirty="0" smtClean="0">
                <a:solidFill>
                  <a:srgbClr val="FF0000"/>
                </a:solidFill>
              </a:rPr>
              <a:t>фондов, внутреннего конкурса личных достижений </a:t>
            </a:r>
            <a:r>
              <a:rPr lang="ru-RU" sz="2000" b="1" dirty="0">
                <a:solidFill>
                  <a:srgbClr val="FF0000"/>
                </a:solidFill>
              </a:rPr>
              <a:t>в расчете на 100 научно-педагогических работников </a:t>
            </a:r>
          </a:p>
        </p:txBody>
      </p:sp>
      <p:pic>
        <p:nvPicPr>
          <p:cNvPr id="6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1016486" y="2979647"/>
          <a:ext cx="3198009" cy="131850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{3C2FFA5D-87B4-456A-9821-1D502468CF0F}</a:tableStyleId>
              </a:tblPr>
              <a:tblGrid>
                <a:gridCol w="1484790"/>
                <a:gridCol w="1713219"/>
              </a:tblGrid>
              <a:tr h="65201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effectLst/>
                        </a:rPr>
                        <a:t>2016 год</a:t>
                      </a:r>
                      <a:endParaRPr lang="ru-RU" sz="24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</a:rPr>
                        <a:t>2020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666499"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/>
                        <a:t>224 ед.</a:t>
                      </a:r>
                      <a:endParaRPr lang="ru-RU" sz="27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+ 25%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5205843" y="1405057"/>
          <a:ext cx="4520047" cy="472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2030"/>
                <a:gridCol w="1808017"/>
              </a:tblGrid>
              <a:tr h="3333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Месяц, 2016 г.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Количество</a:t>
                      </a:r>
                      <a:r>
                        <a:rPr lang="ru-RU" sz="2000" baseline="0" dirty="0" smtClean="0"/>
                        <a:t> заявок</a:t>
                      </a:r>
                      <a:endParaRPr lang="ru-RU" sz="2000" dirty="0"/>
                    </a:p>
                  </a:txBody>
                  <a:tcPr anchor="ctr"/>
                </a:tc>
              </a:tr>
              <a:tr h="33330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Январь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0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Февраль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0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Март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0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Апрель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0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Май 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0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Июнь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0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Июль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0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Август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0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Сентябрь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0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Октябрь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Ноябрь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0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Декабрь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6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/>
          </p:nvPr>
        </p:nvGraphicFramePr>
        <p:xfrm>
          <a:off x="719403" y="1700808"/>
          <a:ext cx="10753195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3343" y="293529"/>
            <a:ext cx="108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Количество заявок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выполнение проектов в рамках конкурсов </a:t>
            </a:r>
            <a:r>
              <a:rPr lang="ru-RU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Минобрнауки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России, других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ведомств и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научных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фондов </a:t>
            </a:r>
            <a:endParaRPr lang="ru-RU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8FA82-003E-4BC8-8A4E-D61606240458}" type="slidenum">
              <a:rPr lang="ru-RU" smtClean="0"/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246817" y="5482203"/>
            <a:ext cx="877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годы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2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28601" y="1039963"/>
          <a:ext cx="11607799" cy="5695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136"/>
                <a:gridCol w="4181630"/>
                <a:gridCol w="1257693"/>
                <a:gridCol w="1431401"/>
                <a:gridCol w="1431401"/>
                <a:gridCol w="1431401"/>
                <a:gridCol w="1397137"/>
              </a:tblGrid>
              <a:tr h="7157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факультета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заявок от факультета (института, филиала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истории и социальных наук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факультет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Филологический факультет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иностранных языков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изобразительного искусства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философии человека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522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дефектологического образования и реабилитации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психологии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педагогики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экономики и управления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музыки, театра и хореографии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математики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физики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по факультету биологии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по факультету географии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химии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физической культуры и спорта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16633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План по достижению показателя «</a:t>
            </a:r>
            <a:r>
              <a:rPr lang="ru-RU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Грантовая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 активность: количество заявок на выполнение проектов в рамках конкурсов </a:t>
            </a:r>
            <a:r>
              <a:rPr lang="ru-RU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Минобрнауки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 России, других ведомств, научных и благотворительных фондов в расчете на 100 научно-педагогических работников» </a:t>
            </a:r>
            <a:endParaRPr lang="ru-RU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56" y="-24684"/>
            <a:ext cx="12272312" cy="69073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91544" y="116633"/>
            <a:ext cx="10101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План по достижению показателя «</a:t>
            </a:r>
            <a:r>
              <a:rPr lang="ru-RU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Грантовая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 активность: количество заявок на выполнение проектов в рамках конкурсов </a:t>
            </a:r>
            <a:r>
              <a:rPr lang="ru-RU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Минобрнауки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 России, других ведомств, научных и благотворительных фондов в расчете на 100 научно-педагогических работников» </a:t>
            </a:r>
            <a:endParaRPr lang="ru-RU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84756" y="1400247"/>
          <a:ext cx="11319640" cy="4660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291"/>
                <a:gridCol w="4077823"/>
                <a:gridCol w="1226471"/>
                <a:gridCol w="1395867"/>
                <a:gridCol w="1395867"/>
                <a:gridCol w="1395867"/>
                <a:gridCol w="1362454"/>
              </a:tblGrid>
              <a:tr h="2671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факультета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заявок от факультета (института, филиала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58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 безопасности жизнедеятельности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58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компьютерных наук и технологического образования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58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ЮНЕСКО " Теория образов. в поликультур. обществе"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58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русского языка как иностранного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90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детства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90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народов Севера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90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Волховский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90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Выборгский филиал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90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Дагестанский филиал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  <a:tr h="290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62" marR="256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0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1160" y="68627"/>
            <a:ext cx="10512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Доля междисциплинарных исследований в общем количестве научных исследований, реализуемых </a:t>
            </a:r>
            <a:r>
              <a:rPr lang="ru-RU" sz="2400" dirty="0" smtClean="0"/>
              <a:t>учеными университета </a:t>
            </a:r>
            <a:endParaRPr lang="ru-RU" sz="2300" dirty="0"/>
          </a:p>
        </p:txBody>
      </p:sp>
      <p:pic>
        <p:nvPicPr>
          <p:cNvPr id="6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752875" y="2863969"/>
          <a:ext cx="3198009" cy="122536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{3C2FFA5D-87B4-456A-9821-1D502468CF0F}</a:tableStyleId>
              </a:tblPr>
              <a:tblGrid>
                <a:gridCol w="1484790"/>
                <a:gridCol w="1713219"/>
              </a:tblGrid>
              <a:tr h="558868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2016 год</a:t>
                      </a:r>
                      <a:endParaRPr lang="ru-RU" sz="2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2020 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666499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22%</a:t>
                      </a:r>
                      <a:endParaRPr lang="ru-RU" sz="27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50%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01" y="1308581"/>
            <a:ext cx="6875599" cy="428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3163" y="348825"/>
            <a:ext cx="1051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Система показателей развития научно-исследовательской деятельности</a:t>
            </a:r>
            <a:endParaRPr lang="ru-RU" sz="2300" dirty="0"/>
          </a:p>
        </p:txBody>
      </p:sp>
      <p:pic>
        <p:nvPicPr>
          <p:cNvPr id="6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1976" y="1323198"/>
            <a:ext cx="2691246" cy="118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Классические научные исследования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27717" y="1321523"/>
            <a:ext cx="2691246" cy="11845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Междисциплинарные научные исследования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535382" y="2608118"/>
            <a:ext cx="675409" cy="900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993082" y="2514599"/>
            <a:ext cx="734291" cy="994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152900" y="2559410"/>
            <a:ext cx="699655" cy="994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548254" y="2514599"/>
            <a:ext cx="699655" cy="994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13163" y="3553691"/>
            <a:ext cx="1797627" cy="789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Публикации, Цитирования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34245" y="3560835"/>
            <a:ext cx="1797627" cy="789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Другие результаты деятельности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39741" y="3553690"/>
            <a:ext cx="1797627" cy="7897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Публикации. Цитирования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48254" y="3508880"/>
            <a:ext cx="1797627" cy="7897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Другие результаты деятельности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52255" y="4769427"/>
            <a:ext cx="2400300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Заявки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73190" y="4748645"/>
            <a:ext cx="2400300" cy="6234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Заявки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63982" y="5652655"/>
            <a:ext cx="6134099" cy="6130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	</a:t>
            </a:r>
            <a:r>
              <a:rPr lang="ru-RU" dirty="0" smtClean="0"/>
              <a:t>Увеличение </a:t>
            </a:r>
            <a:r>
              <a:rPr lang="ru-RU" smtClean="0"/>
              <a:t>доходов от НИОКР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5636" y="1465118"/>
            <a:ext cx="767707" cy="390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  <a:r>
              <a:rPr lang="en-US" dirty="0" smtClean="0"/>
              <a:t>8%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0879281" y="3948544"/>
            <a:ext cx="767707" cy="14443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22%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67"/>
            <a:ext cx="12268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1160" y="68627"/>
            <a:ext cx="105124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/>
              <a:t>Целевой показатель эффективности деятельности образовательных организаций  высшего образования «Научно-исследовательская деятельность</a:t>
            </a:r>
            <a:r>
              <a:rPr lang="ru-RU" sz="2300" dirty="0" smtClean="0"/>
              <a:t>»</a:t>
            </a:r>
            <a:endParaRPr lang="ru-RU" sz="2300" dirty="0"/>
          </a:p>
        </p:txBody>
      </p:sp>
      <p:pic>
        <p:nvPicPr>
          <p:cNvPr id="6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19" y="1246638"/>
            <a:ext cx="8584332" cy="41985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39350" y="2721400"/>
          <a:ext cx="3198009" cy="131850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{3C2FFA5D-87B4-456A-9821-1D502468CF0F}</a:tableStyleId>
              </a:tblPr>
              <a:tblGrid>
                <a:gridCol w="1484790"/>
                <a:gridCol w="1713219"/>
              </a:tblGrid>
              <a:tr h="65201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effectLst/>
                        </a:rPr>
                        <a:t>2016 год</a:t>
                      </a:r>
                      <a:endParaRPr lang="ru-RU" sz="24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</a:rPr>
                        <a:t>2020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666499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effectLst/>
                        </a:rPr>
                        <a:t>86,06</a:t>
                      </a:r>
                      <a:endParaRPr lang="ru-RU" sz="24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200,00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0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13" y="981012"/>
            <a:ext cx="3780126" cy="5296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91257"/>
            <a:ext cx="10151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Дорожная карта(план мероприятий) </a:t>
            </a:r>
            <a:r>
              <a:rPr lang="ru-RU" sz="2400" dirty="0" smtClean="0"/>
              <a:t>развития </a:t>
            </a:r>
            <a:endParaRPr lang="ru-RU" sz="2400" dirty="0"/>
          </a:p>
          <a:p>
            <a:pPr algn="ctr"/>
            <a:r>
              <a:rPr lang="ru-RU" sz="2400" dirty="0"/>
              <a:t>научно-исследовательской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3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91257"/>
            <a:ext cx="10151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Дорожная карта(план мероприятий) </a:t>
            </a:r>
            <a:r>
              <a:rPr lang="ru-RU" sz="2400" dirty="0" smtClean="0"/>
              <a:t>развития </a:t>
            </a:r>
            <a:endParaRPr lang="ru-RU" sz="2400" dirty="0"/>
          </a:p>
          <a:p>
            <a:pPr algn="ctr"/>
            <a:r>
              <a:rPr lang="ru-RU" sz="2400" dirty="0"/>
              <a:t>научно-исследовательской </a:t>
            </a:r>
            <a:r>
              <a:rPr lang="ru-RU" sz="2400" dirty="0" smtClean="0"/>
              <a:t>деятельности </a:t>
            </a:r>
            <a:endParaRPr lang="ru-RU" sz="2400" dirty="0"/>
          </a:p>
          <a:p>
            <a:pPr algn="ctr"/>
            <a:r>
              <a:rPr lang="ru-RU" sz="2400" dirty="0" smtClean="0"/>
              <a:t> </a:t>
            </a:r>
            <a:r>
              <a:rPr lang="ru-RU" sz="2400" b="1" dirty="0" smtClean="0"/>
              <a:t>Основные цели и задачи</a:t>
            </a:r>
            <a:endParaRPr lang="ru-RU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43" y="1391586"/>
            <a:ext cx="3391859" cy="466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35" y="1391586"/>
            <a:ext cx="3722832" cy="4663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91257"/>
            <a:ext cx="101519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Дорожная карта(план мероприятий) </a:t>
            </a:r>
            <a:r>
              <a:rPr lang="ru-RU" sz="2400" dirty="0" smtClean="0"/>
              <a:t>развития </a:t>
            </a:r>
            <a:endParaRPr lang="ru-RU" sz="2400" dirty="0"/>
          </a:p>
          <a:p>
            <a:pPr algn="ctr"/>
            <a:r>
              <a:rPr lang="ru-RU" sz="2400" dirty="0"/>
              <a:t>научно-исследовательской </a:t>
            </a:r>
            <a:r>
              <a:rPr lang="ru-RU" sz="2400" dirty="0" smtClean="0"/>
              <a:t>деятельности</a:t>
            </a:r>
          </a:p>
          <a:p>
            <a:pPr algn="ctr"/>
            <a:r>
              <a:rPr lang="ru-RU" sz="2400" b="1" dirty="0" smtClean="0"/>
              <a:t>Характеристика текущей ситуации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20" y="1349952"/>
            <a:ext cx="6906245" cy="4770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91257"/>
            <a:ext cx="10151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Дорожная карта(план мероприятий) </a:t>
            </a:r>
            <a:r>
              <a:rPr lang="ru-RU" sz="2400" dirty="0" smtClean="0"/>
              <a:t>развития </a:t>
            </a:r>
            <a:endParaRPr lang="ru-RU" sz="2400" dirty="0"/>
          </a:p>
          <a:p>
            <a:pPr algn="ctr"/>
            <a:r>
              <a:rPr lang="ru-RU" sz="2400" dirty="0"/>
              <a:t>научно-исследовательской </a:t>
            </a:r>
            <a:r>
              <a:rPr lang="ru-RU" sz="2400" dirty="0" smtClean="0"/>
              <a:t>деятельности</a:t>
            </a:r>
          </a:p>
          <a:p>
            <a:pPr algn="ctr"/>
            <a:r>
              <a:rPr lang="ru-RU" sz="2400" b="1" dirty="0" smtClean="0"/>
              <a:t>Плановые показатели достижения целей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47" y="1377661"/>
            <a:ext cx="3671021" cy="4929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91257"/>
            <a:ext cx="10151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Дорожная карта(план мероприятий) </a:t>
            </a:r>
            <a:r>
              <a:rPr lang="ru-RU" sz="2400" dirty="0" smtClean="0"/>
              <a:t>развития </a:t>
            </a:r>
            <a:endParaRPr lang="ru-RU" sz="2400" dirty="0"/>
          </a:p>
          <a:p>
            <a:pPr algn="ctr"/>
            <a:r>
              <a:rPr lang="ru-RU" sz="2400" dirty="0"/>
              <a:t>научно-исследовательской </a:t>
            </a:r>
            <a:r>
              <a:rPr lang="ru-RU" sz="2400" dirty="0" smtClean="0"/>
              <a:t>деятельности</a:t>
            </a:r>
          </a:p>
          <a:p>
            <a:pPr algn="ctr"/>
            <a:r>
              <a:rPr lang="ru-RU" sz="2400" b="1" dirty="0" smtClean="0"/>
              <a:t>План мероприятий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68" y="1391586"/>
            <a:ext cx="7452446" cy="4998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0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343" y="352425"/>
            <a:ext cx="10515600" cy="7397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План мероприятий развития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научно-исследовательской 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деятельности</a:t>
            </a:r>
            <a:endParaRPr lang="ru-RU" sz="24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109" y="1092200"/>
            <a:ext cx="11595100" cy="576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cs typeface="Times New Roman" panose="02020603050405020304" pitchFamily="18" charset="0"/>
              </a:rPr>
              <a:t>Формирование и реализация комплексной программы фундаментальных и прикладных научных </a:t>
            </a:r>
            <a:r>
              <a:rPr lang="ru-RU" sz="2000" b="1" dirty="0" smtClean="0">
                <a:cs typeface="Times New Roman" panose="02020603050405020304" pitchFamily="18" charset="0"/>
              </a:rPr>
              <a:t>исследований</a:t>
            </a:r>
          </a:p>
          <a:p>
            <a:pPr algn="just"/>
            <a:r>
              <a:rPr lang="ru-RU" sz="2000" i="1" dirty="0" smtClean="0">
                <a:cs typeface="Times New Roman" panose="02020603050405020304" pitchFamily="18" charset="0"/>
              </a:rPr>
              <a:t>Задача</a:t>
            </a:r>
            <a:r>
              <a:rPr lang="ru-RU" sz="2000" dirty="0" smtClean="0">
                <a:cs typeface="Times New Roman" panose="02020603050405020304" pitchFamily="18" charset="0"/>
              </a:rPr>
              <a:t>: </a:t>
            </a:r>
            <a:r>
              <a:rPr lang="ru-RU" sz="2000" dirty="0"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cs typeface="Times New Roman" panose="02020603050405020304" pitchFamily="18" charset="0"/>
              </a:rPr>
              <a:t>азвитие </a:t>
            </a:r>
            <a:r>
              <a:rPr lang="ru-RU" sz="2000" dirty="0">
                <a:cs typeface="Times New Roman" panose="02020603050405020304" pitchFamily="18" charset="0"/>
              </a:rPr>
              <a:t>фундаментальных и прикладных научных исследований, соответствующих приоритетными направлениями развития науки и техники, целям развития отечественной системы </a:t>
            </a:r>
            <a:r>
              <a:rPr lang="ru-RU" sz="2000" dirty="0" smtClean="0">
                <a:cs typeface="Times New Roman" panose="02020603050405020304" pitchFamily="18" charset="0"/>
              </a:rPr>
              <a:t>образования.</a:t>
            </a:r>
          </a:p>
          <a:p>
            <a:pPr algn="just"/>
            <a:r>
              <a:rPr lang="ru-RU" sz="2000" i="1" dirty="0">
                <a:cs typeface="Times New Roman" panose="02020603050405020304" pitchFamily="18" charset="0"/>
              </a:rPr>
              <a:t>Целевое </a:t>
            </a:r>
            <a:r>
              <a:rPr lang="ru-RU" sz="2000" i="1" dirty="0" smtClean="0">
                <a:cs typeface="Times New Roman" panose="02020603050405020304" pitchFamily="18" charset="0"/>
              </a:rPr>
              <a:t>назначение</a:t>
            </a:r>
            <a:r>
              <a:rPr lang="ru-RU" sz="2000" dirty="0" smtClean="0">
                <a:cs typeface="Times New Roman" panose="02020603050405020304" pitchFamily="18" charset="0"/>
              </a:rPr>
              <a:t>: </a:t>
            </a:r>
            <a:r>
              <a:rPr lang="ru-RU" sz="2000" dirty="0"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cs typeface="Times New Roman" panose="02020603050405020304" pitchFamily="18" charset="0"/>
              </a:rPr>
              <a:t>овышение </a:t>
            </a:r>
            <a:r>
              <a:rPr lang="ru-RU" sz="2000" dirty="0">
                <a:cs typeface="Times New Roman" panose="02020603050405020304" pitchFamily="18" charset="0"/>
              </a:rPr>
              <a:t>эффективности научных исследований и </a:t>
            </a:r>
            <a:r>
              <a:rPr lang="ru-RU" sz="2000" dirty="0" smtClean="0">
                <a:cs typeface="Times New Roman" panose="02020603050405020304" pitchFamily="18" charset="0"/>
              </a:rPr>
              <a:t>разработок.</a:t>
            </a:r>
          </a:p>
          <a:p>
            <a:pPr algn="just"/>
            <a:r>
              <a:rPr lang="ru-RU" sz="2000" i="1" dirty="0" smtClean="0">
                <a:cs typeface="Times New Roman" panose="02020603050405020304" pitchFamily="18" charset="0"/>
              </a:rPr>
              <a:t>Содержание</a:t>
            </a:r>
            <a:r>
              <a:rPr lang="ru-RU" sz="2000" dirty="0">
                <a:cs typeface="Times New Roman" panose="02020603050405020304" pitchFamily="18" charset="0"/>
              </a:rPr>
              <a:t>: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Решение </a:t>
            </a:r>
            <a:r>
              <a:rPr lang="ru-RU" sz="2000" dirty="0">
                <a:cs typeface="Times New Roman" panose="02020603050405020304" pitchFamily="18" charset="0"/>
              </a:rPr>
              <a:t>актуальных задач в соответствии с приоритетными направлениями развития науки и техники, развития отечественной системы образования на основе системного взаимодействия и интеграции научно-образовательной деятельности </a:t>
            </a:r>
            <a:r>
              <a:rPr lang="ru-RU" sz="2000" dirty="0" err="1">
                <a:cs typeface="Times New Roman" panose="02020603050405020304" pitchFamily="18" charset="0"/>
              </a:rPr>
              <a:t>Герценовского</a:t>
            </a:r>
            <a:r>
              <a:rPr lang="ru-RU" sz="2000" dirty="0">
                <a:cs typeface="Times New Roman" panose="02020603050405020304" pitchFamily="18" charset="0"/>
              </a:rPr>
              <a:t> университета и Министерства образования и науки РФ, Российской Академии образования, ведущих университетов страны, научных организаций различного типа и вида.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Реализация </a:t>
            </a:r>
            <a:r>
              <a:rPr lang="ru-RU" sz="2000" dirty="0">
                <a:cs typeface="Times New Roman" panose="02020603050405020304" pitchFamily="18" charset="0"/>
              </a:rPr>
              <a:t>совместных научных проектов, направленных на повышение качества и результативности научных исследований и разработок </a:t>
            </a:r>
            <a:r>
              <a:rPr lang="ru-RU" sz="2000" dirty="0" smtClean="0">
                <a:cs typeface="Times New Roman" panose="02020603050405020304" pitchFamily="18" charset="0"/>
              </a:rPr>
              <a:t>университета, </a:t>
            </a:r>
            <a:r>
              <a:rPr lang="ru-RU" sz="2000" dirty="0">
                <a:cs typeface="Times New Roman" panose="02020603050405020304" pitchFamily="18" charset="0"/>
              </a:rPr>
              <a:t>привлечение в университет талантливых молодых ученых.</a:t>
            </a:r>
          </a:p>
          <a:p>
            <a:pPr marL="0" indent="0" algn="just">
              <a:buNone/>
            </a:pPr>
            <a:r>
              <a:rPr lang="ru-RU" sz="2000" dirty="0">
                <a:cs typeface="Times New Roman" panose="02020603050405020304" pitchFamily="18" charset="0"/>
              </a:rPr>
              <a:t>Разработка и реализация комплексной программы научных исследований, направленной на решение актуальных задач, соответствующих приоритетным направлениям развития науки и техники РФ, в </a:t>
            </a:r>
            <a:r>
              <a:rPr lang="ru-RU" sz="2000" dirty="0" err="1">
                <a:cs typeface="Times New Roman" panose="02020603050405020304" pitchFamily="18" charset="0"/>
              </a:rPr>
              <a:t>т.ч</a:t>
            </a:r>
            <a:r>
              <a:rPr lang="ru-RU" sz="2000" dirty="0">
                <a:cs typeface="Times New Roman" panose="02020603050405020304" pitchFamily="18" charset="0"/>
              </a:rPr>
              <a:t>. выполнение научных исследований и разработок в рамках выполнения государственного задания. Разработка и реализация комплексной программы исследований проблем общего и педагогического образования. Разработка и реализация комплексной программы совместных психолого-педагогических исследований с ведущими научными и образовательными организациями РФ, в </a:t>
            </a:r>
            <a:r>
              <a:rPr lang="ru-RU" sz="2000" dirty="0" err="1">
                <a:cs typeface="Times New Roman" panose="02020603050405020304" pitchFamily="18" charset="0"/>
              </a:rPr>
              <a:t>т.ч</a:t>
            </a:r>
            <a:r>
              <a:rPr lang="ru-RU" sz="2000" dirty="0">
                <a:cs typeface="Times New Roman" panose="02020603050405020304" pitchFamily="18" charset="0"/>
              </a:rPr>
              <a:t>. с РАО.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4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53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343" y="379694"/>
            <a:ext cx="10515600" cy="7397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План мероприятий развития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научно-исследовательской 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деятельности</a:t>
            </a:r>
            <a:endParaRPr lang="ru-RU" sz="24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441" y="1331097"/>
            <a:ext cx="11239500" cy="521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cs typeface="Times New Roman" panose="02020603050405020304" pitchFamily="18" charset="0"/>
              </a:rPr>
              <a:t>Развитие новых форм организации научно-исследовательской </a:t>
            </a:r>
            <a:r>
              <a:rPr lang="ru-RU" sz="2000" b="1" dirty="0" smtClean="0">
                <a:cs typeface="Times New Roman" panose="02020603050405020304" pitchFamily="18" charset="0"/>
              </a:rPr>
              <a:t>деятельности</a:t>
            </a:r>
          </a:p>
          <a:p>
            <a:pPr algn="just"/>
            <a:r>
              <a:rPr lang="ru-RU" sz="2000" i="1" dirty="0" smtClean="0">
                <a:cs typeface="Times New Roman" panose="02020603050405020304" pitchFamily="18" charset="0"/>
              </a:rPr>
              <a:t>Задача</a:t>
            </a:r>
            <a:r>
              <a:rPr lang="ru-RU" sz="2000" dirty="0" smtClean="0">
                <a:cs typeface="Times New Roman" panose="02020603050405020304" pitchFamily="18" charset="0"/>
              </a:rPr>
              <a:t>: создание </a:t>
            </a:r>
            <a:r>
              <a:rPr lang="ru-RU" sz="2000" dirty="0">
                <a:cs typeface="Times New Roman" panose="02020603050405020304" pitchFamily="18" charset="0"/>
              </a:rPr>
              <a:t>новых точек ресурсного притяжения научно-профессионального сообщества, исследовательских элит и талантливой молодежи</a:t>
            </a:r>
            <a:r>
              <a:rPr lang="ru-RU" sz="2000" dirty="0" smtClean="0"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i="1" dirty="0" smtClean="0">
                <a:cs typeface="Times New Roman" panose="02020603050405020304" pitchFamily="18" charset="0"/>
              </a:rPr>
              <a:t>Целевое </a:t>
            </a:r>
            <a:r>
              <a:rPr lang="ru-RU" sz="2000" i="1" dirty="0">
                <a:cs typeface="Times New Roman" panose="02020603050405020304" pitchFamily="18" charset="0"/>
              </a:rPr>
              <a:t>назначение</a:t>
            </a:r>
            <a:r>
              <a:rPr lang="ru-RU" sz="2000" dirty="0"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cs typeface="Times New Roman" panose="02020603050405020304" pitchFamily="18" charset="0"/>
              </a:rPr>
              <a:t>диверсификация </a:t>
            </a:r>
            <a:r>
              <a:rPr lang="ru-RU" sz="2000" dirty="0">
                <a:cs typeface="Times New Roman" panose="02020603050405020304" pitchFamily="18" charset="0"/>
              </a:rPr>
              <a:t>форм научно-исследовательской деятельности и повышение ее результативности.</a:t>
            </a:r>
          </a:p>
          <a:p>
            <a:pPr algn="just"/>
            <a:r>
              <a:rPr lang="ru-RU" sz="2000" i="1" dirty="0" smtClean="0">
                <a:cs typeface="Times New Roman" panose="02020603050405020304" pitchFamily="18" charset="0"/>
              </a:rPr>
              <a:t>Содержание</a:t>
            </a:r>
            <a:r>
              <a:rPr lang="ru-RU" sz="2000" dirty="0"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cs typeface="Times New Roman" panose="02020603050405020304" pitchFamily="18" charset="0"/>
              </a:rPr>
              <a:t>новых точек ресурсного притяжения научно-профессионального сообщества, исследовательских элит и талантливой молодежи; активное включение </a:t>
            </a:r>
            <a:r>
              <a:rPr lang="ru-RU" sz="2000" dirty="0" smtClean="0">
                <a:cs typeface="Times New Roman" panose="02020603050405020304" pitchFamily="18" charset="0"/>
              </a:rPr>
              <a:t>обучающихся в </a:t>
            </a:r>
            <a:r>
              <a:rPr lang="ru-RU" sz="2000" dirty="0">
                <a:cs typeface="Times New Roman" panose="02020603050405020304" pitchFamily="18" charset="0"/>
              </a:rPr>
              <a:t>инициативные научные проекты </a:t>
            </a:r>
            <a:r>
              <a:rPr lang="ru-RU" sz="2000" dirty="0" smtClean="0">
                <a:cs typeface="Times New Roman" panose="02020603050405020304" pitchFamily="18" charset="0"/>
              </a:rPr>
              <a:t>и в </a:t>
            </a:r>
            <a:r>
              <a:rPr lang="ru-RU" sz="2000" dirty="0">
                <a:cs typeface="Times New Roman" panose="02020603050405020304" pitchFamily="18" charset="0"/>
              </a:rPr>
              <a:t>выполнение научных исследований на платной </a:t>
            </a:r>
            <a:r>
              <a:rPr lang="ru-RU" sz="2000" dirty="0" smtClean="0">
                <a:cs typeface="Times New Roman" panose="02020603050405020304" pitchFamily="18" charset="0"/>
              </a:rPr>
              <a:t>основе. </a:t>
            </a:r>
          </a:p>
          <a:p>
            <a:pPr marL="0" indent="0" algn="just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cs typeface="Times New Roman" panose="02020603050405020304" pitchFamily="18" charset="0"/>
              </a:rPr>
              <a:t>междисциплинарных исследовательских мобильных групп на базе научно-исследовательской инфраструктуры университета совместно с научными организациями, в том числе с академическими институтами Российской академии наук и с ведущими вузами. Создание условий для развития исследований ведущих ученых и талантливой молодежи. Развитие междисциплинарного ресурсного центра коллективного пользования.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48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343" y="277584"/>
            <a:ext cx="10515600" cy="7397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План мероприятий развития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научно-исследовательской 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деятельности</a:t>
            </a:r>
            <a:endParaRPr lang="ru-RU" sz="24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443" y="1333500"/>
            <a:ext cx="11239500" cy="55245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3. </a:t>
            </a:r>
            <a:r>
              <a:rPr lang="ru-RU" sz="2200" b="1" dirty="0">
                <a:cs typeface="Times New Roman" panose="02020603050405020304" pitchFamily="18" charset="0"/>
              </a:rPr>
              <a:t>Развитие инфраструктуры научно-исследовательской деятельности</a:t>
            </a:r>
            <a:r>
              <a:rPr lang="ru-RU" sz="2200" b="1" dirty="0" smtClean="0"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i="1" dirty="0" smtClean="0">
                <a:cs typeface="Times New Roman" panose="02020603050405020304" pitchFamily="18" charset="0"/>
              </a:rPr>
              <a:t>Задача</a:t>
            </a:r>
            <a:r>
              <a:rPr lang="ru-RU" sz="2200" dirty="0" smtClean="0">
                <a:cs typeface="Times New Roman" panose="02020603050405020304" pitchFamily="18" charset="0"/>
              </a:rPr>
              <a:t>: развитие </a:t>
            </a:r>
            <a:r>
              <a:rPr lang="ru-RU" sz="2200" dirty="0">
                <a:cs typeface="Times New Roman" panose="02020603050405020304" pitchFamily="18" charset="0"/>
              </a:rPr>
              <a:t>сети современных научно-исследовательских структур и материально-технической базы научных исследований; обеспечение эффективного функционирования научного и вспомогательного оборудования</a:t>
            </a:r>
            <a:r>
              <a:rPr lang="ru-RU" sz="2200" dirty="0" smtClean="0"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i="1" dirty="0" smtClean="0">
                <a:cs typeface="Times New Roman" panose="02020603050405020304" pitchFamily="18" charset="0"/>
              </a:rPr>
              <a:t>Целевое назначение</a:t>
            </a:r>
            <a:r>
              <a:rPr lang="ru-RU" sz="2200" dirty="0">
                <a:cs typeface="Times New Roman" panose="02020603050405020304" pitchFamily="18" charset="0"/>
              </a:rPr>
              <a:t>: Обеспечение эффективного использования материально-технической базы научных исследований; увеличение доходов от использования материально-технической базы научных исследований</a:t>
            </a:r>
            <a:r>
              <a:rPr lang="ru-RU" sz="2200" dirty="0" smtClean="0"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i="1" dirty="0" smtClean="0">
                <a:cs typeface="Times New Roman" panose="02020603050405020304" pitchFamily="18" charset="0"/>
              </a:rPr>
              <a:t>Содержание</a:t>
            </a:r>
            <a:r>
              <a:rPr lang="ru-RU" sz="2200" dirty="0">
                <a:cs typeface="Times New Roman" panose="02020603050405020304" pitchFamily="18" charset="0"/>
              </a:rPr>
              <a:t>: </a:t>
            </a:r>
            <a:endParaRPr lang="ru-RU" sz="22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Развитие </a:t>
            </a:r>
            <a:r>
              <a:rPr lang="ru-RU" sz="2200" dirty="0">
                <a:cs typeface="Times New Roman" panose="02020603050405020304" pitchFamily="18" charset="0"/>
              </a:rPr>
              <a:t>сети научно-исследовательских институтов университета как центров ресурсного притяжения и профессиональных экспертиз в области актуального знания опережающего характера: создание научно-исследовательских институтов в областях естественно-научного и социально-гуманитарного знания. </a:t>
            </a:r>
            <a:endParaRPr lang="ru-RU" sz="22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Развитие </a:t>
            </a:r>
            <a:r>
              <a:rPr lang="ru-RU" sz="2200" dirty="0">
                <a:cs typeface="Times New Roman" panose="02020603050405020304" pitchFamily="18" charset="0"/>
              </a:rPr>
              <a:t>междисциплинарного ресурсного центра коллективного пользования «Современные физико-химические методы формирования и исследования материалов для нужд промышленности, науки и образования» как центра технического и методического сопровождения уникального научного оборудования для научно-образовательной деятельности. </a:t>
            </a:r>
            <a:endParaRPr lang="ru-RU" sz="22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Создание </a:t>
            </a:r>
            <a:r>
              <a:rPr lang="ru-RU" sz="2200" dirty="0">
                <a:cs typeface="Times New Roman" panose="02020603050405020304" pitchFamily="18" charset="0"/>
              </a:rPr>
              <a:t>и модернизация современных аудиторий и лабораторий для организации научно-образовательной деятельности. Закупка современного измерительного, аналитического и технологического оборудования для научно-образовательной деятельности. Обеспечение оперативного обслуживания высокотехнологичного научного оборудования.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4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96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276" y="263951"/>
            <a:ext cx="10515600" cy="7397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План мероприятий развития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научно-исследовательской 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деятельности</a:t>
            </a:r>
            <a:endParaRPr lang="ru-RU" sz="24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49" y="1092200"/>
            <a:ext cx="11886747" cy="55245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cs typeface="Times New Roman" panose="02020603050405020304" pitchFamily="18" charset="0"/>
              </a:rPr>
              <a:t>Инновационное сопровождение научных исследований и разработок по всему </a:t>
            </a:r>
            <a:r>
              <a:rPr lang="ru-RU" sz="2000" b="1" dirty="0" smtClean="0">
                <a:cs typeface="Times New Roman" panose="02020603050405020304" pitchFamily="18" charset="0"/>
              </a:rPr>
              <a:t>циклу</a:t>
            </a:r>
          </a:p>
          <a:p>
            <a:pPr algn="just"/>
            <a:r>
              <a:rPr lang="ru-RU" sz="2000" i="1" dirty="0" smtClean="0">
                <a:cs typeface="Times New Roman" panose="02020603050405020304" pitchFamily="18" charset="0"/>
              </a:rPr>
              <a:t>Задача</a:t>
            </a:r>
            <a:r>
              <a:rPr lang="ru-RU" sz="2000" dirty="0" smtClean="0">
                <a:cs typeface="Times New Roman" panose="02020603050405020304" pitchFamily="18" charset="0"/>
              </a:rPr>
              <a:t>: </a:t>
            </a:r>
            <a:r>
              <a:rPr lang="ru-RU" sz="2000" dirty="0">
                <a:cs typeface="Times New Roman" panose="02020603050405020304" pitchFamily="18" charset="0"/>
              </a:rPr>
              <a:t>Создание системы «Исследование – статья – патент - внедрение».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cs typeface="Times New Roman" panose="02020603050405020304" pitchFamily="18" charset="0"/>
              </a:rPr>
              <a:t>Целевое назначение</a:t>
            </a:r>
            <a:r>
              <a:rPr lang="ru-RU" sz="2000" dirty="0">
                <a:cs typeface="Times New Roman" panose="02020603050405020304" pitchFamily="18" charset="0"/>
              </a:rPr>
              <a:t>: Повышение эффективности научных исследований и разработок. Продвижение инновационных научно-исследовательских разработок, способствующих </a:t>
            </a:r>
            <a:r>
              <a:rPr lang="ru-RU" sz="2000" dirty="0" err="1" smtClean="0">
                <a:cs typeface="Times New Roman" panose="02020603050405020304" pitchFamily="18" charset="0"/>
              </a:rPr>
              <a:t>импортозамещению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в </a:t>
            </a:r>
            <a:r>
              <a:rPr lang="ru-RU" sz="2000" dirty="0">
                <a:cs typeface="Times New Roman" panose="02020603050405020304" pitchFamily="18" charset="0"/>
              </a:rPr>
              <a:t>экономике, создание инновационных экосистем, обеспечивающих увеличение доходов университета от коммерциализации результатов интеллектуальной </a:t>
            </a:r>
            <a:r>
              <a:rPr lang="ru-RU" sz="2000" dirty="0" smtClean="0">
                <a:cs typeface="Times New Roman" panose="02020603050405020304" pitchFamily="18" charset="0"/>
              </a:rPr>
              <a:t>деятельности.</a:t>
            </a:r>
          </a:p>
          <a:p>
            <a:pPr algn="just"/>
            <a:r>
              <a:rPr lang="ru-RU" sz="2000" i="1" dirty="0" smtClean="0">
                <a:cs typeface="Times New Roman" panose="02020603050405020304" pitchFamily="18" charset="0"/>
              </a:rPr>
              <a:t>Содержание</a:t>
            </a:r>
            <a:r>
              <a:rPr lang="ru-RU" sz="2000" dirty="0"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000" dirty="0">
                <a:cs typeface="Times New Roman" panose="02020603050405020304" pitchFamily="18" charset="0"/>
              </a:rPr>
              <a:t>Патентный поиск, выявление </a:t>
            </a:r>
            <a:r>
              <a:rPr lang="ru-RU" sz="2000" dirty="0" err="1">
                <a:cs typeface="Times New Roman" panose="02020603050405020304" pitchFamily="18" charset="0"/>
              </a:rPr>
              <a:t>охраноспособных</a:t>
            </a:r>
            <a:r>
              <a:rPr lang="ru-RU" sz="2000" dirty="0">
                <a:cs typeface="Times New Roman" panose="02020603050405020304" pitchFamily="18" charset="0"/>
              </a:rPr>
              <a:t> результатов, оформление прав на результаты интеллектуальной деятельности, внедрение РИД в реальную практику.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Разработка </a:t>
            </a:r>
            <a:r>
              <a:rPr lang="ru-RU" sz="2000" dirty="0">
                <a:cs typeface="Times New Roman" panose="02020603050405020304" pitchFamily="18" charset="0"/>
              </a:rPr>
              <a:t>и внедрение системы PR-сопровождения по продвижению конкурентоспособного знания опережающего характера.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Продвижение </a:t>
            </a:r>
            <a:r>
              <a:rPr lang="ru-RU" sz="2000" dirty="0">
                <a:cs typeface="Times New Roman" panose="02020603050405020304" pitchFamily="18" charset="0"/>
              </a:rPr>
              <a:t>инновационных научно-исследовательских разработок, способствующих </a:t>
            </a:r>
            <a:r>
              <a:rPr lang="ru-RU" sz="2000" dirty="0" err="1">
                <a:cs typeface="Times New Roman" panose="02020603050405020304" pitchFamily="18" charset="0"/>
              </a:rPr>
              <a:t>импортозамещению</a:t>
            </a:r>
            <a:r>
              <a:rPr lang="ru-RU" sz="2000" dirty="0">
                <a:cs typeface="Times New Roman" panose="02020603050405020304" pitchFamily="18" charset="0"/>
              </a:rPr>
              <a:t> в экономике, создание инновационных экосистем, обеспечивающих увеличение доходов университета от коммерциализации результатов интеллектуальной деятельности (оказание наукоемких и "</a:t>
            </a:r>
            <a:r>
              <a:rPr lang="ru-RU" sz="2000" dirty="0" err="1">
                <a:cs typeface="Times New Roman" panose="02020603050405020304" pitchFamily="18" charset="0"/>
              </a:rPr>
              <a:t>культуроемких</a:t>
            </a:r>
            <a:r>
              <a:rPr lang="ru-RU" sz="2000" dirty="0">
                <a:cs typeface="Times New Roman" panose="02020603050405020304" pitchFamily="18" charset="0"/>
              </a:rPr>
              <a:t>" услуг, выпуск инновационной продукции, реализация объектов интеллектуальной собственности, управление долями в хозяйственных обществах) и массовое вовлечение студентов, аспирантов и научно-педагогических работников в инновационную и предпринимательскую деятельность.</a:t>
            </a:r>
            <a:endParaRPr lang="ru-RU" dirty="0"/>
          </a:p>
        </p:txBody>
      </p:sp>
      <p:pic>
        <p:nvPicPr>
          <p:cNvPr id="4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2" y="148207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661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p.vk.me/c636826/v636826464/4b2b6/f5MbY3bMG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94" y="737944"/>
            <a:ext cx="6504490" cy="50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4483" y="6119198"/>
            <a:ext cx="5351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РГПУ им. А. И. Герцена</a:t>
            </a:r>
          </a:p>
          <a:p>
            <a:pPr algn="ctr"/>
            <a:r>
              <a:rPr lang="ru-RU" dirty="0" smtClean="0"/>
              <a:t>2017</a:t>
            </a:r>
            <a:endParaRPr lang="ru-RU" dirty="0"/>
          </a:p>
        </p:txBody>
      </p:sp>
      <p:pic>
        <p:nvPicPr>
          <p:cNvPr id="9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5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67"/>
            <a:ext cx="12268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/>
          </p:nvPr>
        </p:nvGraphicFramePr>
        <p:xfrm>
          <a:off x="2188581" y="1489195"/>
          <a:ext cx="11337949" cy="5368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86015" y="293529"/>
            <a:ext cx="10242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Объем научно-исследовательских и опытно-конструкторских работ в расчете на одного научно-педагогического работника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8FA82-003E-4BC8-8A4E-D61606240458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99541" y="5532132"/>
            <a:ext cx="877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годы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7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143" y="-286233"/>
            <a:ext cx="11795235" cy="132556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План по достижению показателя «Объем научно-исследовательских и опытно-конструкторских работ в расчете на одного научно-педагогического работника» (к 2020 году – 200 000 р.)</a:t>
            </a:r>
            <a:endParaRPr lang="ru-RU" sz="18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83781" y="711327"/>
          <a:ext cx="11398467" cy="5958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415"/>
                <a:gridCol w="4474036"/>
                <a:gridCol w="1202537"/>
                <a:gridCol w="1687493"/>
                <a:gridCol w="1687493"/>
                <a:gridCol w="1687493"/>
              </a:tblGrid>
              <a:tr h="1365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факультета/института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ППС кафедры,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ставок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НИД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НИР на 1 ППС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Недостающий объем НИД до планового показателя (200 тыс. руб.), приведенный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23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истории и социальных наук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7519274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134 033,40р.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-65 966,60р.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116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факультет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880000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17 154,00р.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-182 846,00р.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116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Филологический факультет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4361688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90 491,45р.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-109 508,55р.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116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иностранных языков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132,5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2434740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18 375,40р.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-181 624,60р.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234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изобразительного искусства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8835065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200 796,93р.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796,93р.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116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философии человека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1835000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39 209,40р.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-160 790,60р.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23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дефектологического образования и реабилитации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8044000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133 178,81р.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-66 821,19р.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116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психологии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3296948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52 751,17р.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-147 248,83р.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116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педагогики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5639314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112 113,60р.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-87 886,40р.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116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экономики и управления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2510662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48 468,38р.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-151 531,62р.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23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музыки, театра и хореографии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28729937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375 554,73р.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175 554,73р.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116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математики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4138760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138 420,07р.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-61 579,93р.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116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физики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18479016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581 101,13р.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381 101,13р.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116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биологии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5816810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153 883,86р.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-46 116,14р.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116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географии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2871400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65 259,09р.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-134 740,91р.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48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312" cy="6907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343" y="-104432"/>
            <a:ext cx="11172567" cy="132556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+mn-lt"/>
                <a:cs typeface="Latha" panose="020B0604020202020204" pitchFamily="34" charset="0"/>
              </a:rPr>
              <a:t>План по достижению показателя «Объем научно-исследовательских и опытно-конструкторских работ в расчете на одного научно-педагогического работника» (к 2020 году – 200 000 р.)</a:t>
            </a:r>
            <a:endParaRPr lang="ru-RU" sz="1800" dirty="0">
              <a:latin typeface="+mn-lt"/>
              <a:cs typeface="Latha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69425" y="1047077"/>
          <a:ext cx="11288110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928"/>
                <a:gridCol w="4316431"/>
                <a:gridCol w="1309636"/>
                <a:gridCol w="1650705"/>
                <a:gridCol w="1650705"/>
                <a:gridCol w="1650705"/>
              </a:tblGrid>
              <a:tr h="1658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факультета/института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ППС кафедры,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ставок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НИД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НИР на 1 ППС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Недостающий объем НИД до планового показателя (200 тыс. руб.), приведенный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27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химии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9803292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471 312,12р.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271 312,12р.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27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физической культуры и спорта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353430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7 551,92р.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-192 448,08р.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27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безопасности жизнедеятельности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1 543,21р.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-198 456,79р.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552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компьютерных наук и технологического образования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2680140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63 360,28р.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-136 639,72р.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27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ЮНЕСКО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7,37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6606500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896 404,34р.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696 404,34р.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27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РКИ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44,75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9498688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212 261,18р.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12 261,18р.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27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детства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770870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12 999,49р.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-187 000,51р.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27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народов Севера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3720000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132 857,14р.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-67 142,86р.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27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Волховский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-70 000,00р.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27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Выборгский филиал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-70 000,00р.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  <a:tr h="27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Дагестанский филиал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-70 000,00р.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 anchor="ctr"/>
                </a:tc>
              </a:tr>
            </a:tbl>
          </a:graphicData>
        </a:graphic>
      </p:graphicFrame>
      <p:pic>
        <p:nvPicPr>
          <p:cNvPr id="5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86352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58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1160" y="68627"/>
            <a:ext cx="1051249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/>
              <a:t>Число публикаций университета, индексируемых в информационно-аналитических системах научного цитирования (РИНЦ, Web of Science, Scopus) </a:t>
            </a:r>
            <a:endParaRPr lang="ru-RU" sz="2300" dirty="0" smtClean="0"/>
          </a:p>
          <a:p>
            <a:pPr algn="ctr"/>
            <a:r>
              <a:rPr lang="ru-RU" sz="2300" dirty="0" smtClean="0"/>
              <a:t>в </a:t>
            </a:r>
            <a:r>
              <a:rPr lang="ru-RU" sz="2300" dirty="0"/>
              <a:t>расчете на 100 </a:t>
            </a:r>
            <a:r>
              <a:rPr lang="ru-RU" sz="2300" dirty="0" smtClean="0"/>
              <a:t>научно-педагогических </a:t>
            </a:r>
            <a:r>
              <a:rPr lang="ru-RU" sz="2300" dirty="0"/>
              <a:t>работников</a:t>
            </a:r>
          </a:p>
        </p:txBody>
      </p:sp>
      <p:pic>
        <p:nvPicPr>
          <p:cNvPr id="6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324508" y="2713163"/>
          <a:ext cx="3198009" cy="131850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{3C2FFA5D-87B4-456A-9821-1D502468CF0F}</a:tableStyleId>
              </a:tblPr>
              <a:tblGrid>
                <a:gridCol w="1484790"/>
                <a:gridCol w="1713219"/>
              </a:tblGrid>
              <a:tr h="65201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effectLst/>
                        </a:rPr>
                        <a:t>2016 год</a:t>
                      </a:r>
                      <a:endParaRPr lang="ru-RU" sz="24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</a:rPr>
                        <a:t>2020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666499">
                <a:tc>
                  <a:txBody>
                    <a:bodyPr/>
                    <a:lstStyle/>
                    <a:p>
                      <a:pPr algn="ctr"/>
                      <a:r>
                        <a:rPr lang="ru-RU" sz="2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227,7</a:t>
                      </a:r>
                      <a:endParaRPr lang="ru-RU" sz="27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1000,00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99" y="1444768"/>
            <a:ext cx="7383607" cy="411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2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56" y="-24684"/>
            <a:ext cx="12272312" cy="6907367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/>
          </p:nvPr>
        </p:nvGraphicFramePr>
        <p:xfrm>
          <a:off x="623392" y="1628800"/>
          <a:ext cx="1075319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9441" y="289335"/>
            <a:ext cx="11082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Число публикаций университета, индексируемых в информационно-аналитических системах научного цитирования (РИНЦ, </a:t>
            </a:r>
            <a:r>
              <a:rPr lang="ru-RU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Web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of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Science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Scopus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) в расчете на 100 научно-педагогических работников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8FA82-003E-4BC8-8A4E-D61606240458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16200000">
            <a:off x="-279030" y="2179604"/>
            <a:ext cx="1296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количество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1219" y="5733256"/>
            <a:ext cx="877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годы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4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312" cy="6907367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239350" y="1146114"/>
          <a:ext cx="11587654" cy="5067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879"/>
                <a:gridCol w="4285546"/>
                <a:gridCol w="1496289"/>
                <a:gridCol w="1772980"/>
                <a:gridCol w="1772980"/>
                <a:gridCol w="1772980"/>
              </a:tblGrid>
              <a:tr h="1982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факультета/института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ППС кафедры,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ставок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 в изданиях, индексируемых РИНЦ,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публикаций, индексируемых в РИНЦ,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100 НПР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Недостающее до планового значения количество публикаций, индексируемых в РИНЦ,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100 НПР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</a:tr>
              <a:tr h="27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истории и социальных наук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</a:tr>
              <a:tr h="2776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факультет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</a:tr>
              <a:tr h="27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Филологический факультет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</a:tr>
              <a:tr h="27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иностранных языков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-756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</a:tr>
              <a:tr h="27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изобразительного искусства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-864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</a:tr>
              <a:tr h="27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философии человека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</a:tr>
              <a:tr h="555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дефектологического образования и реабилитации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</a:tr>
              <a:tr h="27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психологии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-528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</a:tr>
              <a:tr h="27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педагогики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1022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</a:tr>
              <a:tr h="27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Институт экономики и управления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51,8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-309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103" y="-63242"/>
            <a:ext cx="10906897" cy="132556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План по достижению показателя «Число публикаций университета, индексируемых в информационно-аналитических системах научного цитирования (РИНЦ,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Web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of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Science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Scopus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) в расчете на 100 научно-педагогических работников» (к 2020 году – не менее 1000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ru-RU" sz="1800" dirty="0">
              <a:latin typeface="+mn-lt"/>
            </a:endParaRPr>
          </a:p>
        </p:txBody>
      </p:sp>
      <p:pic>
        <p:nvPicPr>
          <p:cNvPr id="5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81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312" cy="6907367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468278" y="1213021"/>
          <a:ext cx="11288111" cy="5023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293"/>
                <a:gridCol w="4174765"/>
                <a:gridCol w="1457609"/>
                <a:gridCol w="1727148"/>
                <a:gridCol w="1727148"/>
                <a:gridCol w="1727148"/>
              </a:tblGrid>
              <a:tr h="2208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факультета/института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ППС кафедры,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ставок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 в изданиях, индексируемых РИНЦ,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публикаций, индексируемых в РИНЦ,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100 НПР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Недостающее до планового значения количество публикаций, индексируемых в РИНЦ,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100 НПР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115" marR="17115" marT="0" marB="0" anchor="ctr"/>
                </a:tc>
              </a:tr>
              <a:tr h="322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Институт музыки, театра и хореографии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76,5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89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-911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Факультет математики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29,9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-829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Факультет физики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31,8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167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-833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Факультет биологии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37,8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-569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Факультет географии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-623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Факультет химии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-548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Институт физической культуры и спорта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46,8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-724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факультет безопасности жизнедеятельности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32,4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-654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712" y="-15310"/>
            <a:ext cx="10515600" cy="132556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План по достижению показателя «Число публикаций университета, индексируемых в информационно-аналитических системах научного цитирования (РИНЦ,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Web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of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Science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Scopus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) в расчете на 100 научно-педагогических работников» (к 2020 году – не менее 1000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ru-RU" sz="1800" dirty="0">
              <a:latin typeface="+mn-lt"/>
            </a:endParaRPr>
          </a:p>
        </p:txBody>
      </p:sp>
      <p:pic>
        <p:nvPicPr>
          <p:cNvPr id="4" name="Picture 2" descr="C:\Users\Tikhomirov\Documents\Шестакова\Комплексный рейтинг кафедр 2015-2016\Результаты сентябрь 2015\rgpu_logo_sinii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5476"/>
            <a:ext cx="943993" cy="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128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2674</Words>
  <Application>Microsoft Office PowerPoint</Application>
  <PresentationFormat>Широкоэкранный</PresentationFormat>
  <Paragraphs>885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Arial Rounded MT Bold</vt:lpstr>
      <vt:lpstr>Calibri</vt:lpstr>
      <vt:lpstr>Calibri Light</vt:lpstr>
      <vt:lpstr>Latha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План по достижению показателя «Объем научно-исследовательских и опытно-конструкторских работ в расчете на одного научно-педагогического работника» (к 2020 году – 200 000 р.)</vt:lpstr>
      <vt:lpstr>План по достижению показателя «Объем научно-исследовательских и опытно-конструкторских работ в расчете на одного научно-педагогического работника» (к 2020 году – 200 000 р.)</vt:lpstr>
      <vt:lpstr>Презентация PowerPoint</vt:lpstr>
      <vt:lpstr>Презентация PowerPoint</vt:lpstr>
      <vt:lpstr>План по достижению показателя «Число публикаций университета, индексируемых в информационно-аналитических системах научного цитирования (РИНЦ, Web of Science, Scopus) в расчете на 100 научно-педагогических работников» (к 2020 году – не менее 1000)</vt:lpstr>
      <vt:lpstr>План по достижению показателя «Число публикаций университета, индексируемых в информационно-аналитических системах научного цитирования (РИНЦ, Web of Science, Scopus) в расчете на 100 научно-педагогических работников» (к 2020 году – не менее 1000)</vt:lpstr>
      <vt:lpstr>План по достижению показателя «Число публикаций университета, индексируемых в информационно-аналитических системах научного цитирования (РИНЦ, Web of Science, Scopus) в расчете на 100 научно-педагогических работников» (к 2020 году – не менее 1000)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мероприятий развития научно-исследовательской деятельности</vt:lpstr>
      <vt:lpstr>План мероприятий развития научно-исследовательской деятельности</vt:lpstr>
      <vt:lpstr>План мероприятий развития научно-исследовательской деятельности</vt:lpstr>
      <vt:lpstr>План мероприятий развития научно-исследовательской деятельности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Пучков</dc:creator>
  <cp:lastModifiedBy>Михаил Пучков</cp:lastModifiedBy>
  <cp:revision>1</cp:revision>
  <dcterms:created xsi:type="dcterms:W3CDTF">2017-02-28T11:03:26Z</dcterms:created>
  <dcterms:modified xsi:type="dcterms:W3CDTF">2017-02-28T11:03:50Z</dcterms:modified>
</cp:coreProperties>
</file>