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2" r:id="rId4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75CFC-1765-4522-AEB8-80BB1545DA6A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C0015-19D0-4711-8844-AADC6169B3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47609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3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7130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8229600" cy="5534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800" b="1" i="1" dirty="0" smtClean="0"/>
          </a:p>
          <a:p>
            <a:pPr algn="ctr" eaLnBrk="1" hangingPunct="1">
              <a:buFontTx/>
              <a:buNone/>
            </a:pPr>
            <a:endParaRPr lang="ru-RU" altLang="ru-RU" sz="4800" b="1" i="1" dirty="0" smtClean="0"/>
          </a:p>
          <a:p>
            <a:pPr algn="ctr" eaLnBrk="1" hangingPunct="1">
              <a:buFontTx/>
              <a:buNone/>
            </a:pPr>
            <a:r>
              <a:rPr lang="ru-RU" altLang="ru-RU" sz="4700" b="1" dirty="0" smtClean="0"/>
              <a:t>ПРЕДСТАВЛЕНИЕ К УЧЕНОМУ ЗВАНИЮ</a:t>
            </a:r>
          </a:p>
          <a:p>
            <a:pPr algn="ctr" eaLnBrk="1" hangingPunct="1">
              <a:buFontTx/>
              <a:buNone/>
            </a:pPr>
            <a:endParaRPr lang="ru-RU" altLang="ru-RU" sz="47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381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38" y="0"/>
            <a:ext cx="9144001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0000"/>
                </a:solidFill>
              </a:rPr>
              <a:t>	Ученое звание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доцента </a:t>
            </a:r>
            <a:r>
              <a:rPr lang="ru-RU" altLang="ru-RU" sz="1600" dirty="0">
                <a:solidFill>
                  <a:srgbClr val="000000"/>
                </a:solidFill>
              </a:rPr>
              <a:t>по научной специальности 13.00.02. Теория и методика обучения и воспитания.</a:t>
            </a:r>
            <a:endParaRPr lang="ru-RU" altLang="ru-RU" sz="160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КИСЕЛЕВА МАРГАРИТА ВЛАДИМИРОВНА, </a:t>
            </a:r>
            <a:r>
              <a:rPr lang="ru-RU" altLang="ru-RU" sz="1600" dirty="0" smtClean="0">
                <a:solidFill>
                  <a:srgbClr val="000000"/>
                </a:solidFill>
              </a:rPr>
              <a:t>1976</a:t>
            </a:r>
            <a:r>
              <a:rPr lang="ru-RU" altLang="ru-RU" sz="1600" dirty="0">
                <a:solidFill>
                  <a:srgbClr val="000000"/>
                </a:solidFill>
              </a:rPr>
              <a:t>, </a:t>
            </a:r>
            <a:r>
              <a:rPr lang="ru-RU" altLang="ru-RU" sz="1600" dirty="0" smtClean="0">
                <a:solidFill>
                  <a:srgbClr val="000000"/>
                </a:solidFill>
              </a:rPr>
              <a:t>доцент </a:t>
            </a:r>
            <a:r>
              <a:rPr lang="ru-RU" altLang="ru-RU" sz="1600" dirty="0">
                <a:solidFill>
                  <a:srgbClr val="000000"/>
                </a:solidFill>
              </a:rPr>
              <a:t>кафедры </a:t>
            </a:r>
            <a:r>
              <a:rPr lang="ru-RU" altLang="ru-RU" sz="1600" dirty="0" smtClean="0">
                <a:solidFill>
                  <a:srgbClr val="000000"/>
                </a:solidFill>
              </a:rPr>
              <a:t>современных европейских языков.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00" dirty="0" smtClean="0">
                <a:solidFill>
                  <a:srgbClr val="000000"/>
                </a:solidFill>
              </a:rPr>
              <a:t>	</a:t>
            </a:r>
            <a:r>
              <a:rPr lang="ru-RU" altLang="ru-RU" sz="1600" b="1" dirty="0">
                <a:solidFill>
                  <a:srgbClr val="000000"/>
                </a:solidFill>
              </a:rPr>
              <a:t>Ученая степень кандидата педагогических наук </a:t>
            </a:r>
            <a:r>
              <a:rPr lang="ru-RU" altLang="ru-RU" sz="1600" dirty="0">
                <a:solidFill>
                  <a:srgbClr val="000000"/>
                </a:solidFill>
              </a:rPr>
              <a:t>присуждена решением диссертационного совета Д 212.199.13 в Российском государственном педагогическом университете имени А.И. Герцена от 14 декабря 2005 г. № 49 и выдан диплом Высшей аттестационной комиссией Министерства образования и науки Российской Федерации от 19 мая 2006, КТ № 181659. </a:t>
            </a:r>
            <a:endParaRPr lang="ru-RU" altLang="ru-RU" sz="160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Стаж</a:t>
            </a:r>
            <a:r>
              <a:rPr lang="ru-RU" altLang="ru-RU" sz="1600" dirty="0">
                <a:solidFill>
                  <a:srgbClr val="000000"/>
                </a:solidFill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</a:rPr>
              <a:t>педагогической </a:t>
            </a:r>
            <a:r>
              <a:rPr lang="ru-RU" altLang="ru-RU" sz="1600" dirty="0">
                <a:solidFill>
                  <a:srgbClr val="000000"/>
                </a:solidFill>
              </a:rPr>
              <a:t>работы Киселевой Маргариты </a:t>
            </a:r>
            <a:r>
              <a:rPr lang="ru-RU" altLang="ru-RU" sz="1600" dirty="0" smtClean="0">
                <a:solidFill>
                  <a:srgbClr val="000000"/>
                </a:solidFill>
              </a:rPr>
              <a:t>Владимировны составляет </a:t>
            </a:r>
            <a:r>
              <a:rPr lang="ru-RU" altLang="ru-RU" sz="1600" dirty="0">
                <a:solidFill>
                  <a:srgbClr val="000000"/>
                </a:solidFill>
              </a:rPr>
              <a:t>15 лет 3 </a:t>
            </a:r>
            <a:r>
              <a:rPr lang="ru-RU" altLang="ru-RU" sz="1600" dirty="0" smtClean="0">
                <a:solidFill>
                  <a:srgbClr val="000000"/>
                </a:solidFill>
              </a:rPr>
              <a:t>месяца, из </a:t>
            </a:r>
            <a:r>
              <a:rPr lang="ru-RU" altLang="ru-RU" sz="1600" dirty="0">
                <a:solidFill>
                  <a:srgbClr val="000000"/>
                </a:solidFill>
              </a:rPr>
              <a:t>них 15 </a:t>
            </a:r>
            <a:r>
              <a:rPr lang="ru-RU" altLang="ru-RU" sz="1600" dirty="0" smtClean="0">
                <a:solidFill>
                  <a:srgbClr val="000000"/>
                </a:solidFill>
              </a:rPr>
              <a:t>лет </a:t>
            </a:r>
            <a:r>
              <a:rPr lang="ru-RU" altLang="ru-RU" sz="1600" dirty="0">
                <a:solidFill>
                  <a:srgbClr val="000000"/>
                </a:solidFill>
              </a:rPr>
              <a:t>3 месяца по научной специальности 13.00.02. Теория и методика обучения и воспитания.</a:t>
            </a:r>
            <a:r>
              <a:rPr lang="ru-RU" sz="1600" dirty="0">
                <a:solidFill>
                  <a:srgbClr val="000000"/>
                </a:solidFill>
              </a:rPr>
              <a:t>	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0000"/>
                </a:solidFill>
              </a:rPr>
              <a:t>	Имеет 28 публикаций, </a:t>
            </a:r>
            <a:r>
              <a:rPr lang="ru-RU" altLang="ru-RU" sz="1600" dirty="0">
                <a:solidFill>
                  <a:srgbClr val="000000"/>
                </a:solidFill>
              </a:rPr>
              <a:t>из них 6 учебных изданий и 22 научных </a:t>
            </a:r>
            <a:r>
              <a:rPr lang="ru-RU" altLang="ru-RU" sz="1600" dirty="0" smtClean="0">
                <a:solidFill>
                  <a:srgbClr val="000000"/>
                </a:solidFill>
              </a:rPr>
              <a:t>труда, </a:t>
            </a:r>
            <a:r>
              <a:rPr lang="ru-RU" altLang="ru-RU" sz="1600" dirty="0">
                <a:solidFill>
                  <a:srgbClr val="000000"/>
                </a:solidFill>
              </a:rPr>
              <a:t>используемых в образовательном </a:t>
            </a:r>
            <a:r>
              <a:rPr lang="ru-RU" altLang="ru-RU" sz="1600" dirty="0" smtClean="0">
                <a:solidFill>
                  <a:srgbClr val="000000"/>
                </a:solidFill>
              </a:rPr>
              <a:t>процессе, </a:t>
            </a:r>
            <a:r>
              <a:rPr lang="ru-RU" altLang="ru-RU" sz="1600" dirty="0">
                <a:solidFill>
                  <a:srgbClr val="000000"/>
                </a:solidFill>
              </a:rPr>
              <a:t>по научной специальности 13.00.02. Теория и методика обучения и воспитания</a:t>
            </a:r>
            <a:r>
              <a:rPr lang="ru-RU" altLang="ru-RU" sz="1600" dirty="0" smtClean="0">
                <a:solidFill>
                  <a:srgbClr val="000000"/>
                </a:solidFill>
              </a:rPr>
              <a:t>.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деле 3 научных труда, опубликованных в рецензируемых научных изданиях и 2 учебных издания. </a:t>
            </a: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endParaRPr lang="ru-RU" altLang="ru-RU" sz="160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Читаемые </a:t>
            </a:r>
            <a:r>
              <a:rPr lang="ru-RU" altLang="ru-RU" sz="1600" b="1" dirty="0">
                <a:solidFill>
                  <a:srgbClr val="000000"/>
                </a:solidFill>
              </a:rPr>
              <a:t>курсы: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1600" dirty="0"/>
              <a:t>«Профессиональная коммуникация. Иностранный язык в профессиональной коммуникации», «Технологии перевода научных текстов по профилю подготовки</a:t>
            </a:r>
            <a:r>
              <a:rPr lang="ru-RU" sz="1600" dirty="0" smtClean="0"/>
              <a:t>».</a:t>
            </a:r>
          </a:p>
          <a:p>
            <a:pPr marL="0" indent="0" algn="just">
              <a:buFontTx/>
              <a:buNone/>
              <a:defRPr/>
            </a:pPr>
            <a:r>
              <a:rPr lang="ru-RU" sz="16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65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6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r>
              <a:rPr lang="ru-RU" sz="16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Результаты голосования: за – 47, </a:t>
            </a:r>
            <a:r>
              <a:rPr lang="ru-RU" sz="165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недейств</a:t>
            </a:r>
            <a:r>
              <a:rPr lang="ru-RU" sz="165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 – 3.</a:t>
            </a: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dirty="0"/>
          </a:p>
          <a:p>
            <a:pPr marL="0" indent="0" algn="just">
              <a:buFontTx/>
              <a:buNone/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44774"/>
              </p:ext>
            </p:extLst>
          </p:nvPr>
        </p:nvGraphicFramePr>
        <p:xfrm>
          <a:off x="183663" y="5229200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2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38" y="0"/>
            <a:ext cx="9144001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Ученое звание 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доцента </a:t>
            </a:r>
            <a:r>
              <a:rPr lang="ru-RU" altLang="ru-RU" sz="1650" dirty="0">
                <a:solidFill>
                  <a:srgbClr val="000000"/>
                </a:solidFill>
              </a:rPr>
              <a:t>по научной специальности 10.02.19 Теория </a:t>
            </a:r>
            <a:r>
              <a:rPr lang="ru-RU" altLang="ru-RU" sz="1650" dirty="0" smtClean="0">
                <a:solidFill>
                  <a:srgbClr val="000000"/>
                </a:solidFill>
              </a:rPr>
              <a:t>языка.</a:t>
            </a:r>
            <a:endParaRPr lang="ru-RU" altLang="ru-RU" sz="165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КРЫЛОВА ИРИНА АЛЕКСАНДРОВНА, </a:t>
            </a:r>
            <a:r>
              <a:rPr lang="ru-RU" altLang="ru-RU" sz="1650" dirty="0" smtClean="0">
                <a:solidFill>
                  <a:srgbClr val="000000"/>
                </a:solidFill>
              </a:rPr>
              <a:t>1976</a:t>
            </a:r>
            <a:r>
              <a:rPr lang="ru-RU" altLang="ru-RU" sz="1650" dirty="0">
                <a:solidFill>
                  <a:srgbClr val="000000"/>
                </a:solidFill>
              </a:rPr>
              <a:t>, </a:t>
            </a:r>
            <a:r>
              <a:rPr lang="ru-RU" altLang="ru-RU" sz="1650" dirty="0" smtClean="0">
                <a:solidFill>
                  <a:srgbClr val="000000"/>
                </a:solidFill>
              </a:rPr>
              <a:t>доцент </a:t>
            </a:r>
            <a:r>
              <a:rPr lang="ru-RU" altLang="ru-RU" sz="1650" dirty="0">
                <a:solidFill>
                  <a:srgbClr val="000000"/>
                </a:solidFill>
              </a:rPr>
              <a:t>кафедры раннего обучения иностранным языкам. 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dirty="0" smtClean="0">
                <a:solidFill>
                  <a:srgbClr val="000000"/>
                </a:solidFill>
              </a:rPr>
              <a:t>	</a:t>
            </a:r>
            <a:r>
              <a:rPr lang="ru-RU" altLang="ru-RU" sz="1650" b="1" dirty="0">
                <a:solidFill>
                  <a:srgbClr val="000000"/>
                </a:solidFill>
              </a:rPr>
              <a:t>Ученая степень кандидата филологических наук </a:t>
            </a:r>
            <a:r>
              <a:rPr lang="ru-RU" altLang="ru-RU" sz="1650" dirty="0">
                <a:solidFill>
                  <a:srgbClr val="000000"/>
                </a:solidFill>
              </a:rPr>
              <a:t>присуждена решением диссертационного совета Д 212.199.17 Российского государственного педагогического университета имени А.И. Герцена от 3 марта 2009 г. № 4 и выдан диплом Высшей аттестационной комиссией Министерства образования и науки Российской Федерации от 17 июля 2009 № 29к/121, серия ДКН № 090510. </a:t>
            </a:r>
            <a:endParaRPr lang="ru-RU" altLang="ru-RU" sz="165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Стаж</a:t>
            </a:r>
            <a:r>
              <a:rPr lang="ru-RU" altLang="ru-RU" sz="1650" dirty="0">
                <a:solidFill>
                  <a:srgbClr val="000000"/>
                </a:solidFill>
              </a:rPr>
              <a:t> </a:t>
            </a:r>
            <a:r>
              <a:rPr lang="ru-RU" altLang="ru-RU" sz="1650" dirty="0" smtClean="0">
                <a:solidFill>
                  <a:srgbClr val="000000"/>
                </a:solidFill>
              </a:rPr>
              <a:t>педагогической </a:t>
            </a:r>
            <a:r>
              <a:rPr lang="ru-RU" altLang="ru-RU" sz="1650" dirty="0">
                <a:solidFill>
                  <a:srgbClr val="000000"/>
                </a:solidFill>
              </a:rPr>
              <a:t>работы Крыловой Ирины </a:t>
            </a:r>
            <a:r>
              <a:rPr lang="ru-RU" altLang="ru-RU" sz="1650" dirty="0" smtClean="0">
                <a:solidFill>
                  <a:srgbClr val="000000"/>
                </a:solidFill>
              </a:rPr>
              <a:t>Александровны составляет 18 </a:t>
            </a:r>
            <a:r>
              <a:rPr lang="ru-RU" altLang="ru-RU" sz="1650" dirty="0">
                <a:solidFill>
                  <a:srgbClr val="000000"/>
                </a:solidFill>
              </a:rPr>
              <a:t>лет </a:t>
            </a:r>
            <a:r>
              <a:rPr lang="ru-RU" altLang="ru-RU" sz="1650" dirty="0" smtClean="0">
                <a:solidFill>
                  <a:srgbClr val="000000"/>
                </a:solidFill>
              </a:rPr>
              <a:t>8 месяцев, из </a:t>
            </a:r>
            <a:r>
              <a:rPr lang="ru-RU" altLang="ru-RU" sz="1650" dirty="0">
                <a:solidFill>
                  <a:srgbClr val="000000"/>
                </a:solidFill>
              </a:rPr>
              <a:t>них </a:t>
            </a:r>
            <a:r>
              <a:rPr lang="ru-RU" altLang="ru-RU" sz="1650" dirty="0" smtClean="0">
                <a:solidFill>
                  <a:srgbClr val="000000"/>
                </a:solidFill>
              </a:rPr>
              <a:t>18 лет 8 месяцев </a:t>
            </a:r>
            <a:r>
              <a:rPr lang="ru-RU" altLang="ru-RU" sz="1650" dirty="0">
                <a:solidFill>
                  <a:srgbClr val="000000"/>
                </a:solidFill>
              </a:rPr>
              <a:t>по научной специальности 10.02.19 Теория языка.</a:t>
            </a:r>
            <a:endParaRPr lang="ru-RU" altLang="ru-RU" sz="165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Имеет 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26 </a:t>
            </a:r>
            <a:r>
              <a:rPr lang="ru-RU" altLang="ru-RU" sz="1650" b="1" dirty="0">
                <a:solidFill>
                  <a:srgbClr val="000000"/>
                </a:solidFill>
              </a:rPr>
              <a:t>публикаций, </a:t>
            </a:r>
            <a:r>
              <a:rPr lang="ru-RU" altLang="ru-RU" sz="1650" dirty="0">
                <a:solidFill>
                  <a:srgbClr val="000000"/>
                </a:solidFill>
              </a:rPr>
              <a:t>из них </a:t>
            </a:r>
            <a:r>
              <a:rPr lang="ru-RU" altLang="ru-RU" sz="1650" dirty="0" smtClean="0">
                <a:solidFill>
                  <a:srgbClr val="000000"/>
                </a:solidFill>
              </a:rPr>
              <a:t>4 </a:t>
            </a:r>
            <a:r>
              <a:rPr lang="ru-RU" altLang="ru-RU" sz="1650" dirty="0">
                <a:solidFill>
                  <a:srgbClr val="000000"/>
                </a:solidFill>
              </a:rPr>
              <a:t>учебных изданий и 22 научных </a:t>
            </a:r>
            <a:r>
              <a:rPr lang="ru-RU" altLang="ru-RU" sz="1650" dirty="0" smtClean="0">
                <a:solidFill>
                  <a:srgbClr val="000000"/>
                </a:solidFill>
              </a:rPr>
              <a:t>труда, </a:t>
            </a:r>
            <a:r>
              <a:rPr lang="ru-RU" altLang="ru-RU" sz="1650" dirty="0">
                <a:solidFill>
                  <a:srgbClr val="000000"/>
                </a:solidFill>
              </a:rPr>
              <a:t>используемых в образовательном </a:t>
            </a:r>
            <a:r>
              <a:rPr lang="ru-RU" altLang="ru-RU" sz="1650" dirty="0" smtClean="0">
                <a:solidFill>
                  <a:srgbClr val="000000"/>
                </a:solidFill>
              </a:rPr>
              <a:t>процессе, </a:t>
            </a:r>
            <a:r>
              <a:rPr lang="ru-RU" altLang="ru-RU" sz="1650" dirty="0">
                <a:solidFill>
                  <a:srgbClr val="000000"/>
                </a:solidFill>
              </a:rPr>
              <a:t>по научной специальности 10.02.19 Теория языка.</a:t>
            </a:r>
            <a:endParaRPr lang="ru-RU" altLang="ru-RU" sz="165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r>
              <a:rPr lang="ru-RU" altLang="ru-RU" sz="165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деле 3 научных труда, опубликованных в рецензируемых научных изданиях и 2 учебных издания. </a:t>
            </a: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endParaRPr lang="ru-RU" altLang="ru-RU" sz="165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Читаемые </a:t>
            </a:r>
            <a:r>
              <a:rPr lang="ru-RU" altLang="ru-RU" sz="1650" b="1" dirty="0">
                <a:solidFill>
                  <a:srgbClr val="000000"/>
                </a:solidFill>
              </a:rPr>
              <a:t>курсы: </a:t>
            </a:r>
            <a:endParaRPr lang="ru-RU" altLang="ru-RU" sz="1650" dirty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1650" dirty="0"/>
              <a:t>«Введение в языкознание», «Теоретическая фонетика изучаемого языка», «Современные методы изучения языка и речи», «Иностранный язык в профессиональной коммуникации».</a:t>
            </a:r>
            <a:r>
              <a:rPr lang="ru-RU" sz="16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65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6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r>
              <a:rPr lang="ru-RU" sz="165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Результаты голосования: за – 45, </a:t>
            </a:r>
            <a:r>
              <a:rPr lang="ru-RU" sz="165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недейств</a:t>
            </a:r>
            <a:r>
              <a:rPr lang="ru-RU" sz="165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 – 4</a:t>
            </a:r>
            <a:r>
              <a:rPr lang="ru-RU" sz="165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, против - 1.</a:t>
            </a:r>
            <a:endParaRPr lang="ru-RU" sz="16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dirty="0"/>
          </a:p>
          <a:p>
            <a:pPr marL="0" indent="0" algn="just">
              <a:buFontTx/>
              <a:buNone/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703585"/>
              </p:ext>
            </p:extLst>
          </p:nvPr>
        </p:nvGraphicFramePr>
        <p:xfrm>
          <a:off x="100012" y="5013176"/>
          <a:ext cx="8928100" cy="1341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3063276440"/>
                    </a:ext>
                  </a:extLst>
                </a:gridCol>
              </a:tblGrid>
              <a:tr h="342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881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Экран (4:3)</PresentationFormat>
  <Paragraphs>79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Windows10</dc:creator>
  <cp:lastModifiedBy>User</cp:lastModifiedBy>
  <cp:revision>10</cp:revision>
  <cp:lastPrinted>2019-05-16T11:14:11Z</cp:lastPrinted>
  <dcterms:created xsi:type="dcterms:W3CDTF">2017-03-20T13:29:27Z</dcterms:created>
  <dcterms:modified xsi:type="dcterms:W3CDTF">2019-05-31T10:11:36Z</dcterms:modified>
</cp:coreProperties>
</file>