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257" r:id="rId4"/>
    <p:sldId id="258" r:id="rId5"/>
    <p:sldId id="295" r:id="rId6"/>
    <p:sldId id="292" r:id="rId7"/>
    <p:sldId id="293" r:id="rId8"/>
    <p:sldId id="309" r:id="rId9"/>
    <p:sldId id="260" r:id="rId10"/>
    <p:sldId id="267" r:id="rId11"/>
    <p:sldId id="263" r:id="rId12"/>
    <p:sldId id="265" r:id="rId13"/>
    <p:sldId id="264" r:id="rId14"/>
    <p:sldId id="297" r:id="rId15"/>
    <p:sldId id="298" r:id="rId16"/>
    <p:sldId id="299" r:id="rId17"/>
    <p:sldId id="280" r:id="rId18"/>
    <p:sldId id="286" r:id="rId19"/>
    <p:sldId id="287" r:id="rId20"/>
    <p:sldId id="276" r:id="rId21"/>
    <p:sldId id="281" r:id="rId22"/>
    <p:sldId id="300" r:id="rId23"/>
    <p:sldId id="305" r:id="rId24"/>
    <p:sldId id="282" r:id="rId25"/>
    <p:sldId id="301" r:id="rId26"/>
    <p:sldId id="278" r:id="rId27"/>
    <p:sldId id="283" r:id="rId28"/>
    <p:sldId id="290" r:id="rId29"/>
    <p:sldId id="302" r:id="rId30"/>
    <p:sldId id="279" r:id="rId31"/>
    <p:sldId id="284" r:id="rId32"/>
    <p:sldId id="303" r:id="rId33"/>
    <p:sldId id="274" r:id="rId34"/>
    <p:sldId id="304" r:id="rId35"/>
    <p:sldId id="3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FCBF0-EAE2-4FE4-8C39-FD8FD2ECBF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09966-21E9-4A24-8CCC-4D297D7CB00F}">
      <dgm:prSet phldrT="[Текст]" custT="1"/>
      <dgm:spPr/>
      <dgm:t>
        <a:bodyPr/>
        <a:lstStyle/>
        <a:p>
          <a:r>
            <a:rPr lang="ru-RU" sz="2000" i="1" smtClean="0"/>
            <a:t>ОСНОВНЫЕ ПУТИ </a:t>
          </a:r>
          <a:r>
            <a:rPr lang="ru-RU" sz="2000" i="1" dirty="0" smtClean="0"/>
            <a:t>ДОСТИЖЕНИЯ</a:t>
          </a:r>
          <a:endParaRPr lang="ru-RU" sz="2000" i="1" dirty="0"/>
        </a:p>
      </dgm:t>
    </dgm:pt>
    <dgm:pt modelId="{8150238E-24CB-4866-A85D-C8FD8A90C8AB}" type="parTrans" cxnId="{D5F16AEB-78BA-4A6E-9123-4C223EEFEDB9}">
      <dgm:prSet/>
      <dgm:spPr/>
      <dgm:t>
        <a:bodyPr/>
        <a:lstStyle/>
        <a:p>
          <a:endParaRPr lang="ru-RU" sz="1000"/>
        </a:p>
      </dgm:t>
    </dgm:pt>
    <dgm:pt modelId="{E1746F0F-8E56-4627-83C5-0076850A4A27}" type="sibTrans" cxnId="{D5F16AEB-78BA-4A6E-9123-4C223EEFEDB9}">
      <dgm:prSet/>
      <dgm:spPr/>
      <dgm:t>
        <a:bodyPr/>
        <a:lstStyle/>
        <a:p>
          <a:endParaRPr lang="ru-RU" sz="1000"/>
        </a:p>
      </dgm:t>
    </dgm:pt>
    <dgm:pt modelId="{CBF1A1C4-60DD-4C59-BC3C-52D03B40D45A}">
      <dgm:prSet phldrT="[Текст]" custT="1"/>
      <dgm:spPr/>
      <dgm:t>
        <a:bodyPr/>
        <a:lstStyle/>
        <a:p>
          <a:pPr>
            <a:lnSpc>
              <a:spcPct val="50000"/>
            </a:lnSpc>
          </a:pPr>
          <a:r>
            <a:rPr lang="ru-RU" sz="2000" dirty="0" smtClean="0"/>
            <a:t>2) Совершенствование учебно-воспитательной деятельности со студентами-иностранцами</a:t>
          </a:r>
          <a:endParaRPr lang="ru-RU" sz="2000" dirty="0"/>
        </a:p>
      </dgm:t>
    </dgm:pt>
    <dgm:pt modelId="{84A8F0B4-6F9E-4EBF-98C1-9694AFB190B2}" type="parTrans" cxnId="{BF85EB16-841B-4E65-B785-69F6F9C854EA}">
      <dgm:prSet/>
      <dgm:spPr/>
      <dgm:t>
        <a:bodyPr/>
        <a:lstStyle/>
        <a:p>
          <a:endParaRPr lang="ru-RU" sz="1000"/>
        </a:p>
      </dgm:t>
    </dgm:pt>
    <dgm:pt modelId="{991C3212-976B-401F-82DE-012A7F0F29DF}" type="sibTrans" cxnId="{BF85EB16-841B-4E65-B785-69F6F9C854EA}">
      <dgm:prSet/>
      <dgm:spPr/>
      <dgm:t>
        <a:bodyPr/>
        <a:lstStyle/>
        <a:p>
          <a:endParaRPr lang="ru-RU" sz="1000"/>
        </a:p>
      </dgm:t>
    </dgm:pt>
    <dgm:pt modelId="{D5700BAE-8A62-495F-9068-8C40B94DB740}">
      <dgm:prSet phldrT="[Текст]" custT="1"/>
      <dgm:spPr/>
      <dgm:t>
        <a:bodyPr/>
        <a:lstStyle/>
        <a:p>
          <a:pPr marL="533400" indent="-533400">
            <a:lnSpc>
              <a:spcPct val="70000"/>
            </a:lnSpc>
          </a:pPr>
          <a:r>
            <a:rPr lang="ru-RU" sz="2000" dirty="0" smtClean="0"/>
            <a:t>3) Совершенствование системы управления                        образов. процессом  обучающихся из других стран</a:t>
          </a:r>
          <a:endParaRPr lang="ru-RU" sz="2000" dirty="0"/>
        </a:p>
      </dgm:t>
    </dgm:pt>
    <dgm:pt modelId="{2E8DEDB3-D115-43CD-81F4-8A1C1185FEC6}" type="parTrans" cxnId="{6298781E-0D27-41AF-BAE6-C13F85916C2E}">
      <dgm:prSet/>
      <dgm:spPr/>
      <dgm:t>
        <a:bodyPr/>
        <a:lstStyle/>
        <a:p>
          <a:endParaRPr lang="ru-RU" sz="1000"/>
        </a:p>
      </dgm:t>
    </dgm:pt>
    <dgm:pt modelId="{5217AAD0-D221-4398-8DAD-A516925F7BB2}" type="sibTrans" cxnId="{6298781E-0D27-41AF-BAE6-C13F85916C2E}">
      <dgm:prSet/>
      <dgm:spPr/>
      <dgm:t>
        <a:bodyPr/>
        <a:lstStyle/>
        <a:p>
          <a:endParaRPr lang="ru-RU" sz="1000"/>
        </a:p>
      </dgm:t>
    </dgm:pt>
    <dgm:pt modelId="{C24226F2-C725-4466-B6E3-CA615B76621A}">
      <dgm:prSet phldrT="[Текст]" custT="1"/>
      <dgm:spPr/>
      <dgm:t>
        <a:bodyPr/>
        <a:lstStyle/>
        <a:p>
          <a:pPr>
            <a:lnSpc>
              <a:spcPct val="50000"/>
            </a:lnSpc>
          </a:pPr>
          <a:r>
            <a:rPr lang="ru-RU" sz="2000" dirty="0" smtClean="0"/>
            <a:t>1) Проведение эффективной международной маркетинговой деятельности</a:t>
          </a:r>
          <a:endParaRPr lang="ru-RU" sz="2000" dirty="0"/>
        </a:p>
      </dgm:t>
    </dgm:pt>
    <dgm:pt modelId="{3ED71A74-6852-410D-B5A0-5C53C7641CDA}" type="parTrans" cxnId="{ED78DC5B-AF93-4109-B8BE-A91057F65D8E}">
      <dgm:prSet/>
      <dgm:spPr/>
      <dgm:t>
        <a:bodyPr/>
        <a:lstStyle/>
        <a:p>
          <a:endParaRPr lang="ru-RU"/>
        </a:p>
      </dgm:t>
    </dgm:pt>
    <dgm:pt modelId="{F9E9B929-1DA0-4147-A73E-928C2BD0643B}" type="sibTrans" cxnId="{ED78DC5B-AF93-4109-B8BE-A91057F65D8E}">
      <dgm:prSet/>
      <dgm:spPr/>
      <dgm:t>
        <a:bodyPr/>
        <a:lstStyle/>
        <a:p>
          <a:endParaRPr lang="ru-RU"/>
        </a:p>
      </dgm:t>
    </dgm:pt>
    <dgm:pt modelId="{AF03CC11-3980-44F7-AF84-D526D95A4B26}" type="pres">
      <dgm:prSet presAssocID="{109FCBF0-EAE2-4FE4-8C39-FD8FD2ECBF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7292E2-B7AD-4AC8-B0C9-43352A1B6098}" type="pres">
      <dgm:prSet presAssocID="{7A409966-21E9-4A24-8CCC-4D297D7CB00F}" presName="thickLine" presStyleLbl="alignNode1" presStyleIdx="0" presStyleCnt="1"/>
      <dgm:spPr/>
    </dgm:pt>
    <dgm:pt modelId="{032A0C7D-2B73-434C-90CD-EDD149DC9809}" type="pres">
      <dgm:prSet presAssocID="{7A409966-21E9-4A24-8CCC-4D297D7CB00F}" presName="horz1" presStyleCnt="0"/>
      <dgm:spPr/>
    </dgm:pt>
    <dgm:pt modelId="{965D7B03-7F3B-4903-951F-6EB61FC78A57}" type="pres">
      <dgm:prSet presAssocID="{7A409966-21E9-4A24-8CCC-4D297D7CB00F}" presName="tx1" presStyleLbl="revTx" presStyleIdx="0" presStyleCnt="4"/>
      <dgm:spPr/>
      <dgm:t>
        <a:bodyPr/>
        <a:lstStyle/>
        <a:p>
          <a:endParaRPr lang="ru-RU"/>
        </a:p>
      </dgm:t>
    </dgm:pt>
    <dgm:pt modelId="{4462FB58-122F-4661-824E-46BA603DD9C9}" type="pres">
      <dgm:prSet presAssocID="{7A409966-21E9-4A24-8CCC-4D297D7CB00F}" presName="vert1" presStyleCnt="0"/>
      <dgm:spPr/>
    </dgm:pt>
    <dgm:pt modelId="{CD48889E-35DC-45BE-BB8C-12BD31BDDF6C}" type="pres">
      <dgm:prSet presAssocID="{C24226F2-C725-4466-B6E3-CA615B76621A}" presName="vertSpace2a" presStyleCnt="0"/>
      <dgm:spPr/>
    </dgm:pt>
    <dgm:pt modelId="{AB18805F-9AD6-44DB-812F-87401A4A4A56}" type="pres">
      <dgm:prSet presAssocID="{C24226F2-C725-4466-B6E3-CA615B76621A}" presName="horz2" presStyleCnt="0"/>
      <dgm:spPr/>
    </dgm:pt>
    <dgm:pt modelId="{8152F491-F8F6-4695-B6CF-24AAF12E8D0E}" type="pres">
      <dgm:prSet presAssocID="{C24226F2-C725-4466-B6E3-CA615B76621A}" presName="horzSpace2" presStyleCnt="0"/>
      <dgm:spPr/>
    </dgm:pt>
    <dgm:pt modelId="{81038DE7-C68C-4712-94A2-74918E0D4780}" type="pres">
      <dgm:prSet presAssocID="{C24226F2-C725-4466-B6E3-CA615B76621A}" presName="tx2" presStyleLbl="revTx" presStyleIdx="1" presStyleCnt="4" custScaleX="82796" custLinFactNeighborX="667" custLinFactNeighborY="-13611"/>
      <dgm:spPr/>
      <dgm:t>
        <a:bodyPr/>
        <a:lstStyle/>
        <a:p>
          <a:endParaRPr lang="ru-RU"/>
        </a:p>
      </dgm:t>
    </dgm:pt>
    <dgm:pt modelId="{0EA27AFB-382A-4B10-86B4-7801B99F32C1}" type="pres">
      <dgm:prSet presAssocID="{C24226F2-C725-4466-B6E3-CA615B76621A}" presName="vert2" presStyleCnt="0"/>
      <dgm:spPr/>
    </dgm:pt>
    <dgm:pt modelId="{C899253F-17A5-4D4B-9C97-1EE1D165F74B}" type="pres">
      <dgm:prSet presAssocID="{C24226F2-C725-4466-B6E3-CA615B76621A}" presName="thinLine2b" presStyleLbl="callout" presStyleIdx="0" presStyleCnt="3"/>
      <dgm:spPr/>
    </dgm:pt>
    <dgm:pt modelId="{23B7AA4A-0AF3-49C7-8A53-C27109171BE8}" type="pres">
      <dgm:prSet presAssocID="{C24226F2-C725-4466-B6E3-CA615B76621A}" presName="vertSpace2b" presStyleCnt="0"/>
      <dgm:spPr/>
    </dgm:pt>
    <dgm:pt modelId="{AB2B7ABE-711D-4BED-94A9-27DA89D7C205}" type="pres">
      <dgm:prSet presAssocID="{CBF1A1C4-60DD-4C59-BC3C-52D03B40D45A}" presName="horz2" presStyleCnt="0"/>
      <dgm:spPr/>
    </dgm:pt>
    <dgm:pt modelId="{13AC3E41-33B8-420C-8390-8492B819F7FE}" type="pres">
      <dgm:prSet presAssocID="{CBF1A1C4-60DD-4C59-BC3C-52D03B40D45A}" presName="horzSpace2" presStyleCnt="0"/>
      <dgm:spPr/>
    </dgm:pt>
    <dgm:pt modelId="{42C3753A-D25C-4503-9693-F85C5DD18FBD}" type="pres">
      <dgm:prSet presAssocID="{CBF1A1C4-60DD-4C59-BC3C-52D03B40D45A}" presName="tx2" presStyleLbl="revTx" presStyleIdx="2" presStyleCnt="4"/>
      <dgm:spPr/>
      <dgm:t>
        <a:bodyPr/>
        <a:lstStyle/>
        <a:p>
          <a:endParaRPr lang="ru-RU"/>
        </a:p>
      </dgm:t>
    </dgm:pt>
    <dgm:pt modelId="{285062A0-27EE-4861-A092-7736D894D756}" type="pres">
      <dgm:prSet presAssocID="{CBF1A1C4-60DD-4C59-BC3C-52D03B40D45A}" presName="vert2" presStyleCnt="0"/>
      <dgm:spPr/>
    </dgm:pt>
    <dgm:pt modelId="{2329B246-CF14-4D32-B142-43F5BEF4E578}" type="pres">
      <dgm:prSet presAssocID="{CBF1A1C4-60DD-4C59-BC3C-52D03B40D45A}" presName="thinLine2b" presStyleLbl="callout" presStyleIdx="1" presStyleCnt="3"/>
      <dgm:spPr/>
    </dgm:pt>
    <dgm:pt modelId="{8A4BFB4E-6468-40CE-B535-311D164BD6A8}" type="pres">
      <dgm:prSet presAssocID="{CBF1A1C4-60DD-4C59-BC3C-52D03B40D45A}" presName="vertSpace2b" presStyleCnt="0"/>
      <dgm:spPr/>
    </dgm:pt>
    <dgm:pt modelId="{99E367EA-2B3E-488F-AD3E-0EEFD565F6D1}" type="pres">
      <dgm:prSet presAssocID="{D5700BAE-8A62-495F-9068-8C40B94DB740}" presName="horz2" presStyleCnt="0"/>
      <dgm:spPr/>
    </dgm:pt>
    <dgm:pt modelId="{6E79B015-BAA7-4266-92AC-06E9CC35D2DF}" type="pres">
      <dgm:prSet presAssocID="{D5700BAE-8A62-495F-9068-8C40B94DB740}" presName="horzSpace2" presStyleCnt="0"/>
      <dgm:spPr/>
    </dgm:pt>
    <dgm:pt modelId="{ECE699EE-A344-4B42-8F33-03B43B420CCB}" type="pres">
      <dgm:prSet presAssocID="{D5700BAE-8A62-495F-9068-8C40B94DB740}" presName="tx2" presStyleLbl="revTx" presStyleIdx="3" presStyleCnt="4"/>
      <dgm:spPr/>
      <dgm:t>
        <a:bodyPr/>
        <a:lstStyle/>
        <a:p>
          <a:endParaRPr lang="ru-RU"/>
        </a:p>
      </dgm:t>
    </dgm:pt>
    <dgm:pt modelId="{CD2E4974-721B-4297-BC42-5CF315AD0A46}" type="pres">
      <dgm:prSet presAssocID="{D5700BAE-8A62-495F-9068-8C40B94DB740}" presName="vert2" presStyleCnt="0"/>
      <dgm:spPr/>
    </dgm:pt>
    <dgm:pt modelId="{CD399E5E-A382-4EEC-AF9C-40C29BA6DAD3}" type="pres">
      <dgm:prSet presAssocID="{D5700BAE-8A62-495F-9068-8C40B94DB740}" presName="thinLine2b" presStyleLbl="callout" presStyleIdx="2" presStyleCnt="3"/>
      <dgm:spPr/>
    </dgm:pt>
    <dgm:pt modelId="{EA0850D4-1A8B-47E8-85F5-BDEA8BE65D19}" type="pres">
      <dgm:prSet presAssocID="{D5700BAE-8A62-495F-9068-8C40B94DB740}" presName="vertSpace2b" presStyleCnt="0"/>
      <dgm:spPr/>
    </dgm:pt>
  </dgm:ptLst>
  <dgm:cxnLst>
    <dgm:cxn modelId="{325B2EAC-43F6-4765-B692-0040EBEFB008}" type="presOf" srcId="{7A409966-21E9-4A24-8CCC-4D297D7CB00F}" destId="{965D7B03-7F3B-4903-951F-6EB61FC78A57}" srcOrd="0" destOrd="0" presId="urn:microsoft.com/office/officeart/2008/layout/LinedList"/>
    <dgm:cxn modelId="{6298781E-0D27-41AF-BAE6-C13F85916C2E}" srcId="{7A409966-21E9-4A24-8CCC-4D297D7CB00F}" destId="{D5700BAE-8A62-495F-9068-8C40B94DB740}" srcOrd="2" destOrd="0" parTransId="{2E8DEDB3-D115-43CD-81F4-8A1C1185FEC6}" sibTransId="{5217AAD0-D221-4398-8DAD-A516925F7BB2}"/>
    <dgm:cxn modelId="{79659FC4-A631-4893-A4B2-C1C49EB44648}" type="presOf" srcId="{CBF1A1C4-60DD-4C59-BC3C-52D03B40D45A}" destId="{42C3753A-D25C-4503-9693-F85C5DD18FBD}" srcOrd="0" destOrd="0" presId="urn:microsoft.com/office/officeart/2008/layout/LinedList"/>
    <dgm:cxn modelId="{C7BC946C-C8DC-4112-90FF-98FB6F727769}" type="presOf" srcId="{D5700BAE-8A62-495F-9068-8C40B94DB740}" destId="{ECE699EE-A344-4B42-8F33-03B43B420CCB}" srcOrd="0" destOrd="0" presId="urn:microsoft.com/office/officeart/2008/layout/LinedList"/>
    <dgm:cxn modelId="{9E5F9DB1-142E-48FF-B11A-0882CDBD7475}" type="presOf" srcId="{C24226F2-C725-4466-B6E3-CA615B76621A}" destId="{81038DE7-C68C-4712-94A2-74918E0D4780}" srcOrd="0" destOrd="0" presId="urn:microsoft.com/office/officeart/2008/layout/LinedList"/>
    <dgm:cxn modelId="{D5F16AEB-78BA-4A6E-9123-4C223EEFEDB9}" srcId="{109FCBF0-EAE2-4FE4-8C39-FD8FD2ECBF52}" destId="{7A409966-21E9-4A24-8CCC-4D297D7CB00F}" srcOrd="0" destOrd="0" parTransId="{8150238E-24CB-4866-A85D-C8FD8A90C8AB}" sibTransId="{E1746F0F-8E56-4627-83C5-0076850A4A27}"/>
    <dgm:cxn modelId="{BF85EB16-841B-4E65-B785-69F6F9C854EA}" srcId="{7A409966-21E9-4A24-8CCC-4D297D7CB00F}" destId="{CBF1A1C4-60DD-4C59-BC3C-52D03B40D45A}" srcOrd="1" destOrd="0" parTransId="{84A8F0B4-6F9E-4EBF-98C1-9694AFB190B2}" sibTransId="{991C3212-976B-401F-82DE-012A7F0F29DF}"/>
    <dgm:cxn modelId="{9C687004-0F1E-4EF7-A50F-A5B2906426F1}" type="presOf" srcId="{109FCBF0-EAE2-4FE4-8C39-FD8FD2ECBF52}" destId="{AF03CC11-3980-44F7-AF84-D526D95A4B26}" srcOrd="0" destOrd="0" presId="urn:microsoft.com/office/officeart/2008/layout/LinedList"/>
    <dgm:cxn modelId="{ED78DC5B-AF93-4109-B8BE-A91057F65D8E}" srcId="{7A409966-21E9-4A24-8CCC-4D297D7CB00F}" destId="{C24226F2-C725-4466-B6E3-CA615B76621A}" srcOrd="0" destOrd="0" parTransId="{3ED71A74-6852-410D-B5A0-5C53C7641CDA}" sibTransId="{F9E9B929-1DA0-4147-A73E-928C2BD0643B}"/>
    <dgm:cxn modelId="{5C3916D3-0A39-465B-9862-3C315252F03A}" type="presParOf" srcId="{AF03CC11-3980-44F7-AF84-D526D95A4B26}" destId="{2B7292E2-B7AD-4AC8-B0C9-43352A1B6098}" srcOrd="0" destOrd="0" presId="urn:microsoft.com/office/officeart/2008/layout/LinedList"/>
    <dgm:cxn modelId="{54E6AAB8-BCFD-4CC8-936F-D43BF5DF50BB}" type="presParOf" srcId="{AF03CC11-3980-44F7-AF84-D526D95A4B26}" destId="{032A0C7D-2B73-434C-90CD-EDD149DC9809}" srcOrd="1" destOrd="0" presId="urn:microsoft.com/office/officeart/2008/layout/LinedList"/>
    <dgm:cxn modelId="{A2342C76-49A9-4E17-9EAE-C44FB0E1D158}" type="presParOf" srcId="{032A0C7D-2B73-434C-90CD-EDD149DC9809}" destId="{965D7B03-7F3B-4903-951F-6EB61FC78A57}" srcOrd="0" destOrd="0" presId="urn:microsoft.com/office/officeart/2008/layout/LinedList"/>
    <dgm:cxn modelId="{F2C0699C-6B88-4A0A-9100-5BC2205BBFEB}" type="presParOf" srcId="{032A0C7D-2B73-434C-90CD-EDD149DC9809}" destId="{4462FB58-122F-4661-824E-46BA603DD9C9}" srcOrd="1" destOrd="0" presId="urn:microsoft.com/office/officeart/2008/layout/LinedList"/>
    <dgm:cxn modelId="{BFEC2C24-BADB-403B-86D2-A008EC01DD3F}" type="presParOf" srcId="{4462FB58-122F-4661-824E-46BA603DD9C9}" destId="{CD48889E-35DC-45BE-BB8C-12BD31BDDF6C}" srcOrd="0" destOrd="0" presId="urn:microsoft.com/office/officeart/2008/layout/LinedList"/>
    <dgm:cxn modelId="{51761C47-8935-4841-9041-2B08B6B66F4D}" type="presParOf" srcId="{4462FB58-122F-4661-824E-46BA603DD9C9}" destId="{AB18805F-9AD6-44DB-812F-87401A4A4A56}" srcOrd="1" destOrd="0" presId="urn:microsoft.com/office/officeart/2008/layout/LinedList"/>
    <dgm:cxn modelId="{0C035EC9-2768-435B-B156-E9F538F5CF88}" type="presParOf" srcId="{AB18805F-9AD6-44DB-812F-87401A4A4A56}" destId="{8152F491-F8F6-4695-B6CF-24AAF12E8D0E}" srcOrd="0" destOrd="0" presId="urn:microsoft.com/office/officeart/2008/layout/LinedList"/>
    <dgm:cxn modelId="{F0264A63-EB28-4B83-AFB0-A3F083D8B2AA}" type="presParOf" srcId="{AB18805F-9AD6-44DB-812F-87401A4A4A56}" destId="{81038DE7-C68C-4712-94A2-74918E0D4780}" srcOrd="1" destOrd="0" presId="urn:microsoft.com/office/officeart/2008/layout/LinedList"/>
    <dgm:cxn modelId="{ECA4DC48-05FE-4154-B6AC-7A015A3FE53A}" type="presParOf" srcId="{AB18805F-9AD6-44DB-812F-87401A4A4A56}" destId="{0EA27AFB-382A-4B10-86B4-7801B99F32C1}" srcOrd="2" destOrd="0" presId="urn:microsoft.com/office/officeart/2008/layout/LinedList"/>
    <dgm:cxn modelId="{5426E2F6-C668-4C63-940B-AB67ED3BF5DD}" type="presParOf" srcId="{4462FB58-122F-4661-824E-46BA603DD9C9}" destId="{C899253F-17A5-4D4B-9C97-1EE1D165F74B}" srcOrd="2" destOrd="0" presId="urn:microsoft.com/office/officeart/2008/layout/LinedList"/>
    <dgm:cxn modelId="{EEDA425E-BAF3-4FB8-8872-EA1AF45367C9}" type="presParOf" srcId="{4462FB58-122F-4661-824E-46BA603DD9C9}" destId="{23B7AA4A-0AF3-49C7-8A53-C27109171BE8}" srcOrd="3" destOrd="0" presId="urn:microsoft.com/office/officeart/2008/layout/LinedList"/>
    <dgm:cxn modelId="{A11D0DF6-7C8E-44C0-93DC-896F1F996500}" type="presParOf" srcId="{4462FB58-122F-4661-824E-46BA603DD9C9}" destId="{AB2B7ABE-711D-4BED-94A9-27DA89D7C205}" srcOrd="4" destOrd="0" presId="urn:microsoft.com/office/officeart/2008/layout/LinedList"/>
    <dgm:cxn modelId="{62997ADD-FD07-497C-93ED-A8AA66FD293A}" type="presParOf" srcId="{AB2B7ABE-711D-4BED-94A9-27DA89D7C205}" destId="{13AC3E41-33B8-420C-8390-8492B819F7FE}" srcOrd="0" destOrd="0" presId="urn:microsoft.com/office/officeart/2008/layout/LinedList"/>
    <dgm:cxn modelId="{A74D2903-822A-4521-BD14-EE9E30288A3A}" type="presParOf" srcId="{AB2B7ABE-711D-4BED-94A9-27DA89D7C205}" destId="{42C3753A-D25C-4503-9693-F85C5DD18FBD}" srcOrd="1" destOrd="0" presId="urn:microsoft.com/office/officeart/2008/layout/LinedList"/>
    <dgm:cxn modelId="{A3904B71-C72E-41CD-A024-B15401F9BB46}" type="presParOf" srcId="{AB2B7ABE-711D-4BED-94A9-27DA89D7C205}" destId="{285062A0-27EE-4861-A092-7736D894D756}" srcOrd="2" destOrd="0" presId="urn:microsoft.com/office/officeart/2008/layout/LinedList"/>
    <dgm:cxn modelId="{C9B9625E-9E28-4380-A633-6469D896C451}" type="presParOf" srcId="{4462FB58-122F-4661-824E-46BA603DD9C9}" destId="{2329B246-CF14-4D32-B142-43F5BEF4E578}" srcOrd="5" destOrd="0" presId="urn:microsoft.com/office/officeart/2008/layout/LinedList"/>
    <dgm:cxn modelId="{8BAC240E-C959-409A-996F-15A710435D82}" type="presParOf" srcId="{4462FB58-122F-4661-824E-46BA603DD9C9}" destId="{8A4BFB4E-6468-40CE-B535-311D164BD6A8}" srcOrd="6" destOrd="0" presId="urn:microsoft.com/office/officeart/2008/layout/LinedList"/>
    <dgm:cxn modelId="{E81D88E9-1786-4AC9-966F-A1C75C0CA718}" type="presParOf" srcId="{4462FB58-122F-4661-824E-46BA603DD9C9}" destId="{99E367EA-2B3E-488F-AD3E-0EEFD565F6D1}" srcOrd="7" destOrd="0" presId="urn:microsoft.com/office/officeart/2008/layout/LinedList"/>
    <dgm:cxn modelId="{DE27BD60-DF45-47F5-84F7-009651618ADF}" type="presParOf" srcId="{99E367EA-2B3E-488F-AD3E-0EEFD565F6D1}" destId="{6E79B015-BAA7-4266-92AC-06E9CC35D2DF}" srcOrd="0" destOrd="0" presId="urn:microsoft.com/office/officeart/2008/layout/LinedList"/>
    <dgm:cxn modelId="{90E1CD59-273C-4780-A319-B7DE2069856F}" type="presParOf" srcId="{99E367EA-2B3E-488F-AD3E-0EEFD565F6D1}" destId="{ECE699EE-A344-4B42-8F33-03B43B420CCB}" srcOrd="1" destOrd="0" presId="urn:microsoft.com/office/officeart/2008/layout/LinedList"/>
    <dgm:cxn modelId="{EE28C7AB-4713-4AC2-B92C-FE6DA6D457C9}" type="presParOf" srcId="{99E367EA-2B3E-488F-AD3E-0EEFD565F6D1}" destId="{CD2E4974-721B-4297-BC42-5CF315AD0A46}" srcOrd="2" destOrd="0" presId="urn:microsoft.com/office/officeart/2008/layout/LinedList"/>
    <dgm:cxn modelId="{96E922A1-91DA-4D72-A3C2-858785C64099}" type="presParOf" srcId="{4462FB58-122F-4661-824E-46BA603DD9C9}" destId="{CD399E5E-A382-4EEC-AF9C-40C29BA6DAD3}" srcOrd="8" destOrd="0" presId="urn:microsoft.com/office/officeart/2008/layout/LinedList"/>
    <dgm:cxn modelId="{C14973EA-596C-4752-91F2-52C29DFF0C67}" type="presParOf" srcId="{4462FB58-122F-4661-824E-46BA603DD9C9}" destId="{EA0850D4-1A8B-47E8-85F5-BDEA8BE65D1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FCBF0-EAE2-4FE4-8C39-FD8FD2ECBF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09966-21E9-4A24-8CCC-4D297D7CB00F}">
      <dgm:prSet phldrT="[Текст]" custT="1"/>
      <dgm:spPr/>
      <dgm:t>
        <a:bodyPr/>
        <a:lstStyle/>
        <a:p>
          <a:r>
            <a:rPr lang="ru-RU" sz="2000" i="1" dirty="0" smtClean="0"/>
            <a:t>ОСНОВНЫЕ ПУТИ ДОСТИЖЕНИЯ</a:t>
          </a:r>
          <a:endParaRPr lang="ru-RU" sz="2000" i="1" dirty="0"/>
        </a:p>
      </dgm:t>
    </dgm:pt>
    <dgm:pt modelId="{8150238E-24CB-4866-A85D-C8FD8A90C8AB}" type="parTrans" cxnId="{D5F16AEB-78BA-4A6E-9123-4C223EEFEDB9}">
      <dgm:prSet/>
      <dgm:spPr/>
      <dgm:t>
        <a:bodyPr/>
        <a:lstStyle/>
        <a:p>
          <a:endParaRPr lang="ru-RU" sz="1000"/>
        </a:p>
      </dgm:t>
    </dgm:pt>
    <dgm:pt modelId="{E1746F0F-8E56-4627-83C5-0076850A4A27}" type="sibTrans" cxnId="{D5F16AEB-78BA-4A6E-9123-4C223EEFEDB9}">
      <dgm:prSet/>
      <dgm:spPr/>
      <dgm:t>
        <a:bodyPr/>
        <a:lstStyle/>
        <a:p>
          <a:endParaRPr lang="ru-RU" sz="1000"/>
        </a:p>
      </dgm:t>
    </dgm:pt>
    <dgm:pt modelId="{62541DC2-8CE0-4EC7-BFC8-466924E1485C}">
      <dgm:prSet phldrT="[Текст]" custT="1"/>
      <dgm:spPr/>
      <dgm:t>
        <a:bodyPr/>
        <a:lstStyle/>
        <a:p>
          <a:r>
            <a:rPr lang="ru-RU" sz="1600" dirty="0" smtClean="0"/>
            <a:t>1) Создание и внедрение системы </a:t>
          </a:r>
          <a:r>
            <a:rPr lang="ru-RU" sz="1600" dirty="0" err="1" smtClean="0"/>
            <a:t>рекрутинга</a:t>
          </a:r>
          <a:r>
            <a:rPr lang="ru-RU" sz="1600" dirty="0" smtClean="0"/>
            <a:t>, нацеленной на привлечение иностранных студентов на обучение по дополнительным образовательным программам русского языка как иностранного </a:t>
          </a:r>
          <a:endParaRPr lang="ru-RU" sz="1600" dirty="0"/>
        </a:p>
      </dgm:t>
    </dgm:pt>
    <dgm:pt modelId="{5B6ED184-C8BE-4997-836C-29514918975B}" type="parTrans" cxnId="{DBA57AC2-BE51-4390-BC26-529365350736}">
      <dgm:prSet/>
      <dgm:spPr/>
      <dgm:t>
        <a:bodyPr/>
        <a:lstStyle/>
        <a:p>
          <a:endParaRPr lang="ru-RU" sz="1000"/>
        </a:p>
      </dgm:t>
    </dgm:pt>
    <dgm:pt modelId="{EE0C70DA-2B88-4A44-9FA3-6FFEEE5AF46D}" type="sibTrans" cxnId="{DBA57AC2-BE51-4390-BC26-529365350736}">
      <dgm:prSet/>
      <dgm:spPr/>
      <dgm:t>
        <a:bodyPr/>
        <a:lstStyle/>
        <a:p>
          <a:endParaRPr lang="ru-RU" sz="1000"/>
        </a:p>
      </dgm:t>
    </dgm:pt>
    <dgm:pt modelId="{CBF1A1C4-60DD-4C59-BC3C-52D03B40D45A}">
      <dgm:prSet phldrT="[Текст]" custT="1"/>
      <dgm:spPr/>
      <dgm:t>
        <a:bodyPr/>
        <a:lstStyle/>
        <a:p>
          <a:r>
            <a:rPr lang="ru-RU" sz="1600" dirty="0" smtClean="0"/>
            <a:t>2) Совершенствование системы учебно-методической поддержки дополнительных образовательных программ в РГПУ им. А.И. Герцена</a:t>
          </a:r>
          <a:endParaRPr lang="ru-RU" sz="1600" dirty="0"/>
        </a:p>
      </dgm:t>
    </dgm:pt>
    <dgm:pt modelId="{84A8F0B4-6F9E-4EBF-98C1-9694AFB190B2}" type="parTrans" cxnId="{BF85EB16-841B-4E65-B785-69F6F9C854EA}">
      <dgm:prSet/>
      <dgm:spPr/>
      <dgm:t>
        <a:bodyPr/>
        <a:lstStyle/>
        <a:p>
          <a:endParaRPr lang="ru-RU" sz="1000"/>
        </a:p>
      </dgm:t>
    </dgm:pt>
    <dgm:pt modelId="{991C3212-976B-401F-82DE-012A7F0F29DF}" type="sibTrans" cxnId="{BF85EB16-841B-4E65-B785-69F6F9C854EA}">
      <dgm:prSet/>
      <dgm:spPr/>
      <dgm:t>
        <a:bodyPr/>
        <a:lstStyle/>
        <a:p>
          <a:endParaRPr lang="ru-RU" sz="1000"/>
        </a:p>
      </dgm:t>
    </dgm:pt>
    <dgm:pt modelId="{AF03CC11-3980-44F7-AF84-D526D95A4B26}" type="pres">
      <dgm:prSet presAssocID="{109FCBF0-EAE2-4FE4-8C39-FD8FD2ECBF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7292E2-B7AD-4AC8-B0C9-43352A1B6098}" type="pres">
      <dgm:prSet presAssocID="{7A409966-21E9-4A24-8CCC-4D297D7CB00F}" presName="thickLine" presStyleLbl="alignNode1" presStyleIdx="0" presStyleCnt="1"/>
      <dgm:spPr/>
    </dgm:pt>
    <dgm:pt modelId="{032A0C7D-2B73-434C-90CD-EDD149DC9809}" type="pres">
      <dgm:prSet presAssocID="{7A409966-21E9-4A24-8CCC-4D297D7CB00F}" presName="horz1" presStyleCnt="0"/>
      <dgm:spPr/>
    </dgm:pt>
    <dgm:pt modelId="{965D7B03-7F3B-4903-951F-6EB61FC78A57}" type="pres">
      <dgm:prSet presAssocID="{7A409966-21E9-4A24-8CCC-4D297D7CB00F}" presName="tx1" presStyleLbl="revTx" presStyleIdx="0" presStyleCnt="3"/>
      <dgm:spPr/>
      <dgm:t>
        <a:bodyPr/>
        <a:lstStyle/>
        <a:p>
          <a:endParaRPr lang="ru-RU"/>
        </a:p>
      </dgm:t>
    </dgm:pt>
    <dgm:pt modelId="{4462FB58-122F-4661-824E-46BA603DD9C9}" type="pres">
      <dgm:prSet presAssocID="{7A409966-21E9-4A24-8CCC-4D297D7CB00F}" presName="vert1" presStyleCnt="0"/>
      <dgm:spPr/>
    </dgm:pt>
    <dgm:pt modelId="{82387CBE-C24B-442E-8BBB-303552B514DE}" type="pres">
      <dgm:prSet presAssocID="{62541DC2-8CE0-4EC7-BFC8-466924E1485C}" presName="vertSpace2a" presStyleCnt="0"/>
      <dgm:spPr/>
    </dgm:pt>
    <dgm:pt modelId="{D96322D2-1CA6-4274-A54A-DC08B83F33CB}" type="pres">
      <dgm:prSet presAssocID="{62541DC2-8CE0-4EC7-BFC8-466924E1485C}" presName="horz2" presStyleCnt="0"/>
      <dgm:spPr/>
    </dgm:pt>
    <dgm:pt modelId="{62088015-118D-4E54-9198-BCE9459F8557}" type="pres">
      <dgm:prSet presAssocID="{62541DC2-8CE0-4EC7-BFC8-466924E1485C}" presName="horzSpace2" presStyleCnt="0"/>
      <dgm:spPr/>
    </dgm:pt>
    <dgm:pt modelId="{2659F9EF-EAE3-4DC1-A903-E4C9130720AE}" type="pres">
      <dgm:prSet presAssocID="{62541DC2-8CE0-4EC7-BFC8-466924E1485C}" presName="tx2" presStyleLbl="revTx" presStyleIdx="1" presStyleCnt="3"/>
      <dgm:spPr/>
      <dgm:t>
        <a:bodyPr/>
        <a:lstStyle/>
        <a:p>
          <a:endParaRPr lang="ru-RU"/>
        </a:p>
      </dgm:t>
    </dgm:pt>
    <dgm:pt modelId="{7331DA0A-45B0-4168-9ED9-3F4F7ED4F884}" type="pres">
      <dgm:prSet presAssocID="{62541DC2-8CE0-4EC7-BFC8-466924E1485C}" presName="vert2" presStyleCnt="0"/>
      <dgm:spPr/>
    </dgm:pt>
    <dgm:pt modelId="{478463BB-6A59-448B-B7B8-8F5E9D882923}" type="pres">
      <dgm:prSet presAssocID="{62541DC2-8CE0-4EC7-BFC8-466924E1485C}" presName="thinLine2b" presStyleLbl="callout" presStyleIdx="0" presStyleCnt="2"/>
      <dgm:spPr/>
    </dgm:pt>
    <dgm:pt modelId="{7CBE1108-7803-4794-A099-C60C260EF24B}" type="pres">
      <dgm:prSet presAssocID="{62541DC2-8CE0-4EC7-BFC8-466924E1485C}" presName="vertSpace2b" presStyleCnt="0"/>
      <dgm:spPr/>
    </dgm:pt>
    <dgm:pt modelId="{AB2B7ABE-711D-4BED-94A9-27DA89D7C205}" type="pres">
      <dgm:prSet presAssocID="{CBF1A1C4-60DD-4C59-BC3C-52D03B40D45A}" presName="horz2" presStyleCnt="0"/>
      <dgm:spPr/>
    </dgm:pt>
    <dgm:pt modelId="{13AC3E41-33B8-420C-8390-8492B819F7FE}" type="pres">
      <dgm:prSet presAssocID="{CBF1A1C4-60DD-4C59-BC3C-52D03B40D45A}" presName="horzSpace2" presStyleCnt="0"/>
      <dgm:spPr/>
    </dgm:pt>
    <dgm:pt modelId="{42C3753A-D25C-4503-9693-F85C5DD18FBD}" type="pres">
      <dgm:prSet presAssocID="{CBF1A1C4-60DD-4C59-BC3C-52D03B40D45A}" presName="tx2" presStyleLbl="revTx" presStyleIdx="2" presStyleCnt="3"/>
      <dgm:spPr/>
      <dgm:t>
        <a:bodyPr/>
        <a:lstStyle/>
        <a:p>
          <a:endParaRPr lang="ru-RU"/>
        </a:p>
      </dgm:t>
    </dgm:pt>
    <dgm:pt modelId="{285062A0-27EE-4861-A092-7736D894D756}" type="pres">
      <dgm:prSet presAssocID="{CBF1A1C4-60DD-4C59-BC3C-52D03B40D45A}" presName="vert2" presStyleCnt="0"/>
      <dgm:spPr/>
    </dgm:pt>
    <dgm:pt modelId="{2329B246-CF14-4D32-B142-43F5BEF4E578}" type="pres">
      <dgm:prSet presAssocID="{CBF1A1C4-60DD-4C59-BC3C-52D03B40D45A}" presName="thinLine2b" presStyleLbl="callout" presStyleIdx="1" presStyleCnt="2"/>
      <dgm:spPr/>
    </dgm:pt>
    <dgm:pt modelId="{8A4BFB4E-6468-40CE-B535-311D164BD6A8}" type="pres">
      <dgm:prSet presAssocID="{CBF1A1C4-60DD-4C59-BC3C-52D03B40D45A}" presName="vertSpace2b" presStyleCnt="0"/>
      <dgm:spPr/>
    </dgm:pt>
  </dgm:ptLst>
  <dgm:cxnLst>
    <dgm:cxn modelId="{4E4441E2-DD0D-448D-8C93-7E8FABC34A4D}" type="presOf" srcId="{CBF1A1C4-60DD-4C59-BC3C-52D03B40D45A}" destId="{42C3753A-D25C-4503-9693-F85C5DD18FBD}" srcOrd="0" destOrd="0" presId="urn:microsoft.com/office/officeart/2008/layout/LinedList"/>
    <dgm:cxn modelId="{E4E3F04D-88A5-4A18-B102-02E8F3CE91DC}" type="presOf" srcId="{109FCBF0-EAE2-4FE4-8C39-FD8FD2ECBF52}" destId="{AF03CC11-3980-44F7-AF84-D526D95A4B26}" srcOrd="0" destOrd="0" presId="urn:microsoft.com/office/officeart/2008/layout/LinedList"/>
    <dgm:cxn modelId="{D5F16AEB-78BA-4A6E-9123-4C223EEFEDB9}" srcId="{109FCBF0-EAE2-4FE4-8C39-FD8FD2ECBF52}" destId="{7A409966-21E9-4A24-8CCC-4D297D7CB00F}" srcOrd="0" destOrd="0" parTransId="{8150238E-24CB-4866-A85D-C8FD8A90C8AB}" sibTransId="{E1746F0F-8E56-4627-83C5-0076850A4A27}"/>
    <dgm:cxn modelId="{BF85EB16-841B-4E65-B785-69F6F9C854EA}" srcId="{7A409966-21E9-4A24-8CCC-4D297D7CB00F}" destId="{CBF1A1C4-60DD-4C59-BC3C-52D03B40D45A}" srcOrd="1" destOrd="0" parTransId="{84A8F0B4-6F9E-4EBF-98C1-9694AFB190B2}" sibTransId="{991C3212-976B-401F-82DE-012A7F0F29DF}"/>
    <dgm:cxn modelId="{DBA57AC2-BE51-4390-BC26-529365350736}" srcId="{7A409966-21E9-4A24-8CCC-4D297D7CB00F}" destId="{62541DC2-8CE0-4EC7-BFC8-466924E1485C}" srcOrd="0" destOrd="0" parTransId="{5B6ED184-C8BE-4997-836C-29514918975B}" sibTransId="{EE0C70DA-2B88-4A44-9FA3-6FFEEE5AF46D}"/>
    <dgm:cxn modelId="{0166DCBE-DEB2-4884-93E3-8FB2303C8641}" type="presOf" srcId="{62541DC2-8CE0-4EC7-BFC8-466924E1485C}" destId="{2659F9EF-EAE3-4DC1-A903-E4C9130720AE}" srcOrd="0" destOrd="0" presId="urn:microsoft.com/office/officeart/2008/layout/LinedList"/>
    <dgm:cxn modelId="{D36166C6-7AB9-476E-AAF5-4316EF249253}" type="presOf" srcId="{7A409966-21E9-4A24-8CCC-4D297D7CB00F}" destId="{965D7B03-7F3B-4903-951F-6EB61FC78A57}" srcOrd="0" destOrd="0" presId="urn:microsoft.com/office/officeart/2008/layout/LinedList"/>
    <dgm:cxn modelId="{6616A5D5-EA8C-4765-9218-D524727D7E40}" type="presParOf" srcId="{AF03CC11-3980-44F7-AF84-D526D95A4B26}" destId="{2B7292E2-B7AD-4AC8-B0C9-43352A1B6098}" srcOrd="0" destOrd="0" presId="urn:microsoft.com/office/officeart/2008/layout/LinedList"/>
    <dgm:cxn modelId="{172AA971-5D13-43B0-BC56-1E2AC73810BE}" type="presParOf" srcId="{AF03CC11-3980-44F7-AF84-D526D95A4B26}" destId="{032A0C7D-2B73-434C-90CD-EDD149DC9809}" srcOrd="1" destOrd="0" presId="urn:microsoft.com/office/officeart/2008/layout/LinedList"/>
    <dgm:cxn modelId="{7D5E9397-160F-4889-A4F4-9B715B8B1626}" type="presParOf" srcId="{032A0C7D-2B73-434C-90CD-EDD149DC9809}" destId="{965D7B03-7F3B-4903-951F-6EB61FC78A57}" srcOrd="0" destOrd="0" presId="urn:microsoft.com/office/officeart/2008/layout/LinedList"/>
    <dgm:cxn modelId="{36D1DB00-B24C-4B14-834D-93017BF2BCF5}" type="presParOf" srcId="{032A0C7D-2B73-434C-90CD-EDD149DC9809}" destId="{4462FB58-122F-4661-824E-46BA603DD9C9}" srcOrd="1" destOrd="0" presId="urn:microsoft.com/office/officeart/2008/layout/LinedList"/>
    <dgm:cxn modelId="{10E2C953-F5D5-4690-A0C3-4BFBDF209E68}" type="presParOf" srcId="{4462FB58-122F-4661-824E-46BA603DD9C9}" destId="{82387CBE-C24B-442E-8BBB-303552B514DE}" srcOrd="0" destOrd="0" presId="urn:microsoft.com/office/officeart/2008/layout/LinedList"/>
    <dgm:cxn modelId="{12FCED2B-9880-47B8-90D8-F7BA60680F14}" type="presParOf" srcId="{4462FB58-122F-4661-824E-46BA603DD9C9}" destId="{D96322D2-1CA6-4274-A54A-DC08B83F33CB}" srcOrd="1" destOrd="0" presId="urn:microsoft.com/office/officeart/2008/layout/LinedList"/>
    <dgm:cxn modelId="{A6D74235-9781-4F23-B26D-8B2BB0FB24AD}" type="presParOf" srcId="{D96322D2-1CA6-4274-A54A-DC08B83F33CB}" destId="{62088015-118D-4E54-9198-BCE9459F8557}" srcOrd="0" destOrd="0" presId="urn:microsoft.com/office/officeart/2008/layout/LinedList"/>
    <dgm:cxn modelId="{94AA253B-38A2-4998-9778-6336935ABD86}" type="presParOf" srcId="{D96322D2-1CA6-4274-A54A-DC08B83F33CB}" destId="{2659F9EF-EAE3-4DC1-A903-E4C9130720AE}" srcOrd="1" destOrd="0" presId="urn:microsoft.com/office/officeart/2008/layout/LinedList"/>
    <dgm:cxn modelId="{7B411BF1-B4F7-4CFF-9410-A0400E149244}" type="presParOf" srcId="{D96322D2-1CA6-4274-A54A-DC08B83F33CB}" destId="{7331DA0A-45B0-4168-9ED9-3F4F7ED4F884}" srcOrd="2" destOrd="0" presId="urn:microsoft.com/office/officeart/2008/layout/LinedList"/>
    <dgm:cxn modelId="{BD372C4C-8897-422B-90D5-6A5DD4402165}" type="presParOf" srcId="{4462FB58-122F-4661-824E-46BA603DD9C9}" destId="{478463BB-6A59-448B-B7B8-8F5E9D882923}" srcOrd="2" destOrd="0" presId="urn:microsoft.com/office/officeart/2008/layout/LinedList"/>
    <dgm:cxn modelId="{E81E59FC-BEB4-4436-9F30-7D449097BDCB}" type="presParOf" srcId="{4462FB58-122F-4661-824E-46BA603DD9C9}" destId="{7CBE1108-7803-4794-A099-C60C260EF24B}" srcOrd="3" destOrd="0" presId="urn:microsoft.com/office/officeart/2008/layout/LinedList"/>
    <dgm:cxn modelId="{5A2BFE8D-231A-4CDA-B750-A5CDB00DFCA2}" type="presParOf" srcId="{4462FB58-122F-4661-824E-46BA603DD9C9}" destId="{AB2B7ABE-711D-4BED-94A9-27DA89D7C205}" srcOrd="4" destOrd="0" presId="urn:microsoft.com/office/officeart/2008/layout/LinedList"/>
    <dgm:cxn modelId="{F36F496E-06B3-4DB6-AE08-8147DD3B23DE}" type="presParOf" srcId="{AB2B7ABE-711D-4BED-94A9-27DA89D7C205}" destId="{13AC3E41-33B8-420C-8390-8492B819F7FE}" srcOrd="0" destOrd="0" presId="urn:microsoft.com/office/officeart/2008/layout/LinedList"/>
    <dgm:cxn modelId="{4A7E4F9F-9B62-4791-9DCC-B1FD3120FB9D}" type="presParOf" srcId="{AB2B7ABE-711D-4BED-94A9-27DA89D7C205}" destId="{42C3753A-D25C-4503-9693-F85C5DD18FBD}" srcOrd="1" destOrd="0" presId="urn:microsoft.com/office/officeart/2008/layout/LinedList"/>
    <dgm:cxn modelId="{7AE11649-366D-44A1-A021-4019FAA994F5}" type="presParOf" srcId="{AB2B7ABE-711D-4BED-94A9-27DA89D7C205}" destId="{285062A0-27EE-4861-A092-7736D894D756}" srcOrd="2" destOrd="0" presId="urn:microsoft.com/office/officeart/2008/layout/LinedList"/>
    <dgm:cxn modelId="{6545A850-A68B-44B1-81FE-81C23EE0BA53}" type="presParOf" srcId="{4462FB58-122F-4661-824E-46BA603DD9C9}" destId="{2329B246-CF14-4D32-B142-43F5BEF4E578}" srcOrd="5" destOrd="0" presId="urn:microsoft.com/office/officeart/2008/layout/LinedList"/>
    <dgm:cxn modelId="{2FBE8352-2549-4FD4-A9F3-EB4ADF002F18}" type="presParOf" srcId="{4462FB58-122F-4661-824E-46BA603DD9C9}" destId="{8A4BFB4E-6468-40CE-B535-311D164BD6A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D9E74-7C9D-413F-95C6-FA101170D229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6B436696-B84D-4B1B-9255-081DEE3CAC4B}">
      <dgm:prSet phldrT="[Текст]" custT="1"/>
      <dgm:spPr/>
      <dgm:t>
        <a:bodyPr/>
        <a:lstStyle/>
        <a:p>
          <a:r>
            <a:rPr lang="ru-RU" sz="3600" b="1" i="1" dirty="0" smtClean="0">
              <a:solidFill>
                <a:schemeClr val="bg1"/>
              </a:solidFill>
            </a:rPr>
            <a:t>358</a:t>
          </a:r>
          <a:r>
            <a:rPr lang="ru-RU" sz="3600" dirty="0" smtClean="0">
              <a:solidFill>
                <a:schemeClr val="bg1"/>
              </a:solidFill>
            </a:rPr>
            <a:t> </a:t>
          </a:r>
          <a:endParaRPr lang="ru-RU" sz="2300" dirty="0">
            <a:solidFill>
              <a:schemeClr val="bg1"/>
            </a:solidFill>
          </a:endParaRPr>
        </a:p>
      </dgm:t>
    </dgm:pt>
    <dgm:pt modelId="{CBA5F5FE-56F3-49B9-9C78-9843C2EA8C6E}" type="parTrans" cxnId="{552A176A-6289-4448-8C6C-F7BDEC8430FA}">
      <dgm:prSet/>
      <dgm:spPr/>
      <dgm:t>
        <a:bodyPr/>
        <a:lstStyle/>
        <a:p>
          <a:endParaRPr lang="ru-RU"/>
        </a:p>
      </dgm:t>
    </dgm:pt>
    <dgm:pt modelId="{779A4CDB-E978-4B48-A3A4-615A49F6956E}" type="sibTrans" cxnId="{552A176A-6289-4448-8C6C-F7BDEC8430FA}">
      <dgm:prSet/>
      <dgm:spPr/>
      <dgm:t>
        <a:bodyPr/>
        <a:lstStyle/>
        <a:p>
          <a:endParaRPr lang="ru-RU"/>
        </a:p>
      </dgm:t>
    </dgm:pt>
    <dgm:pt modelId="{1CEC6713-E5F8-4F26-8129-7572969F8E14}">
      <dgm:prSet phldrT="[Текст]" custT="1"/>
      <dgm:spPr/>
      <dgm:t>
        <a:bodyPr/>
        <a:lstStyle/>
        <a:p>
          <a:r>
            <a:rPr lang="ru-RU" sz="3600" b="1" i="1" dirty="0" smtClean="0"/>
            <a:t>390</a:t>
          </a:r>
          <a:endParaRPr lang="ru-RU" sz="2300" b="1" i="1" dirty="0"/>
        </a:p>
      </dgm:t>
    </dgm:pt>
    <dgm:pt modelId="{B2D7D90A-DC54-4BD7-8F18-F6D2AA705C13}" type="parTrans" cxnId="{2BC28FD2-9887-46E6-89D6-7935E684CC58}">
      <dgm:prSet/>
      <dgm:spPr/>
      <dgm:t>
        <a:bodyPr/>
        <a:lstStyle/>
        <a:p>
          <a:endParaRPr lang="ru-RU"/>
        </a:p>
      </dgm:t>
    </dgm:pt>
    <dgm:pt modelId="{C19BDEC9-B0FF-4B24-AE07-408B2A977AF4}" type="sibTrans" cxnId="{2BC28FD2-9887-46E6-89D6-7935E684CC58}">
      <dgm:prSet/>
      <dgm:spPr/>
      <dgm:t>
        <a:bodyPr/>
        <a:lstStyle/>
        <a:p>
          <a:endParaRPr lang="ru-RU"/>
        </a:p>
      </dgm:t>
    </dgm:pt>
    <dgm:pt modelId="{03E569C6-CD35-4B4F-B71F-FA2481F9CE2B}">
      <dgm:prSet phldrT="[Текст]" custT="1"/>
      <dgm:spPr/>
      <dgm:t>
        <a:bodyPr/>
        <a:lstStyle/>
        <a:p>
          <a:r>
            <a:rPr lang="ru-RU" sz="3600" b="1" i="1" dirty="0" smtClean="0"/>
            <a:t>343</a:t>
          </a:r>
          <a:endParaRPr lang="ru-RU" sz="5200" b="1" i="1" dirty="0"/>
        </a:p>
      </dgm:t>
    </dgm:pt>
    <dgm:pt modelId="{D883BB0A-1671-42C9-8A32-4B3143C7D382}" type="parTrans" cxnId="{F06EBC75-D139-4141-B37B-0FA5BE2B5FA8}">
      <dgm:prSet/>
      <dgm:spPr/>
      <dgm:t>
        <a:bodyPr/>
        <a:lstStyle/>
        <a:p>
          <a:endParaRPr lang="ru-RU"/>
        </a:p>
      </dgm:t>
    </dgm:pt>
    <dgm:pt modelId="{31294EE9-D04C-4CF5-8AE9-B1FD61667578}" type="sibTrans" cxnId="{F06EBC75-D139-4141-B37B-0FA5BE2B5FA8}">
      <dgm:prSet/>
      <dgm:spPr/>
      <dgm:t>
        <a:bodyPr/>
        <a:lstStyle/>
        <a:p>
          <a:endParaRPr lang="ru-RU"/>
        </a:p>
      </dgm:t>
    </dgm:pt>
    <dgm:pt modelId="{1AA84C30-B0E4-497B-95F1-86F917DB42C2}" type="pres">
      <dgm:prSet presAssocID="{31CD9E74-7C9D-413F-95C6-FA101170D229}" presName="Name0" presStyleCnt="0">
        <dgm:presLayoutVars>
          <dgm:dir/>
          <dgm:animLvl val="lvl"/>
          <dgm:resizeHandles val="exact"/>
        </dgm:presLayoutVars>
      </dgm:prSet>
      <dgm:spPr/>
    </dgm:pt>
    <dgm:pt modelId="{7370D4EB-5CE4-40EC-B563-389BD13B513C}" type="pres">
      <dgm:prSet presAssocID="{6B436696-B84D-4B1B-9255-081DEE3CAC4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D56B-FA28-4FB3-B28C-491CB33A29A0}" type="pres">
      <dgm:prSet presAssocID="{779A4CDB-E978-4B48-A3A4-615A49F6956E}" presName="parTxOnlySpace" presStyleCnt="0"/>
      <dgm:spPr/>
    </dgm:pt>
    <dgm:pt modelId="{9FE08E52-6226-4A24-9C97-059DFDE9918B}" type="pres">
      <dgm:prSet presAssocID="{1CEC6713-E5F8-4F26-8129-7572969F8E1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C0663-FBDA-44B1-8F36-39C1974E29F0}" type="pres">
      <dgm:prSet presAssocID="{C19BDEC9-B0FF-4B24-AE07-408B2A977AF4}" presName="parTxOnlySpace" presStyleCnt="0"/>
      <dgm:spPr/>
    </dgm:pt>
    <dgm:pt modelId="{D0DCE64D-B86F-47AB-8EEE-135442BB8AA4}" type="pres">
      <dgm:prSet presAssocID="{03E569C6-CD35-4B4F-B71F-FA2481F9CE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73A9D7-BBC0-48C2-A359-FB16D3675ED9}" type="presOf" srcId="{6B436696-B84D-4B1B-9255-081DEE3CAC4B}" destId="{7370D4EB-5CE4-40EC-B563-389BD13B513C}" srcOrd="0" destOrd="0" presId="urn:microsoft.com/office/officeart/2005/8/layout/chevron1"/>
    <dgm:cxn modelId="{CDFCC756-F28C-4C70-84E3-A20B0336A375}" type="presOf" srcId="{31CD9E74-7C9D-413F-95C6-FA101170D229}" destId="{1AA84C30-B0E4-497B-95F1-86F917DB42C2}" srcOrd="0" destOrd="0" presId="urn:microsoft.com/office/officeart/2005/8/layout/chevron1"/>
    <dgm:cxn modelId="{77BD42FD-319B-4003-9105-39DC8D2F1505}" type="presOf" srcId="{03E569C6-CD35-4B4F-B71F-FA2481F9CE2B}" destId="{D0DCE64D-B86F-47AB-8EEE-135442BB8AA4}" srcOrd="0" destOrd="0" presId="urn:microsoft.com/office/officeart/2005/8/layout/chevron1"/>
    <dgm:cxn modelId="{651F2392-5BB8-4989-AC23-34399BFAA7F0}" type="presOf" srcId="{1CEC6713-E5F8-4F26-8129-7572969F8E14}" destId="{9FE08E52-6226-4A24-9C97-059DFDE9918B}" srcOrd="0" destOrd="0" presId="urn:microsoft.com/office/officeart/2005/8/layout/chevron1"/>
    <dgm:cxn modelId="{2BC28FD2-9887-46E6-89D6-7935E684CC58}" srcId="{31CD9E74-7C9D-413F-95C6-FA101170D229}" destId="{1CEC6713-E5F8-4F26-8129-7572969F8E14}" srcOrd="1" destOrd="0" parTransId="{B2D7D90A-DC54-4BD7-8F18-F6D2AA705C13}" sibTransId="{C19BDEC9-B0FF-4B24-AE07-408B2A977AF4}"/>
    <dgm:cxn modelId="{552A176A-6289-4448-8C6C-F7BDEC8430FA}" srcId="{31CD9E74-7C9D-413F-95C6-FA101170D229}" destId="{6B436696-B84D-4B1B-9255-081DEE3CAC4B}" srcOrd="0" destOrd="0" parTransId="{CBA5F5FE-56F3-49B9-9C78-9843C2EA8C6E}" sibTransId="{779A4CDB-E978-4B48-A3A4-615A49F6956E}"/>
    <dgm:cxn modelId="{F06EBC75-D139-4141-B37B-0FA5BE2B5FA8}" srcId="{31CD9E74-7C9D-413F-95C6-FA101170D229}" destId="{03E569C6-CD35-4B4F-B71F-FA2481F9CE2B}" srcOrd="2" destOrd="0" parTransId="{D883BB0A-1671-42C9-8A32-4B3143C7D382}" sibTransId="{31294EE9-D04C-4CF5-8AE9-B1FD61667578}"/>
    <dgm:cxn modelId="{86AEC6D7-4C83-4714-8925-FF2C1DFFA433}" type="presParOf" srcId="{1AA84C30-B0E4-497B-95F1-86F917DB42C2}" destId="{7370D4EB-5CE4-40EC-B563-389BD13B513C}" srcOrd="0" destOrd="0" presId="urn:microsoft.com/office/officeart/2005/8/layout/chevron1"/>
    <dgm:cxn modelId="{56E3F656-B6FE-4BFE-8395-B66EF89D1745}" type="presParOf" srcId="{1AA84C30-B0E4-497B-95F1-86F917DB42C2}" destId="{8064D56B-FA28-4FB3-B28C-491CB33A29A0}" srcOrd="1" destOrd="0" presId="urn:microsoft.com/office/officeart/2005/8/layout/chevron1"/>
    <dgm:cxn modelId="{8A89A158-23A8-4476-80E4-61CBAB31BF34}" type="presParOf" srcId="{1AA84C30-B0E4-497B-95F1-86F917DB42C2}" destId="{9FE08E52-6226-4A24-9C97-059DFDE9918B}" srcOrd="2" destOrd="0" presId="urn:microsoft.com/office/officeart/2005/8/layout/chevron1"/>
    <dgm:cxn modelId="{ABE2BF12-29BD-46E0-B65B-C26A2FAA054A}" type="presParOf" srcId="{1AA84C30-B0E4-497B-95F1-86F917DB42C2}" destId="{239C0663-FBDA-44B1-8F36-39C1974E29F0}" srcOrd="3" destOrd="0" presId="urn:microsoft.com/office/officeart/2005/8/layout/chevron1"/>
    <dgm:cxn modelId="{39D0039A-439E-4051-9E83-F92AF20C1324}" type="presParOf" srcId="{1AA84C30-B0E4-497B-95F1-86F917DB42C2}" destId="{D0DCE64D-B86F-47AB-8EEE-135442BB8AA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9FCBF0-EAE2-4FE4-8C39-FD8FD2ECBF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09966-21E9-4A24-8CCC-4D297D7CB00F}">
      <dgm:prSet phldrT="[Текст]" custT="1"/>
      <dgm:spPr/>
      <dgm:t>
        <a:bodyPr/>
        <a:lstStyle/>
        <a:p>
          <a:r>
            <a:rPr lang="ru-RU" sz="2000" i="1" dirty="0" smtClean="0"/>
            <a:t>ОСНОВНЫЕ ПУТИ ДОСТИЖЕНИЯ</a:t>
          </a:r>
          <a:endParaRPr lang="ru-RU" sz="2000" i="1" dirty="0"/>
        </a:p>
      </dgm:t>
    </dgm:pt>
    <dgm:pt modelId="{8150238E-24CB-4866-A85D-C8FD8A90C8AB}" type="parTrans" cxnId="{D5F16AEB-78BA-4A6E-9123-4C223EEFEDB9}">
      <dgm:prSet/>
      <dgm:spPr/>
      <dgm:t>
        <a:bodyPr/>
        <a:lstStyle/>
        <a:p>
          <a:endParaRPr lang="ru-RU" sz="1000"/>
        </a:p>
      </dgm:t>
    </dgm:pt>
    <dgm:pt modelId="{E1746F0F-8E56-4627-83C5-0076850A4A27}" type="sibTrans" cxnId="{D5F16AEB-78BA-4A6E-9123-4C223EEFEDB9}">
      <dgm:prSet/>
      <dgm:spPr/>
      <dgm:t>
        <a:bodyPr/>
        <a:lstStyle/>
        <a:p>
          <a:endParaRPr lang="ru-RU" sz="1000"/>
        </a:p>
      </dgm:t>
    </dgm:pt>
    <dgm:pt modelId="{62541DC2-8CE0-4EC7-BFC8-466924E1485C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800" b="1" dirty="0" smtClean="0"/>
            <a:t>1) Организация системы маркетинга научных направлений</a:t>
          </a:r>
          <a:r>
            <a:rPr lang="ru-RU" sz="1800" dirty="0" smtClean="0"/>
            <a:t>, </a:t>
          </a:r>
          <a:r>
            <a:rPr lang="ru-RU" sz="1800" b="1" dirty="0" smtClean="0"/>
            <a:t>по которым осуществляется обучение и защиты иностранных аспирантов</a:t>
          </a:r>
          <a:r>
            <a:rPr lang="ru-RU" sz="1800" dirty="0" smtClean="0"/>
            <a:t> </a:t>
          </a:r>
          <a:endParaRPr lang="ru-RU" sz="1800" dirty="0"/>
        </a:p>
      </dgm:t>
    </dgm:pt>
    <dgm:pt modelId="{5B6ED184-C8BE-4997-836C-29514918975B}" type="parTrans" cxnId="{DBA57AC2-BE51-4390-BC26-529365350736}">
      <dgm:prSet/>
      <dgm:spPr/>
      <dgm:t>
        <a:bodyPr/>
        <a:lstStyle/>
        <a:p>
          <a:endParaRPr lang="ru-RU" sz="1000"/>
        </a:p>
      </dgm:t>
    </dgm:pt>
    <dgm:pt modelId="{EE0C70DA-2B88-4A44-9FA3-6FFEEE5AF46D}" type="sibTrans" cxnId="{DBA57AC2-BE51-4390-BC26-529365350736}">
      <dgm:prSet/>
      <dgm:spPr/>
      <dgm:t>
        <a:bodyPr/>
        <a:lstStyle/>
        <a:p>
          <a:endParaRPr lang="ru-RU" sz="1000"/>
        </a:p>
      </dgm:t>
    </dgm:pt>
    <dgm:pt modelId="{CBF1A1C4-60DD-4C59-BC3C-52D03B40D45A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800" b="1" dirty="0" smtClean="0"/>
            <a:t>2) Формирование бренда РГПУ им. А.И. Герцена как ведущего центра научных исследований в области образования </a:t>
          </a:r>
          <a:endParaRPr lang="ru-RU" sz="1800" dirty="0"/>
        </a:p>
      </dgm:t>
    </dgm:pt>
    <dgm:pt modelId="{84A8F0B4-6F9E-4EBF-98C1-9694AFB190B2}" type="parTrans" cxnId="{BF85EB16-841B-4E65-B785-69F6F9C854EA}">
      <dgm:prSet/>
      <dgm:spPr/>
      <dgm:t>
        <a:bodyPr/>
        <a:lstStyle/>
        <a:p>
          <a:endParaRPr lang="ru-RU" sz="1000"/>
        </a:p>
      </dgm:t>
    </dgm:pt>
    <dgm:pt modelId="{991C3212-976B-401F-82DE-012A7F0F29DF}" type="sibTrans" cxnId="{BF85EB16-841B-4E65-B785-69F6F9C854EA}">
      <dgm:prSet/>
      <dgm:spPr/>
      <dgm:t>
        <a:bodyPr/>
        <a:lstStyle/>
        <a:p>
          <a:endParaRPr lang="ru-RU" sz="1000"/>
        </a:p>
      </dgm:t>
    </dgm:pt>
    <dgm:pt modelId="{AF03CC11-3980-44F7-AF84-D526D95A4B26}" type="pres">
      <dgm:prSet presAssocID="{109FCBF0-EAE2-4FE4-8C39-FD8FD2ECBF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7292E2-B7AD-4AC8-B0C9-43352A1B6098}" type="pres">
      <dgm:prSet presAssocID="{7A409966-21E9-4A24-8CCC-4D297D7CB00F}" presName="thickLine" presStyleLbl="alignNode1" presStyleIdx="0" presStyleCnt="1"/>
      <dgm:spPr/>
    </dgm:pt>
    <dgm:pt modelId="{032A0C7D-2B73-434C-90CD-EDD149DC9809}" type="pres">
      <dgm:prSet presAssocID="{7A409966-21E9-4A24-8CCC-4D297D7CB00F}" presName="horz1" presStyleCnt="0"/>
      <dgm:spPr/>
    </dgm:pt>
    <dgm:pt modelId="{965D7B03-7F3B-4903-951F-6EB61FC78A57}" type="pres">
      <dgm:prSet presAssocID="{7A409966-21E9-4A24-8CCC-4D297D7CB00F}" presName="tx1" presStyleLbl="revTx" presStyleIdx="0" presStyleCnt="3"/>
      <dgm:spPr/>
      <dgm:t>
        <a:bodyPr/>
        <a:lstStyle/>
        <a:p>
          <a:endParaRPr lang="ru-RU"/>
        </a:p>
      </dgm:t>
    </dgm:pt>
    <dgm:pt modelId="{4462FB58-122F-4661-824E-46BA603DD9C9}" type="pres">
      <dgm:prSet presAssocID="{7A409966-21E9-4A24-8CCC-4D297D7CB00F}" presName="vert1" presStyleCnt="0"/>
      <dgm:spPr/>
    </dgm:pt>
    <dgm:pt modelId="{82387CBE-C24B-442E-8BBB-303552B514DE}" type="pres">
      <dgm:prSet presAssocID="{62541DC2-8CE0-4EC7-BFC8-466924E1485C}" presName="vertSpace2a" presStyleCnt="0"/>
      <dgm:spPr/>
    </dgm:pt>
    <dgm:pt modelId="{D96322D2-1CA6-4274-A54A-DC08B83F33CB}" type="pres">
      <dgm:prSet presAssocID="{62541DC2-8CE0-4EC7-BFC8-466924E1485C}" presName="horz2" presStyleCnt="0"/>
      <dgm:spPr/>
    </dgm:pt>
    <dgm:pt modelId="{62088015-118D-4E54-9198-BCE9459F8557}" type="pres">
      <dgm:prSet presAssocID="{62541DC2-8CE0-4EC7-BFC8-466924E1485C}" presName="horzSpace2" presStyleCnt="0"/>
      <dgm:spPr/>
    </dgm:pt>
    <dgm:pt modelId="{2659F9EF-EAE3-4DC1-A903-E4C9130720AE}" type="pres">
      <dgm:prSet presAssocID="{62541DC2-8CE0-4EC7-BFC8-466924E1485C}" presName="tx2" presStyleLbl="revTx" presStyleIdx="1" presStyleCnt="3"/>
      <dgm:spPr/>
      <dgm:t>
        <a:bodyPr/>
        <a:lstStyle/>
        <a:p>
          <a:endParaRPr lang="ru-RU"/>
        </a:p>
      </dgm:t>
    </dgm:pt>
    <dgm:pt modelId="{7331DA0A-45B0-4168-9ED9-3F4F7ED4F884}" type="pres">
      <dgm:prSet presAssocID="{62541DC2-8CE0-4EC7-BFC8-466924E1485C}" presName="vert2" presStyleCnt="0"/>
      <dgm:spPr/>
    </dgm:pt>
    <dgm:pt modelId="{478463BB-6A59-448B-B7B8-8F5E9D882923}" type="pres">
      <dgm:prSet presAssocID="{62541DC2-8CE0-4EC7-BFC8-466924E1485C}" presName="thinLine2b" presStyleLbl="callout" presStyleIdx="0" presStyleCnt="2"/>
      <dgm:spPr/>
    </dgm:pt>
    <dgm:pt modelId="{7CBE1108-7803-4794-A099-C60C260EF24B}" type="pres">
      <dgm:prSet presAssocID="{62541DC2-8CE0-4EC7-BFC8-466924E1485C}" presName="vertSpace2b" presStyleCnt="0"/>
      <dgm:spPr/>
    </dgm:pt>
    <dgm:pt modelId="{AB2B7ABE-711D-4BED-94A9-27DA89D7C205}" type="pres">
      <dgm:prSet presAssocID="{CBF1A1C4-60DD-4C59-BC3C-52D03B40D45A}" presName="horz2" presStyleCnt="0"/>
      <dgm:spPr/>
    </dgm:pt>
    <dgm:pt modelId="{13AC3E41-33B8-420C-8390-8492B819F7FE}" type="pres">
      <dgm:prSet presAssocID="{CBF1A1C4-60DD-4C59-BC3C-52D03B40D45A}" presName="horzSpace2" presStyleCnt="0"/>
      <dgm:spPr/>
    </dgm:pt>
    <dgm:pt modelId="{42C3753A-D25C-4503-9693-F85C5DD18FBD}" type="pres">
      <dgm:prSet presAssocID="{CBF1A1C4-60DD-4C59-BC3C-52D03B40D45A}" presName="tx2" presStyleLbl="revTx" presStyleIdx="2" presStyleCnt="3"/>
      <dgm:spPr/>
      <dgm:t>
        <a:bodyPr/>
        <a:lstStyle/>
        <a:p>
          <a:endParaRPr lang="ru-RU"/>
        </a:p>
      </dgm:t>
    </dgm:pt>
    <dgm:pt modelId="{285062A0-27EE-4861-A092-7736D894D756}" type="pres">
      <dgm:prSet presAssocID="{CBF1A1C4-60DD-4C59-BC3C-52D03B40D45A}" presName="vert2" presStyleCnt="0"/>
      <dgm:spPr/>
    </dgm:pt>
    <dgm:pt modelId="{2329B246-CF14-4D32-B142-43F5BEF4E578}" type="pres">
      <dgm:prSet presAssocID="{CBF1A1C4-60DD-4C59-BC3C-52D03B40D45A}" presName="thinLine2b" presStyleLbl="callout" presStyleIdx="1" presStyleCnt="2"/>
      <dgm:spPr/>
    </dgm:pt>
    <dgm:pt modelId="{8A4BFB4E-6468-40CE-B535-311D164BD6A8}" type="pres">
      <dgm:prSet presAssocID="{CBF1A1C4-60DD-4C59-BC3C-52D03B40D45A}" presName="vertSpace2b" presStyleCnt="0"/>
      <dgm:spPr/>
    </dgm:pt>
  </dgm:ptLst>
  <dgm:cxnLst>
    <dgm:cxn modelId="{7D8E65D2-7EC0-40D3-99B2-777E7E43BDB4}" type="presOf" srcId="{7A409966-21E9-4A24-8CCC-4D297D7CB00F}" destId="{965D7B03-7F3B-4903-951F-6EB61FC78A57}" srcOrd="0" destOrd="0" presId="urn:microsoft.com/office/officeart/2008/layout/LinedList"/>
    <dgm:cxn modelId="{A3435F75-0B7D-48E3-8D87-A6FED6334DBB}" type="presOf" srcId="{109FCBF0-EAE2-4FE4-8C39-FD8FD2ECBF52}" destId="{AF03CC11-3980-44F7-AF84-D526D95A4B26}" srcOrd="0" destOrd="0" presId="urn:microsoft.com/office/officeart/2008/layout/LinedList"/>
    <dgm:cxn modelId="{D5F16AEB-78BA-4A6E-9123-4C223EEFEDB9}" srcId="{109FCBF0-EAE2-4FE4-8C39-FD8FD2ECBF52}" destId="{7A409966-21E9-4A24-8CCC-4D297D7CB00F}" srcOrd="0" destOrd="0" parTransId="{8150238E-24CB-4866-A85D-C8FD8A90C8AB}" sibTransId="{E1746F0F-8E56-4627-83C5-0076850A4A27}"/>
    <dgm:cxn modelId="{1FE82333-C0CE-44FA-B525-767EB9E27296}" type="presOf" srcId="{CBF1A1C4-60DD-4C59-BC3C-52D03B40D45A}" destId="{42C3753A-D25C-4503-9693-F85C5DD18FBD}" srcOrd="0" destOrd="0" presId="urn:microsoft.com/office/officeart/2008/layout/LinedList"/>
    <dgm:cxn modelId="{BF85EB16-841B-4E65-B785-69F6F9C854EA}" srcId="{7A409966-21E9-4A24-8CCC-4D297D7CB00F}" destId="{CBF1A1C4-60DD-4C59-BC3C-52D03B40D45A}" srcOrd="1" destOrd="0" parTransId="{84A8F0B4-6F9E-4EBF-98C1-9694AFB190B2}" sibTransId="{991C3212-976B-401F-82DE-012A7F0F29DF}"/>
    <dgm:cxn modelId="{DBA57AC2-BE51-4390-BC26-529365350736}" srcId="{7A409966-21E9-4A24-8CCC-4D297D7CB00F}" destId="{62541DC2-8CE0-4EC7-BFC8-466924E1485C}" srcOrd="0" destOrd="0" parTransId="{5B6ED184-C8BE-4997-836C-29514918975B}" sibTransId="{EE0C70DA-2B88-4A44-9FA3-6FFEEE5AF46D}"/>
    <dgm:cxn modelId="{F9C1B0B4-5B5B-488C-BC5E-81F1774C320A}" type="presOf" srcId="{62541DC2-8CE0-4EC7-BFC8-466924E1485C}" destId="{2659F9EF-EAE3-4DC1-A903-E4C9130720AE}" srcOrd="0" destOrd="0" presId="urn:microsoft.com/office/officeart/2008/layout/LinedList"/>
    <dgm:cxn modelId="{F24D3664-A9B9-48B6-970C-514BBF4D75AC}" type="presParOf" srcId="{AF03CC11-3980-44F7-AF84-D526D95A4B26}" destId="{2B7292E2-B7AD-4AC8-B0C9-43352A1B6098}" srcOrd="0" destOrd="0" presId="urn:microsoft.com/office/officeart/2008/layout/LinedList"/>
    <dgm:cxn modelId="{C6B1F7D9-5452-47DC-913C-4388AC780476}" type="presParOf" srcId="{AF03CC11-3980-44F7-AF84-D526D95A4B26}" destId="{032A0C7D-2B73-434C-90CD-EDD149DC9809}" srcOrd="1" destOrd="0" presId="urn:microsoft.com/office/officeart/2008/layout/LinedList"/>
    <dgm:cxn modelId="{5731987A-F995-46C5-A492-37B5E95CA910}" type="presParOf" srcId="{032A0C7D-2B73-434C-90CD-EDD149DC9809}" destId="{965D7B03-7F3B-4903-951F-6EB61FC78A57}" srcOrd="0" destOrd="0" presId="urn:microsoft.com/office/officeart/2008/layout/LinedList"/>
    <dgm:cxn modelId="{5F217881-B203-49EF-B636-E4612CE53E21}" type="presParOf" srcId="{032A0C7D-2B73-434C-90CD-EDD149DC9809}" destId="{4462FB58-122F-4661-824E-46BA603DD9C9}" srcOrd="1" destOrd="0" presId="urn:microsoft.com/office/officeart/2008/layout/LinedList"/>
    <dgm:cxn modelId="{66DDF4BE-57DA-45AC-8416-B9B32F67AE0F}" type="presParOf" srcId="{4462FB58-122F-4661-824E-46BA603DD9C9}" destId="{82387CBE-C24B-442E-8BBB-303552B514DE}" srcOrd="0" destOrd="0" presId="urn:microsoft.com/office/officeart/2008/layout/LinedList"/>
    <dgm:cxn modelId="{D39DC751-8AF5-4B53-87C8-9900DF2B115B}" type="presParOf" srcId="{4462FB58-122F-4661-824E-46BA603DD9C9}" destId="{D96322D2-1CA6-4274-A54A-DC08B83F33CB}" srcOrd="1" destOrd="0" presId="urn:microsoft.com/office/officeart/2008/layout/LinedList"/>
    <dgm:cxn modelId="{83815949-2C49-4A3A-8F50-E00FAF1F05BE}" type="presParOf" srcId="{D96322D2-1CA6-4274-A54A-DC08B83F33CB}" destId="{62088015-118D-4E54-9198-BCE9459F8557}" srcOrd="0" destOrd="0" presId="urn:microsoft.com/office/officeart/2008/layout/LinedList"/>
    <dgm:cxn modelId="{D3C69882-EDDD-49A7-8687-AFC34E24234F}" type="presParOf" srcId="{D96322D2-1CA6-4274-A54A-DC08B83F33CB}" destId="{2659F9EF-EAE3-4DC1-A903-E4C9130720AE}" srcOrd="1" destOrd="0" presId="urn:microsoft.com/office/officeart/2008/layout/LinedList"/>
    <dgm:cxn modelId="{3DE316C4-ADF4-4B93-8243-9775B2E47A55}" type="presParOf" srcId="{D96322D2-1CA6-4274-A54A-DC08B83F33CB}" destId="{7331DA0A-45B0-4168-9ED9-3F4F7ED4F884}" srcOrd="2" destOrd="0" presId="urn:microsoft.com/office/officeart/2008/layout/LinedList"/>
    <dgm:cxn modelId="{FA564136-26D1-40A4-8716-B721430DE08C}" type="presParOf" srcId="{4462FB58-122F-4661-824E-46BA603DD9C9}" destId="{478463BB-6A59-448B-B7B8-8F5E9D882923}" srcOrd="2" destOrd="0" presId="urn:microsoft.com/office/officeart/2008/layout/LinedList"/>
    <dgm:cxn modelId="{E0BA2368-7026-4D18-AB3A-C1E65081C31F}" type="presParOf" srcId="{4462FB58-122F-4661-824E-46BA603DD9C9}" destId="{7CBE1108-7803-4794-A099-C60C260EF24B}" srcOrd="3" destOrd="0" presId="urn:microsoft.com/office/officeart/2008/layout/LinedList"/>
    <dgm:cxn modelId="{2DB32DA0-27D7-46A5-8309-DA50A4DD565B}" type="presParOf" srcId="{4462FB58-122F-4661-824E-46BA603DD9C9}" destId="{AB2B7ABE-711D-4BED-94A9-27DA89D7C205}" srcOrd="4" destOrd="0" presId="urn:microsoft.com/office/officeart/2008/layout/LinedList"/>
    <dgm:cxn modelId="{91D085EC-F5D9-4E33-9430-CFCE03CE5A1C}" type="presParOf" srcId="{AB2B7ABE-711D-4BED-94A9-27DA89D7C205}" destId="{13AC3E41-33B8-420C-8390-8492B819F7FE}" srcOrd="0" destOrd="0" presId="urn:microsoft.com/office/officeart/2008/layout/LinedList"/>
    <dgm:cxn modelId="{1058C26C-1CCD-4964-8365-6497BB35D545}" type="presParOf" srcId="{AB2B7ABE-711D-4BED-94A9-27DA89D7C205}" destId="{42C3753A-D25C-4503-9693-F85C5DD18FBD}" srcOrd="1" destOrd="0" presId="urn:microsoft.com/office/officeart/2008/layout/LinedList"/>
    <dgm:cxn modelId="{C5BE0084-7BA4-463D-8227-0D3E9789E2BF}" type="presParOf" srcId="{AB2B7ABE-711D-4BED-94A9-27DA89D7C205}" destId="{285062A0-27EE-4861-A092-7736D894D756}" srcOrd="2" destOrd="0" presId="urn:microsoft.com/office/officeart/2008/layout/LinedList"/>
    <dgm:cxn modelId="{764395F2-62EF-48FA-9F09-400EF0AB0024}" type="presParOf" srcId="{4462FB58-122F-4661-824E-46BA603DD9C9}" destId="{2329B246-CF14-4D32-B142-43F5BEF4E578}" srcOrd="5" destOrd="0" presId="urn:microsoft.com/office/officeart/2008/layout/LinedList"/>
    <dgm:cxn modelId="{A2CF17A6-7EBB-4CD9-90E4-BC9591195B60}" type="presParOf" srcId="{4462FB58-122F-4661-824E-46BA603DD9C9}" destId="{8A4BFB4E-6468-40CE-B535-311D164BD6A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9FCBF0-EAE2-4FE4-8C39-FD8FD2ECBF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09966-21E9-4A24-8CCC-4D297D7CB00F}">
      <dgm:prSet phldrT="[Текст]" custT="1"/>
      <dgm:spPr/>
      <dgm:t>
        <a:bodyPr/>
        <a:lstStyle/>
        <a:p>
          <a:r>
            <a:rPr lang="ru-RU" sz="2000" i="1" dirty="0" smtClean="0"/>
            <a:t>ОСНОВНЫЕ ПУТИ ДОСТИЖЕНИЯ</a:t>
          </a:r>
          <a:endParaRPr lang="ru-RU" sz="2000" i="1" dirty="0"/>
        </a:p>
      </dgm:t>
    </dgm:pt>
    <dgm:pt modelId="{8150238E-24CB-4866-A85D-C8FD8A90C8AB}" type="parTrans" cxnId="{D5F16AEB-78BA-4A6E-9123-4C223EEFEDB9}">
      <dgm:prSet/>
      <dgm:spPr/>
      <dgm:t>
        <a:bodyPr/>
        <a:lstStyle/>
        <a:p>
          <a:endParaRPr lang="ru-RU" sz="1000"/>
        </a:p>
      </dgm:t>
    </dgm:pt>
    <dgm:pt modelId="{E1746F0F-8E56-4627-83C5-0076850A4A27}" type="sibTrans" cxnId="{D5F16AEB-78BA-4A6E-9123-4C223EEFEDB9}">
      <dgm:prSet/>
      <dgm:spPr/>
      <dgm:t>
        <a:bodyPr/>
        <a:lstStyle/>
        <a:p>
          <a:endParaRPr lang="ru-RU" sz="1000"/>
        </a:p>
      </dgm:t>
    </dgm:pt>
    <dgm:pt modelId="{62541DC2-8CE0-4EC7-BFC8-466924E1485C}">
      <dgm:prSet phldrT="[Текст]" custT="1"/>
      <dgm:spPr/>
      <dgm:t>
        <a:bodyPr/>
        <a:lstStyle/>
        <a:p>
          <a:r>
            <a:rPr lang="ru-RU" sz="2000" b="1" dirty="0" smtClean="0"/>
            <a:t>1) Развитие системы обеспечения международной академической мобильности</a:t>
          </a:r>
          <a:r>
            <a:rPr lang="ru-RU" sz="2000" dirty="0" smtClean="0"/>
            <a:t> </a:t>
          </a:r>
          <a:endParaRPr lang="ru-RU" sz="2000" dirty="0"/>
        </a:p>
      </dgm:t>
    </dgm:pt>
    <dgm:pt modelId="{5B6ED184-C8BE-4997-836C-29514918975B}" type="parTrans" cxnId="{DBA57AC2-BE51-4390-BC26-529365350736}">
      <dgm:prSet/>
      <dgm:spPr/>
      <dgm:t>
        <a:bodyPr/>
        <a:lstStyle/>
        <a:p>
          <a:endParaRPr lang="ru-RU" sz="1000"/>
        </a:p>
      </dgm:t>
    </dgm:pt>
    <dgm:pt modelId="{EE0C70DA-2B88-4A44-9FA3-6FFEEE5AF46D}" type="sibTrans" cxnId="{DBA57AC2-BE51-4390-BC26-529365350736}">
      <dgm:prSet/>
      <dgm:spPr/>
      <dgm:t>
        <a:bodyPr/>
        <a:lstStyle/>
        <a:p>
          <a:endParaRPr lang="ru-RU" sz="1000"/>
        </a:p>
      </dgm:t>
    </dgm:pt>
    <dgm:pt modelId="{CBF1A1C4-60DD-4C59-BC3C-52D03B40D45A}">
      <dgm:prSet phldrT="[Текст]" custT="1"/>
      <dgm:spPr/>
      <dgm:t>
        <a:bodyPr/>
        <a:lstStyle/>
        <a:p>
          <a:r>
            <a:rPr lang="ru-RU" sz="2000" b="1" dirty="0" smtClean="0"/>
            <a:t>2) Совершенствование механизма участия студентов в программах академической мобильности</a:t>
          </a:r>
          <a:r>
            <a:rPr lang="ru-RU" sz="2000" dirty="0" smtClean="0"/>
            <a:t> </a:t>
          </a:r>
          <a:endParaRPr lang="ru-RU" sz="2000" dirty="0"/>
        </a:p>
      </dgm:t>
    </dgm:pt>
    <dgm:pt modelId="{84A8F0B4-6F9E-4EBF-98C1-9694AFB190B2}" type="parTrans" cxnId="{BF85EB16-841B-4E65-B785-69F6F9C854EA}">
      <dgm:prSet/>
      <dgm:spPr/>
      <dgm:t>
        <a:bodyPr/>
        <a:lstStyle/>
        <a:p>
          <a:endParaRPr lang="ru-RU" sz="1000"/>
        </a:p>
      </dgm:t>
    </dgm:pt>
    <dgm:pt modelId="{991C3212-976B-401F-82DE-012A7F0F29DF}" type="sibTrans" cxnId="{BF85EB16-841B-4E65-B785-69F6F9C854EA}">
      <dgm:prSet/>
      <dgm:spPr/>
      <dgm:t>
        <a:bodyPr/>
        <a:lstStyle/>
        <a:p>
          <a:endParaRPr lang="ru-RU" sz="1000"/>
        </a:p>
      </dgm:t>
    </dgm:pt>
    <dgm:pt modelId="{AF03CC11-3980-44F7-AF84-D526D95A4B26}" type="pres">
      <dgm:prSet presAssocID="{109FCBF0-EAE2-4FE4-8C39-FD8FD2ECBF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7292E2-B7AD-4AC8-B0C9-43352A1B6098}" type="pres">
      <dgm:prSet presAssocID="{7A409966-21E9-4A24-8CCC-4D297D7CB00F}" presName="thickLine" presStyleLbl="alignNode1" presStyleIdx="0" presStyleCnt="1"/>
      <dgm:spPr/>
    </dgm:pt>
    <dgm:pt modelId="{032A0C7D-2B73-434C-90CD-EDD149DC9809}" type="pres">
      <dgm:prSet presAssocID="{7A409966-21E9-4A24-8CCC-4D297D7CB00F}" presName="horz1" presStyleCnt="0"/>
      <dgm:spPr/>
    </dgm:pt>
    <dgm:pt modelId="{965D7B03-7F3B-4903-951F-6EB61FC78A57}" type="pres">
      <dgm:prSet presAssocID="{7A409966-21E9-4A24-8CCC-4D297D7CB00F}" presName="tx1" presStyleLbl="revTx" presStyleIdx="0" presStyleCnt="3"/>
      <dgm:spPr/>
      <dgm:t>
        <a:bodyPr/>
        <a:lstStyle/>
        <a:p>
          <a:endParaRPr lang="ru-RU"/>
        </a:p>
      </dgm:t>
    </dgm:pt>
    <dgm:pt modelId="{4462FB58-122F-4661-824E-46BA603DD9C9}" type="pres">
      <dgm:prSet presAssocID="{7A409966-21E9-4A24-8CCC-4D297D7CB00F}" presName="vert1" presStyleCnt="0"/>
      <dgm:spPr/>
    </dgm:pt>
    <dgm:pt modelId="{82387CBE-C24B-442E-8BBB-303552B514DE}" type="pres">
      <dgm:prSet presAssocID="{62541DC2-8CE0-4EC7-BFC8-466924E1485C}" presName="vertSpace2a" presStyleCnt="0"/>
      <dgm:spPr/>
    </dgm:pt>
    <dgm:pt modelId="{D96322D2-1CA6-4274-A54A-DC08B83F33CB}" type="pres">
      <dgm:prSet presAssocID="{62541DC2-8CE0-4EC7-BFC8-466924E1485C}" presName="horz2" presStyleCnt="0"/>
      <dgm:spPr/>
    </dgm:pt>
    <dgm:pt modelId="{62088015-118D-4E54-9198-BCE9459F8557}" type="pres">
      <dgm:prSet presAssocID="{62541DC2-8CE0-4EC7-BFC8-466924E1485C}" presName="horzSpace2" presStyleCnt="0"/>
      <dgm:spPr/>
    </dgm:pt>
    <dgm:pt modelId="{2659F9EF-EAE3-4DC1-A903-E4C9130720AE}" type="pres">
      <dgm:prSet presAssocID="{62541DC2-8CE0-4EC7-BFC8-466924E1485C}" presName="tx2" presStyleLbl="revTx" presStyleIdx="1" presStyleCnt="3"/>
      <dgm:spPr/>
      <dgm:t>
        <a:bodyPr/>
        <a:lstStyle/>
        <a:p>
          <a:endParaRPr lang="ru-RU"/>
        </a:p>
      </dgm:t>
    </dgm:pt>
    <dgm:pt modelId="{7331DA0A-45B0-4168-9ED9-3F4F7ED4F884}" type="pres">
      <dgm:prSet presAssocID="{62541DC2-8CE0-4EC7-BFC8-466924E1485C}" presName="vert2" presStyleCnt="0"/>
      <dgm:spPr/>
    </dgm:pt>
    <dgm:pt modelId="{478463BB-6A59-448B-B7B8-8F5E9D882923}" type="pres">
      <dgm:prSet presAssocID="{62541DC2-8CE0-4EC7-BFC8-466924E1485C}" presName="thinLine2b" presStyleLbl="callout" presStyleIdx="0" presStyleCnt="2"/>
      <dgm:spPr/>
    </dgm:pt>
    <dgm:pt modelId="{7CBE1108-7803-4794-A099-C60C260EF24B}" type="pres">
      <dgm:prSet presAssocID="{62541DC2-8CE0-4EC7-BFC8-466924E1485C}" presName="vertSpace2b" presStyleCnt="0"/>
      <dgm:spPr/>
    </dgm:pt>
    <dgm:pt modelId="{AB2B7ABE-711D-4BED-94A9-27DA89D7C205}" type="pres">
      <dgm:prSet presAssocID="{CBF1A1C4-60DD-4C59-BC3C-52D03B40D45A}" presName="horz2" presStyleCnt="0"/>
      <dgm:spPr/>
    </dgm:pt>
    <dgm:pt modelId="{13AC3E41-33B8-420C-8390-8492B819F7FE}" type="pres">
      <dgm:prSet presAssocID="{CBF1A1C4-60DD-4C59-BC3C-52D03B40D45A}" presName="horzSpace2" presStyleCnt="0"/>
      <dgm:spPr/>
    </dgm:pt>
    <dgm:pt modelId="{42C3753A-D25C-4503-9693-F85C5DD18FBD}" type="pres">
      <dgm:prSet presAssocID="{CBF1A1C4-60DD-4C59-BC3C-52D03B40D45A}" presName="tx2" presStyleLbl="revTx" presStyleIdx="2" presStyleCnt="3"/>
      <dgm:spPr/>
      <dgm:t>
        <a:bodyPr/>
        <a:lstStyle/>
        <a:p>
          <a:endParaRPr lang="ru-RU"/>
        </a:p>
      </dgm:t>
    </dgm:pt>
    <dgm:pt modelId="{285062A0-27EE-4861-A092-7736D894D756}" type="pres">
      <dgm:prSet presAssocID="{CBF1A1C4-60DD-4C59-BC3C-52D03B40D45A}" presName="vert2" presStyleCnt="0"/>
      <dgm:spPr/>
    </dgm:pt>
    <dgm:pt modelId="{2329B246-CF14-4D32-B142-43F5BEF4E578}" type="pres">
      <dgm:prSet presAssocID="{CBF1A1C4-60DD-4C59-BC3C-52D03B40D45A}" presName="thinLine2b" presStyleLbl="callout" presStyleIdx="1" presStyleCnt="2"/>
      <dgm:spPr/>
    </dgm:pt>
    <dgm:pt modelId="{8A4BFB4E-6468-40CE-B535-311D164BD6A8}" type="pres">
      <dgm:prSet presAssocID="{CBF1A1C4-60DD-4C59-BC3C-52D03B40D45A}" presName="vertSpace2b" presStyleCnt="0"/>
      <dgm:spPr/>
    </dgm:pt>
  </dgm:ptLst>
  <dgm:cxnLst>
    <dgm:cxn modelId="{CFA0A63C-6E9F-4F54-929F-0065243FF5CC}" type="presOf" srcId="{CBF1A1C4-60DD-4C59-BC3C-52D03B40D45A}" destId="{42C3753A-D25C-4503-9693-F85C5DD18FBD}" srcOrd="0" destOrd="0" presId="urn:microsoft.com/office/officeart/2008/layout/LinedList"/>
    <dgm:cxn modelId="{E68DDCAF-59EC-45F7-9F54-E6F8A8ED21AB}" type="presOf" srcId="{62541DC2-8CE0-4EC7-BFC8-466924E1485C}" destId="{2659F9EF-EAE3-4DC1-A903-E4C9130720AE}" srcOrd="0" destOrd="0" presId="urn:microsoft.com/office/officeart/2008/layout/LinedList"/>
    <dgm:cxn modelId="{976F8BED-79A7-445E-914E-94800958BA4E}" type="presOf" srcId="{7A409966-21E9-4A24-8CCC-4D297D7CB00F}" destId="{965D7B03-7F3B-4903-951F-6EB61FC78A57}" srcOrd="0" destOrd="0" presId="urn:microsoft.com/office/officeart/2008/layout/LinedList"/>
    <dgm:cxn modelId="{D5F16AEB-78BA-4A6E-9123-4C223EEFEDB9}" srcId="{109FCBF0-EAE2-4FE4-8C39-FD8FD2ECBF52}" destId="{7A409966-21E9-4A24-8CCC-4D297D7CB00F}" srcOrd="0" destOrd="0" parTransId="{8150238E-24CB-4866-A85D-C8FD8A90C8AB}" sibTransId="{E1746F0F-8E56-4627-83C5-0076850A4A27}"/>
    <dgm:cxn modelId="{BF85EB16-841B-4E65-B785-69F6F9C854EA}" srcId="{7A409966-21E9-4A24-8CCC-4D297D7CB00F}" destId="{CBF1A1C4-60DD-4C59-BC3C-52D03B40D45A}" srcOrd="1" destOrd="0" parTransId="{84A8F0B4-6F9E-4EBF-98C1-9694AFB190B2}" sibTransId="{991C3212-976B-401F-82DE-012A7F0F29DF}"/>
    <dgm:cxn modelId="{DBA57AC2-BE51-4390-BC26-529365350736}" srcId="{7A409966-21E9-4A24-8CCC-4D297D7CB00F}" destId="{62541DC2-8CE0-4EC7-BFC8-466924E1485C}" srcOrd="0" destOrd="0" parTransId="{5B6ED184-C8BE-4997-836C-29514918975B}" sibTransId="{EE0C70DA-2B88-4A44-9FA3-6FFEEE5AF46D}"/>
    <dgm:cxn modelId="{50E2B737-45E9-4D2A-82A2-0323AE2E90F3}" type="presOf" srcId="{109FCBF0-EAE2-4FE4-8C39-FD8FD2ECBF52}" destId="{AF03CC11-3980-44F7-AF84-D526D95A4B26}" srcOrd="0" destOrd="0" presId="urn:microsoft.com/office/officeart/2008/layout/LinedList"/>
    <dgm:cxn modelId="{4E25A1DB-B804-43BE-9A3B-2615B82B957E}" type="presParOf" srcId="{AF03CC11-3980-44F7-AF84-D526D95A4B26}" destId="{2B7292E2-B7AD-4AC8-B0C9-43352A1B6098}" srcOrd="0" destOrd="0" presId="urn:microsoft.com/office/officeart/2008/layout/LinedList"/>
    <dgm:cxn modelId="{4834E1E8-0BDE-4687-B889-83A17FCDED21}" type="presParOf" srcId="{AF03CC11-3980-44F7-AF84-D526D95A4B26}" destId="{032A0C7D-2B73-434C-90CD-EDD149DC9809}" srcOrd="1" destOrd="0" presId="urn:microsoft.com/office/officeart/2008/layout/LinedList"/>
    <dgm:cxn modelId="{6F781662-CB8E-4D75-B932-75061F542161}" type="presParOf" srcId="{032A0C7D-2B73-434C-90CD-EDD149DC9809}" destId="{965D7B03-7F3B-4903-951F-6EB61FC78A57}" srcOrd="0" destOrd="0" presId="urn:microsoft.com/office/officeart/2008/layout/LinedList"/>
    <dgm:cxn modelId="{AEB5F1C4-9D1B-4086-9F75-7739E30CF928}" type="presParOf" srcId="{032A0C7D-2B73-434C-90CD-EDD149DC9809}" destId="{4462FB58-122F-4661-824E-46BA603DD9C9}" srcOrd="1" destOrd="0" presId="urn:microsoft.com/office/officeart/2008/layout/LinedList"/>
    <dgm:cxn modelId="{76A77096-2A9B-4A19-8DCF-77B20C5E58E0}" type="presParOf" srcId="{4462FB58-122F-4661-824E-46BA603DD9C9}" destId="{82387CBE-C24B-442E-8BBB-303552B514DE}" srcOrd="0" destOrd="0" presId="urn:microsoft.com/office/officeart/2008/layout/LinedList"/>
    <dgm:cxn modelId="{07431211-97CD-4870-AC35-5A8530393B54}" type="presParOf" srcId="{4462FB58-122F-4661-824E-46BA603DD9C9}" destId="{D96322D2-1CA6-4274-A54A-DC08B83F33CB}" srcOrd="1" destOrd="0" presId="urn:microsoft.com/office/officeart/2008/layout/LinedList"/>
    <dgm:cxn modelId="{DAA16336-4ACC-4CF8-A750-682394BA10EC}" type="presParOf" srcId="{D96322D2-1CA6-4274-A54A-DC08B83F33CB}" destId="{62088015-118D-4E54-9198-BCE9459F8557}" srcOrd="0" destOrd="0" presId="urn:microsoft.com/office/officeart/2008/layout/LinedList"/>
    <dgm:cxn modelId="{4CA392AB-CD81-4545-8478-F08D5DECA602}" type="presParOf" srcId="{D96322D2-1CA6-4274-A54A-DC08B83F33CB}" destId="{2659F9EF-EAE3-4DC1-A903-E4C9130720AE}" srcOrd="1" destOrd="0" presId="urn:microsoft.com/office/officeart/2008/layout/LinedList"/>
    <dgm:cxn modelId="{48AD2EC7-5041-4DF3-920F-87EEFB36D1E4}" type="presParOf" srcId="{D96322D2-1CA6-4274-A54A-DC08B83F33CB}" destId="{7331DA0A-45B0-4168-9ED9-3F4F7ED4F884}" srcOrd="2" destOrd="0" presId="urn:microsoft.com/office/officeart/2008/layout/LinedList"/>
    <dgm:cxn modelId="{89744213-0814-48B1-8B08-3465F0F66344}" type="presParOf" srcId="{4462FB58-122F-4661-824E-46BA603DD9C9}" destId="{478463BB-6A59-448B-B7B8-8F5E9D882923}" srcOrd="2" destOrd="0" presId="urn:microsoft.com/office/officeart/2008/layout/LinedList"/>
    <dgm:cxn modelId="{69A233F7-7C6F-4CD1-9428-2A69B8F06132}" type="presParOf" srcId="{4462FB58-122F-4661-824E-46BA603DD9C9}" destId="{7CBE1108-7803-4794-A099-C60C260EF24B}" srcOrd="3" destOrd="0" presId="urn:microsoft.com/office/officeart/2008/layout/LinedList"/>
    <dgm:cxn modelId="{172766AE-630E-49EE-BF32-47536989974A}" type="presParOf" srcId="{4462FB58-122F-4661-824E-46BA603DD9C9}" destId="{AB2B7ABE-711D-4BED-94A9-27DA89D7C205}" srcOrd="4" destOrd="0" presId="urn:microsoft.com/office/officeart/2008/layout/LinedList"/>
    <dgm:cxn modelId="{B93DD274-9D02-46ED-A760-3EBE0EF117D8}" type="presParOf" srcId="{AB2B7ABE-711D-4BED-94A9-27DA89D7C205}" destId="{13AC3E41-33B8-420C-8390-8492B819F7FE}" srcOrd="0" destOrd="0" presId="urn:microsoft.com/office/officeart/2008/layout/LinedList"/>
    <dgm:cxn modelId="{EABCCC05-F1D9-4D2D-9DBB-B0AAB00CE9AB}" type="presParOf" srcId="{AB2B7ABE-711D-4BED-94A9-27DA89D7C205}" destId="{42C3753A-D25C-4503-9693-F85C5DD18FBD}" srcOrd="1" destOrd="0" presId="urn:microsoft.com/office/officeart/2008/layout/LinedList"/>
    <dgm:cxn modelId="{3D7F8A78-03D2-454B-B98D-85A2941CC9BD}" type="presParOf" srcId="{AB2B7ABE-711D-4BED-94A9-27DA89D7C205}" destId="{285062A0-27EE-4861-A092-7736D894D756}" srcOrd="2" destOrd="0" presId="urn:microsoft.com/office/officeart/2008/layout/LinedList"/>
    <dgm:cxn modelId="{5F0A85B8-BC2F-4324-8EC6-80997594F2AF}" type="presParOf" srcId="{4462FB58-122F-4661-824E-46BA603DD9C9}" destId="{2329B246-CF14-4D32-B142-43F5BEF4E578}" srcOrd="5" destOrd="0" presId="urn:microsoft.com/office/officeart/2008/layout/LinedList"/>
    <dgm:cxn modelId="{609577F5-1CE7-4E5C-9690-5705F813FF45}" type="presParOf" srcId="{4462FB58-122F-4661-824E-46BA603DD9C9}" destId="{8A4BFB4E-6468-40CE-B535-311D164BD6A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9FCBF0-EAE2-4FE4-8C39-FD8FD2ECBF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09966-21E9-4A24-8CCC-4D297D7CB00F}">
      <dgm:prSet phldrT="[Текст]" custT="1"/>
      <dgm:spPr/>
      <dgm:t>
        <a:bodyPr/>
        <a:lstStyle/>
        <a:p>
          <a:r>
            <a:rPr lang="ru-RU" sz="2000" i="1" dirty="0" smtClean="0"/>
            <a:t>ОСНОВНЫЕ ПУТИ ДОСТИЖЕНИЯ</a:t>
          </a:r>
          <a:endParaRPr lang="ru-RU" sz="2000" i="1" dirty="0"/>
        </a:p>
      </dgm:t>
    </dgm:pt>
    <dgm:pt modelId="{8150238E-24CB-4866-A85D-C8FD8A90C8AB}" type="parTrans" cxnId="{D5F16AEB-78BA-4A6E-9123-4C223EEFEDB9}">
      <dgm:prSet/>
      <dgm:spPr/>
      <dgm:t>
        <a:bodyPr/>
        <a:lstStyle/>
        <a:p>
          <a:endParaRPr lang="ru-RU" sz="1000"/>
        </a:p>
      </dgm:t>
    </dgm:pt>
    <dgm:pt modelId="{E1746F0F-8E56-4627-83C5-0076850A4A27}" type="sibTrans" cxnId="{D5F16AEB-78BA-4A6E-9123-4C223EEFEDB9}">
      <dgm:prSet/>
      <dgm:spPr/>
      <dgm:t>
        <a:bodyPr/>
        <a:lstStyle/>
        <a:p>
          <a:endParaRPr lang="ru-RU" sz="1000"/>
        </a:p>
      </dgm:t>
    </dgm:pt>
    <dgm:pt modelId="{62541DC2-8CE0-4EC7-BFC8-466924E1485C}">
      <dgm:prSet phldrT="[Текст]" custT="1"/>
      <dgm:spPr/>
      <dgm:t>
        <a:bodyPr/>
        <a:lstStyle/>
        <a:p>
          <a:r>
            <a:rPr lang="ru-RU" sz="2000" b="1" dirty="0" smtClean="0"/>
            <a:t>1) Интернационализация образовательной среды РГПУ им. А.И. Герцена</a:t>
          </a:r>
          <a:r>
            <a:rPr lang="ru-RU" sz="2000" dirty="0" smtClean="0"/>
            <a:t> </a:t>
          </a:r>
          <a:endParaRPr lang="ru-RU" sz="2000" dirty="0"/>
        </a:p>
      </dgm:t>
    </dgm:pt>
    <dgm:pt modelId="{5B6ED184-C8BE-4997-836C-29514918975B}" type="parTrans" cxnId="{DBA57AC2-BE51-4390-BC26-529365350736}">
      <dgm:prSet/>
      <dgm:spPr/>
      <dgm:t>
        <a:bodyPr/>
        <a:lstStyle/>
        <a:p>
          <a:endParaRPr lang="ru-RU" sz="1000"/>
        </a:p>
      </dgm:t>
    </dgm:pt>
    <dgm:pt modelId="{EE0C70DA-2B88-4A44-9FA3-6FFEEE5AF46D}" type="sibTrans" cxnId="{DBA57AC2-BE51-4390-BC26-529365350736}">
      <dgm:prSet/>
      <dgm:spPr/>
      <dgm:t>
        <a:bodyPr/>
        <a:lstStyle/>
        <a:p>
          <a:endParaRPr lang="ru-RU" sz="1000"/>
        </a:p>
      </dgm:t>
    </dgm:pt>
    <dgm:pt modelId="{CBF1A1C4-60DD-4C59-BC3C-52D03B40D45A}">
      <dgm:prSet phldrT="[Текст]" custT="1"/>
      <dgm:spPr/>
      <dgm:t>
        <a:bodyPr/>
        <a:lstStyle/>
        <a:p>
          <a:r>
            <a:rPr lang="ru-RU" sz="2000" b="1" dirty="0" smtClean="0"/>
            <a:t>2) Совершенствование системы учебно-методического сопровождения образовательной деятельности </a:t>
          </a:r>
          <a:endParaRPr lang="ru-RU" sz="2000" dirty="0"/>
        </a:p>
      </dgm:t>
    </dgm:pt>
    <dgm:pt modelId="{84A8F0B4-6F9E-4EBF-98C1-9694AFB190B2}" type="parTrans" cxnId="{BF85EB16-841B-4E65-B785-69F6F9C854EA}">
      <dgm:prSet/>
      <dgm:spPr/>
      <dgm:t>
        <a:bodyPr/>
        <a:lstStyle/>
        <a:p>
          <a:endParaRPr lang="ru-RU" sz="1000"/>
        </a:p>
      </dgm:t>
    </dgm:pt>
    <dgm:pt modelId="{991C3212-976B-401F-82DE-012A7F0F29DF}" type="sibTrans" cxnId="{BF85EB16-841B-4E65-B785-69F6F9C854EA}">
      <dgm:prSet/>
      <dgm:spPr/>
      <dgm:t>
        <a:bodyPr/>
        <a:lstStyle/>
        <a:p>
          <a:endParaRPr lang="ru-RU" sz="1000"/>
        </a:p>
      </dgm:t>
    </dgm:pt>
    <dgm:pt modelId="{AF03CC11-3980-44F7-AF84-D526D95A4B26}" type="pres">
      <dgm:prSet presAssocID="{109FCBF0-EAE2-4FE4-8C39-FD8FD2ECBF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7292E2-B7AD-4AC8-B0C9-43352A1B6098}" type="pres">
      <dgm:prSet presAssocID="{7A409966-21E9-4A24-8CCC-4D297D7CB00F}" presName="thickLine" presStyleLbl="alignNode1" presStyleIdx="0" presStyleCnt="1"/>
      <dgm:spPr/>
    </dgm:pt>
    <dgm:pt modelId="{032A0C7D-2B73-434C-90CD-EDD149DC9809}" type="pres">
      <dgm:prSet presAssocID="{7A409966-21E9-4A24-8CCC-4D297D7CB00F}" presName="horz1" presStyleCnt="0"/>
      <dgm:spPr/>
    </dgm:pt>
    <dgm:pt modelId="{965D7B03-7F3B-4903-951F-6EB61FC78A57}" type="pres">
      <dgm:prSet presAssocID="{7A409966-21E9-4A24-8CCC-4D297D7CB00F}" presName="tx1" presStyleLbl="revTx" presStyleIdx="0" presStyleCnt="3"/>
      <dgm:spPr/>
      <dgm:t>
        <a:bodyPr/>
        <a:lstStyle/>
        <a:p>
          <a:endParaRPr lang="ru-RU"/>
        </a:p>
      </dgm:t>
    </dgm:pt>
    <dgm:pt modelId="{4462FB58-122F-4661-824E-46BA603DD9C9}" type="pres">
      <dgm:prSet presAssocID="{7A409966-21E9-4A24-8CCC-4D297D7CB00F}" presName="vert1" presStyleCnt="0"/>
      <dgm:spPr/>
    </dgm:pt>
    <dgm:pt modelId="{82387CBE-C24B-442E-8BBB-303552B514DE}" type="pres">
      <dgm:prSet presAssocID="{62541DC2-8CE0-4EC7-BFC8-466924E1485C}" presName="vertSpace2a" presStyleCnt="0"/>
      <dgm:spPr/>
    </dgm:pt>
    <dgm:pt modelId="{D96322D2-1CA6-4274-A54A-DC08B83F33CB}" type="pres">
      <dgm:prSet presAssocID="{62541DC2-8CE0-4EC7-BFC8-466924E1485C}" presName="horz2" presStyleCnt="0"/>
      <dgm:spPr/>
    </dgm:pt>
    <dgm:pt modelId="{62088015-118D-4E54-9198-BCE9459F8557}" type="pres">
      <dgm:prSet presAssocID="{62541DC2-8CE0-4EC7-BFC8-466924E1485C}" presName="horzSpace2" presStyleCnt="0"/>
      <dgm:spPr/>
    </dgm:pt>
    <dgm:pt modelId="{2659F9EF-EAE3-4DC1-A903-E4C9130720AE}" type="pres">
      <dgm:prSet presAssocID="{62541DC2-8CE0-4EC7-BFC8-466924E1485C}" presName="tx2" presStyleLbl="revTx" presStyleIdx="1" presStyleCnt="3"/>
      <dgm:spPr/>
      <dgm:t>
        <a:bodyPr/>
        <a:lstStyle/>
        <a:p>
          <a:endParaRPr lang="ru-RU"/>
        </a:p>
      </dgm:t>
    </dgm:pt>
    <dgm:pt modelId="{7331DA0A-45B0-4168-9ED9-3F4F7ED4F884}" type="pres">
      <dgm:prSet presAssocID="{62541DC2-8CE0-4EC7-BFC8-466924E1485C}" presName="vert2" presStyleCnt="0"/>
      <dgm:spPr/>
    </dgm:pt>
    <dgm:pt modelId="{478463BB-6A59-448B-B7B8-8F5E9D882923}" type="pres">
      <dgm:prSet presAssocID="{62541DC2-8CE0-4EC7-BFC8-466924E1485C}" presName="thinLine2b" presStyleLbl="callout" presStyleIdx="0" presStyleCnt="2"/>
      <dgm:spPr/>
    </dgm:pt>
    <dgm:pt modelId="{7CBE1108-7803-4794-A099-C60C260EF24B}" type="pres">
      <dgm:prSet presAssocID="{62541DC2-8CE0-4EC7-BFC8-466924E1485C}" presName="vertSpace2b" presStyleCnt="0"/>
      <dgm:spPr/>
    </dgm:pt>
    <dgm:pt modelId="{AB2B7ABE-711D-4BED-94A9-27DA89D7C205}" type="pres">
      <dgm:prSet presAssocID="{CBF1A1C4-60DD-4C59-BC3C-52D03B40D45A}" presName="horz2" presStyleCnt="0"/>
      <dgm:spPr/>
    </dgm:pt>
    <dgm:pt modelId="{13AC3E41-33B8-420C-8390-8492B819F7FE}" type="pres">
      <dgm:prSet presAssocID="{CBF1A1C4-60DD-4C59-BC3C-52D03B40D45A}" presName="horzSpace2" presStyleCnt="0"/>
      <dgm:spPr/>
    </dgm:pt>
    <dgm:pt modelId="{42C3753A-D25C-4503-9693-F85C5DD18FBD}" type="pres">
      <dgm:prSet presAssocID="{CBF1A1C4-60DD-4C59-BC3C-52D03B40D45A}" presName="tx2" presStyleLbl="revTx" presStyleIdx="2" presStyleCnt="3"/>
      <dgm:spPr/>
      <dgm:t>
        <a:bodyPr/>
        <a:lstStyle/>
        <a:p>
          <a:endParaRPr lang="ru-RU"/>
        </a:p>
      </dgm:t>
    </dgm:pt>
    <dgm:pt modelId="{285062A0-27EE-4861-A092-7736D894D756}" type="pres">
      <dgm:prSet presAssocID="{CBF1A1C4-60DD-4C59-BC3C-52D03B40D45A}" presName="vert2" presStyleCnt="0"/>
      <dgm:spPr/>
    </dgm:pt>
    <dgm:pt modelId="{2329B246-CF14-4D32-B142-43F5BEF4E578}" type="pres">
      <dgm:prSet presAssocID="{CBF1A1C4-60DD-4C59-BC3C-52D03B40D45A}" presName="thinLine2b" presStyleLbl="callout" presStyleIdx="1" presStyleCnt="2"/>
      <dgm:spPr/>
    </dgm:pt>
    <dgm:pt modelId="{8A4BFB4E-6468-40CE-B535-311D164BD6A8}" type="pres">
      <dgm:prSet presAssocID="{CBF1A1C4-60DD-4C59-BC3C-52D03B40D45A}" presName="vertSpace2b" presStyleCnt="0"/>
      <dgm:spPr/>
    </dgm:pt>
  </dgm:ptLst>
  <dgm:cxnLst>
    <dgm:cxn modelId="{E685B225-BFE9-4287-BE81-A45794C5C830}" type="presOf" srcId="{CBF1A1C4-60DD-4C59-BC3C-52D03B40D45A}" destId="{42C3753A-D25C-4503-9693-F85C5DD18FBD}" srcOrd="0" destOrd="0" presId="urn:microsoft.com/office/officeart/2008/layout/LinedList"/>
    <dgm:cxn modelId="{D5F16AEB-78BA-4A6E-9123-4C223EEFEDB9}" srcId="{109FCBF0-EAE2-4FE4-8C39-FD8FD2ECBF52}" destId="{7A409966-21E9-4A24-8CCC-4D297D7CB00F}" srcOrd="0" destOrd="0" parTransId="{8150238E-24CB-4866-A85D-C8FD8A90C8AB}" sibTransId="{E1746F0F-8E56-4627-83C5-0076850A4A27}"/>
    <dgm:cxn modelId="{3B2E2828-8E64-46E6-BF81-C7AE77B117EE}" type="presOf" srcId="{62541DC2-8CE0-4EC7-BFC8-466924E1485C}" destId="{2659F9EF-EAE3-4DC1-A903-E4C9130720AE}" srcOrd="0" destOrd="0" presId="urn:microsoft.com/office/officeart/2008/layout/LinedList"/>
    <dgm:cxn modelId="{BF85EB16-841B-4E65-B785-69F6F9C854EA}" srcId="{7A409966-21E9-4A24-8CCC-4D297D7CB00F}" destId="{CBF1A1C4-60DD-4C59-BC3C-52D03B40D45A}" srcOrd="1" destOrd="0" parTransId="{84A8F0B4-6F9E-4EBF-98C1-9694AFB190B2}" sibTransId="{991C3212-976B-401F-82DE-012A7F0F29DF}"/>
    <dgm:cxn modelId="{DBA57AC2-BE51-4390-BC26-529365350736}" srcId="{7A409966-21E9-4A24-8CCC-4D297D7CB00F}" destId="{62541DC2-8CE0-4EC7-BFC8-466924E1485C}" srcOrd="0" destOrd="0" parTransId="{5B6ED184-C8BE-4997-836C-29514918975B}" sibTransId="{EE0C70DA-2B88-4A44-9FA3-6FFEEE5AF46D}"/>
    <dgm:cxn modelId="{0541925E-0F5C-44B5-8350-6E51CC039FB7}" type="presOf" srcId="{7A409966-21E9-4A24-8CCC-4D297D7CB00F}" destId="{965D7B03-7F3B-4903-951F-6EB61FC78A57}" srcOrd="0" destOrd="0" presId="urn:microsoft.com/office/officeart/2008/layout/LinedList"/>
    <dgm:cxn modelId="{AA0F6E08-FADC-4CBA-95B4-7F7783F69DCF}" type="presOf" srcId="{109FCBF0-EAE2-4FE4-8C39-FD8FD2ECBF52}" destId="{AF03CC11-3980-44F7-AF84-D526D95A4B26}" srcOrd="0" destOrd="0" presId="urn:microsoft.com/office/officeart/2008/layout/LinedList"/>
    <dgm:cxn modelId="{61B67C6A-68F6-4C28-8F26-14A2DB8FF7C1}" type="presParOf" srcId="{AF03CC11-3980-44F7-AF84-D526D95A4B26}" destId="{2B7292E2-B7AD-4AC8-B0C9-43352A1B6098}" srcOrd="0" destOrd="0" presId="urn:microsoft.com/office/officeart/2008/layout/LinedList"/>
    <dgm:cxn modelId="{24E980AD-F8B5-45AD-80C1-5A79365E8FB7}" type="presParOf" srcId="{AF03CC11-3980-44F7-AF84-D526D95A4B26}" destId="{032A0C7D-2B73-434C-90CD-EDD149DC9809}" srcOrd="1" destOrd="0" presId="urn:microsoft.com/office/officeart/2008/layout/LinedList"/>
    <dgm:cxn modelId="{3EAA85D0-4F72-4A42-B6FA-CC720B546573}" type="presParOf" srcId="{032A0C7D-2B73-434C-90CD-EDD149DC9809}" destId="{965D7B03-7F3B-4903-951F-6EB61FC78A57}" srcOrd="0" destOrd="0" presId="urn:microsoft.com/office/officeart/2008/layout/LinedList"/>
    <dgm:cxn modelId="{79752021-76C3-4525-B935-774D9862DF74}" type="presParOf" srcId="{032A0C7D-2B73-434C-90CD-EDD149DC9809}" destId="{4462FB58-122F-4661-824E-46BA603DD9C9}" srcOrd="1" destOrd="0" presId="urn:microsoft.com/office/officeart/2008/layout/LinedList"/>
    <dgm:cxn modelId="{A5035542-C831-49D2-8137-229201FD8406}" type="presParOf" srcId="{4462FB58-122F-4661-824E-46BA603DD9C9}" destId="{82387CBE-C24B-442E-8BBB-303552B514DE}" srcOrd="0" destOrd="0" presId="urn:microsoft.com/office/officeart/2008/layout/LinedList"/>
    <dgm:cxn modelId="{A0B66D42-60FD-4462-A2BE-76B4397EBE58}" type="presParOf" srcId="{4462FB58-122F-4661-824E-46BA603DD9C9}" destId="{D96322D2-1CA6-4274-A54A-DC08B83F33CB}" srcOrd="1" destOrd="0" presId="urn:microsoft.com/office/officeart/2008/layout/LinedList"/>
    <dgm:cxn modelId="{092F86BF-DA82-4184-8D31-6CBCE7F1B76E}" type="presParOf" srcId="{D96322D2-1CA6-4274-A54A-DC08B83F33CB}" destId="{62088015-118D-4E54-9198-BCE9459F8557}" srcOrd="0" destOrd="0" presId="urn:microsoft.com/office/officeart/2008/layout/LinedList"/>
    <dgm:cxn modelId="{95E7E2AD-4F5A-4AE5-B0A8-F3AF66EB02BA}" type="presParOf" srcId="{D96322D2-1CA6-4274-A54A-DC08B83F33CB}" destId="{2659F9EF-EAE3-4DC1-A903-E4C9130720AE}" srcOrd="1" destOrd="0" presId="urn:microsoft.com/office/officeart/2008/layout/LinedList"/>
    <dgm:cxn modelId="{90CF7A16-7D3F-49BD-A739-5B4139E264C1}" type="presParOf" srcId="{D96322D2-1CA6-4274-A54A-DC08B83F33CB}" destId="{7331DA0A-45B0-4168-9ED9-3F4F7ED4F884}" srcOrd="2" destOrd="0" presId="urn:microsoft.com/office/officeart/2008/layout/LinedList"/>
    <dgm:cxn modelId="{22CC42DE-6CFA-4F02-AABA-B92329E0CC96}" type="presParOf" srcId="{4462FB58-122F-4661-824E-46BA603DD9C9}" destId="{478463BB-6A59-448B-B7B8-8F5E9D882923}" srcOrd="2" destOrd="0" presId="urn:microsoft.com/office/officeart/2008/layout/LinedList"/>
    <dgm:cxn modelId="{E62990C0-DD51-4C59-8AAD-0052A14E6698}" type="presParOf" srcId="{4462FB58-122F-4661-824E-46BA603DD9C9}" destId="{7CBE1108-7803-4794-A099-C60C260EF24B}" srcOrd="3" destOrd="0" presId="urn:microsoft.com/office/officeart/2008/layout/LinedList"/>
    <dgm:cxn modelId="{0961AB32-B06B-4B3E-BCDB-75A10F391C18}" type="presParOf" srcId="{4462FB58-122F-4661-824E-46BA603DD9C9}" destId="{AB2B7ABE-711D-4BED-94A9-27DA89D7C205}" srcOrd="4" destOrd="0" presId="urn:microsoft.com/office/officeart/2008/layout/LinedList"/>
    <dgm:cxn modelId="{540DEF6F-724B-4BD1-9CA7-CC06126FDFF7}" type="presParOf" srcId="{AB2B7ABE-711D-4BED-94A9-27DA89D7C205}" destId="{13AC3E41-33B8-420C-8390-8492B819F7FE}" srcOrd="0" destOrd="0" presId="urn:microsoft.com/office/officeart/2008/layout/LinedList"/>
    <dgm:cxn modelId="{8051E016-908E-4DDD-9801-1F6064733C83}" type="presParOf" srcId="{AB2B7ABE-711D-4BED-94A9-27DA89D7C205}" destId="{42C3753A-D25C-4503-9693-F85C5DD18FBD}" srcOrd="1" destOrd="0" presId="urn:microsoft.com/office/officeart/2008/layout/LinedList"/>
    <dgm:cxn modelId="{133D7EC9-AF15-4614-83E1-DA6C319BB2F0}" type="presParOf" srcId="{AB2B7ABE-711D-4BED-94A9-27DA89D7C205}" destId="{285062A0-27EE-4861-A092-7736D894D756}" srcOrd="2" destOrd="0" presId="urn:microsoft.com/office/officeart/2008/layout/LinedList"/>
    <dgm:cxn modelId="{C19F6F13-7635-47D9-BEC6-5E82BCF90985}" type="presParOf" srcId="{4462FB58-122F-4661-824E-46BA603DD9C9}" destId="{2329B246-CF14-4D32-B142-43F5BEF4E578}" srcOrd="5" destOrd="0" presId="urn:microsoft.com/office/officeart/2008/layout/LinedList"/>
    <dgm:cxn modelId="{3942AA4B-07B4-4C0B-BACE-B9ECE802A917}" type="presParOf" srcId="{4462FB58-122F-4661-824E-46BA603DD9C9}" destId="{8A4BFB4E-6468-40CE-B535-311D164BD6A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92E2-B7AD-4AC8-B0C9-43352A1B6098}">
      <dsp:nvSpPr>
        <dsp:cNvPr id="0" name=""/>
        <dsp:cNvSpPr/>
      </dsp:nvSpPr>
      <dsp:spPr>
        <a:xfrm>
          <a:off x="0" y="756"/>
          <a:ext cx="87129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D7B03-7F3B-4903-951F-6EB61FC78A57}">
      <dsp:nvSpPr>
        <dsp:cNvPr id="0" name=""/>
        <dsp:cNvSpPr/>
      </dsp:nvSpPr>
      <dsp:spPr>
        <a:xfrm>
          <a:off x="0" y="756"/>
          <a:ext cx="1742593" cy="15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ОСНОВНЫЕ ПУТИ </a:t>
          </a:r>
          <a:r>
            <a:rPr lang="ru-RU" sz="2000" i="1" kern="1200" dirty="0" smtClean="0"/>
            <a:t>ДОСТИЖЕНИЯ</a:t>
          </a:r>
          <a:endParaRPr lang="ru-RU" sz="2000" i="1" kern="1200" dirty="0"/>
        </a:p>
      </dsp:txBody>
      <dsp:txXfrm>
        <a:off x="0" y="756"/>
        <a:ext cx="1742593" cy="1548493"/>
      </dsp:txXfrm>
    </dsp:sp>
    <dsp:sp modelId="{81038DE7-C68C-4712-94A2-74918E0D4780}">
      <dsp:nvSpPr>
        <dsp:cNvPr id="0" name=""/>
        <dsp:cNvSpPr/>
      </dsp:nvSpPr>
      <dsp:spPr>
        <a:xfrm>
          <a:off x="1918908" y="0"/>
          <a:ext cx="5662980" cy="483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Проведение эффективной международной маркетинговой деятельности</a:t>
          </a:r>
          <a:endParaRPr lang="ru-RU" sz="2000" kern="1200" dirty="0"/>
        </a:p>
      </dsp:txBody>
      <dsp:txXfrm>
        <a:off x="1918908" y="0"/>
        <a:ext cx="5662980" cy="483904"/>
      </dsp:txXfrm>
    </dsp:sp>
    <dsp:sp modelId="{C899253F-17A5-4D4B-9C97-1EE1D165F74B}">
      <dsp:nvSpPr>
        <dsp:cNvPr id="0" name=""/>
        <dsp:cNvSpPr/>
      </dsp:nvSpPr>
      <dsp:spPr>
        <a:xfrm>
          <a:off x="1742593" y="508856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3753A-D25C-4503-9693-F85C5DD18FBD}">
      <dsp:nvSpPr>
        <dsp:cNvPr id="0" name=""/>
        <dsp:cNvSpPr/>
      </dsp:nvSpPr>
      <dsp:spPr>
        <a:xfrm>
          <a:off x="1873287" y="533051"/>
          <a:ext cx="6839679" cy="483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2) Совершенствование учебно-воспитательной деятельности со студентами-иностранцами</a:t>
          </a:r>
          <a:endParaRPr lang="ru-RU" sz="2000" kern="1200" dirty="0"/>
        </a:p>
      </dsp:txBody>
      <dsp:txXfrm>
        <a:off x="1873287" y="533051"/>
        <a:ext cx="6839679" cy="483904"/>
      </dsp:txXfrm>
    </dsp:sp>
    <dsp:sp modelId="{2329B246-CF14-4D32-B142-43F5BEF4E578}">
      <dsp:nvSpPr>
        <dsp:cNvPr id="0" name=""/>
        <dsp:cNvSpPr/>
      </dsp:nvSpPr>
      <dsp:spPr>
        <a:xfrm>
          <a:off x="1742593" y="1016955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699EE-A344-4B42-8F33-03B43B420CCB}">
      <dsp:nvSpPr>
        <dsp:cNvPr id="0" name=""/>
        <dsp:cNvSpPr/>
      </dsp:nvSpPr>
      <dsp:spPr>
        <a:xfrm>
          <a:off x="1873287" y="1041150"/>
          <a:ext cx="6839679" cy="483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533400" lvl="0" indent="-533400" algn="l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3) Совершенствование системы управления                        образов. процессом  обучающихся из других стран</a:t>
          </a:r>
          <a:endParaRPr lang="ru-RU" sz="2000" kern="1200" dirty="0"/>
        </a:p>
      </dsp:txBody>
      <dsp:txXfrm>
        <a:off x="1873287" y="1041150"/>
        <a:ext cx="6839679" cy="483904"/>
      </dsp:txXfrm>
    </dsp:sp>
    <dsp:sp modelId="{CD399E5E-A382-4EEC-AF9C-40C29BA6DAD3}">
      <dsp:nvSpPr>
        <dsp:cNvPr id="0" name=""/>
        <dsp:cNvSpPr/>
      </dsp:nvSpPr>
      <dsp:spPr>
        <a:xfrm>
          <a:off x="1742593" y="1525054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92E2-B7AD-4AC8-B0C9-43352A1B6098}">
      <dsp:nvSpPr>
        <dsp:cNvPr id="0" name=""/>
        <dsp:cNvSpPr/>
      </dsp:nvSpPr>
      <dsp:spPr>
        <a:xfrm>
          <a:off x="0" y="756"/>
          <a:ext cx="87129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D7B03-7F3B-4903-951F-6EB61FC78A57}">
      <dsp:nvSpPr>
        <dsp:cNvPr id="0" name=""/>
        <dsp:cNvSpPr/>
      </dsp:nvSpPr>
      <dsp:spPr>
        <a:xfrm>
          <a:off x="0" y="756"/>
          <a:ext cx="1742593" cy="15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ОСНОВНЫЕ ПУТИ ДОСТИЖЕНИЯ</a:t>
          </a:r>
          <a:endParaRPr lang="ru-RU" sz="2000" i="1" kern="1200" dirty="0"/>
        </a:p>
      </dsp:txBody>
      <dsp:txXfrm>
        <a:off x="0" y="756"/>
        <a:ext cx="1742593" cy="1548493"/>
      </dsp:txXfrm>
    </dsp:sp>
    <dsp:sp modelId="{2659F9EF-EAE3-4DC1-A903-E4C9130720AE}">
      <dsp:nvSpPr>
        <dsp:cNvPr id="0" name=""/>
        <dsp:cNvSpPr/>
      </dsp:nvSpPr>
      <dsp:spPr>
        <a:xfrm>
          <a:off x="1873287" y="36747"/>
          <a:ext cx="6839679" cy="719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1) Создание и внедрение системы </a:t>
          </a:r>
          <a:r>
            <a:rPr lang="ru-RU" sz="1600" kern="1200" dirty="0" err="1" smtClean="0"/>
            <a:t>рекрутинга</a:t>
          </a:r>
          <a:r>
            <a:rPr lang="ru-RU" sz="1600" kern="1200" dirty="0" smtClean="0"/>
            <a:t>, нацеленной на привлечение иностранных студентов на обучение по дополнительным образовательным программам русского языка как иностранного </a:t>
          </a:r>
          <a:endParaRPr lang="ru-RU" sz="1600" kern="1200" dirty="0"/>
        </a:p>
      </dsp:txBody>
      <dsp:txXfrm>
        <a:off x="1873287" y="36747"/>
        <a:ext cx="6839679" cy="719807"/>
      </dsp:txXfrm>
    </dsp:sp>
    <dsp:sp modelId="{478463BB-6A59-448B-B7B8-8F5E9D882923}">
      <dsp:nvSpPr>
        <dsp:cNvPr id="0" name=""/>
        <dsp:cNvSpPr/>
      </dsp:nvSpPr>
      <dsp:spPr>
        <a:xfrm>
          <a:off x="1742593" y="756554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3753A-D25C-4503-9693-F85C5DD18FBD}">
      <dsp:nvSpPr>
        <dsp:cNvPr id="0" name=""/>
        <dsp:cNvSpPr/>
      </dsp:nvSpPr>
      <dsp:spPr>
        <a:xfrm>
          <a:off x="1873287" y="792545"/>
          <a:ext cx="6839679" cy="719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2) Совершенствование системы учебно-методической поддержки дополнительных образовательных программ в РГПУ им. А.И. Герцена</a:t>
          </a:r>
          <a:endParaRPr lang="ru-RU" sz="1600" kern="1200" dirty="0"/>
        </a:p>
      </dsp:txBody>
      <dsp:txXfrm>
        <a:off x="1873287" y="792545"/>
        <a:ext cx="6839679" cy="719807"/>
      </dsp:txXfrm>
    </dsp:sp>
    <dsp:sp modelId="{2329B246-CF14-4D32-B142-43F5BEF4E578}">
      <dsp:nvSpPr>
        <dsp:cNvPr id="0" name=""/>
        <dsp:cNvSpPr/>
      </dsp:nvSpPr>
      <dsp:spPr>
        <a:xfrm>
          <a:off x="1742593" y="1512352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0D4EB-5CE4-40EC-B563-389BD13B513C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1"/>
              </a:solidFill>
            </a:rPr>
            <a:t>358</a:t>
          </a:r>
          <a:r>
            <a:rPr lang="ru-RU" sz="3600" kern="1200" dirty="0" smtClean="0">
              <a:solidFill>
                <a:schemeClr val="bg1"/>
              </a:solidFill>
            </a:rPr>
            <a:t> 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436958" y="1596826"/>
        <a:ext cx="1305521" cy="870346"/>
      </dsp:txXfrm>
    </dsp:sp>
    <dsp:sp modelId="{9FE08E52-6226-4A24-9C97-059DFDE9918B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/>
            <a:t>390</a:t>
          </a:r>
          <a:endParaRPr lang="ru-RU" sz="2300" b="1" i="1" kern="1200" dirty="0"/>
        </a:p>
      </dsp:txBody>
      <dsp:txXfrm>
        <a:off x="2395239" y="1596826"/>
        <a:ext cx="1305521" cy="870346"/>
      </dsp:txXfrm>
    </dsp:sp>
    <dsp:sp modelId="{D0DCE64D-B86F-47AB-8EEE-135442BB8AA4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/>
            <a:t>343</a:t>
          </a:r>
          <a:endParaRPr lang="ru-RU" sz="5200" b="1" i="1" kern="1200" dirty="0"/>
        </a:p>
      </dsp:txBody>
      <dsp:txXfrm>
        <a:off x="4353519" y="1596826"/>
        <a:ext cx="1305521" cy="870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92E2-B7AD-4AC8-B0C9-43352A1B6098}">
      <dsp:nvSpPr>
        <dsp:cNvPr id="0" name=""/>
        <dsp:cNvSpPr/>
      </dsp:nvSpPr>
      <dsp:spPr>
        <a:xfrm>
          <a:off x="0" y="756"/>
          <a:ext cx="87129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D7B03-7F3B-4903-951F-6EB61FC78A57}">
      <dsp:nvSpPr>
        <dsp:cNvPr id="0" name=""/>
        <dsp:cNvSpPr/>
      </dsp:nvSpPr>
      <dsp:spPr>
        <a:xfrm>
          <a:off x="0" y="756"/>
          <a:ext cx="1742593" cy="15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ОСНОВНЫЕ ПУТИ ДОСТИЖЕНИЯ</a:t>
          </a:r>
          <a:endParaRPr lang="ru-RU" sz="2000" i="1" kern="1200" dirty="0"/>
        </a:p>
      </dsp:txBody>
      <dsp:txXfrm>
        <a:off x="0" y="756"/>
        <a:ext cx="1742593" cy="1548493"/>
      </dsp:txXfrm>
    </dsp:sp>
    <dsp:sp modelId="{2659F9EF-EAE3-4DC1-A903-E4C9130720AE}">
      <dsp:nvSpPr>
        <dsp:cNvPr id="0" name=""/>
        <dsp:cNvSpPr/>
      </dsp:nvSpPr>
      <dsp:spPr>
        <a:xfrm>
          <a:off x="1873287" y="36747"/>
          <a:ext cx="6839679" cy="719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1) Организация системы маркетинга научных направлений</a:t>
          </a:r>
          <a:r>
            <a:rPr lang="ru-RU" sz="1800" kern="1200" dirty="0" smtClean="0"/>
            <a:t>, </a:t>
          </a:r>
          <a:r>
            <a:rPr lang="ru-RU" sz="1800" b="1" kern="1200" dirty="0" smtClean="0"/>
            <a:t>по которым осуществляется обучение и защиты иностранных аспирантов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1873287" y="36747"/>
        <a:ext cx="6839679" cy="719807"/>
      </dsp:txXfrm>
    </dsp:sp>
    <dsp:sp modelId="{478463BB-6A59-448B-B7B8-8F5E9D882923}">
      <dsp:nvSpPr>
        <dsp:cNvPr id="0" name=""/>
        <dsp:cNvSpPr/>
      </dsp:nvSpPr>
      <dsp:spPr>
        <a:xfrm>
          <a:off x="1742593" y="756554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3753A-D25C-4503-9693-F85C5DD18FBD}">
      <dsp:nvSpPr>
        <dsp:cNvPr id="0" name=""/>
        <dsp:cNvSpPr/>
      </dsp:nvSpPr>
      <dsp:spPr>
        <a:xfrm>
          <a:off x="1873287" y="792545"/>
          <a:ext cx="6839679" cy="719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2) Формирование бренда РГПУ им. А.И. Герцена как ведущего центра научных исследований в области образования </a:t>
          </a:r>
          <a:endParaRPr lang="ru-RU" sz="1800" kern="1200" dirty="0"/>
        </a:p>
      </dsp:txBody>
      <dsp:txXfrm>
        <a:off x="1873287" y="792545"/>
        <a:ext cx="6839679" cy="719807"/>
      </dsp:txXfrm>
    </dsp:sp>
    <dsp:sp modelId="{2329B246-CF14-4D32-B142-43F5BEF4E578}">
      <dsp:nvSpPr>
        <dsp:cNvPr id="0" name=""/>
        <dsp:cNvSpPr/>
      </dsp:nvSpPr>
      <dsp:spPr>
        <a:xfrm>
          <a:off x="1742593" y="1512352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92E2-B7AD-4AC8-B0C9-43352A1B6098}">
      <dsp:nvSpPr>
        <dsp:cNvPr id="0" name=""/>
        <dsp:cNvSpPr/>
      </dsp:nvSpPr>
      <dsp:spPr>
        <a:xfrm>
          <a:off x="0" y="0"/>
          <a:ext cx="87129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D7B03-7F3B-4903-951F-6EB61FC78A57}">
      <dsp:nvSpPr>
        <dsp:cNvPr id="0" name=""/>
        <dsp:cNvSpPr/>
      </dsp:nvSpPr>
      <dsp:spPr>
        <a:xfrm>
          <a:off x="0" y="0"/>
          <a:ext cx="1742593" cy="169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ОСНОВНЫЕ ПУТИ ДОСТИЖЕНИЯ</a:t>
          </a:r>
          <a:endParaRPr lang="ru-RU" sz="2000" i="1" kern="1200" dirty="0"/>
        </a:p>
      </dsp:txBody>
      <dsp:txXfrm>
        <a:off x="0" y="0"/>
        <a:ext cx="1742593" cy="1694023"/>
      </dsp:txXfrm>
    </dsp:sp>
    <dsp:sp modelId="{2659F9EF-EAE3-4DC1-A903-E4C9130720AE}">
      <dsp:nvSpPr>
        <dsp:cNvPr id="0" name=""/>
        <dsp:cNvSpPr/>
      </dsp:nvSpPr>
      <dsp:spPr>
        <a:xfrm>
          <a:off x="1873287" y="39372"/>
          <a:ext cx="6839679" cy="78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1) Развитие системы обеспечения международной академической мобильности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873287" y="39372"/>
        <a:ext cx="6839679" cy="787456"/>
      </dsp:txXfrm>
    </dsp:sp>
    <dsp:sp modelId="{478463BB-6A59-448B-B7B8-8F5E9D882923}">
      <dsp:nvSpPr>
        <dsp:cNvPr id="0" name=""/>
        <dsp:cNvSpPr/>
      </dsp:nvSpPr>
      <dsp:spPr>
        <a:xfrm>
          <a:off x="1742593" y="826828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3753A-D25C-4503-9693-F85C5DD18FBD}">
      <dsp:nvSpPr>
        <dsp:cNvPr id="0" name=""/>
        <dsp:cNvSpPr/>
      </dsp:nvSpPr>
      <dsp:spPr>
        <a:xfrm>
          <a:off x="1873287" y="866201"/>
          <a:ext cx="6839679" cy="78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2) Совершенствование механизма участия студентов в программах академической мобильности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873287" y="866201"/>
        <a:ext cx="6839679" cy="787456"/>
      </dsp:txXfrm>
    </dsp:sp>
    <dsp:sp modelId="{2329B246-CF14-4D32-B142-43F5BEF4E578}">
      <dsp:nvSpPr>
        <dsp:cNvPr id="0" name=""/>
        <dsp:cNvSpPr/>
      </dsp:nvSpPr>
      <dsp:spPr>
        <a:xfrm>
          <a:off x="1742593" y="1653657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92E2-B7AD-4AC8-B0C9-43352A1B6098}">
      <dsp:nvSpPr>
        <dsp:cNvPr id="0" name=""/>
        <dsp:cNvSpPr/>
      </dsp:nvSpPr>
      <dsp:spPr>
        <a:xfrm>
          <a:off x="0" y="0"/>
          <a:ext cx="87129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D7B03-7F3B-4903-951F-6EB61FC78A57}">
      <dsp:nvSpPr>
        <dsp:cNvPr id="0" name=""/>
        <dsp:cNvSpPr/>
      </dsp:nvSpPr>
      <dsp:spPr>
        <a:xfrm>
          <a:off x="0" y="0"/>
          <a:ext cx="1742593" cy="1550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ОСНОВНЫЕ ПУТИ ДОСТИЖЕНИЯ</a:t>
          </a:r>
          <a:endParaRPr lang="ru-RU" sz="2000" i="1" kern="1200" dirty="0"/>
        </a:p>
      </dsp:txBody>
      <dsp:txXfrm>
        <a:off x="0" y="0"/>
        <a:ext cx="1742593" cy="1550007"/>
      </dsp:txXfrm>
    </dsp:sp>
    <dsp:sp modelId="{2659F9EF-EAE3-4DC1-A903-E4C9130720AE}">
      <dsp:nvSpPr>
        <dsp:cNvPr id="0" name=""/>
        <dsp:cNvSpPr/>
      </dsp:nvSpPr>
      <dsp:spPr>
        <a:xfrm>
          <a:off x="1873287" y="36025"/>
          <a:ext cx="6839679" cy="720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1) Интернационализация образовательной среды РГПУ им. А.И. Герцена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873287" y="36025"/>
        <a:ext cx="6839679" cy="720511"/>
      </dsp:txXfrm>
    </dsp:sp>
    <dsp:sp modelId="{478463BB-6A59-448B-B7B8-8F5E9D882923}">
      <dsp:nvSpPr>
        <dsp:cNvPr id="0" name=""/>
        <dsp:cNvSpPr/>
      </dsp:nvSpPr>
      <dsp:spPr>
        <a:xfrm>
          <a:off x="1742593" y="756536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3753A-D25C-4503-9693-F85C5DD18FBD}">
      <dsp:nvSpPr>
        <dsp:cNvPr id="0" name=""/>
        <dsp:cNvSpPr/>
      </dsp:nvSpPr>
      <dsp:spPr>
        <a:xfrm>
          <a:off x="1873287" y="792562"/>
          <a:ext cx="6839679" cy="720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2) Совершенствование системы учебно-методического сопровождения образовательной деятельности </a:t>
          </a:r>
          <a:endParaRPr lang="ru-RU" sz="2000" kern="1200" dirty="0"/>
        </a:p>
      </dsp:txBody>
      <dsp:txXfrm>
        <a:off x="1873287" y="792562"/>
        <a:ext cx="6839679" cy="720511"/>
      </dsp:txXfrm>
    </dsp:sp>
    <dsp:sp modelId="{2329B246-CF14-4D32-B142-43F5BEF4E578}">
      <dsp:nvSpPr>
        <dsp:cNvPr id="0" name=""/>
        <dsp:cNvSpPr/>
      </dsp:nvSpPr>
      <dsp:spPr>
        <a:xfrm>
          <a:off x="1742593" y="1513073"/>
          <a:ext cx="6970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A9D26-715F-4806-A339-EB3B7533A40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1ACC-39E3-4475-B884-AC8DFE07D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1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3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6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6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0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5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1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11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8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5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5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35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85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0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28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15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4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4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6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45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62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26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09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2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6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4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7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4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BFDF-3B5E-46E4-80B2-A17A985294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1E25-0178-4967-8E79-88D5EA40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3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BFDF-3B5E-46E4-80B2-A17A98529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1E25-0178-4967-8E79-88D5EA4071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4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23.png"/><Relationship Id="rId10" Type="http://schemas.microsoft.com/office/2007/relationships/diagramDrawing" Target="../diagrams/drawing3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640960" cy="367240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Franklin Gothic Demi Cond" pitchFamily="34" charset="0"/>
              </a:rPr>
              <a:t>«ДОРОЖНАЯ КАРТА» РАЗВИТИЯ МЕЖДУНАРОДНОЙ ДЕЯТЕЛЬНОСТИ В КОНТЕКСТЕ НОВОЙ РЕДАКЦИИ ПРОГРАММЫ РАЗВИТИЯ УНИВЕРСИТЕТА НА 2016-2020 ГГ.</a:t>
            </a:r>
            <a:endParaRPr lang="ru-RU" sz="4000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645782"/>
            <a:ext cx="8928992" cy="2204864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И.О. ПРОРЕКТОРА ПО МЕЖДУНАРОДНОЙ ДЕЯТЕЛЬНОСТИ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Ю. А. КОМАРОВА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		        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20 ФЕВРАЛЯ 2017 ГОДА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201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3" y="12954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Международная деятельность университета во внешних оценках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459"/>
            <a:ext cx="8424936" cy="56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Международная деятельность университета во внешних оценках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4076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1F497D">
                    <a:lumMod val="75000"/>
                  </a:srgbClr>
                </a:solidFill>
              </a:rPr>
              <a:t>ДОЛЯ ИНОСТРАННЫХ СТУДЕНТОВ, ОБУЧАЮЩИХСЯ ПО ПРОГРАММАМ БАКАЛАВРИАТА, СПЕЦИАЛИТЕТА, МАГИСТРАТУРЫ, В ОБЩЕЙ ЧИСЛЕННОСТИ СТУДЕНТОВ (ПРИВЕДЕННЫЙ КОНТИНГЕНТ)</a:t>
            </a:r>
            <a:endParaRPr lang="ru-RU" b="1" i="1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6000911" y="2284480"/>
            <a:ext cx="1739328" cy="1739328"/>
            <a:chOff x="7586663" y="2187575"/>
            <a:chExt cx="1697038" cy="1697038"/>
          </a:xfrm>
          <a:solidFill>
            <a:srgbClr val="E84C3D"/>
          </a:solidFill>
        </p:grpSpPr>
        <p:sp>
          <p:nvSpPr>
            <p:cNvPr id="10" name="Freeform 184"/>
            <p:cNvSpPr>
              <a:spLocks/>
            </p:cNvSpPr>
            <p:nvPr/>
          </p:nvSpPr>
          <p:spPr bwMode="auto">
            <a:xfrm>
              <a:off x="7586663" y="2982913"/>
              <a:ext cx="901700" cy="901700"/>
            </a:xfrm>
            <a:custGeom>
              <a:avLst/>
              <a:gdLst>
                <a:gd name="T0" fmla="*/ 984 w 2272"/>
                <a:gd name="T1" fmla="*/ 2272 h 2272"/>
                <a:gd name="T2" fmla="*/ 959 w 2272"/>
                <a:gd name="T3" fmla="*/ 2191 h 2272"/>
                <a:gd name="T4" fmla="*/ 928 w 2272"/>
                <a:gd name="T5" fmla="*/ 2033 h 2272"/>
                <a:gd name="T6" fmla="*/ 919 w 2272"/>
                <a:gd name="T7" fmla="*/ 1881 h 2272"/>
                <a:gd name="T8" fmla="*/ 931 w 2272"/>
                <a:gd name="T9" fmla="*/ 1734 h 2272"/>
                <a:gd name="T10" fmla="*/ 961 w 2272"/>
                <a:gd name="T11" fmla="*/ 1597 h 2272"/>
                <a:gd name="T12" fmla="*/ 1009 w 2272"/>
                <a:gd name="T13" fmla="*/ 1469 h 2272"/>
                <a:gd name="T14" fmla="*/ 1072 w 2272"/>
                <a:gd name="T15" fmla="*/ 1351 h 2272"/>
                <a:gd name="T16" fmla="*/ 1151 w 2272"/>
                <a:gd name="T17" fmla="*/ 1245 h 2272"/>
                <a:gd name="T18" fmla="*/ 1246 w 2272"/>
                <a:gd name="T19" fmla="*/ 1151 h 2272"/>
                <a:gd name="T20" fmla="*/ 1352 w 2272"/>
                <a:gd name="T21" fmla="*/ 1072 h 2272"/>
                <a:gd name="T22" fmla="*/ 1470 w 2272"/>
                <a:gd name="T23" fmla="*/ 1007 h 2272"/>
                <a:gd name="T24" fmla="*/ 1598 w 2272"/>
                <a:gd name="T25" fmla="*/ 961 h 2272"/>
                <a:gd name="T26" fmla="*/ 1736 w 2272"/>
                <a:gd name="T27" fmla="*/ 930 h 2272"/>
                <a:gd name="T28" fmla="*/ 1881 w 2272"/>
                <a:gd name="T29" fmla="*/ 919 h 2272"/>
                <a:gd name="T30" fmla="*/ 2034 w 2272"/>
                <a:gd name="T31" fmla="*/ 928 h 2272"/>
                <a:gd name="T32" fmla="*/ 2192 w 2272"/>
                <a:gd name="T33" fmla="*/ 958 h 2272"/>
                <a:gd name="T34" fmla="*/ 2272 w 2272"/>
                <a:gd name="T35" fmla="*/ 983 h 2272"/>
                <a:gd name="T36" fmla="*/ 1290 w 2272"/>
                <a:gd name="T37" fmla="*/ 0 h 2272"/>
                <a:gd name="T38" fmla="*/ 1314 w 2272"/>
                <a:gd name="T39" fmla="*/ 81 h 2272"/>
                <a:gd name="T40" fmla="*/ 1344 w 2272"/>
                <a:gd name="T41" fmla="*/ 239 h 2272"/>
                <a:gd name="T42" fmla="*/ 1353 w 2272"/>
                <a:gd name="T43" fmla="*/ 392 h 2272"/>
                <a:gd name="T44" fmla="*/ 1343 w 2272"/>
                <a:gd name="T45" fmla="*/ 537 h 2272"/>
                <a:gd name="T46" fmla="*/ 1313 w 2272"/>
                <a:gd name="T47" fmla="*/ 674 h 2272"/>
                <a:gd name="T48" fmla="*/ 1265 w 2272"/>
                <a:gd name="T49" fmla="*/ 804 h 2272"/>
                <a:gd name="T50" fmla="*/ 1200 w 2272"/>
                <a:gd name="T51" fmla="*/ 922 h 2272"/>
                <a:gd name="T52" fmla="*/ 1121 w 2272"/>
                <a:gd name="T53" fmla="*/ 1028 h 2272"/>
                <a:gd name="T54" fmla="*/ 1028 w 2272"/>
                <a:gd name="T55" fmla="*/ 1121 h 2272"/>
                <a:gd name="T56" fmla="*/ 922 w 2272"/>
                <a:gd name="T57" fmla="*/ 1200 h 2272"/>
                <a:gd name="T58" fmla="*/ 804 w 2272"/>
                <a:gd name="T59" fmla="*/ 1264 h 2272"/>
                <a:gd name="T60" fmla="*/ 675 w 2272"/>
                <a:gd name="T61" fmla="*/ 1312 h 2272"/>
                <a:gd name="T62" fmla="*/ 538 w 2272"/>
                <a:gd name="T63" fmla="*/ 1342 h 2272"/>
                <a:gd name="T64" fmla="*/ 392 w 2272"/>
                <a:gd name="T65" fmla="*/ 1353 h 2272"/>
                <a:gd name="T66" fmla="*/ 240 w 2272"/>
                <a:gd name="T67" fmla="*/ 1344 h 2272"/>
                <a:gd name="T68" fmla="*/ 82 w 2272"/>
                <a:gd name="T69" fmla="*/ 1313 h 2272"/>
                <a:gd name="T70" fmla="*/ 0 w 2272"/>
                <a:gd name="T71" fmla="*/ 1289 h 2272"/>
                <a:gd name="T72" fmla="*/ 984 w 2272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2" h="2272">
                  <a:moveTo>
                    <a:pt x="984" y="2272"/>
                  </a:moveTo>
                  <a:lnTo>
                    <a:pt x="959" y="2191"/>
                  </a:lnTo>
                  <a:lnTo>
                    <a:pt x="928" y="2033"/>
                  </a:lnTo>
                  <a:lnTo>
                    <a:pt x="919" y="1881"/>
                  </a:lnTo>
                  <a:lnTo>
                    <a:pt x="931" y="1734"/>
                  </a:lnTo>
                  <a:lnTo>
                    <a:pt x="961" y="1597"/>
                  </a:lnTo>
                  <a:lnTo>
                    <a:pt x="1009" y="1469"/>
                  </a:lnTo>
                  <a:lnTo>
                    <a:pt x="1072" y="1351"/>
                  </a:lnTo>
                  <a:lnTo>
                    <a:pt x="1151" y="1245"/>
                  </a:lnTo>
                  <a:lnTo>
                    <a:pt x="1246" y="1151"/>
                  </a:lnTo>
                  <a:lnTo>
                    <a:pt x="1352" y="1072"/>
                  </a:lnTo>
                  <a:lnTo>
                    <a:pt x="1470" y="1007"/>
                  </a:lnTo>
                  <a:lnTo>
                    <a:pt x="1598" y="961"/>
                  </a:lnTo>
                  <a:lnTo>
                    <a:pt x="1736" y="930"/>
                  </a:lnTo>
                  <a:lnTo>
                    <a:pt x="1881" y="919"/>
                  </a:lnTo>
                  <a:lnTo>
                    <a:pt x="2034" y="928"/>
                  </a:lnTo>
                  <a:lnTo>
                    <a:pt x="2192" y="958"/>
                  </a:lnTo>
                  <a:lnTo>
                    <a:pt x="2272" y="983"/>
                  </a:lnTo>
                  <a:lnTo>
                    <a:pt x="1290" y="0"/>
                  </a:lnTo>
                  <a:lnTo>
                    <a:pt x="1314" y="81"/>
                  </a:lnTo>
                  <a:lnTo>
                    <a:pt x="1344" y="239"/>
                  </a:lnTo>
                  <a:lnTo>
                    <a:pt x="1353" y="392"/>
                  </a:lnTo>
                  <a:lnTo>
                    <a:pt x="1343" y="537"/>
                  </a:lnTo>
                  <a:lnTo>
                    <a:pt x="1313" y="674"/>
                  </a:lnTo>
                  <a:lnTo>
                    <a:pt x="1265" y="804"/>
                  </a:lnTo>
                  <a:lnTo>
                    <a:pt x="1200" y="922"/>
                  </a:lnTo>
                  <a:lnTo>
                    <a:pt x="1121" y="1028"/>
                  </a:lnTo>
                  <a:lnTo>
                    <a:pt x="1028" y="1121"/>
                  </a:lnTo>
                  <a:lnTo>
                    <a:pt x="922" y="1200"/>
                  </a:lnTo>
                  <a:lnTo>
                    <a:pt x="804" y="1264"/>
                  </a:lnTo>
                  <a:lnTo>
                    <a:pt x="675" y="1312"/>
                  </a:lnTo>
                  <a:lnTo>
                    <a:pt x="538" y="1342"/>
                  </a:lnTo>
                  <a:lnTo>
                    <a:pt x="392" y="1353"/>
                  </a:lnTo>
                  <a:lnTo>
                    <a:pt x="240" y="1344"/>
                  </a:lnTo>
                  <a:lnTo>
                    <a:pt x="82" y="1313"/>
                  </a:lnTo>
                  <a:lnTo>
                    <a:pt x="0" y="1289"/>
                  </a:lnTo>
                  <a:lnTo>
                    <a:pt x="984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93"/>
            <p:cNvSpPr>
              <a:spLocks/>
            </p:cNvSpPr>
            <p:nvPr/>
          </p:nvSpPr>
          <p:spPr bwMode="auto">
            <a:xfrm>
              <a:off x="8069263" y="2187575"/>
              <a:ext cx="1214438" cy="1214438"/>
            </a:xfrm>
            <a:custGeom>
              <a:avLst/>
              <a:gdLst>
                <a:gd name="T0" fmla="*/ 1451 w 3061"/>
                <a:gd name="T1" fmla="*/ 2 h 3062"/>
                <a:gd name="T2" fmla="*/ 1148 w 3061"/>
                <a:gd name="T3" fmla="*/ 47 h 3062"/>
                <a:gd name="T4" fmla="*/ 867 w 3061"/>
                <a:gd name="T5" fmla="*/ 151 h 3062"/>
                <a:gd name="T6" fmla="*/ 614 w 3061"/>
                <a:gd name="T7" fmla="*/ 304 h 3062"/>
                <a:gd name="T8" fmla="*/ 398 w 3061"/>
                <a:gd name="T9" fmla="*/ 501 h 3062"/>
                <a:gd name="T10" fmla="*/ 221 w 3061"/>
                <a:gd name="T11" fmla="*/ 737 h 3062"/>
                <a:gd name="T12" fmla="*/ 92 w 3061"/>
                <a:gd name="T13" fmla="*/ 1005 h 3062"/>
                <a:gd name="T14" fmla="*/ 17 w 3061"/>
                <a:gd name="T15" fmla="*/ 1298 h 3062"/>
                <a:gd name="T16" fmla="*/ 0 w 3061"/>
                <a:gd name="T17" fmla="*/ 1531 h 3062"/>
                <a:gd name="T18" fmla="*/ 17 w 3061"/>
                <a:gd name="T19" fmla="*/ 1764 h 3062"/>
                <a:gd name="T20" fmla="*/ 92 w 3061"/>
                <a:gd name="T21" fmla="*/ 2057 h 3062"/>
                <a:gd name="T22" fmla="*/ 221 w 3061"/>
                <a:gd name="T23" fmla="*/ 2326 h 3062"/>
                <a:gd name="T24" fmla="*/ 398 w 3061"/>
                <a:gd name="T25" fmla="*/ 2560 h 3062"/>
                <a:gd name="T26" fmla="*/ 614 w 3061"/>
                <a:gd name="T27" fmla="*/ 2759 h 3062"/>
                <a:gd name="T28" fmla="*/ 867 w 3061"/>
                <a:gd name="T29" fmla="*/ 2912 h 3062"/>
                <a:gd name="T30" fmla="*/ 1148 w 3061"/>
                <a:gd name="T31" fmla="*/ 3014 h 3062"/>
                <a:gd name="T32" fmla="*/ 1451 w 3061"/>
                <a:gd name="T33" fmla="*/ 3061 h 3062"/>
                <a:gd name="T34" fmla="*/ 1609 w 3061"/>
                <a:gd name="T35" fmla="*/ 3061 h 3062"/>
                <a:gd name="T36" fmla="*/ 1914 w 3061"/>
                <a:gd name="T37" fmla="*/ 3014 h 3062"/>
                <a:gd name="T38" fmla="*/ 2195 w 3061"/>
                <a:gd name="T39" fmla="*/ 2912 h 3062"/>
                <a:gd name="T40" fmla="*/ 2447 w 3061"/>
                <a:gd name="T41" fmla="*/ 2759 h 3062"/>
                <a:gd name="T42" fmla="*/ 2664 w 3061"/>
                <a:gd name="T43" fmla="*/ 2560 h 3062"/>
                <a:gd name="T44" fmla="*/ 2841 w 3061"/>
                <a:gd name="T45" fmla="*/ 2326 h 3062"/>
                <a:gd name="T46" fmla="*/ 2969 w 3061"/>
                <a:gd name="T47" fmla="*/ 2057 h 3062"/>
                <a:gd name="T48" fmla="*/ 3044 w 3061"/>
                <a:gd name="T49" fmla="*/ 1764 h 3062"/>
                <a:gd name="T50" fmla="*/ 3061 w 3061"/>
                <a:gd name="T51" fmla="*/ 1531 h 3062"/>
                <a:gd name="T52" fmla="*/ 3044 w 3061"/>
                <a:gd name="T53" fmla="*/ 1298 h 3062"/>
                <a:gd name="T54" fmla="*/ 2969 w 3061"/>
                <a:gd name="T55" fmla="*/ 1005 h 3062"/>
                <a:gd name="T56" fmla="*/ 2841 w 3061"/>
                <a:gd name="T57" fmla="*/ 737 h 3062"/>
                <a:gd name="T58" fmla="*/ 2664 w 3061"/>
                <a:gd name="T59" fmla="*/ 501 h 3062"/>
                <a:gd name="T60" fmla="*/ 2447 w 3061"/>
                <a:gd name="T61" fmla="*/ 304 h 3062"/>
                <a:gd name="T62" fmla="*/ 2195 w 3061"/>
                <a:gd name="T63" fmla="*/ 151 h 3062"/>
                <a:gd name="T64" fmla="*/ 1914 w 3061"/>
                <a:gd name="T65" fmla="*/ 47 h 3062"/>
                <a:gd name="T66" fmla="*/ 1609 w 3061"/>
                <a:gd name="T67" fmla="*/ 2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1" h="3062">
                  <a:moveTo>
                    <a:pt x="1530" y="0"/>
                  </a:moveTo>
                  <a:lnTo>
                    <a:pt x="1451" y="2"/>
                  </a:lnTo>
                  <a:lnTo>
                    <a:pt x="1297" y="17"/>
                  </a:lnTo>
                  <a:lnTo>
                    <a:pt x="1148" y="47"/>
                  </a:lnTo>
                  <a:lnTo>
                    <a:pt x="1004" y="92"/>
                  </a:lnTo>
                  <a:lnTo>
                    <a:pt x="867" y="151"/>
                  </a:lnTo>
                  <a:lnTo>
                    <a:pt x="737" y="221"/>
                  </a:lnTo>
                  <a:lnTo>
                    <a:pt x="614" y="304"/>
                  </a:lnTo>
                  <a:lnTo>
                    <a:pt x="501" y="397"/>
                  </a:lnTo>
                  <a:lnTo>
                    <a:pt x="398" y="501"/>
                  </a:lnTo>
                  <a:lnTo>
                    <a:pt x="303" y="615"/>
                  </a:lnTo>
                  <a:lnTo>
                    <a:pt x="221" y="737"/>
                  </a:lnTo>
                  <a:lnTo>
                    <a:pt x="150" y="868"/>
                  </a:lnTo>
                  <a:lnTo>
                    <a:pt x="92" y="1005"/>
                  </a:lnTo>
                  <a:lnTo>
                    <a:pt x="48" y="1148"/>
                  </a:lnTo>
                  <a:lnTo>
                    <a:pt x="17" y="1298"/>
                  </a:lnTo>
                  <a:lnTo>
                    <a:pt x="1" y="1452"/>
                  </a:lnTo>
                  <a:lnTo>
                    <a:pt x="0" y="1531"/>
                  </a:lnTo>
                  <a:lnTo>
                    <a:pt x="1" y="1610"/>
                  </a:lnTo>
                  <a:lnTo>
                    <a:pt x="17" y="1764"/>
                  </a:lnTo>
                  <a:lnTo>
                    <a:pt x="48" y="1914"/>
                  </a:lnTo>
                  <a:lnTo>
                    <a:pt x="92" y="2057"/>
                  </a:lnTo>
                  <a:lnTo>
                    <a:pt x="150" y="2195"/>
                  </a:lnTo>
                  <a:lnTo>
                    <a:pt x="221" y="2326"/>
                  </a:lnTo>
                  <a:lnTo>
                    <a:pt x="303" y="2448"/>
                  </a:lnTo>
                  <a:lnTo>
                    <a:pt x="398" y="2560"/>
                  </a:lnTo>
                  <a:lnTo>
                    <a:pt x="501" y="2664"/>
                  </a:lnTo>
                  <a:lnTo>
                    <a:pt x="614" y="2759"/>
                  </a:lnTo>
                  <a:lnTo>
                    <a:pt x="737" y="2840"/>
                  </a:lnTo>
                  <a:lnTo>
                    <a:pt x="867" y="2912"/>
                  </a:lnTo>
                  <a:lnTo>
                    <a:pt x="1004" y="2970"/>
                  </a:lnTo>
                  <a:lnTo>
                    <a:pt x="1148" y="3014"/>
                  </a:lnTo>
                  <a:lnTo>
                    <a:pt x="1297" y="3045"/>
                  </a:lnTo>
                  <a:lnTo>
                    <a:pt x="1451" y="3061"/>
                  </a:lnTo>
                  <a:lnTo>
                    <a:pt x="1530" y="3062"/>
                  </a:lnTo>
                  <a:lnTo>
                    <a:pt x="1609" y="3061"/>
                  </a:lnTo>
                  <a:lnTo>
                    <a:pt x="1764" y="3045"/>
                  </a:lnTo>
                  <a:lnTo>
                    <a:pt x="1914" y="3014"/>
                  </a:lnTo>
                  <a:lnTo>
                    <a:pt x="2058" y="2970"/>
                  </a:lnTo>
                  <a:lnTo>
                    <a:pt x="2195" y="2912"/>
                  </a:lnTo>
                  <a:lnTo>
                    <a:pt x="2325" y="2840"/>
                  </a:lnTo>
                  <a:lnTo>
                    <a:pt x="2447" y="2759"/>
                  </a:lnTo>
                  <a:lnTo>
                    <a:pt x="2561" y="2664"/>
                  </a:lnTo>
                  <a:lnTo>
                    <a:pt x="2664" y="2560"/>
                  </a:lnTo>
                  <a:lnTo>
                    <a:pt x="2758" y="2448"/>
                  </a:lnTo>
                  <a:lnTo>
                    <a:pt x="2841" y="2326"/>
                  </a:lnTo>
                  <a:lnTo>
                    <a:pt x="2911" y="2195"/>
                  </a:lnTo>
                  <a:lnTo>
                    <a:pt x="2969" y="2057"/>
                  </a:lnTo>
                  <a:lnTo>
                    <a:pt x="3014" y="1914"/>
                  </a:lnTo>
                  <a:lnTo>
                    <a:pt x="3044" y="1764"/>
                  </a:lnTo>
                  <a:lnTo>
                    <a:pt x="3060" y="1610"/>
                  </a:lnTo>
                  <a:lnTo>
                    <a:pt x="3061" y="1531"/>
                  </a:lnTo>
                  <a:lnTo>
                    <a:pt x="3060" y="1452"/>
                  </a:lnTo>
                  <a:lnTo>
                    <a:pt x="3044" y="1298"/>
                  </a:lnTo>
                  <a:lnTo>
                    <a:pt x="3014" y="1148"/>
                  </a:lnTo>
                  <a:lnTo>
                    <a:pt x="2969" y="1005"/>
                  </a:lnTo>
                  <a:lnTo>
                    <a:pt x="2911" y="868"/>
                  </a:lnTo>
                  <a:lnTo>
                    <a:pt x="2841" y="737"/>
                  </a:lnTo>
                  <a:lnTo>
                    <a:pt x="2758" y="615"/>
                  </a:lnTo>
                  <a:lnTo>
                    <a:pt x="2664" y="501"/>
                  </a:lnTo>
                  <a:lnTo>
                    <a:pt x="2561" y="397"/>
                  </a:lnTo>
                  <a:lnTo>
                    <a:pt x="2447" y="304"/>
                  </a:lnTo>
                  <a:lnTo>
                    <a:pt x="2325" y="221"/>
                  </a:lnTo>
                  <a:lnTo>
                    <a:pt x="2195" y="151"/>
                  </a:lnTo>
                  <a:lnTo>
                    <a:pt x="2058" y="92"/>
                  </a:lnTo>
                  <a:lnTo>
                    <a:pt x="1914" y="47"/>
                  </a:lnTo>
                  <a:lnTo>
                    <a:pt x="1764" y="17"/>
                  </a:lnTo>
                  <a:lnTo>
                    <a:pt x="1609" y="2"/>
                  </a:lnTo>
                  <a:lnTo>
                    <a:pt x="15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94"/>
            <p:cNvSpPr>
              <a:spLocks/>
            </p:cNvSpPr>
            <p:nvPr/>
          </p:nvSpPr>
          <p:spPr bwMode="auto">
            <a:xfrm>
              <a:off x="8364538" y="2482850"/>
              <a:ext cx="623888" cy="623888"/>
            </a:xfrm>
            <a:custGeom>
              <a:avLst/>
              <a:gdLst>
                <a:gd name="T0" fmla="*/ 746 w 1574"/>
                <a:gd name="T1" fmla="*/ 1 h 1575"/>
                <a:gd name="T2" fmla="*/ 589 w 1574"/>
                <a:gd name="T3" fmla="*/ 25 h 1575"/>
                <a:gd name="T4" fmla="*/ 446 w 1574"/>
                <a:gd name="T5" fmla="*/ 78 h 1575"/>
                <a:gd name="T6" fmla="*/ 316 w 1574"/>
                <a:gd name="T7" fmla="*/ 157 h 1575"/>
                <a:gd name="T8" fmla="*/ 203 w 1574"/>
                <a:gd name="T9" fmla="*/ 258 h 1575"/>
                <a:gd name="T10" fmla="*/ 114 w 1574"/>
                <a:gd name="T11" fmla="*/ 380 h 1575"/>
                <a:gd name="T12" fmla="*/ 46 w 1574"/>
                <a:gd name="T13" fmla="*/ 517 h 1575"/>
                <a:gd name="T14" fmla="*/ 9 w 1574"/>
                <a:gd name="T15" fmla="*/ 668 h 1575"/>
                <a:gd name="T16" fmla="*/ 0 w 1574"/>
                <a:gd name="T17" fmla="*/ 788 h 1575"/>
                <a:gd name="T18" fmla="*/ 9 w 1574"/>
                <a:gd name="T19" fmla="*/ 907 h 1575"/>
                <a:gd name="T20" fmla="*/ 46 w 1574"/>
                <a:gd name="T21" fmla="*/ 1059 h 1575"/>
                <a:gd name="T22" fmla="*/ 114 w 1574"/>
                <a:gd name="T23" fmla="*/ 1196 h 1575"/>
                <a:gd name="T24" fmla="*/ 203 w 1574"/>
                <a:gd name="T25" fmla="*/ 1317 h 1575"/>
                <a:gd name="T26" fmla="*/ 316 w 1574"/>
                <a:gd name="T27" fmla="*/ 1419 h 1575"/>
                <a:gd name="T28" fmla="*/ 446 w 1574"/>
                <a:gd name="T29" fmla="*/ 1498 h 1575"/>
                <a:gd name="T30" fmla="*/ 589 w 1574"/>
                <a:gd name="T31" fmla="*/ 1550 h 1575"/>
                <a:gd name="T32" fmla="*/ 746 w 1574"/>
                <a:gd name="T33" fmla="*/ 1575 h 1575"/>
                <a:gd name="T34" fmla="*/ 828 w 1574"/>
                <a:gd name="T35" fmla="*/ 1575 h 1575"/>
                <a:gd name="T36" fmla="*/ 983 w 1574"/>
                <a:gd name="T37" fmla="*/ 1550 h 1575"/>
                <a:gd name="T38" fmla="*/ 1129 w 1574"/>
                <a:gd name="T39" fmla="*/ 1498 h 1575"/>
                <a:gd name="T40" fmla="*/ 1258 w 1574"/>
                <a:gd name="T41" fmla="*/ 1419 h 1575"/>
                <a:gd name="T42" fmla="*/ 1370 w 1574"/>
                <a:gd name="T43" fmla="*/ 1317 h 1575"/>
                <a:gd name="T44" fmla="*/ 1460 w 1574"/>
                <a:gd name="T45" fmla="*/ 1196 h 1575"/>
                <a:gd name="T46" fmla="*/ 1526 w 1574"/>
                <a:gd name="T47" fmla="*/ 1059 h 1575"/>
                <a:gd name="T48" fmla="*/ 1565 w 1574"/>
                <a:gd name="T49" fmla="*/ 907 h 1575"/>
                <a:gd name="T50" fmla="*/ 1574 w 1574"/>
                <a:gd name="T51" fmla="*/ 788 h 1575"/>
                <a:gd name="T52" fmla="*/ 1565 w 1574"/>
                <a:gd name="T53" fmla="*/ 668 h 1575"/>
                <a:gd name="T54" fmla="*/ 1526 w 1574"/>
                <a:gd name="T55" fmla="*/ 517 h 1575"/>
                <a:gd name="T56" fmla="*/ 1460 w 1574"/>
                <a:gd name="T57" fmla="*/ 380 h 1575"/>
                <a:gd name="T58" fmla="*/ 1370 w 1574"/>
                <a:gd name="T59" fmla="*/ 258 h 1575"/>
                <a:gd name="T60" fmla="*/ 1258 w 1574"/>
                <a:gd name="T61" fmla="*/ 157 h 1575"/>
                <a:gd name="T62" fmla="*/ 1129 w 1574"/>
                <a:gd name="T63" fmla="*/ 78 h 1575"/>
                <a:gd name="T64" fmla="*/ 983 w 1574"/>
                <a:gd name="T65" fmla="*/ 25 h 1575"/>
                <a:gd name="T66" fmla="*/ 828 w 1574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4" h="1575">
                  <a:moveTo>
                    <a:pt x="786" y="0"/>
                  </a:moveTo>
                  <a:lnTo>
                    <a:pt x="746" y="1"/>
                  </a:lnTo>
                  <a:lnTo>
                    <a:pt x="667" y="9"/>
                  </a:lnTo>
                  <a:lnTo>
                    <a:pt x="589" y="25"/>
                  </a:lnTo>
                  <a:lnTo>
                    <a:pt x="515" y="48"/>
                  </a:lnTo>
                  <a:lnTo>
                    <a:pt x="446" y="78"/>
                  </a:lnTo>
                  <a:lnTo>
                    <a:pt x="378" y="114"/>
                  </a:lnTo>
                  <a:lnTo>
                    <a:pt x="316" y="157"/>
                  </a:lnTo>
                  <a:lnTo>
                    <a:pt x="258" y="205"/>
                  </a:lnTo>
                  <a:lnTo>
                    <a:pt x="203" y="258"/>
                  </a:lnTo>
                  <a:lnTo>
                    <a:pt x="155" y="316"/>
                  </a:lnTo>
                  <a:lnTo>
                    <a:pt x="114" y="380"/>
                  </a:lnTo>
                  <a:lnTo>
                    <a:pt x="77" y="446"/>
                  </a:lnTo>
                  <a:lnTo>
                    <a:pt x="46" y="517"/>
                  </a:lnTo>
                  <a:lnTo>
                    <a:pt x="24" y="591"/>
                  </a:lnTo>
                  <a:lnTo>
                    <a:pt x="9" y="668"/>
                  </a:lnTo>
                  <a:lnTo>
                    <a:pt x="0" y="748"/>
                  </a:lnTo>
                  <a:lnTo>
                    <a:pt x="0" y="788"/>
                  </a:lnTo>
                  <a:lnTo>
                    <a:pt x="0" y="828"/>
                  </a:lnTo>
                  <a:lnTo>
                    <a:pt x="9" y="907"/>
                  </a:lnTo>
                  <a:lnTo>
                    <a:pt x="24" y="985"/>
                  </a:lnTo>
                  <a:lnTo>
                    <a:pt x="46" y="1059"/>
                  </a:lnTo>
                  <a:lnTo>
                    <a:pt x="77" y="1129"/>
                  </a:lnTo>
                  <a:lnTo>
                    <a:pt x="114" y="1196"/>
                  </a:lnTo>
                  <a:lnTo>
                    <a:pt x="155" y="1259"/>
                  </a:lnTo>
                  <a:lnTo>
                    <a:pt x="203" y="1317"/>
                  </a:lnTo>
                  <a:lnTo>
                    <a:pt x="258" y="1371"/>
                  </a:lnTo>
                  <a:lnTo>
                    <a:pt x="316" y="1419"/>
                  </a:lnTo>
                  <a:lnTo>
                    <a:pt x="378" y="1462"/>
                  </a:lnTo>
                  <a:lnTo>
                    <a:pt x="446" y="1498"/>
                  </a:lnTo>
                  <a:lnTo>
                    <a:pt x="515" y="1528"/>
                  </a:lnTo>
                  <a:lnTo>
                    <a:pt x="589" y="1550"/>
                  </a:lnTo>
                  <a:lnTo>
                    <a:pt x="667" y="1567"/>
                  </a:lnTo>
                  <a:lnTo>
                    <a:pt x="746" y="1575"/>
                  </a:lnTo>
                  <a:lnTo>
                    <a:pt x="786" y="1575"/>
                  </a:lnTo>
                  <a:lnTo>
                    <a:pt x="828" y="1575"/>
                  </a:lnTo>
                  <a:lnTo>
                    <a:pt x="907" y="1567"/>
                  </a:lnTo>
                  <a:lnTo>
                    <a:pt x="983" y="1550"/>
                  </a:lnTo>
                  <a:lnTo>
                    <a:pt x="1057" y="1528"/>
                  </a:lnTo>
                  <a:lnTo>
                    <a:pt x="1129" y="1498"/>
                  </a:lnTo>
                  <a:lnTo>
                    <a:pt x="1195" y="1462"/>
                  </a:lnTo>
                  <a:lnTo>
                    <a:pt x="1258" y="1419"/>
                  </a:lnTo>
                  <a:lnTo>
                    <a:pt x="1317" y="1371"/>
                  </a:lnTo>
                  <a:lnTo>
                    <a:pt x="1370" y="1317"/>
                  </a:lnTo>
                  <a:lnTo>
                    <a:pt x="1418" y="1259"/>
                  </a:lnTo>
                  <a:lnTo>
                    <a:pt x="1460" y="1196"/>
                  </a:lnTo>
                  <a:lnTo>
                    <a:pt x="1497" y="1129"/>
                  </a:lnTo>
                  <a:lnTo>
                    <a:pt x="1526" y="1059"/>
                  </a:lnTo>
                  <a:lnTo>
                    <a:pt x="1550" y="985"/>
                  </a:lnTo>
                  <a:lnTo>
                    <a:pt x="1565" y="907"/>
                  </a:lnTo>
                  <a:lnTo>
                    <a:pt x="1573" y="828"/>
                  </a:lnTo>
                  <a:lnTo>
                    <a:pt x="1574" y="788"/>
                  </a:lnTo>
                  <a:lnTo>
                    <a:pt x="1573" y="748"/>
                  </a:lnTo>
                  <a:lnTo>
                    <a:pt x="1565" y="668"/>
                  </a:lnTo>
                  <a:lnTo>
                    <a:pt x="1550" y="591"/>
                  </a:lnTo>
                  <a:lnTo>
                    <a:pt x="1526" y="517"/>
                  </a:lnTo>
                  <a:lnTo>
                    <a:pt x="1497" y="446"/>
                  </a:lnTo>
                  <a:lnTo>
                    <a:pt x="1460" y="380"/>
                  </a:lnTo>
                  <a:lnTo>
                    <a:pt x="1418" y="316"/>
                  </a:lnTo>
                  <a:lnTo>
                    <a:pt x="1370" y="258"/>
                  </a:lnTo>
                  <a:lnTo>
                    <a:pt x="1317" y="205"/>
                  </a:lnTo>
                  <a:lnTo>
                    <a:pt x="1258" y="157"/>
                  </a:lnTo>
                  <a:lnTo>
                    <a:pt x="1195" y="114"/>
                  </a:lnTo>
                  <a:lnTo>
                    <a:pt x="1129" y="78"/>
                  </a:lnTo>
                  <a:lnTo>
                    <a:pt x="1057" y="48"/>
                  </a:lnTo>
                  <a:lnTo>
                    <a:pt x="983" y="25"/>
                  </a:lnTo>
                  <a:lnTo>
                    <a:pt x="907" y="9"/>
                  </a:lnTo>
                  <a:lnTo>
                    <a:pt x="828" y="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b="1" dirty="0" smtClean="0">
                  <a:solidFill>
                    <a:srgbClr val="E84C3D"/>
                  </a:solidFill>
                </a:rPr>
                <a:t>2020</a:t>
              </a:r>
              <a:endParaRPr lang="en-US" b="1" dirty="0">
                <a:solidFill>
                  <a:srgbClr val="E84C3D"/>
                </a:solidFill>
              </a:endParaRPr>
            </a:p>
          </p:txBody>
        </p:sp>
      </p:grpSp>
      <p:grpSp>
        <p:nvGrpSpPr>
          <p:cNvPr id="13" name="Group 3"/>
          <p:cNvGrpSpPr/>
          <p:nvPr/>
        </p:nvGrpSpPr>
        <p:grpSpPr>
          <a:xfrm>
            <a:off x="4692754" y="3099638"/>
            <a:ext cx="1739328" cy="1739328"/>
            <a:chOff x="6310313" y="2982913"/>
            <a:chExt cx="1697038" cy="1697038"/>
          </a:xfrm>
          <a:solidFill>
            <a:srgbClr val="27AE61"/>
          </a:solidFill>
        </p:grpSpPr>
        <p:sp>
          <p:nvSpPr>
            <p:cNvPr id="14" name="Freeform 183"/>
            <p:cNvSpPr>
              <a:spLocks/>
            </p:cNvSpPr>
            <p:nvPr/>
          </p:nvSpPr>
          <p:spPr bwMode="auto">
            <a:xfrm>
              <a:off x="6310313" y="2982913"/>
              <a:ext cx="901700" cy="901700"/>
            </a:xfrm>
            <a:custGeom>
              <a:avLst/>
              <a:gdLst>
                <a:gd name="T0" fmla="*/ 1288 w 2271"/>
                <a:gd name="T1" fmla="*/ 2272 h 2272"/>
                <a:gd name="T2" fmla="*/ 1313 w 2271"/>
                <a:gd name="T3" fmla="*/ 2191 h 2272"/>
                <a:gd name="T4" fmla="*/ 1343 w 2271"/>
                <a:gd name="T5" fmla="*/ 2033 h 2272"/>
                <a:gd name="T6" fmla="*/ 1352 w 2271"/>
                <a:gd name="T7" fmla="*/ 1881 h 2272"/>
                <a:gd name="T8" fmla="*/ 1341 w 2271"/>
                <a:gd name="T9" fmla="*/ 1734 h 2272"/>
                <a:gd name="T10" fmla="*/ 1311 w 2271"/>
                <a:gd name="T11" fmla="*/ 1597 h 2272"/>
                <a:gd name="T12" fmla="*/ 1264 w 2271"/>
                <a:gd name="T13" fmla="*/ 1469 h 2272"/>
                <a:gd name="T14" fmla="*/ 1200 w 2271"/>
                <a:gd name="T15" fmla="*/ 1351 h 2272"/>
                <a:gd name="T16" fmla="*/ 1120 w 2271"/>
                <a:gd name="T17" fmla="*/ 1245 h 2272"/>
                <a:gd name="T18" fmla="*/ 1026 w 2271"/>
                <a:gd name="T19" fmla="*/ 1151 h 2272"/>
                <a:gd name="T20" fmla="*/ 920 w 2271"/>
                <a:gd name="T21" fmla="*/ 1072 h 2272"/>
                <a:gd name="T22" fmla="*/ 802 w 2271"/>
                <a:gd name="T23" fmla="*/ 1007 h 2272"/>
                <a:gd name="T24" fmla="*/ 674 w 2271"/>
                <a:gd name="T25" fmla="*/ 961 h 2272"/>
                <a:gd name="T26" fmla="*/ 536 w 2271"/>
                <a:gd name="T27" fmla="*/ 930 h 2272"/>
                <a:gd name="T28" fmla="*/ 391 w 2271"/>
                <a:gd name="T29" fmla="*/ 919 h 2272"/>
                <a:gd name="T30" fmla="*/ 238 w 2271"/>
                <a:gd name="T31" fmla="*/ 928 h 2272"/>
                <a:gd name="T32" fmla="*/ 80 w 2271"/>
                <a:gd name="T33" fmla="*/ 958 h 2272"/>
                <a:gd name="T34" fmla="*/ 0 w 2271"/>
                <a:gd name="T35" fmla="*/ 983 h 2272"/>
                <a:gd name="T36" fmla="*/ 982 w 2271"/>
                <a:gd name="T37" fmla="*/ 0 h 2272"/>
                <a:gd name="T38" fmla="*/ 958 w 2271"/>
                <a:gd name="T39" fmla="*/ 81 h 2272"/>
                <a:gd name="T40" fmla="*/ 928 w 2271"/>
                <a:gd name="T41" fmla="*/ 239 h 2272"/>
                <a:gd name="T42" fmla="*/ 919 w 2271"/>
                <a:gd name="T43" fmla="*/ 392 h 2272"/>
                <a:gd name="T44" fmla="*/ 929 w 2271"/>
                <a:gd name="T45" fmla="*/ 537 h 2272"/>
                <a:gd name="T46" fmla="*/ 959 w 2271"/>
                <a:gd name="T47" fmla="*/ 674 h 2272"/>
                <a:gd name="T48" fmla="*/ 1007 w 2271"/>
                <a:gd name="T49" fmla="*/ 804 h 2272"/>
                <a:gd name="T50" fmla="*/ 1070 w 2271"/>
                <a:gd name="T51" fmla="*/ 922 h 2272"/>
                <a:gd name="T52" fmla="*/ 1151 w 2271"/>
                <a:gd name="T53" fmla="*/ 1028 h 2272"/>
                <a:gd name="T54" fmla="*/ 1244 w 2271"/>
                <a:gd name="T55" fmla="*/ 1121 h 2272"/>
                <a:gd name="T56" fmla="*/ 1350 w 2271"/>
                <a:gd name="T57" fmla="*/ 1200 h 2272"/>
                <a:gd name="T58" fmla="*/ 1468 w 2271"/>
                <a:gd name="T59" fmla="*/ 1264 h 2272"/>
                <a:gd name="T60" fmla="*/ 1597 w 2271"/>
                <a:gd name="T61" fmla="*/ 1312 h 2272"/>
                <a:gd name="T62" fmla="*/ 1734 w 2271"/>
                <a:gd name="T63" fmla="*/ 1342 h 2272"/>
                <a:gd name="T64" fmla="*/ 1879 w 2271"/>
                <a:gd name="T65" fmla="*/ 1353 h 2272"/>
                <a:gd name="T66" fmla="*/ 2032 w 2271"/>
                <a:gd name="T67" fmla="*/ 1344 h 2272"/>
                <a:gd name="T68" fmla="*/ 2190 w 2271"/>
                <a:gd name="T69" fmla="*/ 1313 h 2272"/>
                <a:gd name="T70" fmla="*/ 2271 w 2271"/>
                <a:gd name="T71" fmla="*/ 1289 h 2272"/>
                <a:gd name="T72" fmla="*/ 1288 w 2271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1" h="2272">
                  <a:moveTo>
                    <a:pt x="1288" y="2272"/>
                  </a:moveTo>
                  <a:lnTo>
                    <a:pt x="1313" y="2191"/>
                  </a:lnTo>
                  <a:lnTo>
                    <a:pt x="1343" y="2033"/>
                  </a:lnTo>
                  <a:lnTo>
                    <a:pt x="1352" y="1881"/>
                  </a:lnTo>
                  <a:lnTo>
                    <a:pt x="1341" y="1734"/>
                  </a:lnTo>
                  <a:lnTo>
                    <a:pt x="1311" y="1597"/>
                  </a:lnTo>
                  <a:lnTo>
                    <a:pt x="1264" y="1469"/>
                  </a:lnTo>
                  <a:lnTo>
                    <a:pt x="1200" y="1351"/>
                  </a:lnTo>
                  <a:lnTo>
                    <a:pt x="1120" y="1245"/>
                  </a:lnTo>
                  <a:lnTo>
                    <a:pt x="1026" y="1151"/>
                  </a:lnTo>
                  <a:lnTo>
                    <a:pt x="920" y="1072"/>
                  </a:lnTo>
                  <a:lnTo>
                    <a:pt x="802" y="1007"/>
                  </a:lnTo>
                  <a:lnTo>
                    <a:pt x="674" y="961"/>
                  </a:lnTo>
                  <a:lnTo>
                    <a:pt x="536" y="930"/>
                  </a:lnTo>
                  <a:lnTo>
                    <a:pt x="391" y="919"/>
                  </a:lnTo>
                  <a:lnTo>
                    <a:pt x="238" y="928"/>
                  </a:lnTo>
                  <a:lnTo>
                    <a:pt x="80" y="958"/>
                  </a:lnTo>
                  <a:lnTo>
                    <a:pt x="0" y="983"/>
                  </a:lnTo>
                  <a:lnTo>
                    <a:pt x="982" y="0"/>
                  </a:lnTo>
                  <a:lnTo>
                    <a:pt x="958" y="81"/>
                  </a:lnTo>
                  <a:lnTo>
                    <a:pt x="928" y="239"/>
                  </a:lnTo>
                  <a:lnTo>
                    <a:pt x="919" y="392"/>
                  </a:lnTo>
                  <a:lnTo>
                    <a:pt x="929" y="537"/>
                  </a:lnTo>
                  <a:lnTo>
                    <a:pt x="959" y="674"/>
                  </a:lnTo>
                  <a:lnTo>
                    <a:pt x="1007" y="804"/>
                  </a:lnTo>
                  <a:lnTo>
                    <a:pt x="1070" y="922"/>
                  </a:lnTo>
                  <a:lnTo>
                    <a:pt x="1151" y="1028"/>
                  </a:lnTo>
                  <a:lnTo>
                    <a:pt x="1244" y="1121"/>
                  </a:lnTo>
                  <a:lnTo>
                    <a:pt x="1350" y="1200"/>
                  </a:lnTo>
                  <a:lnTo>
                    <a:pt x="1468" y="1264"/>
                  </a:lnTo>
                  <a:lnTo>
                    <a:pt x="1597" y="1312"/>
                  </a:lnTo>
                  <a:lnTo>
                    <a:pt x="1734" y="1342"/>
                  </a:lnTo>
                  <a:lnTo>
                    <a:pt x="1879" y="1353"/>
                  </a:lnTo>
                  <a:lnTo>
                    <a:pt x="2032" y="1344"/>
                  </a:lnTo>
                  <a:lnTo>
                    <a:pt x="2190" y="1313"/>
                  </a:lnTo>
                  <a:lnTo>
                    <a:pt x="2271" y="1289"/>
                  </a:lnTo>
                  <a:lnTo>
                    <a:pt x="1288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91"/>
            <p:cNvSpPr>
              <a:spLocks/>
            </p:cNvSpPr>
            <p:nvPr/>
          </p:nvSpPr>
          <p:spPr bwMode="auto">
            <a:xfrm>
              <a:off x="6792913" y="3465513"/>
              <a:ext cx="1214438" cy="1214438"/>
            </a:xfrm>
            <a:custGeom>
              <a:avLst/>
              <a:gdLst>
                <a:gd name="T0" fmla="*/ 1610 w 3063"/>
                <a:gd name="T1" fmla="*/ 1 h 3061"/>
                <a:gd name="T2" fmla="*/ 1914 w 3063"/>
                <a:gd name="T3" fmla="*/ 46 h 3061"/>
                <a:gd name="T4" fmla="*/ 2196 w 3063"/>
                <a:gd name="T5" fmla="*/ 150 h 3061"/>
                <a:gd name="T6" fmla="*/ 2448 w 3063"/>
                <a:gd name="T7" fmla="*/ 303 h 3061"/>
                <a:gd name="T8" fmla="*/ 2665 w 3063"/>
                <a:gd name="T9" fmla="*/ 500 h 3061"/>
                <a:gd name="T10" fmla="*/ 2841 w 3063"/>
                <a:gd name="T11" fmla="*/ 736 h 3061"/>
                <a:gd name="T12" fmla="*/ 2971 w 3063"/>
                <a:gd name="T13" fmla="*/ 1003 h 3061"/>
                <a:gd name="T14" fmla="*/ 3046 w 3063"/>
                <a:gd name="T15" fmla="*/ 1297 h 3061"/>
                <a:gd name="T16" fmla="*/ 3063 w 3063"/>
                <a:gd name="T17" fmla="*/ 1530 h 3061"/>
                <a:gd name="T18" fmla="*/ 3046 w 3063"/>
                <a:gd name="T19" fmla="*/ 1764 h 3061"/>
                <a:gd name="T20" fmla="*/ 2971 w 3063"/>
                <a:gd name="T21" fmla="*/ 2057 h 3061"/>
                <a:gd name="T22" fmla="*/ 2841 w 3063"/>
                <a:gd name="T23" fmla="*/ 2324 h 3061"/>
                <a:gd name="T24" fmla="*/ 2665 w 3063"/>
                <a:gd name="T25" fmla="*/ 2560 h 3061"/>
                <a:gd name="T26" fmla="*/ 2448 w 3063"/>
                <a:gd name="T27" fmla="*/ 2758 h 3061"/>
                <a:gd name="T28" fmla="*/ 2196 w 3063"/>
                <a:gd name="T29" fmla="*/ 2911 h 3061"/>
                <a:gd name="T30" fmla="*/ 1914 w 3063"/>
                <a:gd name="T31" fmla="*/ 3013 h 3061"/>
                <a:gd name="T32" fmla="*/ 1610 w 3063"/>
                <a:gd name="T33" fmla="*/ 3060 h 3061"/>
                <a:gd name="T34" fmla="*/ 1453 w 3063"/>
                <a:gd name="T35" fmla="*/ 3060 h 3061"/>
                <a:gd name="T36" fmla="*/ 1148 w 3063"/>
                <a:gd name="T37" fmla="*/ 3013 h 3061"/>
                <a:gd name="T38" fmla="*/ 867 w 3063"/>
                <a:gd name="T39" fmla="*/ 2911 h 3061"/>
                <a:gd name="T40" fmla="*/ 616 w 3063"/>
                <a:gd name="T41" fmla="*/ 2758 h 3061"/>
                <a:gd name="T42" fmla="*/ 398 w 3063"/>
                <a:gd name="T43" fmla="*/ 2560 h 3061"/>
                <a:gd name="T44" fmla="*/ 222 w 3063"/>
                <a:gd name="T45" fmla="*/ 2324 h 3061"/>
                <a:gd name="T46" fmla="*/ 93 w 3063"/>
                <a:gd name="T47" fmla="*/ 2057 h 3061"/>
                <a:gd name="T48" fmla="*/ 17 w 3063"/>
                <a:gd name="T49" fmla="*/ 1764 h 3061"/>
                <a:gd name="T50" fmla="*/ 0 w 3063"/>
                <a:gd name="T51" fmla="*/ 1530 h 3061"/>
                <a:gd name="T52" fmla="*/ 17 w 3063"/>
                <a:gd name="T53" fmla="*/ 1297 h 3061"/>
                <a:gd name="T54" fmla="*/ 93 w 3063"/>
                <a:gd name="T55" fmla="*/ 1003 h 3061"/>
                <a:gd name="T56" fmla="*/ 222 w 3063"/>
                <a:gd name="T57" fmla="*/ 736 h 3061"/>
                <a:gd name="T58" fmla="*/ 398 w 3063"/>
                <a:gd name="T59" fmla="*/ 500 h 3061"/>
                <a:gd name="T60" fmla="*/ 616 w 3063"/>
                <a:gd name="T61" fmla="*/ 303 h 3061"/>
                <a:gd name="T62" fmla="*/ 867 w 3063"/>
                <a:gd name="T63" fmla="*/ 150 h 3061"/>
                <a:gd name="T64" fmla="*/ 1148 w 3063"/>
                <a:gd name="T65" fmla="*/ 46 h 3061"/>
                <a:gd name="T66" fmla="*/ 1453 w 3063"/>
                <a:gd name="T67" fmla="*/ 1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3" h="3061">
                  <a:moveTo>
                    <a:pt x="1532" y="0"/>
                  </a:moveTo>
                  <a:lnTo>
                    <a:pt x="1610" y="1"/>
                  </a:lnTo>
                  <a:lnTo>
                    <a:pt x="1765" y="17"/>
                  </a:lnTo>
                  <a:lnTo>
                    <a:pt x="1914" y="46"/>
                  </a:lnTo>
                  <a:lnTo>
                    <a:pt x="2058" y="92"/>
                  </a:lnTo>
                  <a:lnTo>
                    <a:pt x="2196" y="150"/>
                  </a:lnTo>
                  <a:lnTo>
                    <a:pt x="2325" y="220"/>
                  </a:lnTo>
                  <a:lnTo>
                    <a:pt x="2448" y="303"/>
                  </a:lnTo>
                  <a:lnTo>
                    <a:pt x="2561" y="396"/>
                  </a:lnTo>
                  <a:lnTo>
                    <a:pt x="2665" y="500"/>
                  </a:lnTo>
                  <a:lnTo>
                    <a:pt x="2758" y="614"/>
                  </a:lnTo>
                  <a:lnTo>
                    <a:pt x="2841" y="736"/>
                  </a:lnTo>
                  <a:lnTo>
                    <a:pt x="2912" y="866"/>
                  </a:lnTo>
                  <a:lnTo>
                    <a:pt x="2971" y="1003"/>
                  </a:lnTo>
                  <a:lnTo>
                    <a:pt x="3015" y="1147"/>
                  </a:lnTo>
                  <a:lnTo>
                    <a:pt x="3046" y="1297"/>
                  </a:lnTo>
                  <a:lnTo>
                    <a:pt x="3061" y="1451"/>
                  </a:lnTo>
                  <a:lnTo>
                    <a:pt x="3063" y="1530"/>
                  </a:lnTo>
                  <a:lnTo>
                    <a:pt x="3061" y="1610"/>
                  </a:lnTo>
                  <a:lnTo>
                    <a:pt x="3046" y="1764"/>
                  </a:lnTo>
                  <a:lnTo>
                    <a:pt x="3015" y="1913"/>
                  </a:lnTo>
                  <a:lnTo>
                    <a:pt x="2971" y="2057"/>
                  </a:lnTo>
                  <a:lnTo>
                    <a:pt x="2912" y="2194"/>
                  </a:lnTo>
                  <a:lnTo>
                    <a:pt x="2841" y="2324"/>
                  </a:lnTo>
                  <a:lnTo>
                    <a:pt x="2758" y="2447"/>
                  </a:lnTo>
                  <a:lnTo>
                    <a:pt x="2665" y="2560"/>
                  </a:lnTo>
                  <a:lnTo>
                    <a:pt x="2561" y="2663"/>
                  </a:lnTo>
                  <a:lnTo>
                    <a:pt x="2448" y="2758"/>
                  </a:lnTo>
                  <a:lnTo>
                    <a:pt x="2325" y="2840"/>
                  </a:lnTo>
                  <a:lnTo>
                    <a:pt x="2196" y="2911"/>
                  </a:lnTo>
                  <a:lnTo>
                    <a:pt x="2058" y="2969"/>
                  </a:lnTo>
                  <a:lnTo>
                    <a:pt x="1914" y="3013"/>
                  </a:lnTo>
                  <a:lnTo>
                    <a:pt x="1765" y="3044"/>
                  </a:lnTo>
                  <a:lnTo>
                    <a:pt x="1610" y="3060"/>
                  </a:lnTo>
                  <a:lnTo>
                    <a:pt x="1532" y="3061"/>
                  </a:lnTo>
                  <a:lnTo>
                    <a:pt x="1453" y="3060"/>
                  </a:lnTo>
                  <a:lnTo>
                    <a:pt x="1297" y="3044"/>
                  </a:lnTo>
                  <a:lnTo>
                    <a:pt x="1148" y="3013"/>
                  </a:lnTo>
                  <a:lnTo>
                    <a:pt x="1004" y="2969"/>
                  </a:lnTo>
                  <a:lnTo>
                    <a:pt x="867" y="2911"/>
                  </a:lnTo>
                  <a:lnTo>
                    <a:pt x="737" y="2840"/>
                  </a:lnTo>
                  <a:lnTo>
                    <a:pt x="616" y="2758"/>
                  </a:lnTo>
                  <a:lnTo>
                    <a:pt x="502" y="2663"/>
                  </a:lnTo>
                  <a:lnTo>
                    <a:pt x="398" y="2560"/>
                  </a:lnTo>
                  <a:lnTo>
                    <a:pt x="305" y="2447"/>
                  </a:lnTo>
                  <a:lnTo>
                    <a:pt x="222" y="2324"/>
                  </a:lnTo>
                  <a:lnTo>
                    <a:pt x="150" y="2194"/>
                  </a:lnTo>
                  <a:lnTo>
                    <a:pt x="93" y="2057"/>
                  </a:lnTo>
                  <a:lnTo>
                    <a:pt x="48" y="1913"/>
                  </a:lnTo>
                  <a:lnTo>
                    <a:pt x="17" y="1764"/>
                  </a:lnTo>
                  <a:lnTo>
                    <a:pt x="1" y="1610"/>
                  </a:lnTo>
                  <a:lnTo>
                    <a:pt x="0" y="1530"/>
                  </a:lnTo>
                  <a:lnTo>
                    <a:pt x="1" y="1451"/>
                  </a:lnTo>
                  <a:lnTo>
                    <a:pt x="17" y="1297"/>
                  </a:lnTo>
                  <a:lnTo>
                    <a:pt x="48" y="1147"/>
                  </a:lnTo>
                  <a:lnTo>
                    <a:pt x="93" y="1003"/>
                  </a:lnTo>
                  <a:lnTo>
                    <a:pt x="150" y="866"/>
                  </a:lnTo>
                  <a:lnTo>
                    <a:pt x="222" y="736"/>
                  </a:lnTo>
                  <a:lnTo>
                    <a:pt x="305" y="614"/>
                  </a:lnTo>
                  <a:lnTo>
                    <a:pt x="398" y="500"/>
                  </a:lnTo>
                  <a:lnTo>
                    <a:pt x="502" y="396"/>
                  </a:lnTo>
                  <a:lnTo>
                    <a:pt x="616" y="303"/>
                  </a:lnTo>
                  <a:lnTo>
                    <a:pt x="737" y="220"/>
                  </a:lnTo>
                  <a:lnTo>
                    <a:pt x="867" y="150"/>
                  </a:lnTo>
                  <a:lnTo>
                    <a:pt x="1004" y="92"/>
                  </a:lnTo>
                  <a:lnTo>
                    <a:pt x="1148" y="46"/>
                  </a:lnTo>
                  <a:lnTo>
                    <a:pt x="1297" y="17"/>
                  </a:lnTo>
                  <a:lnTo>
                    <a:pt x="1453" y="1"/>
                  </a:lnTo>
                  <a:lnTo>
                    <a:pt x="1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92"/>
            <p:cNvSpPr>
              <a:spLocks/>
            </p:cNvSpPr>
            <p:nvPr/>
          </p:nvSpPr>
          <p:spPr bwMode="auto">
            <a:xfrm>
              <a:off x="7083425" y="3756025"/>
              <a:ext cx="625475" cy="623888"/>
            </a:xfrm>
            <a:custGeom>
              <a:avLst/>
              <a:gdLst>
                <a:gd name="T0" fmla="*/ 828 w 1574"/>
                <a:gd name="T1" fmla="*/ 1 h 1575"/>
                <a:gd name="T2" fmla="*/ 983 w 1574"/>
                <a:gd name="T3" fmla="*/ 25 h 1575"/>
                <a:gd name="T4" fmla="*/ 1128 w 1574"/>
                <a:gd name="T5" fmla="*/ 78 h 1575"/>
                <a:gd name="T6" fmla="*/ 1258 w 1574"/>
                <a:gd name="T7" fmla="*/ 157 h 1575"/>
                <a:gd name="T8" fmla="*/ 1370 w 1574"/>
                <a:gd name="T9" fmla="*/ 258 h 1575"/>
                <a:gd name="T10" fmla="*/ 1460 w 1574"/>
                <a:gd name="T11" fmla="*/ 379 h 1575"/>
                <a:gd name="T12" fmla="*/ 1526 w 1574"/>
                <a:gd name="T13" fmla="*/ 517 h 1575"/>
                <a:gd name="T14" fmla="*/ 1565 w 1574"/>
                <a:gd name="T15" fmla="*/ 668 h 1575"/>
                <a:gd name="T16" fmla="*/ 1574 w 1574"/>
                <a:gd name="T17" fmla="*/ 788 h 1575"/>
                <a:gd name="T18" fmla="*/ 1565 w 1574"/>
                <a:gd name="T19" fmla="*/ 907 h 1575"/>
                <a:gd name="T20" fmla="*/ 1526 w 1574"/>
                <a:gd name="T21" fmla="*/ 1059 h 1575"/>
                <a:gd name="T22" fmla="*/ 1460 w 1574"/>
                <a:gd name="T23" fmla="*/ 1196 h 1575"/>
                <a:gd name="T24" fmla="*/ 1370 w 1574"/>
                <a:gd name="T25" fmla="*/ 1317 h 1575"/>
                <a:gd name="T26" fmla="*/ 1258 w 1574"/>
                <a:gd name="T27" fmla="*/ 1419 h 1575"/>
                <a:gd name="T28" fmla="*/ 1128 w 1574"/>
                <a:gd name="T29" fmla="*/ 1497 h 1575"/>
                <a:gd name="T30" fmla="*/ 983 w 1574"/>
                <a:gd name="T31" fmla="*/ 1550 h 1575"/>
                <a:gd name="T32" fmla="*/ 828 w 1574"/>
                <a:gd name="T33" fmla="*/ 1574 h 1575"/>
                <a:gd name="T34" fmla="*/ 746 w 1574"/>
                <a:gd name="T35" fmla="*/ 1574 h 1575"/>
                <a:gd name="T36" fmla="*/ 589 w 1574"/>
                <a:gd name="T37" fmla="*/ 1550 h 1575"/>
                <a:gd name="T38" fmla="*/ 445 w 1574"/>
                <a:gd name="T39" fmla="*/ 1497 h 1575"/>
                <a:gd name="T40" fmla="*/ 316 w 1574"/>
                <a:gd name="T41" fmla="*/ 1419 h 1575"/>
                <a:gd name="T42" fmla="*/ 203 w 1574"/>
                <a:gd name="T43" fmla="*/ 1317 h 1575"/>
                <a:gd name="T44" fmla="*/ 112 w 1574"/>
                <a:gd name="T45" fmla="*/ 1196 h 1575"/>
                <a:gd name="T46" fmla="*/ 46 w 1574"/>
                <a:gd name="T47" fmla="*/ 1059 h 1575"/>
                <a:gd name="T48" fmla="*/ 9 w 1574"/>
                <a:gd name="T49" fmla="*/ 907 h 1575"/>
                <a:gd name="T50" fmla="*/ 0 w 1574"/>
                <a:gd name="T51" fmla="*/ 788 h 1575"/>
                <a:gd name="T52" fmla="*/ 9 w 1574"/>
                <a:gd name="T53" fmla="*/ 668 h 1575"/>
                <a:gd name="T54" fmla="*/ 46 w 1574"/>
                <a:gd name="T55" fmla="*/ 517 h 1575"/>
                <a:gd name="T56" fmla="*/ 112 w 1574"/>
                <a:gd name="T57" fmla="*/ 379 h 1575"/>
                <a:gd name="T58" fmla="*/ 203 w 1574"/>
                <a:gd name="T59" fmla="*/ 258 h 1575"/>
                <a:gd name="T60" fmla="*/ 316 w 1574"/>
                <a:gd name="T61" fmla="*/ 157 h 1575"/>
                <a:gd name="T62" fmla="*/ 445 w 1574"/>
                <a:gd name="T63" fmla="*/ 78 h 1575"/>
                <a:gd name="T64" fmla="*/ 589 w 1574"/>
                <a:gd name="T65" fmla="*/ 25 h 1575"/>
                <a:gd name="T66" fmla="*/ 746 w 1574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4" h="1575">
                  <a:moveTo>
                    <a:pt x="786" y="0"/>
                  </a:moveTo>
                  <a:lnTo>
                    <a:pt x="828" y="1"/>
                  </a:lnTo>
                  <a:lnTo>
                    <a:pt x="907" y="9"/>
                  </a:lnTo>
                  <a:lnTo>
                    <a:pt x="983" y="25"/>
                  </a:lnTo>
                  <a:lnTo>
                    <a:pt x="1057" y="48"/>
                  </a:lnTo>
                  <a:lnTo>
                    <a:pt x="1128" y="78"/>
                  </a:lnTo>
                  <a:lnTo>
                    <a:pt x="1195" y="114"/>
                  </a:lnTo>
                  <a:lnTo>
                    <a:pt x="1258" y="157"/>
                  </a:lnTo>
                  <a:lnTo>
                    <a:pt x="1316" y="205"/>
                  </a:lnTo>
                  <a:lnTo>
                    <a:pt x="1370" y="258"/>
                  </a:lnTo>
                  <a:lnTo>
                    <a:pt x="1418" y="316"/>
                  </a:lnTo>
                  <a:lnTo>
                    <a:pt x="1460" y="379"/>
                  </a:lnTo>
                  <a:lnTo>
                    <a:pt x="1497" y="446"/>
                  </a:lnTo>
                  <a:lnTo>
                    <a:pt x="1526" y="517"/>
                  </a:lnTo>
                  <a:lnTo>
                    <a:pt x="1550" y="591"/>
                  </a:lnTo>
                  <a:lnTo>
                    <a:pt x="1565" y="668"/>
                  </a:lnTo>
                  <a:lnTo>
                    <a:pt x="1573" y="747"/>
                  </a:lnTo>
                  <a:lnTo>
                    <a:pt x="1574" y="788"/>
                  </a:lnTo>
                  <a:lnTo>
                    <a:pt x="1573" y="828"/>
                  </a:lnTo>
                  <a:lnTo>
                    <a:pt x="1565" y="907"/>
                  </a:lnTo>
                  <a:lnTo>
                    <a:pt x="1550" y="984"/>
                  </a:lnTo>
                  <a:lnTo>
                    <a:pt x="1526" y="1059"/>
                  </a:lnTo>
                  <a:lnTo>
                    <a:pt x="1497" y="1129"/>
                  </a:lnTo>
                  <a:lnTo>
                    <a:pt x="1460" y="1196"/>
                  </a:lnTo>
                  <a:lnTo>
                    <a:pt x="1418" y="1259"/>
                  </a:lnTo>
                  <a:lnTo>
                    <a:pt x="1370" y="1317"/>
                  </a:lnTo>
                  <a:lnTo>
                    <a:pt x="1316" y="1370"/>
                  </a:lnTo>
                  <a:lnTo>
                    <a:pt x="1258" y="1419"/>
                  </a:lnTo>
                  <a:lnTo>
                    <a:pt x="1195" y="1461"/>
                  </a:lnTo>
                  <a:lnTo>
                    <a:pt x="1128" y="1497"/>
                  </a:lnTo>
                  <a:lnTo>
                    <a:pt x="1057" y="1527"/>
                  </a:lnTo>
                  <a:lnTo>
                    <a:pt x="983" y="1550"/>
                  </a:lnTo>
                  <a:lnTo>
                    <a:pt x="907" y="1566"/>
                  </a:lnTo>
                  <a:lnTo>
                    <a:pt x="828" y="1574"/>
                  </a:lnTo>
                  <a:lnTo>
                    <a:pt x="786" y="1575"/>
                  </a:lnTo>
                  <a:lnTo>
                    <a:pt x="746" y="1574"/>
                  </a:lnTo>
                  <a:lnTo>
                    <a:pt x="667" y="1566"/>
                  </a:lnTo>
                  <a:lnTo>
                    <a:pt x="589" y="1550"/>
                  </a:lnTo>
                  <a:lnTo>
                    <a:pt x="515" y="1527"/>
                  </a:lnTo>
                  <a:lnTo>
                    <a:pt x="445" y="1497"/>
                  </a:lnTo>
                  <a:lnTo>
                    <a:pt x="378" y="1461"/>
                  </a:lnTo>
                  <a:lnTo>
                    <a:pt x="316" y="1419"/>
                  </a:lnTo>
                  <a:lnTo>
                    <a:pt x="257" y="1370"/>
                  </a:lnTo>
                  <a:lnTo>
                    <a:pt x="203" y="1317"/>
                  </a:lnTo>
                  <a:lnTo>
                    <a:pt x="155" y="1259"/>
                  </a:lnTo>
                  <a:lnTo>
                    <a:pt x="112" y="1196"/>
                  </a:lnTo>
                  <a:lnTo>
                    <a:pt x="76" y="1129"/>
                  </a:lnTo>
                  <a:lnTo>
                    <a:pt x="46" y="1059"/>
                  </a:lnTo>
                  <a:lnTo>
                    <a:pt x="24" y="984"/>
                  </a:lnTo>
                  <a:lnTo>
                    <a:pt x="9" y="907"/>
                  </a:lnTo>
                  <a:lnTo>
                    <a:pt x="0" y="828"/>
                  </a:lnTo>
                  <a:lnTo>
                    <a:pt x="0" y="788"/>
                  </a:lnTo>
                  <a:lnTo>
                    <a:pt x="0" y="747"/>
                  </a:lnTo>
                  <a:lnTo>
                    <a:pt x="9" y="668"/>
                  </a:lnTo>
                  <a:lnTo>
                    <a:pt x="24" y="591"/>
                  </a:lnTo>
                  <a:lnTo>
                    <a:pt x="46" y="517"/>
                  </a:lnTo>
                  <a:lnTo>
                    <a:pt x="76" y="446"/>
                  </a:lnTo>
                  <a:lnTo>
                    <a:pt x="112" y="379"/>
                  </a:lnTo>
                  <a:lnTo>
                    <a:pt x="155" y="316"/>
                  </a:lnTo>
                  <a:lnTo>
                    <a:pt x="203" y="258"/>
                  </a:lnTo>
                  <a:lnTo>
                    <a:pt x="257" y="205"/>
                  </a:lnTo>
                  <a:lnTo>
                    <a:pt x="316" y="157"/>
                  </a:lnTo>
                  <a:lnTo>
                    <a:pt x="378" y="114"/>
                  </a:lnTo>
                  <a:lnTo>
                    <a:pt x="445" y="78"/>
                  </a:lnTo>
                  <a:lnTo>
                    <a:pt x="515" y="48"/>
                  </a:lnTo>
                  <a:lnTo>
                    <a:pt x="589" y="25"/>
                  </a:lnTo>
                  <a:lnTo>
                    <a:pt x="667" y="9"/>
                  </a:lnTo>
                  <a:lnTo>
                    <a:pt x="746" y="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27AE61"/>
                  </a:solidFill>
                </a:rPr>
                <a:t>201</a:t>
              </a:r>
              <a:r>
                <a:rPr lang="ru-RU" b="1" dirty="0" smtClean="0">
                  <a:solidFill>
                    <a:srgbClr val="27AE61"/>
                  </a:solidFill>
                </a:rPr>
                <a:t>9</a:t>
              </a:r>
              <a:endParaRPr lang="en-US" b="1" dirty="0">
                <a:solidFill>
                  <a:srgbClr val="27AE61"/>
                </a:solidFill>
              </a:endParaRP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3384599" y="2284480"/>
            <a:ext cx="1739327" cy="1739328"/>
            <a:chOff x="5033963" y="2187575"/>
            <a:chExt cx="1697037" cy="1697038"/>
          </a:xfrm>
          <a:solidFill>
            <a:srgbClr val="297FB8"/>
          </a:solidFill>
        </p:grpSpPr>
        <p:sp>
          <p:nvSpPr>
            <p:cNvPr id="18" name="Freeform 182"/>
            <p:cNvSpPr>
              <a:spLocks/>
            </p:cNvSpPr>
            <p:nvPr/>
          </p:nvSpPr>
          <p:spPr bwMode="auto">
            <a:xfrm>
              <a:off x="5033963" y="2982913"/>
              <a:ext cx="901700" cy="901700"/>
            </a:xfrm>
            <a:custGeom>
              <a:avLst/>
              <a:gdLst>
                <a:gd name="T0" fmla="*/ 982 w 2271"/>
                <a:gd name="T1" fmla="*/ 2272 h 2272"/>
                <a:gd name="T2" fmla="*/ 958 w 2271"/>
                <a:gd name="T3" fmla="*/ 2191 h 2272"/>
                <a:gd name="T4" fmla="*/ 928 w 2271"/>
                <a:gd name="T5" fmla="*/ 2033 h 2272"/>
                <a:gd name="T6" fmla="*/ 919 w 2271"/>
                <a:gd name="T7" fmla="*/ 1881 h 2272"/>
                <a:gd name="T8" fmla="*/ 929 w 2271"/>
                <a:gd name="T9" fmla="*/ 1734 h 2272"/>
                <a:gd name="T10" fmla="*/ 959 w 2271"/>
                <a:gd name="T11" fmla="*/ 1597 h 2272"/>
                <a:gd name="T12" fmla="*/ 1007 w 2271"/>
                <a:gd name="T13" fmla="*/ 1469 h 2272"/>
                <a:gd name="T14" fmla="*/ 1070 w 2271"/>
                <a:gd name="T15" fmla="*/ 1351 h 2272"/>
                <a:gd name="T16" fmla="*/ 1151 w 2271"/>
                <a:gd name="T17" fmla="*/ 1245 h 2272"/>
                <a:gd name="T18" fmla="*/ 1244 w 2271"/>
                <a:gd name="T19" fmla="*/ 1151 h 2272"/>
                <a:gd name="T20" fmla="*/ 1350 w 2271"/>
                <a:gd name="T21" fmla="*/ 1072 h 2272"/>
                <a:gd name="T22" fmla="*/ 1468 w 2271"/>
                <a:gd name="T23" fmla="*/ 1007 h 2272"/>
                <a:gd name="T24" fmla="*/ 1597 w 2271"/>
                <a:gd name="T25" fmla="*/ 961 h 2272"/>
                <a:gd name="T26" fmla="*/ 1734 w 2271"/>
                <a:gd name="T27" fmla="*/ 930 h 2272"/>
                <a:gd name="T28" fmla="*/ 1879 w 2271"/>
                <a:gd name="T29" fmla="*/ 919 h 2272"/>
                <a:gd name="T30" fmla="*/ 2032 w 2271"/>
                <a:gd name="T31" fmla="*/ 928 h 2272"/>
                <a:gd name="T32" fmla="*/ 2190 w 2271"/>
                <a:gd name="T33" fmla="*/ 958 h 2272"/>
                <a:gd name="T34" fmla="*/ 2271 w 2271"/>
                <a:gd name="T35" fmla="*/ 983 h 2272"/>
                <a:gd name="T36" fmla="*/ 1288 w 2271"/>
                <a:gd name="T37" fmla="*/ 0 h 2272"/>
                <a:gd name="T38" fmla="*/ 1313 w 2271"/>
                <a:gd name="T39" fmla="*/ 81 h 2272"/>
                <a:gd name="T40" fmla="*/ 1343 w 2271"/>
                <a:gd name="T41" fmla="*/ 239 h 2272"/>
                <a:gd name="T42" fmla="*/ 1352 w 2271"/>
                <a:gd name="T43" fmla="*/ 392 h 2272"/>
                <a:gd name="T44" fmla="*/ 1341 w 2271"/>
                <a:gd name="T45" fmla="*/ 537 h 2272"/>
                <a:gd name="T46" fmla="*/ 1311 w 2271"/>
                <a:gd name="T47" fmla="*/ 674 h 2272"/>
                <a:gd name="T48" fmla="*/ 1264 w 2271"/>
                <a:gd name="T49" fmla="*/ 804 h 2272"/>
                <a:gd name="T50" fmla="*/ 1200 w 2271"/>
                <a:gd name="T51" fmla="*/ 922 h 2272"/>
                <a:gd name="T52" fmla="*/ 1120 w 2271"/>
                <a:gd name="T53" fmla="*/ 1028 h 2272"/>
                <a:gd name="T54" fmla="*/ 1026 w 2271"/>
                <a:gd name="T55" fmla="*/ 1121 h 2272"/>
                <a:gd name="T56" fmla="*/ 920 w 2271"/>
                <a:gd name="T57" fmla="*/ 1200 h 2272"/>
                <a:gd name="T58" fmla="*/ 802 w 2271"/>
                <a:gd name="T59" fmla="*/ 1264 h 2272"/>
                <a:gd name="T60" fmla="*/ 674 w 2271"/>
                <a:gd name="T61" fmla="*/ 1312 h 2272"/>
                <a:gd name="T62" fmla="*/ 536 w 2271"/>
                <a:gd name="T63" fmla="*/ 1342 h 2272"/>
                <a:gd name="T64" fmla="*/ 391 w 2271"/>
                <a:gd name="T65" fmla="*/ 1353 h 2272"/>
                <a:gd name="T66" fmla="*/ 238 w 2271"/>
                <a:gd name="T67" fmla="*/ 1344 h 2272"/>
                <a:gd name="T68" fmla="*/ 80 w 2271"/>
                <a:gd name="T69" fmla="*/ 1313 h 2272"/>
                <a:gd name="T70" fmla="*/ 0 w 2271"/>
                <a:gd name="T71" fmla="*/ 1289 h 2272"/>
                <a:gd name="T72" fmla="*/ 982 w 2271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1" h="2272">
                  <a:moveTo>
                    <a:pt x="982" y="2272"/>
                  </a:moveTo>
                  <a:lnTo>
                    <a:pt x="958" y="2191"/>
                  </a:lnTo>
                  <a:lnTo>
                    <a:pt x="928" y="2033"/>
                  </a:lnTo>
                  <a:lnTo>
                    <a:pt x="919" y="1881"/>
                  </a:lnTo>
                  <a:lnTo>
                    <a:pt x="929" y="1734"/>
                  </a:lnTo>
                  <a:lnTo>
                    <a:pt x="959" y="1597"/>
                  </a:lnTo>
                  <a:lnTo>
                    <a:pt x="1007" y="1469"/>
                  </a:lnTo>
                  <a:lnTo>
                    <a:pt x="1070" y="1351"/>
                  </a:lnTo>
                  <a:lnTo>
                    <a:pt x="1151" y="1245"/>
                  </a:lnTo>
                  <a:lnTo>
                    <a:pt x="1244" y="1151"/>
                  </a:lnTo>
                  <a:lnTo>
                    <a:pt x="1350" y="1072"/>
                  </a:lnTo>
                  <a:lnTo>
                    <a:pt x="1468" y="1007"/>
                  </a:lnTo>
                  <a:lnTo>
                    <a:pt x="1597" y="961"/>
                  </a:lnTo>
                  <a:lnTo>
                    <a:pt x="1734" y="930"/>
                  </a:lnTo>
                  <a:lnTo>
                    <a:pt x="1879" y="919"/>
                  </a:lnTo>
                  <a:lnTo>
                    <a:pt x="2032" y="928"/>
                  </a:lnTo>
                  <a:lnTo>
                    <a:pt x="2190" y="958"/>
                  </a:lnTo>
                  <a:lnTo>
                    <a:pt x="2271" y="983"/>
                  </a:lnTo>
                  <a:lnTo>
                    <a:pt x="1288" y="0"/>
                  </a:lnTo>
                  <a:lnTo>
                    <a:pt x="1313" y="81"/>
                  </a:lnTo>
                  <a:lnTo>
                    <a:pt x="1343" y="239"/>
                  </a:lnTo>
                  <a:lnTo>
                    <a:pt x="1352" y="392"/>
                  </a:lnTo>
                  <a:lnTo>
                    <a:pt x="1341" y="537"/>
                  </a:lnTo>
                  <a:lnTo>
                    <a:pt x="1311" y="674"/>
                  </a:lnTo>
                  <a:lnTo>
                    <a:pt x="1264" y="804"/>
                  </a:lnTo>
                  <a:lnTo>
                    <a:pt x="1200" y="922"/>
                  </a:lnTo>
                  <a:lnTo>
                    <a:pt x="1120" y="1028"/>
                  </a:lnTo>
                  <a:lnTo>
                    <a:pt x="1026" y="1121"/>
                  </a:lnTo>
                  <a:lnTo>
                    <a:pt x="920" y="1200"/>
                  </a:lnTo>
                  <a:lnTo>
                    <a:pt x="802" y="1264"/>
                  </a:lnTo>
                  <a:lnTo>
                    <a:pt x="674" y="1312"/>
                  </a:lnTo>
                  <a:lnTo>
                    <a:pt x="536" y="1342"/>
                  </a:lnTo>
                  <a:lnTo>
                    <a:pt x="391" y="1353"/>
                  </a:lnTo>
                  <a:lnTo>
                    <a:pt x="238" y="1344"/>
                  </a:lnTo>
                  <a:lnTo>
                    <a:pt x="80" y="1313"/>
                  </a:lnTo>
                  <a:lnTo>
                    <a:pt x="0" y="1289"/>
                  </a:lnTo>
                  <a:lnTo>
                    <a:pt x="982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9"/>
            <p:cNvSpPr>
              <a:spLocks/>
            </p:cNvSpPr>
            <p:nvPr/>
          </p:nvSpPr>
          <p:spPr bwMode="auto">
            <a:xfrm>
              <a:off x="5514975" y="2187575"/>
              <a:ext cx="1216025" cy="1214438"/>
            </a:xfrm>
            <a:custGeom>
              <a:avLst/>
              <a:gdLst>
                <a:gd name="T0" fmla="*/ 1453 w 3063"/>
                <a:gd name="T1" fmla="*/ 2 h 3062"/>
                <a:gd name="T2" fmla="*/ 1148 w 3063"/>
                <a:gd name="T3" fmla="*/ 47 h 3062"/>
                <a:gd name="T4" fmla="*/ 867 w 3063"/>
                <a:gd name="T5" fmla="*/ 151 h 3062"/>
                <a:gd name="T6" fmla="*/ 616 w 3063"/>
                <a:gd name="T7" fmla="*/ 304 h 3062"/>
                <a:gd name="T8" fmla="*/ 398 w 3063"/>
                <a:gd name="T9" fmla="*/ 501 h 3062"/>
                <a:gd name="T10" fmla="*/ 222 w 3063"/>
                <a:gd name="T11" fmla="*/ 737 h 3062"/>
                <a:gd name="T12" fmla="*/ 93 w 3063"/>
                <a:gd name="T13" fmla="*/ 1005 h 3062"/>
                <a:gd name="T14" fmla="*/ 17 w 3063"/>
                <a:gd name="T15" fmla="*/ 1298 h 3062"/>
                <a:gd name="T16" fmla="*/ 0 w 3063"/>
                <a:gd name="T17" fmla="*/ 1531 h 3062"/>
                <a:gd name="T18" fmla="*/ 17 w 3063"/>
                <a:gd name="T19" fmla="*/ 1764 h 3062"/>
                <a:gd name="T20" fmla="*/ 93 w 3063"/>
                <a:gd name="T21" fmla="*/ 2057 h 3062"/>
                <a:gd name="T22" fmla="*/ 222 w 3063"/>
                <a:gd name="T23" fmla="*/ 2326 h 3062"/>
                <a:gd name="T24" fmla="*/ 398 w 3063"/>
                <a:gd name="T25" fmla="*/ 2560 h 3062"/>
                <a:gd name="T26" fmla="*/ 616 w 3063"/>
                <a:gd name="T27" fmla="*/ 2759 h 3062"/>
                <a:gd name="T28" fmla="*/ 867 w 3063"/>
                <a:gd name="T29" fmla="*/ 2912 h 3062"/>
                <a:gd name="T30" fmla="*/ 1148 w 3063"/>
                <a:gd name="T31" fmla="*/ 3014 h 3062"/>
                <a:gd name="T32" fmla="*/ 1453 w 3063"/>
                <a:gd name="T33" fmla="*/ 3061 h 3062"/>
                <a:gd name="T34" fmla="*/ 1610 w 3063"/>
                <a:gd name="T35" fmla="*/ 3061 h 3062"/>
                <a:gd name="T36" fmla="*/ 1914 w 3063"/>
                <a:gd name="T37" fmla="*/ 3014 h 3062"/>
                <a:gd name="T38" fmla="*/ 2196 w 3063"/>
                <a:gd name="T39" fmla="*/ 2912 h 3062"/>
                <a:gd name="T40" fmla="*/ 2448 w 3063"/>
                <a:gd name="T41" fmla="*/ 2759 h 3062"/>
                <a:gd name="T42" fmla="*/ 2665 w 3063"/>
                <a:gd name="T43" fmla="*/ 2560 h 3062"/>
                <a:gd name="T44" fmla="*/ 2841 w 3063"/>
                <a:gd name="T45" fmla="*/ 2326 h 3062"/>
                <a:gd name="T46" fmla="*/ 2969 w 3063"/>
                <a:gd name="T47" fmla="*/ 2057 h 3062"/>
                <a:gd name="T48" fmla="*/ 3046 w 3063"/>
                <a:gd name="T49" fmla="*/ 1764 h 3062"/>
                <a:gd name="T50" fmla="*/ 3063 w 3063"/>
                <a:gd name="T51" fmla="*/ 1531 h 3062"/>
                <a:gd name="T52" fmla="*/ 3046 w 3063"/>
                <a:gd name="T53" fmla="*/ 1298 h 3062"/>
                <a:gd name="T54" fmla="*/ 2969 w 3063"/>
                <a:gd name="T55" fmla="*/ 1005 h 3062"/>
                <a:gd name="T56" fmla="*/ 2841 w 3063"/>
                <a:gd name="T57" fmla="*/ 737 h 3062"/>
                <a:gd name="T58" fmla="*/ 2665 w 3063"/>
                <a:gd name="T59" fmla="*/ 501 h 3062"/>
                <a:gd name="T60" fmla="*/ 2448 w 3063"/>
                <a:gd name="T61" fmla="*/ 304 h 3062"/>
                <a:gd name="T62" fmla="*/ 2196 w 3063"/>
                <a:gd name="T63" fmla="*/ 151 h 3062"/>
                <a:gd name="T64" fmla="*/ 1914 w 3063"/>
                <a:gd name="T65" fmla="*/ 47 h 3062"/>
                <a:gd name="T66" fmla="*/ 1610 w 3063"/>
                <a:gd name="T67" fmla="*/ 2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3" h="3062">
                  <a:moveTo>
                    <a:pt x="1532" y="0"/>
                  </a:moveTo>
                  <a:lnTo>
                    <a:pt x="1453" y="2"/>
                  </a:lnTo>
                  <a:lnTo>
                    <a:pt x="1297" y="17"/>
                  </a:lnTo>
                  <a:lnTo>
                    <a:pt x="1148" y="47"/>
                  </a:lnTo>
                  <a:lnTo>
                    <a:pt x="1004" y="92"/>
                  </a:lnTo>
                  <a:lnTo>
                    <a:pt x="867" y="151"/>
                  </a:lnTo>
                  <a:lnTo>
                    <a:pt x="737" y="221"/>
                  </a:lnTo>
                  <a:lnTo>
                    <a:pt x="616" y="304"/>
                  </a:lnTo>
                  <a:lnTo>
                    <a:pt x="502" y="397"/>
                  </a:lnTo>
                  <a:lnTo>
                    <a:pt x="398" y="501"/>
                  </a:lnTo>
                  <a:lnTo>
                    <a:pt x="305" y="615"/>
                  </a:lnTo>
                  <a:lnTo>
                    <a:pt x="222" y="737"/>
                  </a:lnTo>
                  <a:lnTo>
                    <a:pt x="150" y="868"/>
                  </a:lnTo>
                  <a:lnTo>
                    <a:pt x="93" y="1005"/>
                  </a:lnTo>
                  <a:lnTo>
                    <a:pt x="48" y="1148"/>
                  </a:lnTo>
                  <a:lnTo>
                    <a:pt x="17" y="1298"/>
                  </a:lnTo>
                  <a:lnTo>
                    <a:pt x="1" y="1452"/>
                  </a:lnTo>
                  <a:lnTo>
                    <a:pt x="0" y="1531"/>
                  </a:lnTo>
                  <a:lnTo>
                    <a:pt x="1" y="1610"/>
                  </a:lnTo>
                  <a:lnTo>
                    <a:pt x="17" y="1764"/>
                  </a:lnTo>
                  <a:lnTo>
                    <a:pt x="48" y="1914"/>
                  </a:lnTo>
                  <a:lnTo>
                    <a:pt x="93" y="2057"/>
                  </a:lnTo>
                  <a:lnTo>
                    <a:pt x="150" y="2195"/>
                  </a:lnTo>
                  <a:lnTo>
                    <a:pt x="222" y="2326"/>
                  </a:lnTo>
                  <a:lnTo>
                    <a:pt x="305" y="2448"/>
                  </a:lnTo>
                  <a:lnTo>
                    <a:pt x="398" y="2560"/>
                  </a:lnTo>
                  <a:lnTo>
                    <a:pt x="502" y="2664"/>
                  </a:lnTo>
                  <a:lnTo>
                    <a:pt x="616" y="2759"/>
                  </a:lnTo>
                  <a:lnTo>
                    <a:pt x="737" y="2840"/>
                  </a:lnTo>
                  <a:lnTo>
                    <a:pt x="867" y="2912"/>
                  </a:lnTo>
                  <a:lnTo>
                    <a:pt x="1004" y="2970"/>
                  </a:lnTo>
                  <a:lnTo>
                    <a:pt x="1148" y="3014"/>
                  </a:lnTo>
                  <a:lnTo>
                    <a:pt x="1297" y="3045"/>
                  </a:lnTo>
                  <a:lnTo>
                    <a:pt x="1453" y="3061"/>
                  </a:lnTo>
                  <a:lnTo>
                    <a:pt x="1532" y="3062"/>
                  </a:lnTo>
                  <a:lnTo>
                    <a:pt x="1610" y="3061"/>
                  </a:lnTo>
                  <a:lnTo>
                    <a:pt x="1765" y="3045"/>
                  </a:lnTo>
                  <a:lnTo>
                    <a:pt x="1914" y="3014"/>
                  </a:lnTo>
                  <a:lnTo>
                    <a:pt x="2058" y="2970"/>
                  </a:lnTo>
                  <a:lnTo>
                    <a:pt x="2196" y="2912"/>
                  </a:lnTo>
                  <a:lnTo>
                    <a:pt x="2325" y="2840"/>
                  </a:lnTo>
                  <a:lnTo>
                    <a:pt x="2448" y="2759"/>
                  </a:lnTo>
                  <a:lnTo>
                    <a:pt x="2561" y="2664"/>
                  </a:lnTo>
                  <a:lnTo>
                    <a:pt x="2665" y="2560"/>
                  </a:lnTo>
                  <a:lnTo>
                    <a:pt x="2758" y="2448"/>
                  </a:lnTo>
                  <a:lnTo>
                    <a:pt x="2841" y="2326"/>
                  </a:lnTo>
                  <a:lnTo>
                    <a:pt x="2912" y="2195"/>
                  </a:lnTo>
                  <a:lnTo>
                    <a:pt x="2969" y="2057"/>
                  </a:lnTo>
                  <a:lnTo>
                    <a:pt x="3015" y="1914"/>
                  </a:lnTo>
                  <a:lnTo>
                    <a:pt x="3046" y="1764"/>
                  </a:lnTo>
                  <a:lnTo>
                    <a:pt x="3061" y="1610"/>
                  </a:lnTo>
                  <a:lnTo>
                    <a:pt x="3063" y="1531"/>
                  </a:lnTo>
                  <a:lnTo>
                    <a:pt x="3061" y="1452"/>
                  </a:lnTo>
                  <a:lnTo>
                    <a:pt x="3046" y="1298"/>
                  </a:lnTo>
                  <a:lnTo>
                    <a:pt x="3015" y="1148"/>
                  </a:lnTo>
                  <a:lnTo>
                    <a:pt x="2969" y="1005"/>
                  </a:lnTo>
                  <a:lnTo>
                    <a:pt x="2912" y="868"/>
                  </a:lnTo>
                  <a:lnTo>
                    <a:pt x="2841" y="737"/>
                  </a:lnTo>
                  <a:lnTo>
                    <a:pt x="2758" y="615"/>
                  </a:lnTo>
                  <a:lnTo>
                    <a:pt x="2665" y="501"/>
                  </a:lnTo>
                  <a:lnTo>
                    <a:pt x="2561" y="397"/>
                  </a:lnTo>
                  <a:lnTo>
                    <a:pt x="2448" y="304"/>
                  </a:lnTo>
                  <a:lnTo>
                    <a:pt x="2325" y="221"/>
                  </a:lnTo>
                  <a:lnTo>
                    <a:pt x="2196" y="151"/>
                  </a:lnTo>
                  <a:lnTo>
                    <a:pt x="2058" y="92"/>
                  </a:lnTo>
                  <a:lnTo>
                    <a:pt x="1914" y="47"/>
                  </a:lnTo>
                  <a:lnTo>
                    <a:pt x="1765" y="17"/>
                  </a:lnTo>
                  <a:lnTo>
                    <a:pt x="1610" y="2"/>
                  </a:lnTo>
                  <a:lnTo>
                    <a:pt x="1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0"/>
            <p:cNvSpPr>
              <a:spLocks/>
            </p:cNvSpPr>
            <p:nvPr/>
          </p:nvSpPr>
          <p:spPr bwMode="auto">
            <a:xfrm>
              <a:off x="5810250" y="2482850"/>
              <a:ext cx="625475" cy="623888"/>
            </a:xfrm>
            <a:custGeom>
              <a:avLst/>
              <a:gdLst>
                <a:gd name="T0" fmla="*/ 747 w 1575"/>
                <a:gd name="T1" fmla="*/ 1 h 1575"/>
                <a:gd name="T2" fmla="*/ 591 w 1575"/>
                <a:gd name="T3" fmla="*/ 25 h 1575"/>
                <a:gd name="T4" fmla="*/ 446 w 1575"/>
                <a:gd name="T5" fmla="*/ 78 h 1575"/>
                <a:gd name="T6" fmla="*/ 316 w 1575"/>
                <a:gd name="T7" fmla="*/ 157 h 1575"/>
                <a:gd name="T8" fmla="*/ 205 w 1575"/>
                <a:gd name="T9" fmla="*/ 258 h 1575"/>
                <a:gd name="T10" fmla="*/ 114 w 1575"/>
                <a:gd name="T11" fmla="*/ 380 h 1575"/>
                <a:gd name="T12" fmla="*/ 48 w 1575"/>
                <a:gd name="T13" fmla="*/ 517 h 1575"/>
                <a:gd name="T14" fmla="*/ 9 w 1575"/>
                <a:gd name="T15" fmla="*/ 668 h 1575"/>
                <a:gd name="T16" fmla="*/ 0 w 1575"/>
                <a:gd name="T17" fmla="*/ 788 h 1575"/>
                <a:gd name="T18" fmla="*/ 9 w 1575"/>
                <a:gd name="T19" fmla="*/ 907 h 1575"/>
                <a:gd name="T20" fmla="*/ 48 w 1575"/>
                <a:gd name="T21" fmla="*/ 1059 h 1575"/>
                <a:gd name="T22" fmla="*/ 114 w 1575"/>
                <a:gd name="T23" fmla="*/ 1196 h 1575"/>
                <a:gd name="T24" fmla="*/ 205 w 1575"/>
                <a:gd name="T25" fmla="*/ 1317 h 1575"/>
                <a:gd name="T26" fmla="*/ 316 w 1575"/>
                <a:gd name="T27" fmla="*/ 1419 h 1575"/>
                <a:gd name="T28" fmla="*/ 446 w 1575"/>
                <a:gd name="T29" fmla="*/ 1498 h 1575"/>
                <a:gd name="T30" fmla="*/ 591 w 1575"/>
                <a:gd name="T31" fmla="*/ 1550 h 1575"/>
                <a:gd name="T32" fmla="*/ 747 w 1575"/>
                <a:gd name="T33" fmla="*/ 1575 h 1575"/>
                <a:gd name="T34" fmla="*/ 828 w 1575"/>
                <a:gd name="T35" fmla="*/ 1575 h 1575"/>
                <a:gd name="T36" fmla="*/ 984 w 1575"/>
                <a:gd name="T37" fmla="*/ 1550 h 1575"/>
                <a:gd name="T38" fmla="*/ 1129 w 1575"/>
                <a:gd name="T39" fmla="*/ 1498 h 1575"/>
                <a:gd name="T40" fmla="*/ 1258 w 1575"/>
                <a:gd name="T41" fmla="*/ 1419 h 1575"/>
                <a:gd name="T42" fmla="*/ 1370 w 1575"/>
                <a:gd name="T43" fmla="*/ 1317 h 1575"/>
                <a:gd name="T44" fmla="*/ 1461 w 1575"/>
                <a:gd name="T45" fmla="*/ 1196 h 1575"/>
                <a:gd name="T46" fmla="*/ 1527 w 1575"/>
                <a:gd name="T47" fmla="*/ 1059 h 1575"/>
                <a:gd name="T48" fmla="*/ 1566 w 1575"/>
                <a:gd name="T49" fmla="*/ 907 h 1575"/>
                <a:gd name="T50" fmla="*/ 1575 w 1575"/>
                <a:gd name="T51" fmla="*/ 788 h 1575"/>
                <a:gd name="T52" fmla="*/ 1566 w 1575"/>
                <a:gd name="T53" fmla="*/ 668 h 1575"/>
                <a:gd name="T54" fmla="*/ 1527 w 1575"/>
                <a:gd name="T55" fmla="*/ 517 h 1575"/>
                <a:gd name="T56" fmla="*/ 1461 w 1575"/>
                <a:gd name="T57" fmla="*/ 380 h 1575"/>
                <a:gd name="T58" fmla="*/ 1370 w 1575"/>
                <a:gd name="T59" fmla="*/ 258 h 1575"/>
                <a:gd name="T60" fmla="*/ 1258 w 1575"/>
                <a:gd name="T61" fmla="*/ 157 h 1575"/>
                <a:gd name="T62" fmla="*/ 1129 w 1575"/>
                <a:gd name="T63" fmla="*/ 78 h 1575"/>
                <a:gd name="T64" fmla="*/ 984 w 1575"/>
                <a:gd name="T65" fmla="*/ 25 h 1575"/>
                <a:gd name="T66" fmla="*/ 828 w 1575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5" h="1575">
                  <a:moveTo>
                    <a:pt x="788" y="0"/>
                  </a:moveTo>
                  <a:lnTo>
                    <a:pt x="747" y="1"/>
                  </a:lnTo>
                  <a:lnTo>
                    <a:pt x="667" y="9"/>
                  </a:lnTo>
                  <a:lnTo>
                    <a:pt x="591" y="25"/>
                  </a:lnTo>
                  <a:lnTo>
                    <a:pt x="517" y="48"/>
                  </a:lnTo>
                  <a:lnTo>
                    <a:pt x="446" y="78"/>
                  </a:lnTo>
                  <a:lnTo>
                    <a:pt x="378" y="114"/>
                  </a:lnTo>
                  <a:lnTo>
                    <a:pt x="316" y="157"/>
                  </a:lnTo>
                  <a:lnTo>
                    <a:pt x="258" y="205"/>
                  </a:lnTo>
                  <a:lnTo>
                    <a:pt x="205" y="258"/>
                  </a:lnTo>
                  <a:lnTo>
                    <a:pt x="157" y="316"/>
                  </a:lnTo>
                  <a:lnTo>
                    <a:pt x="114" y="380"/>
                  </a:lnTo>
                  <a:lnTo>
                    <a:pt x="78" y="446"/>
                  </a:lnTo>
                  <a:lnTo>
                    <a:pt x="48" y="517"/>
                  </a:lnTo>
                  <a:lnTo>
                    <a:pt x="25" y="591"/>
                  </a:lnTo>
                  <a:lnTo>
                    <a:pt x="9" y="668"/>
                  </a:lnTo>
                  <a:lnTo>
                    <a:pt x="1" y="748"/>
                  </a:lnTo>
                  <a:lnTo>
                    <a:pt x="0" y="788"/>
                  </a:lnTo>
                  <a:lnTo>
                    <a:pt x="1" y="828"/>
                  </a:lnTo>
                  <a:lnTo>
                    <a:pt x="9" y="907"/>
                  </a:lnTo>
                  <a:lnTo>
                    <a:pt x="25" y="985"/>
                  </a:lnTo>
                  <a:lnTo>
                    <a:pt x="48" y="1059"/>
                  </a:lnTo>
                  <a:lnTo>
                    <a:pt x="78" y="1129"/>
                  </a:lnTo>
                  <a:lnTo>
                    <a:pt x="114" y="1196"/>
                  </a:lnTo>
                  <a:lnTo>
                    <a:pt x="157" y="1259"/>
                  </a:lnTo>
                  <a:lnTo>
                    <a:pt x="205" y="1317"/>
                  </a:lnTo>
                  <a:lnTo>
                    <a:pt x="258" y="1371"/>
                  </a:lnTo>
                  <a:lnTo>
                    <a:pt x="316" y="1419"/>
                  </a:lnTo>
                  <a:lnTo>
                    <a:pt x="378" y="1462"/>
                  </a:lnTo>
                  <a:lnTo>
                    <a:pt x="446" y="1498"/>
                  </a:lnTo>
                  <a:lnTo>
                    <a:pt x="517" y="1528"/>
                  </a:lnTo>
                  <a:lnTo>
                    <a:pt x="591" y="1550"/>
                  </a:lnTo>
                  <a:lnTo>
                    <a:pt x="667" y="1567"/>
                  </a:lnTo>
                  <a:lnTo>
                    <a:pt x="747" y="1575"/>
                  </a:lnTo>
                  <a:lnTo>
                    <a:pt x="788" y="1575"/>
                  </a:lnTo>
                  <a:lnTo>
                    <a:pt x="828" y="1575"/>
                  </a:lnTo>
                  <a:lnTo>
                    <a:pt x="907" y="1567"/>
                  </a:lnTo>
                  <a:lnTo>
                    <a:pt x="984" y="1550"/>
                  </a:lnTo>
                  <a:lnTo>
                    <a:pt x="1059" y="1528"/>
                  </a:lnTo>
                  <a:lnTo>
                    <a:pt x="1129" y="1498"/>
                  </a:lnTo>
                  <a:lnTo>
                    <a:pt x="1196" y="1462"/>
                  </a:lnTo>
                  <a:lnTo>
                    <a:pt x="1258" y="1419"/>
                  </a:lnTo>
                  <a:lnTo>
                    <a:pt x="1317" y="1371"/>
                  </a:lnTo>
                  <a:lnTo>
                    <a:pt x="1370" y="1317"/>
                  </a:lnTo>
                  <a:lnTo>
                    <a:pt x="1419" y="1259"/>
                  </a:lnTo>
                  <a:lnTo>
                    <a:pt x="1461" y="1196"/>
                  </a:lnTo>
                  <a:lnTo>
                    <a:pt x="1497" y="1129"/>
                  </a:lnTo>
                  <a:lnTo>
                    <a:pt x="1527" y="1059"/>
                  </a:lnTo>
                  <a:lnTo>
                    <a:pt x="1550" y="985"/>
                  </a:lnTo>
                  <a:lnTo>
                    <a:pt x="1566" y="907"/>
                  </a:lnTo>
                  <a:lnTo>
                    <a:pt x="1575" y="828"/>
                  </a:lnTo>
                  <a:lnTo>
                    <a:pt x="1575" y="788"/>
                  </a:lnTo>
                  <a:lnTo>
                    <a:pt x="1575" y="748"/>
                  </a:lnTo>
                  <a:lnTo>
                    <a:pt x="1566" y="668"/>
                  </a:lnTo>
                  <a:lnTo>
                    <a:pt x="1550" y="591"/>
                  </a:lnTo>
                  <a:lnTo>
                    <a:pt x="1527" y="517"/>
                  </a:lnTo>
                  <a:lnTo>
                    <a:pt x="1497" y="446"/>
                  </a:lnTo>
                  <a:lnTo>
                    <a:pt x="1461" y="380"/>
                  </a:lnTo>
                  <a:lnTo>
                    <a:pt x="1419" y="316"/>
                  </a:lnTo>
                  <a:lnTo>
                    <a:pt x="1370" y="258"/>
                  </a:lnTo>
                  <a:lnTo>
                    <a:pt x="1317" y="205"/>
                  </a:lnTo>
                  <a:lnTo>
                    <a:pt x="1258" y="157"/>
                  </a:lnTo>
                  <a:lnTo>
                    <a:pt x="1196" y="114"/>
                  </a:lnTo>
                  <a:lnTo>
                    <a:pt x="1129" y="78"/>
                  </a:lnTo>
                  <a:lnTo>
                    <a:pt x="1059" y="48"/>
                  </a:lnTo>
                  <a:lnTo>
                    <a:pt x="984" y="25"/>
                  </a:lnTo>
                  <a:lnTo>
                    <a:pt x="907" y="9"/>
                  </a:lnTo>
                  <a:lnTo>
                    <a:pt x="828" y="1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297FB8"/>
                  </a:solidFill>
                </a:rPr>
                <a:t>201</a:t>
              </a:r>
              <a:r>
                <a:rPr lang="ru-RU" b="1" dirty="0" smtClean="0">
                  <a:solidFill>
                    <a:srgbClr val="297FB8"/>
                  </a:solidFill>
                </a:rPr>
                <a:t>8</a:t>
              </a:r>
              <a:endParaRPr lang="en-US" b="1" dirty="0">
                <a:solidFill>
                  <a:srgbClr val="297FB8"/>
                </a:solidFill>
              </a:endParaRP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2076441" y="3099638"/>
            <a:ext cx="1739328" cy="1739328"/>
            <a:chOff x="3757613" y="2982913"/>
            <a:chExt cx="1697038" cy="1697038"/>
          </a:xfrm>
          <a:solidFill>
            <a:srgbClr val="8D44AD"/>
          </a:solidFill>
        </p:grpSpPr>
        <p:sp>
          <p:nvSpPr>
            <p:cNvPr id="22" name="Freeform 181"/>
            <p:cNvSpPr>
              <a:spLocks/>
            </p:cNvSpPr>
            <p:nvPr/>
          </p:nvSpPr>
          <p:spPr bwMode="auto">
            <a:xfrm>
              <a:off x="3757613" y="2982913"/>
              <a:ext cx="901700" cy="901700"/>
            </a:xfrm>
            <a:custGeom>
              <a:avLst/>
              <a:gdLst>
                <a:gd name="T0" fmla="*/ 1288 w 2272"/>
                <a:gd name="T1" fmla="*/ 2272 h 2272"/>
                <a:gd name="T2" fmla="*/ 1313 w 2272"/>
                <a:gd name="T3" fmla="*/ 2191 h 2272"/>
                <a:gd name="T4" fmla="*/ 1344 w 2272"/>
                <a:gd name="T5" fmla="*/ 2033 h 2272"/>
                <a:gd name="T6" fmla="*/ 1353 w 2272"/>
                <a:gd name="T7" fmla="*/ 1881 h 2272"/>
                <a:gd name="T8" fmla="*/ 1342 w 2272"/>
                <a:gd name="T9" fmla="*/ 1734 h 2272"/>
                <a:gd name="T10" fmla="*/ 1312 w 2272"/>
                <a:gd name="T11" fmla="*/ 1597 h 2272"/>
                <a:gd name="T12" fmla="*/ 1264 w 2272"/>
                <a:gd name="T13" fmla="*/ 1469 h 2272"/>
                <a:gd name="T14" fmla="*/ 1200 w 2272"/>
                <a:gd name="T15" fmla="*/ 1351 h 2272"/>
                <a:gd name="T16" fmla="*/ 1121 w 2272"/>
                <a:gd name="T17" fmla="*/ 1245 h 2272"/>
                <a:gd name="T18" fmla="*/ 1027 w 2272"/>
                <a:gd name="T19" fmla="*/ 1151 h 2272"/>
                <a:gd name="T20" fmla="*/ 920 w 2272"/>
                <a:gd name="T21" fmla="*/ 1072 h 2272"/>
                <a:gd name="T22" fmla="*/ 802 w 2272"/>
                <a:gd name="T23" fmla="*/ 1007 h 2272"/>
                <a:gd name="T24" fmla="*/ 674 w 2272"/>
                <a:gd name="T25" fmla="*/ 961 h 2272"/>
                <a:gd name="T26" fmla="*/ 537 w 2272"/>
                <a:gd name="T27" fmla="*/ 930 h 2272"/>
                <a:gd name="T28" fmla="*/ 392 w 2272"/>
                <a:gd name="T29" fmla="*/ 919 h 2272"/>
                <a:gd name="T30" fmla="*/ 239 w 2272"/>
                <a:gd name="T31" fmla="*/ 928 h 2272"/>
                <a:gd name="T32" fmla="*/ 80 w 2272"/>
                <a:gd name="T33" fmla="*/ 958 h 2272"/>
                <a:gd name="T34" fmla="*/ 0 w 2272"/>
                <a:gd name="T35" fmla="*/ 983 h 2272"/>
                <a:gd name="T36" fmla="*/ 983 w 2272"/>
                <a:gd name="T37" fmla="*/ 0 h 2272"/>
                <a:gd name="T38" fmla="*/ 958 w 2272"/>
                <a:gd name="T39" fmla="*/ 81 h 2272"/>
                <a:gd name="T40" fmla="*/ 928 w 2272"/>
                <a:gd name="T41" fmla="*/ 239 h 2272"/>
                <a:gd name="T42" fmla="*/ 919 w 2272"/>
                <a:gd name="T43" fmla="*/ 392 h 2272"/>
                <a:gd name="T44" fmla="*/ 929 w 2272"/>
                <a:gd name="T45" fmla="*/ 537 h 2272"/>
                <a:gd name="T46" fmla="*/ 959 w 2272"/>
                <a:gd name="T47" fmla="*/ 674 h 2272"/>
                <a:gd name="T48" fmla="*/ 1007 w 2272"/>
                <a:gd name="T49" fmla="*/ 804 h 2272"/>
                <a:gd name="T50" fmla="*/ 1072 w 2272"/>
                <a:gd name="T51" fmla="*/ 922 h 2272"/>
                <a:gd name="T52" fmla="*/ 1151 w 2272"/>
                <a:gd name="T53" fmla="*/ 1028 h 2272"/>
                <a:gd name="T54" fmla="*/ 1244 w 2272"/>
                <a:gd name="T55" fmla="*/ 1121 h 2272"/>
                <a:gd name="T56" fmla="*/ 1351 w 2272"/>
                <a:gd name="T57" fmla="*/ 1200 h 2272"/>
                <a:gd name="T58" fmla="*/ 1469 w 2272"/>
                <a:gd name="T59" fmla="*/ 1264 h 2272"/>
                <a:gd name="T60" fmla="*/ 1597 w 2272"/>
                <a:gd name="T61" fmla="*/ 1312 h 2272"/>
                <a:gd name="T62" fmla="*/ 1734 w 2272"/>
                <a:gd name="T63" fmla="*/ 1342 h 2272"/>
                <a:gd name="T64" fmla="*/ 1881 w 2272"/>
                <a:gd name="T65" fmla="*/ 1353 h 2272"/>
                <a:gd name="T66" fmla="*/ 2032 w 2272"/>
                <a:gd name="T67" fmla="*/ 1344 h 2272"/>
                <a:gd name="T68" fmla="*/ 2191 w 2272"/>
                <a:gd name="T69" fmla="*/ 1313 h 2272"/>
                <a:gd name="T70" fmla="*/ 2272 w 2272"/>
                <a:gd name="T71" fmla="*/ 1289 h 2272"/>
                <a:gd name="T72" fmla="*/ 1288 w 2272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2" h="2272">
                  <a:moveTo>
                    <a:pt x="1288" y="2272"/>
                  </a:moveTo>
                  <a:lnTo>
                    <a:pt x="1313" y="2191"/>
                  </a:lnTo>
                  <a:lnTo>
                    <a:pt x="1344" y="2033"/>
                  </a:lnTo>
                  <a:lnTo>
                    <a:pt x="1353" y="1881"/>
                  </a:lnTo>
                  <a:lnTo>
                    <a:pt x="1342" y="1734"/>
                  </a:lnTo>
                  <a:lnTo>
                    <a:pt x="1312" y="1597"/>
                  </a:lnTo>
                  <a:lnTo>
                    <a:pt x="1264" y="1469"/>
                  </a:lnTo>
                  <a:lnTo>
                    <a:pt x="1200" y="1351"/>
                  </a:lnTo>
                  <a:lnTo>
                    <a:pt x="1121" y="1245"/>
                  </a:lnTo>
                  <a:lnTo>
                    <a:pt x="1027" y="1151"/>
                  </a:lnTo>
                  <a:lnTo>
                    <a:pt x="920" y="1072"/>
                  </a:lnTo>
                  <a:lnTo>
                    <a:pt x="802" y="1007"/>
                  </a:lnTo>
                  <a:lnTo>
                    <a:pt x="674" y="961"/>
                  </a:lnTo>
                  <a:lnTo>
                    <a:pt x="537" y="930"/>
                  </a:lnTo>
                  <a:lnTo>
                    <a:pt x="392" y="919"/>
                  </a:lnTo>
                  <a:lnTo>
                    <a:pt x="239" y="928"/>
                  </a:lnTo>
                  <a:lnTo>
                    <a:pt x="80" y="958"/>
                  </a:lnTo>
                  <a:lnTo>
                    <a:pt x="0" y="983"/>
                  </a:lnTo>
                  <a:lnTo>
                    <a:pt x="983" y="0"/>
                  </a:lnTo>
                  <a:lnTo>
                    <a:pt x="958" y="81"/>
                  </a:lnTo>
                  <a:lnTo>
                    <a:pt x="928" y="239"/>
                  </a:lnTo>
                  <a:lnTo>
                    <a:pt x="919" y="392"/>
                  </a:lnTo>
                  <a:lnTo>
                    <a:pt x="929" y="537"/>
                  </a:lnTo>
                  <a:lnTo>
                    <a:pt x="959" y="674"/>
                  </a:lnTo>
                  <a:lnTo>
                    <a:pt x="1007" y="804"/>
                  </a:lnTo>
                  <a:lnTo>
                    <a:pt x="1072" y="922"/>
                  </a:lnTo>
                  <a:lnTo>
                    <a:pt x="1151" y="1028"/>
                  </a:lnTo>
                  <a:lnTo>
                    <a:pt x="1244" y="1121"/>
                  </a:lnTo>
                  <a:lnTo>
                    <a:pt x="1351" y="1200"/>
                  </a:lnTo>
                  <a:lnTo>
                    <a:pt x="1469" y="1264"/>
                  </a:lnTo>
                  <a:lnTo>
                    <a:pt x="1597" y="1312"/>
                  </a:lnTo>
                  <a:lnTo>
                    <a:pt x="1734" y="1342"/>
                  </a:lnTo>
                  <a:lnTo>
                    <a:pt x="1881" y="1353"/>
                  </a:lnTo>
                  <a:lnTo>
                    <a:pt x="2032" y="1344"/>
                  </a:lnTo>
                  <a:lnTo>
                    <a:pt x="2191" y="1313"/>
                  </a:lnTo>
                  <a:lnTo>
                    <a:pt x="2272" y="1289"/>
                  </a:lnTo>
                  <a:lnTo>
                    <a:pt x="1288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85"/>
            <p:cNvSpPr>
              <a:spLocks/>
            </p:cNvSpPr>
            <p:nvPr/>
          </p:nvSpPr>
          <p:spPr bwMode="auto">
            <a:xfrm>
              <a:off x="4240213" y="3465513"/>
              <a:ext cx="1214438" cy="1214438"/>
            </a:xfrm>
            <a:custGeom>
              <a:avLst/>
              <a:gdLst>
                <a:gd name="T0" fmla="*/ 1609 w 3061"/>
                <a:gd name="T1" fmla="*/ 1 h 3061"/>
                <a:gd name="T2" fmla="*/ 1913 w 3061"/>
                <a:gd name="T3" fmla="*/ 46 h 3061"/>
                <a:gd name="T4" fmla="*/ 2194 w 3061"/>
                <a:gd name="T5" fmla="*/ 150 h 3061"/>
                <a:gd name="T6" fmla="*/ 2447 w 3061"/>
                <a:gd name="T7" fmla="*/ 303 h 3061"/>
                <a:gd name="T8" fmla="*/ 2663 w 3061"/>
                <a:gd name="T9" fmla="*/ 500 h 3061"/>
                <a:gd name="T10" fmla="*/ 2839 w 3061"/>
                <a:gd name="T11" fmla="*/ 736 h 3061"/>
                <a:gd name="T12" fmla="*/ 2969 w 3061"/>
                <a:gd name="T13" fmla="*/ 1003 h 3061"/>
                <a:gd name="T14" fmla="*/ 3044 w 3061"/>
                <a:gd name="T15" fmla="*/ 1297 h 3061"/>
                <a:gd name="T16" fmla="*/ 3061 w 3061"/>
                <a:gd name="T17" fmla="*/ 1530 h 3061"/>
                <a:gd name="T18" fmla="*/ 3044 w 3061"/>
                <a:gd name="T19" fmla="*/ 1764 h 3061"/>
                <a:gd name="T20" fmla="*/ 2969 w 3061"/>
                <a:gd name="T21" fmla="*/ 2057 h 3061"/>
                <a:gd name="T22" fmla="*/ 2839 w 3061"/>
                <a:gd name="T23" fmla="*/ 2324 h 3061"/>
                <a:gd name="T24" fmla="*/ 2663 w 3061"/>
                <a:gd name="T25" fmla="*/ 2560 h 3061"/>
                <a:gd name="T26" fmla="*/ 2447 w 3061"/>
                <a:gd name="T27" fmla="*/ 2758 h 3061"/>
                <a:gd name="T28" fmla="*/ 2194 w 3061"/>
                <a:gd name="T29" fmla="*/ 2911 h 3061"/>
                <a:gd name="T30" fmla="*/ 1913 w 3061"/>
                <a:gd name="T31" fmla="*/ 3013 h 3061"/>
                <a:gd name="T32" fmla="*/ 1609 w 3061"/>
                <a:gd name="T33" fmla="*/ 3060 h 3061"/>
                <a:gd name="T34" fmla="*/ 1451 w 3061"/>
                <a:gd name="T35" fmla="*/ 3060 h 3061"/>
                <a:gd name="T36" fmla="*/ 1147 w 3061"/>
                <a:gd name="T37" fmla="*/ 3013 h 3061"/>
                <a:gd name="T38" fmla="*/ 865 w 3061"/>
                <a:gd name="T39" fmla="*/ 2911 h 3061"/>
                <a:gd name="T40" fmla="*/ 614 w 3061"/>
                <a:gd name="T41" fmla="*/ 2758 h 3061"/>
                <a:gd name="T42" fmla="*/ 396 w 3061"/>
                <a:gd name="T43" fmla="*/ 2560 h 3061"/>
                <a:gd name="T44" fmla="*/ 220 w 3061"/>
                <a:gd name="T45" fmla="*/ 2324 h 3061"/>
                <a:gd name="T46" fmla="*/ 92 w 3061"/>
                <a:gd name="T47" fmla="*/ 2057 h 3061"/>
                <a:gd name="T48" fmla="*/ 16 w 3061"/>
                <a:gd name="T49" fmla="*/ 1764 h 3061"/>
                <a:gd name="T50" fmla="*/ 0 w 3061"/>
                <a:gd name="T51" fmla="*/ 1530 h 3061"/>
                <a:gd name="T52" fmla="*/ 16 w 3061"/>
                <a:gd name="T53" fmla="*/ 1297 h 3061"/>
                <a:gd name="T54" fmla="*/ 92 w 3061"/>
                <a:gd name="T55" fmla="*/ 1003 h 3061"/>
                <a:gd name="T56" fmla="*/ 220 w 3061"/>
                <a:gd name="T57" fmla="*/ 736 h 3061"/>
                <a:gd name="T58" fmla="*/ 396 w 3061"/>
                <a:gd name="T59" fmla="*/ 500 h 3061"/>
                <a:gd name="T60" fmla="*/ 614 w 3061"/>
                <a:gd name="T61" fmla="*/ 303 h 3061"/>
                <a:gd name="T62" fmla="*/ 865 w 3061"/>
                <a:gd name="T63" fmla="*/ 150 h 3061"/>
                <a:gd name="T64" fmla="*/ 1147 w 3061"/>
                <a:gd name="T65" fmla="*/ 46 h 3061"/>
                <a:gd name="T66" fmla="*/ 1451 w 3061"/>
                <a:gd name="T67" fmla="*/ 1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1" h="3061">
                  <a:moveTo>
                    <a:pt x="1530" y="0"/>
                  </a:moveTo>
                  <a:lnTo>
                    <a:pt x="1609" y="1"/>
                  </a:lnTo>
                  <a:lnTo>
                    <a:pt x="1764" y="17"/>
                  </a:lnTo>
                  <a:lnTo>
                    <a:pt x="1913" y="46"/>
                  </a:lnTo>
                  <a:lnTo>
                    <a:pt x="2057" y="92"/>
                  </a:lnTo>
                  <a:lnTo>
                    <a:pt x="2194" y="150"/>
                  </a:lnTo>
                  <a:lnTo>
                    <a:pt x="2324" y="220"/>
                  </a:lnTo>
                  <a:lnTo>
                    <a:pt x="2447" y="303"/>
                  </a:lnTo>
                  <a:lnTo>
                    <a:pt x="2559" y="396"/>
                  </a:lnTo>
                  <a:lnTo>
                    <a:pt x="2663" y="500"/>
                  </a:lnTo>
                  <a:lnTo>
                    <a:pt x="2758" y="614"/>
                  </a:lnTo>
                  <a:lnTo>
                    <a:pt x="2839" y="736"/>
                  </a:lnTo>
                  <a:lnTo>
                    <a:pt x="2911" y="866"/>
                  </a:lnTo>
                  <a:lnTo>
                    <a:pt x="2969" y="1003"/>
                  </a:lnTo>
                  <a:lnTo>
                    <a:pt x="3013" y="1147"/>
                  </a:lnTo>
                  <a:lnTo>
                    <a:pt x="3044" y="1297"/>
                  </a:lnTo>
                  <a:lnTo>
                    <a:pt x="3060" y="1451"/>
                  </a:lnTo>
                  <a:lnTo>
                    <a:pt x="3061" y="1530"/>
                  </a:lnTo>
                  <a:lnTo>
                    <a:pt x="3060" y="1610"/>
                  </a:lnTo>
                  <a:lnTo>
                    <a:pt x="3044" y="1764"/>
                  </a:lnTo>
                  <a:lnTo>
                    <a:pt x="3013" y="1913"/>
                  </a:lnTo>
                  <a:lnTo>
                    <a:pt x="2969" y="2057"/>
                  </a:lnTo>
                  <a:lnTo>
                    <a:pt x="2911" y="2194"/>
                  </a:lnTo>
                  <a:lnTo>
                    <a:pt x="2839" y="2324"/>
                  </a:lnTo>
                  <a:lnTo>
                    <a:pt x="2758" y="2447"/>
                  </a:lnTo>
                  <a:lnTo>
                    <a:pt x="2663" y="2560"/>
                  </a:lnTo>
                  <a:lnTo>
                    <a:pt x="2559" y="2663"/>
                  </a:lnTo>
                  <a:lnTo>
                    <a:pt x="2447" y="2758"/>
                  </a:lnTo>
                  <a:lnTo>
                    <a:pt x="2324" y="2840"/>
                  </a:lnTo>
                  <a:lnTo>
                    <a:pt x="2194" y="2911"/>
                  </a:lnTo>
                  <a:lnTo>
                    <a:pt x="2057" y="2969"/>
                  </a:lnTo>
                  <a:lnTo>
                    <a:pt x="1913" y="3013"/>
                  </a:lnTo>
                  <a:lnTo>
                    <a:pt x="1764" y="3044"/>
                  </a:lnTo>
                  <a:lnTo>
                    <a:pt x="1609" y="3060"/>
                  </a:lnTo>
                  <a:lnTo>
                    <a:pt x="1530" y="3061"/>
                  </a:lnTo>
                  <a:lnTo>
                    <a:pt x="1451" y="3060"/>
                  </a:lnTo>
                  <a:lnTo>
                    <a:pt x="1297" y="3044"/>
                  </a:lnTo>
                  <a:lnTo>
                    <a:pt x="1147" y="3013"/>
                  </a:lnTo>
                  <a:lnTo>
                    <a:pt x="1003" y="2969"/>
                  </a:lnTo>
                  <a:lnTo>
                    <a:pt x="865" y="2911"/>
                  </a:lnTo>
                  <a:lnTo>
                    <a:pt x="736" y="2840"/>
                  </a:lnTo>
                  <a:lnTo>
                    <a:pt x="614" y="2758"/>
                  </a:lnTo>
                  <a:lnTo>
                    <a:pt x="500" y="2663"/>
                  </a:lnTo>
                  <a:lnTo>
                    <a:pt x="396" y="2560"/>
                  </a:lnTo>
                  <a:lnTo>
                    <a:pt x="303" y="2447"/>
                  </a:lnTo>
                  <a:lnTo>
                    <a:pt x="220" y="2324"/>
                  </a:lnTo>
                  <a:lnTo>
                    <a:pt x="150" y="2194"/>
                  </a:lnTo>
                  <a:lnTo>
                    <a:pt x="92" y="2057"/>
                  </a:lnTo>
                  <a:lnTo>
                    <a:pt x="46" y="1913"/>
                  </a:lnTo>
                  <a:lnTo>
                    <a:pt x="16" y="1764"/>
                  </a:lnTo>
                  <a:lnTo>
                    <a:pt x="1" y="1610"/>
                  </a:lnTo>
                  <a:lnTo>
                    <a:pt x="0" y="1530"/>
                  </a:lnTo>
                  <a:lnTo>
                    <a:pt x="1" y="1451"/>
                  </a:lnTo>
                  <a:lnTo>
                    <a:pt x="16" y="1297"/>
                  </a:lnTo>
                  <a:lnTo>
                    <a:pt x="46" y="1147"/>
                  </a:lnTo>
                  <a:lnTo>
                    <a:pt x="92" y="1003"/>
                  </a:lnTo>
                  <a:lnTo>
                    <a:pt x="150" y="866"/>
                  </a:lnTo>
                  <a:lnTo>
                    <a:pt x="220" y="736"/>
                  </a:lnTo>
                  <a:lnTo>
                    <a:pt x="303" y="614"/>
                  </a:lnTo>
                  <a:lnTo>
                    <a:pt x="396" y="500"/>
                  </a:lnTo>
                  <a:lnTo>
                    <a:pt x="500" y="396"/>
                  </a:lnTo>
                  <a:lnTo>
                    <a:pt x="614" y="303"/>
                  </a:lnTo>
                  <a:lnTo>
                    <a:pt x="736" y="220"/>
                  </a:lnTo>
                  <a:lnTo>
                    <a:pt x="865" y="150"/>
                  </a:lnTo>
                  <a:lnTo>
                    <a:pt x="1003" y="92"/>
                  </a:lnTo>
                  <a:lnTo>
                    <a:pt x="1147" y="46"/>
                  </a:lnTo>
                  <a:lnTo>
                    <a:pt x="1297" y="17"/>
                  </a:lnTo>
                  <a:lnTo>
                    <a:pt x="1451" y="1"/>
                  </a:lnTo>
                  <a:lnTo>
                    <a:pt x="15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88"/>
            <p:cNvSpPr>
              <a:spLocks/>
            </p:cNvSpPr>
            <p:nvPr/>
          </p:nvSpPr>
          <p:spPr bwMode="auto">
            <a:xfrm>
              <a:off x="4530725" y="3756025"/>
              <a:ext cx="625475" cy="623888"/>
            </a:xfrm>
            <a:custGeom>
              <a:avLst/>
              <a:gdLst>
                <a:gd name="T0" fmla="*/ 828 w 1575"/>
                <a:gd name="T1" fmla="*/ 1 h 1575"/>
                <a:gd name="T2" fmla="*/ 984 w 1575"/>
                <a:gd name="T3" fmla="*/ 25 h 1575"/>
                <a:gd name="T4" fmla="*/ 1129 w 1575"/>
                <a:gd name="T5" fmla="*/ 78 h 1575"/>
                <a:gd name="T6" fmla="*/ 1258 w 1575"/>
                <a:gd name="T7" fmla="*/ 157 h 1575"/>
                <a:gd name="T8" fmla="*/ 1370 w 1575"/>
                <a:gd name="T9" fmla="*/ 258 h 1575"/>
                <a:gd name="T10" fmla="*/ 1461 w 1575"/>
                <a:gd name="T11" fmla="*/ 379 h 1575"/>
                <a:gd name="T12" fmla="*/ 1527 w 1575"/>
                <a:gd name="T13" fmla="*/ 517 h 1575"/>
                <a:gd name="T14" fmla="*/ 1566 w 1575"/>
                <a:gd name="T15" fmla="*/ 668 h 1575"/>
                <a:gd name="T16" fmla="*/ 1575 w 1575"/>
                <a:gd name="T17" fmla="*/ 788 h 1575"/>
                <a:gd name="T18" fmla="*/ 1566 w 1575"/>
                <a:gd name="T19" fmla="*/ 907 h 1575"/>
                <a:gd name="T20" fmla="*/ 1527 w 1575"/>
                <a:gd name="T21" fmla="*/ 1059 h 1575"/>
                <a:gd name="T22" fmla="*/ 1461 w 1575"/>
                <a:gd name="T23" fmla="*/ 1196 h 1575"/>
                <a:gd name="T24" fmla="*/ 1370 w 1575"/>
                <a:gd name="T25" fmla="*/ 1317 h 1575"/>
                <a:gd name="T26" fmla="*/ 1258 w 1575"/>
                <a:gd name="T27" fmla="*/ 1419 h 1575"/>
                <a:gd name="T28" fmla="*/ 1129 w 1575"/>
                <a:gd name="T29" fmla="*/ 1497 h 1575"/>
                <a:gd name="T30" fmla="*/ 984 w 1575"/>
                <a:gd name="T31" fmla="*/ 1550 h 1575"/>
                <a:gd name="T32" fmla="*/ 828 w 1575"/>
                <a:gd name="T33" fmla="*/ 1574 h 1575"/>
                <a:gd name="T34" fmla="*/ 746 w 1575"/>
                <a:gd name="T35" fmla="*/ 1574 h 1575"/>
                <a:gd name="T36" fmla="*/ 591 w 1575"/>
                <a:gd name="T37" fmla="*/ 1550 h 1575"/>
                <a:gd name="T38" fmla="*/ 446 w 1575"/>
                <a:gd name="T39" fmla="*/ 1497 h 1575"/>
                <a:gd name="T40" fmla="*/ 316 w 1575"/>
                <a:gd name="T41" fmla="*/ 1419 h 1575"/>
                <a:gd name="T42" fmla="*/ 205 w 1575"/>
                <a:gd name="T43" fmla="*/ 1317 h 1575"/>
                <a:gd name="T44" fmla="*/ 114 w 1575"/>
                <a:gd name="T45" fmla="*/ 1196 h 1575"/>
                <a:gd name="T46" fmla="*/ 48 w 1575"/>
                <a:gd name="T47" fmla="*/ 1059 h 1575"/>
                <a:gd name="T48" fmla="*/ 9 w 1575"/>
                <a:gd name="T49" fmla="*/ 907 h 1575"/>
                <a:gd name="T50" fmla="*/ 0 w 1575"/>
                <a:gd name="T51" fmla="*/ 788 h 1575"/>
                <a:gd name="T52" fmla="*/ 9 w 1575"/>
                <a:gd name="T53" fmla="*/ 668 h 1575"/>
                <a:gd name="T54" fmla="*/ 48 w 1575"/>
                <a:gd name="T55" fmla="*/ 517 h 1575"/>
                <a:gd name="T56" fmla="*/ 114 w 1575"/>
                <a:gd name="T57" fmla="*/ 379 h 1575"/>
                <a:gd name="T58" fmla="*/ 205 w 1575"/>
                <a:gd name="T59" fmla="*/ 258 h 1575"/>
                <a:gd name="T60" fmla="*/ 316 w 1575"/>
                <a:gd name="T61" fmla="*/ 157 h 1575"/>
                <a:gd name="T62" fmla="*/ 446 w 1575"/>
                <a:gd name="T63" fmla="*/ 78 h 1575"/>
                <a:gd name="T64" fmla="*/ 591 w 1575"/>
                <a:gd name="T65" fmla="*/ 25 h 1575"/>
                <a:gd name="T66" fmla="*/ 746 w 1575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5" h="1575">
                  <a:moveTo>
                    <a:pt x="787" y="0"/>
                  </a:moveTo>
                  <a:lnTo>
                    <a:pt x="828" y="1"/>
                  </a:lnTo>
                  <a:lnTo>
                    <a:pt x="907" y="9"/>
                  </a:lnTo>
                  <a:lnTo>
                    <a:pt x="984" y="25"/>
                  </a:lnTo>
                  <a:lnTo>
                    <a:pt x="1058" y="48"/>
                  </a:lnTo>
                  <a:lnTo>
                    <a:pt x="1129" y="78"/>
                  </a:lnTo>
                  <a:lnTo>
                    <a:pt x="1196" y="114"/>
                  </a:lnTo>
                  <a:lnTo>
                    <a:pt x="1258" y="157"/>
                  </a:lnTo>
                  <a:lnTo>
                    <a:pt x="1317" y="205"/>
                  </a:lnTo>
                  <a:lnTo>
                    <a:pt x="1370" y="258"/>
                  </a:lnTo>
                  <a:lnTo>
                    <a:pt x="1418" y="316"/>
                  </a:lnTo>
                  <a:lnTo>
                    <a:pt x="1461" y="379"/>
                  </a:lnTo>
                  <a:lnTo>
                    <a:pt x="1497" y="446"/>
                  </a:lnTo>
                  <a:lnTo>
                    <a:pt x="1527" y="517"/>
                  </a:lnTo>
                  <a:lnTo>
                    <a:pt x="1550" y="591"/>
                  </a:lnTo>
                  <a:lnTo>
                    <a:pt x="1566" y="668"/>
                  </a:lnTo>
                  <a:lnTo>
                    <a:pt x="1573" y="747"/>
                  </a:lnTo>
                  <a:lnTo>
                    <a:pt x="1575" y="788"/>
                  </a:lnTo>
                  <a:lnTo>
                    <a:pt x="1573" y="828"/>
                  </a:lnTo>
                  <a:lnTo>
                    <a:pt x="1566" y="907"/>
                  </a:lnTo>
                  <a:lnTo>
                    <a:pt x="1550" y="984"/>
                  </a:lnTo>
                  <a:lnTo>
                    <a:pt x="1527" y="1059"/>
                  </a:lnTo>
                  <a:lnTo>
                    <a:pt x="1497" y="1129"/>
                  </a:lnTo>
                  <a:lnTo>
                    <a:pt x="1461" y="1196"/>
                  </a:lnTo>
                  <a:lnTo>
                    <a:pt x="1418" y="1259"/>
                  </a:lnTo>
                  <a:lnTo>
                    <a:pt x="1370" y="1317"/>
                  </a:lnTo>
                  <a:lnTo>
                    <a:pt x="1317" y="1370"/>
                  </a:lnTo>
                  <a:lnTo>
                    <a:pt x="1258" y="1419"/>
                  </a:lnTo>
                  <a:lnTo>
                    <a:pt x="1196" y="1461"/>
                  </a:lnTo>
                  <a:lnTo>
                    <a:pt x="1129" y="1497"/>
                  </a:lnTo>
                  <a:lnTo>
                    <a:pt x="1058" y="1527"/>
                  </a:lnTo>
                  <a:lnTo>
                    <a:pt x="984" y="1550"/>
                  </a:lnTo>
                  <a:lnTo>
                    <a:pt x="907" y="1566"/>
                  </a:lnTo>
                  <a:lnTo>
                    <a:pt x="828" y="1574"/>
                  </a:lnTo>
                  <a:lnTo>
                    <a:pt x="787" y="1575"/>
                  </a:lnTo>
                  <a:lnTo>
                    <a:pt x="746" y="1574"/>
                  </a:lnTo>
                  <a:lnTo>
                    <a:pt x="667" y="1566"/>
                  </a:lnTo>
                  <a:lnTo>
                    <a:pt x="591" y="1550"/>
                  </a:lnTo>
                  <a:lnTo>
                    <a:pt x="516" y="1527"/>
                  </a:lnTo>
                  <a:lnTo>
                    <a:pt x="446" y="1497"/>
                  </a:lnTo>
                  <a:lnTo>
                    <a:pt x="378" y="1461"/>
                  </a:lnTo>
                  <a:lnTo>
                    <a:pt x="316" y="1419"/>
                  </a:lnTo>
                  <a:lnTo>
                    <a:pt x="258" y="1370"/>
                  </a:lnTo>
                  <a:lnTo>
                    <a:pt x="205" y="1317"/>
                  </a:lnTo>
                  <a:lnTo>
                    <a:pt x="155" y="1259"/>
                  </a:lnTo>
                  <a:lnTo>
                    <a:pt x="114" y="1196"/>
                  </a:lnTo>
                  <a:lnTo>
                    <a:pt x="78" y="1129"/>
                  </a:lnTo>
                  <a:lnTo>
                    <a:pt x="48" y="1059"/>
                  </a:lnTo>
                  <a:lnTo>
                    <a:pt x="25" y="984"/>
                  </a:lnTo>
                  <a:lnTo>
                    <a:pt x="9" y="907"/>
                  </a:lnTo>
                  <a:lnTo>
                    <a:pt x="0" y="828"/>
                  </a:lnTo>
                  <a:lnTo>
                    <a:pt x="0" y="788"/>
                  </a:lnTo>
                  <a:lnTo>
                    <a:pt x="0" y="747"/>
                  </a:lnTo>
                  <a:lnTo>
                    <a:pt x="9" y="668"/>
                  </a:lnTo>
                  <a:lnTo>
                    <a:pt x="25" y="591"/>
                  </a:lnTo>
                  <a:lnTo>
                    <a:pt x="48" y="517"/>
                  </a:lnTo>
                  <a:lnTo>
                    <a:pt x="78" y="446"/>
                  </a:lnTo>
                  <a:lnTo>
                    <a:pt x="114" y="379"/>
                  </a:lnTo>
                  <a:lnTo>
                    <a:pt x="155" y="316"/>
                  </a:lnTo>
                  <a:lnTo>
                    <a:pt x="205" y="258"/>
                  </a:lnTo>
                  <a:lnTo>
                    <a:pt x="258" y="205"/>
                  </a:lnTo>
                  <a:lnTo>
                    <a:pt x="316" y="157"/>
                  </a:lnTo>
                  <a:lnTo>
                    <a:pt x="378" y="114"/>
                  </a:lnTo>
                  <a:lnTo>
                    <a:pt x="446" y="78"/>
                  </a:lnTo>
                  <a:lnTo>
                    <a:pt x="516" y="48"/>
                  </a:lnTo>
                  <a:lnTo>
                    <a:pt x="591" y="25"/>
                  </a:lnTo>
                  <a:lnTo>
                    <a:pt x="667" y="9"/>
                  </a:lnTo>
                  <a:lnTo>
                    <a:pt x="746" y="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8D44AD"/>
                  </a:solidFill>
                </a:rPr>
                <a:t>201</a:t>
              </a:r>
              <a:r>
                <a:rPr lang="ru-RU" b="1" dirty="0" smtClean="0">
                  <a:solidFill>
                    <a:srgbClr val="8D44AD"/>
                  </a:solidFill>
                </a:rPr>
                <a:t>7</a:t>
              </a:r>
              <a:endParaRPr lang="en-US" b="1" dirty="0">
                <a:solidFill>
                  <a:srgbClr val="8D44AD"/>
                </a:solidFill>
              </a:endParaRPr>
            </a:p>
          </p:txBody>
        </p:sp>
      </p:grpSp>
      <p:sp>
        <p:nvSpPr>
          <p:cNvPr id="25" name="Freeform 186"/>
          <p:cNvSpPr>
            <a:spLocks/>
          </p:cNvSpPr>
          <p:nvPr/>
        </p:nvSpPr>
        <p:spPr bwMode="auto">
          <a:xfrm>
            <a:off x="1261284" y="2284480"/>
            <a:ext cx="1246328" cy="1244702"/>
          </a:xfrm>
          <a:custGeom>
            <a:avLst/>
            <a:gdLst>
              <a:gd name="T0" fmla="*/ 1611 w 3063"/>
              <a:gd name="T1" fmla="*/ 2 h 3062"/>
              <a:gd name="T2" fmla="*/ 1914 w 3063"/>
              <a:gd name="T3" fmla="*/ 47 h 3062"/>
              <a:gd name="T4" fmla="*/ 2196 w 3063"/>
              <a:gd name="T5" fmla="*/ 151 h 3062"/>
              <a:gd name="T6" fmla="*/ 2448 w 3063"/>
              <a:gd name="T7" fmla="*/ 304 h 3062"/>
              <a:gd name="T8" fmla="*/ 2665 w 3063"/>
              <a:gd name="T9" fmla="*/ 501 h 3062"/>
              <a:gd name="T10" fmla="*/ 2841 w 3063"/>
              <a:gd name="T11" fmla="*/ 737 h 3062"/>
              <a:gd name="T12" fmla="*/ 2971 w 3063"/>
              <a:gd name="T13" fmla="*/ 1005 h 3062"/>
              <a:gd name="T14" fmla="*/ 3046 w 3063"/>
              <a:gd name="T15" fmla="*/ 1298 h 3062"/>
              <a:gd name="T16" fmla="*/ 3063 w 3063"/>
              <a:gd name="T17" fmla="*/ 1531 h 3062"/>
              <a:gd name="T18" fmla="*/ 3046 w 3063"/>
              <a:gd name="T19" fmla="*/ 1764 h 3062"/>
              <a:gd name="T20" fmla="*/ 2971 w 3063"/>
              <a:gd name="T21" fmla="*/ 2057 h 3062"/>
              <a:gd name="T22" fmla="*/ 2841 w 3063"/>
              <a:gd name="T23" fmla="*/ 2326 h 3062"/>
              <a:gd name="T24" fmla="*/ 2665 w 3063"/>
              <a:gd name="T25" fmla="*/ 2560 h 3062"/>
              <a:gd name="T26" fmla="*/ 2448 w 3063"/>
              <a:gd name="T27" fmla="*/ 2759 h 3062"/>
              <a:gd name="T28" fmla="*/ 2196 w 3063"/>
              <a:gd name="T29" fmla="*/ 2912 h 3062"/>
              <a:gd name="T30" fmla="*/ 1914 w 3063"/>
              <a:gd name="T31" fmla="*/ 3014 h 3062"/>
              <a:gd name="T32" fmla="*/ 1611 w 3063"/>
              <a:gd name="T33" fmla="*/ 3061 h 3062"/>
              <a:gd name="T34" fmla="*/ 1453 w 3063"/>
              <a:gd name="T35" fmla="*/ 3061 h 3062"/>
              <a:gd name="T36" fmla="*/ 1148 w 3063"/>
              <a:gd name="T37" fmla="*/ 3014 h 3062"/>
              <a:gd name="T38" fmla="*/ 867 w 3063"/>
              <a:gd name="T39" fmla="*/ 2912 h 3062"/>
              <a:gd name="T40" fmla="*/ 616 w 3063"/>
              <a:gd name="T41" fmla="*/ 2759 h 3062"/>
              <a:gd name="T42" fmla="*/ 398 w 3063"/>
              <a:gd name="T43" fmla="*/ 2560 h 3062"/>
              <a:gd name="T44" fmla="*/ 222 w 3063"/>
              <a:gd name="T45" fmla="*/ 2326 h 3062"/>
              <a:gd name="T46" fmla="*/ 93 w 3063"/>
              <a:gd name="T47" fmla="*/ 2057 h 3062"/>
              <a:gd name="T48" fmla="*/ 18 w 3063"/>
              <a:gd name="T49" fmla="*/ 1764 h 3062"/>
              <a:gd name="T50" fmla="*/ 0 w 3063"/>
              <a:gd name="T51" fmla="*/ 1531 h 3062"/>
              <a:gd name="T52" fmla="*/ 18 w 3063"/>
              <a:gd name="T53" fmla="*/ 1298 h 3062"/>
              <a:gd name="T54" fmla="*/ 93 w 3063"/>
              <a:gd name="T55" fmla="*/ 1005 h 3062"/>
              <a:gd name="T56" fmla="*/ 222 w 3063"/>
              <a:gd name="T57" fmla="*/ 737 h 3062"/>
              <a:gd name="T58" fmla="*/ 398 w 3063"/>
              <a:gd name="T59" fmla="*/ 501 h 3062"/>
              <a:gd name="T60" fmla="*/ 616 w 3063"/>
              <a:gd name="T61" fmla="*/ 304 h 3062"/>
              <a:gd name="T62" fmla="*/ 867 w 3063"/>
              <a:gd name="T63" fmla="*/ 151 h 3062"/>
              <a:gd name="T64" fmla="*/ 1148 w 3063"/>
              <a:gd name="T65" fmla="*/ 47 h 3062"/>
              <a:gd name="T66" fmla="*/ 1453 w 3063"/>
              <a:gd name="T67" fmla="*/ 2 h 3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3" h="3062">
                <a:moveTo>
                  <a:pt x="1532" y="0"/>
                </a:moveTo>
                <a:lnTo>
                  <a:pt x="1611" y="2"/>
                </a:lnTo>
                <a:lnTo>
                  <a:pt x="1765" y="17"/>
                </a:lnTo>
                <a:lnTo>
                  <a:pt x="1914" y="47"/>
                </a:lnTo>
                <a:lnTo>
                  <a:pt x="2058" y="92"/>
                </a:lnTo>
                <a:lnTo>
                  <a:pt x="2196" y="151"/>
                </a:lnTo>
                <a:lnTo>
                  <a:pt x="2325" y="221"/>
                </a:lnTo>
                <a:lnTo>
                  <a:pt x="2448" y="304"/>
                </a:lnTo>
                <a:lnTo>
                  <a:pt x="2561" y="397"/>
                </a:lnTo>
                <a:lnTo>
                  <a:pt x="2665" y="501"/>
                </a:lnTo>
                <a:lnTo>
                  <a:pt x="2759" y="615"/>
                </a:lnTo>
                <a:lnTo>
                  <a:pt x="2841" y="737"/>
                </a:lnTo>
                <a:lnTo>
                  <a:pt x="2912" y="868"/>
                </a:lnTo>
                <a:lnTo>
                  <a:pt x="2971" y="1005"/>
                </a:lnTo>
                <a:lnTo>
                  <a:pt x="3015" y="1148"/>
                </a:lnTo>
                <a:lnTo>
                  <a:pt x="3046" y="1298"/>
                </a:lnTo>
                <a:lnTo>
                  <a:pt x="3061" y="1452"/>
                </a:lnTo>
                <a:lnTo>
                  <a:pt x="3063" y="1531"/>
                </a:lnTo>
                <a:lnTo>
                  <a:pt x="3061" y="1610"/>
                </a:lnTo>
                <a:lnTo>
                  <a:pt x="3046" y="1764"/>
                </a:lnTo>
                <a:lnTo>
                  <a:pt x="3015" y="1914"/>
                </a:lnTo>
                <a:lnTo>
                  <a:pt x="2971" y="2057"/>
                </a:lnTo>
                <a:lnTo>
                  <a:pt x="2912" y="2195"/>
                </a:lnTo>
                <a:lnTo>
                  <a:pt x="2841" y="2326"/>
                </a:lnTo>
                <a:lnTo>
                  <a:pt x="2759" y="2448"/>
                </a:lnTo>
                <a:lnTo>
                  <a:pt x="2665" y="2560"/>
                </a:lnTo>
                <a:lnTo>
                  <a:pt x="2561" y="2664"/>
                </a:lnTo>
                <a:lnTo>
                  <a:pt x="2448" y="2759"/>
                </a:lnTo>
                <a:lnTo>
                  <a:pt x="2325" y="2840"/>
                </a:lnTo>
                <a:lnTo>
                  <a:pt x="2196" y="2912"/>
                </a:lnTo>
                <a:lnTo>
                  <a:pt x="2058" y="2970"/>
                </a:lnTo>
                <a:lnTo>
                  <a:pt x="1914" y="3014"/>
                </a:lnTo>
                <a:lnTo>
                  <a:pt x="1765" y="3045"/>
                </a:lnTo>
                <a:lnTo>
                  <a:pt x="1611" y="3061"/>
                </a:lnTo>
                <a:lnTo>
                  <a:pt x="1532" y="3062"/>
                </a:lnTo>
                <a:lnTo>
                  <a:pt x="1453" y="3061"/>
                </a:lnTo>
                <a:lnTo>
                  <a:pt x="1299" y="3045"/>
                </a:lnTo>
                <a:lnTo>
                  <a:pt x="1148" y="3014"/>
                </a:lnTo>
                <a:lnTo>
                  <a:pt x="1004" y="2970"/>
                </a:lnTo>
                <a:lnTo>
                  <a:pt x="867" y="2912"/>
                </a:lnTo>
                <a:lnTo>
                  <a:pt x="737" y="2840"/>
                </a:lnTo>
                <a:lnTo>
                  <a:pt x="616" y="2759"/>
                </a:lnTo>
                <a:lnTo>
                  <a:pt x="502" y="2664"/>
                </a:lnTo>
                <a:lnTo>
                  <a:pt x="398" y="2560"/>
                </a:lnTo>
                <a:lnTo>
                  <a:pt x="305" y="2448"/>
                </a:lnTo>
                <a:lnTo>
                  <a:pt x="222" y="2326"/>
                </a:lnTo>
                <a:lnTo>
                  <a:pt x="152" y="2195"/>
                </a:lnTo>
                <a:lnTo>
                  <a:pt x="93" y="2057"/>
                </a:lnTo>
                <a:lnTo>
                  <a:pt x="48" y="1914"/>
                </a:lnTo>
                <a:lnTo>
                  <a:pt x="18" y="1764"/>
                </a:lnTo>
                <a:lnTo>
                  <a:pt x="3" y="1610"/>
                </a:lnTo>
                <a:lnTo>
                  <a:pt x="0" y="1531"/>
                </a:lnTo>
                <a:lnTo>
                  <a:pt x="3" y="1452"/>
                </a:lnTo>
                <a:lnTo>
                  <a:pt x="18" y="1298"/>
                </a:lnTo>
                <a:lnTo>
                  <a:pt x="48" y="1148"/>
                </a:lnTo>
                <a:lnTo>
                  <a:pt x="93" y="1005"/>
                </a:lnTo>
                <a:lnTo>
                  <a:pt x="152" y="868"/>
                </a:lnTo>
                <a:lnTo>
                  <a:pt x="222" y="737"/>
                </a:lnTo>
                <a:lnTo>
                  <a:pt x="305" y="615"/>
                </a:lnTo>
                <a:lnTo>
                  <a:pt x="398" y="501"/>
                </a:lnTo>
                <a:lnTo>
                  <a:pt x="502" y="397"/>
                </a:lnTo>
                <a:lnTo>
                  <a:pt x="616" y="304"/>
                </a:lnTo>
                <a:lnTo>
                  <a:pt x="737" y="221"/>
                </a:lnTo>
                <a:lnTo>
                  <a:pt x="867" y="151"/>
                </a:lnTo>
                <a:lnTo>
                  <a:pt x="1004" y="92"/>
                </a:lnTo>
                <a:lnTo>
                  <a:pt x="1148" y="47"/>
                </a:lnTo>
                <a:lnTo>
                  <a:pt x="1299" y="17"/>
                </a:lnTo>
                <a:lnTo>
                  <a:pt x="1453" y="2"/>
                </a:lnTo>
                <a:lnTo>
                  <a:pt x="1532" y="0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Freeform 187"/>
          <p:cNvSpPr>
            <a:spLocks/>
          </p:cNvSpPr>
          <p:nvPr/>
        </p:nvSpPr>
        <p:spPr bwMode="auto">
          <a:xfrm>
            <a:off x="1563917" y="2587114"/>
            <a:ext cx="641062" cy="639435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2D3E50"/>
                </a:solidFill>
              </a:rPr>
              <a:t>201</a:t>
            </a:r>
            <a:r>
              <a:rPr lang="ru-RU" b="1" dirty="0" smtClean="0">
                <a:solidFill>
                  <a:srgbClr val="2D3E50"/>
                </a:solidFill>
              </a:rPr>
              <a:t>6</a:t>
            </a:r>
            <a:endParaRPr lang="en-US" b="1" dirty="0">
              <a:solidFill>
                <a:srgbClr val="2D3E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0324" y="3686808"/>
            <a:ext cx="101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15,5%</a:t>
            </a:r>
            <a:endParaRPr lang="en-US" sz="2000" b="1" dirty="0">
              <a:solidFill>
                <a:srgbClr val="297F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11584" y="3691963"/>
            <a:ext cx="101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en-US" sz="2000" b="1" dirty="0">
              <a:solidFill>
                <a:srgbClr val="E84C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0221" y="2284483"/>
            <a:ext cx="100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13,1%</a:t>
            </a:r>
            <a:endParaRPr lang="en-US" sz="2000" b="1" dirty="0">
              <a:solidFill>
                <a:srgbClr val="8D44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8148" y="2225284"/>
            <a:ext cx="1012607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17,9%</a:t>
            </a:r>
            <a:endParaRPr lang="en-US" sz="2000" b="1" dirty="0">
              <a:solidFill>
                <a:srgbClr val="27AE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9" name="Group 152"/>
          <p:cNvGrpSpPr/>
          <p:nvPr/>
        </p:nvGrpSpPr>
        <p:grpSpPr>
          <a:xfrm>
            <a:off x="1374679" y="3739077"/>
            <a:ext cx="1012607" cy="1222862"/>
            <a:chOff x="1071320" y="5111713"/>
            <a:chExt cx="1694888" cy="1630480"/>
          </a:xfrm>
        </p:grpSpPr>
        <p:sp>
          <p:nvSpPr>
            <p:cNvPr id="40" name="TextBox 39"/>
            <p:cNvSpPr txBox="1"/>
            <p:nvPr/>
          </p:nvSpPr>
          <p:spPr>
            <a:xfrm>
              <a:off x="1071320" y="5111713"/>
              <a:ext cx="309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5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1320" y="5429015"/>
              <a:ext cx="1694888" cy="1313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ru-RU" sz="1400" b="1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1340</a:t>
              </a:r>
              <a:r>
                <a:rPr lang="ru-RU" sz="12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sz="75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иностранных студентов</a:t>
              </a:r>
            </a:p>
            <a:p>
              <a:pPr algn="just"/>
              <a:r>
                <a:rPr lang="ru-RU" sz="75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ru-RU" sz="1400" b="1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12811,85</a:t>
              </a:r>
              <a:r>
                <a:rPr lang="ru-RU" sz="10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sz="75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приведенный контингент</a:t>
              </a:r>
              <a:endParaRPr lang="en-US" sz="75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06905" y="3607719"/>
            <a:ext cx="133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10,46%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2167300144"/>
              </p:ext>
            </p:extLst>
          </p:nvPr>
        </p:nvGraphicFramePr>
        <p:xfrm>
          <a:off x="311777" y="5048087"/>
          <a:ext cx="8712967" cy="155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9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567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Пути </a:t>
            </a:r>
            <a:r>
              <a:rPr lang="ru-RU" sz="3200" b="1" dirty="0" smtClean="0">
                <a:solidFill>
                  <a:schemeClr val="bg1"/>
                </a:solidFill>
              </a:rPr>
              <a:t>достижения результатов</a:t>
            </a:r>
            <a:r>
              <a:rPr lang="ru-RU" sz="3200" b="1" dirty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75555" y="1400280"/>
            <a:ext cx="7992889" cy="545772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Формирование </a:t>
            </a:r>
            <a:r>
              <a:rPr lang="ru-RU" b="1" dirty="0"/>
              <a:t>и реализация эффективной маркетинговой политики</a:t>
            </a:r>
            <a:r>
              <a:rPr lang="ru-RU" dirty="0"/>
              <a:t> (ориентир на привлечение иностранных студентов КНР, стран юго-Восточной Азии, стран СНГ; расширение сотрудничества с зарубежными партнёрами по продвижению образовательных программ Герценовского университета; создание линейки полиграфической рекламно-информационной продукции на русском, английском и китайском языках; разработка </a:t>
            </a:r>
            <a:r>
              <a:rPr lang="ru-RU" dirty="0" smtClean="0"/>
              <a:t>иноязычной версии </a:t>
            </a:r>
            <a:r>
              <a:rPr lang="ru-RU" dirty="0"/>
              <a:t>сайта Герценовского </a:t>
            </a:r>
            <a:r>
              <a:rPr lang="ru-RU" dirty="0" smtClean="0"/>
              <a:t>университета (английский, китайский языки); </a:t>
            </a:r>
            <a:r>
              <a:rPr lang="ru-RU" dirty="0"/>
              <a:t>создание и внедрение системы абитуриент-туров; участие в зарубежных образовательных выставках и т.д</a:t>
            </a:r>
            <a:r>
              <a:rPr lang="ru-RU" dirty="0" smtClean="0"/>
              <a:t>.)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567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Пути </a:t>
            </a:r>
            <a:r>
              <a:rPr lang="ru-RU" sz="3200" b="1" dirty="0" smtClean="0">
                <a:solidFill>
                  <a:schemeClr val="bg1"/>
                </a:solidFill>
              </a:rPr>
              <a:t>достижения результатов</a:t>
            </a:r>
            <a:r>
              <a:rPr lang="ru-RU" sz="3200" b="1" dirty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79513" y="1211640"/>
            <a:ext cx="8856984" cy="545772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400" b="1" dirty="0" smtClean="0"/>
              <a:t>Совершенствование </a:t>
            </a:r>
            <a:r>
              <a:rPr lang="ru-RU" sz="4400" b="1" dirty="0"/>
              <a:t>учебно-воспитательной деятельности</a:t>
            </a:r>
            <a:r>
              <a:rPr lang="ru-RU" sz="4400" dirty="0"/>
              <a:t> (разработка и внедрение новых привлекательных для иностранных граждан  программ обучения в бакалавриате и магистратуре;  разработка и внедрение специальных программ для иностранцев на подготовительных отделениях в бакалавриат и магистратуру; разработка и внедрение дополнительных образовательных программ по русскому </a:t>
            </a:r>
            <a:r>
              <a:rPr lang="ru-RU" sz="4400" dirty="0" smtClean="0"/>
              <a:t>языку</a:t>
            </a:r>
            <a:r>
              <a:rPr lang="ru-RU" sz="4400" dirty="0"/>
              <a:t>, реализуемых в дистанционном формате</a:t>
            </a:r>
            <a:r>
              <a:rPr lang="ru-RU" sz="4400" dirty="0" smtClean="0"/>
              <a:t> </a:t>
            </a:r>
            <a:r>
              <a:rPr lang="ru-RU" sz="4400" dirty="0"/>
              <a:t>для абитуриентов из числа иностранных </a:t>
            </a:r>
            <a:r>
              <a:rPr lang="ru-RU" sz="4400" dirty="0" smtClean="0"/>
              <a:t>граждан;  </a:t>
            </a:r>
            <a:r>
              <a:rPr lang="ru-RU" sz="4400" dirty="0"/>
              <a:t>разработка и внедрение модели международной процедуры конкурсного приема в магистратуру и аспирантуру (онлайн-заявки, конкурсы портфолио, онлайн-собеседования</a:t>
            </a:r>
            <a:r>
              <a:rPr lang="ru-RU" sz="4400" dirty="0" smtClean="0"/>
              <a:t>).</a:t>
            </a:r>
            <a:endParaRPr lang="ru-RU" sz="4400" dirty="0"/>
          </a:p>
          <a:p>
            <a:pPr lvl="0"/>
            <a:r>
              <a:rPr lang="ru-RU" sz="4400" b="1" dirty="0"/>
              <a:t>Совершенствование системы управления образовательным процессом </a:t>
            </a:r>
            <a:r>
              <a:rPr lang="ru-RU" sz="4400" dirty="0"/>
              <a:t>(создание </a:t>
            </a:r>
            <a:r>
              <a:rPr lang="ru-RU" sz="4400" dirty="0" err="1"/>
              <a:t>высокоадаптивной</a:t>
            </a:r>
            <a:r>
              <a:rPr lang="ru-RU" sz="4400" b="1" dirty="0"/>
              <a:t> </a:t>
            </a:r>
            <a:r>
              <a:rPr lang="ru-RU" sz="4400" dirty="0"/>
              <a:t>образовательной среды; введение </a:t>
            </a:r>
            <a:r>
              <a:rPr lang="ru-RU" sz="4400" dirty="0" smtClean="0"/>
              <a:t>института </a:t>
            </a:r>
            <a:r>
              <a:rPr lang="ru-RU" sz="4400" dirty="0" err="1" smtClean="0"/>
              <a:t>тьюторов</a:t>
            </a:r>
            <a:r>
              <a:rPr lang="ru-RU" sz="4400" dirty="0" smtClean="0"/>
              <a:t> (из числа студентов – волонтёров); </a:t>
            </a:r>
            <a:r>
              <a:rPr lang="ru-RU" sz="4400" dirty="0"/>
              <a:t>оптимизация академической нагрузки преподавателей, обучающих иностранных граждан и т.д</a:t>
            </a:r>
            <a:r>
              <a:rPr lang="ru-RU" sz="4400" dirty="0" smtClean="0"/>
              <a:t>.)</a:t>
            </a:r>
            <a:endParaRPr lang="ru-RU" sz="4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1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664" y="119675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КОЛИЧЕСТВО ИНОСТРАННЫХ СТУДЕНТОВ ИЗ ДАЛЬНЕГО ЗАРУБЕЖЬЯ, </a:t>
            </a:r>
          </a:p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ОБУЧАЮЩИХСЯ ПО ОСНОВНЫМ ОБРАЗОВАТЕЛЬНЫМ ПРОГРАММАМ УНИВЕРСИТЕТА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19429"/>
              </p:ext>
            </p:extLst>
          </p:nvPr>
        </p:nvGraphicFramePr>
        <p:xfrm>
          <a:off x="86952" y="1843083"/>
          <a:ext cx="8928992" cy="51190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226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0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22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Факультеты / Институты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2015–2016 учебный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2016–2017 учебный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 как иностранный  </a:t>
                      </a: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нач. курс)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 как иностранный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269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368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Музыки, театра и хореографии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246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277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Изобразительного искусства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181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195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Экономики и управления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Педагогики и психологии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Дефектологического образования и реабилитации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Иностранных языков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Физической культуры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Социальных наук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Биологии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Филологический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Компьютерных наук и технологического образования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Юридический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Детства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Географии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Физики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Философии человека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Безопасности жизнедеятельности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0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ВСЕГО: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783  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908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9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6088" y="118649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КОЛИЧЕСТВО ИНОСТРАННЫХ СТУДЕНТОВ ИЗ БЛИЖНЕГО ЗАРУБЕЖЬЯ, </a:t>
            </a:r>
          </a:p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ОБУЧАЮЩИХСЯ ПО ОСНОВНЫМ ОБРАЗОВАТЕЛЬНЫМ ПРОГРАММАМ УНИВЕРСИТЕТА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64662"/>
              </p:ext>
            </p:extLst>
          </p:nvPr>
        </p:nvGraphicFramePr>
        <p:xfrm>
          <a:off x="136088" y="1832827"/>
          <a:ext cx="8813559" cy="5066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159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4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9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0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Факультеты / Институты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2015–2016 учебный </a:t>
                      </a:r>
                      <a:r>
                        <a:rPr lang="ru-RU" sz="1200" dirty="0" smtClean="0">
                          <a:effectLst/>
                        </a:rPr>
                        <a:t>год (очная форма)</a:t>
                      </a:r>
                      <a:endParaRPr lang="ru-RU" sz="1200" dirty="0">
                        <a:effectLst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2016–2017 учебный </a:t>
                      </a:r>
                      <a:r>
                        <a:rPr lang="ru-RU" sz="1200" dirty="0" smtClean="0">
                          <a:effectLst/>
                        </a:rPr>
                        <a:t>год (</a:t>
                      </a:r>
                      <a:r>
                        <a:rPr lang="ru-RU" sz="1200" dirty="0" err="1" smtClean="0">
                          <a:effectLst/>
                        </a:rPr>
                        <a:t>оч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r>
                        <a:rPr lang="ru-RU" sz="1200" dirty="0" err="1" smtClean="0">
                          <a:effectLst/>
                        </a:rPr>
                        <a:t>заоч</a:t>
                      </a:r>
                      <a:r>
                        <a:rPr lang="ru-RU" sz="1200" dirty="0" smtClean="0">
                          <a:effectLst/>
                        </a:rPr>
                        <a:t>., </a:t>
                      </a:r>
                      <a:r>
                        <a:rPr lang="ru-RU" sz="1200" dirty="0" err="1" smtClean="0">
                          <a:effectLst/>
                        </a:rPr>
                        <a:t>заочн.форма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200" dirty="0">
                        <a:effectLst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Музыки, театра и хореографии</a:t>
                      </a:r>
                      <a:endParaRPr lang="ru-RU" sz="105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5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Изобразительного искусства</a:t>
                      </a:r>
                      <a:endParaRPr lang="ru-RU" sz="105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Экономики и управления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Педагогики и психологии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Дефектологического образования и реабилитации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Иностранных языков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Физической культуры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Истории и социальных </a:t>
                      </a:r>
                      <a:r>
                        <a:rPr lang="ru-RU" sz="1050" dirty="0">
                          <a:effectLst/>
                        </a:rPr>
                        <a:t>наук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Биологии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Филологический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Компьютерных наук и технологического образования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Юридический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Детства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Географии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Физики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Математики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Философии человека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Химии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Безопасности жизнедеятельности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Волхов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Выборг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Дагестан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2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287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Необходимые ресурсы для достижения целевого показателя  программы развития университета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3399"/>
            <a:ext cx="2439233" cy="1827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50" y="2222803"/>
            <a:ext cx="2792238" cy="1855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88" y="2981774"/>
            <a:ext cx="2398911" cy="1799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19" y="1222843"/>
            <a:ext cx="2666561" cy="1999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4725144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Кадровое обеспечение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(целесообразно-оправданное расширение штата преподавателей  и сотрудников управлений, работающих с иностранными гражданами)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Материально-техническое обеспечение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(расширение аудиторного фонда, оснащенного специальным оборудованием)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40768"/>
            <a:ext cx="6913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ДОЛЯ ИНОСТРАННЫХ СТУДЕНТОВ, ОБУЧАЮЩИХСЯ ПО ДОПОЛНИТЕЛЬНЫМ ОБРАЗОВАТЕЛЬНЫМ ПРОГРАММАМ В ОБЩЕМ КОЛИЧЕСТВЕ ИНОСТРАННЫХ ОБУЧАЮЩИХСЯ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904413065"/>
              </p:ext>
            </p:extLst>
          </p:nvPr>
        </p:nvGraphicFramePr>
        <p:xfrm>
          <a:off x="107504" y="5085184"/>
          <a:ext cx="8712967" cy="155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3" name="Straight Connector 6"/>
          <p:cNvCxnSpPr/>
          <p:nvPr/>
        </p:nvCxnSpPr>
        <p:spPr>
          <a:xfrm flipV="1">
            <a:off x="2858885" y="2348880"/>
            <a:ext cx="6249619" cy="26862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161"/>
          <p:cNvGrpSpPr/>
          <p:nvPr/>
        </p:nvGrpSpPr>
        <p:grpSpPr>
          <a:xfrm>
            <a:off x="7499879" y="993188"/>
            <a:ext cx="1425794" cy="1723099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51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E84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2400" b="1" dirty="0" smtClean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2020</a:t>
              </a:r>
              <a:endParaRPr lang="en-US" sz="2400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4" name="Group 157"/>
          <p:cNvGrpSpPr/>
          <p:nvPr/>
        </p:nvGrpSpPr>
        <p:grpSpPr>
          <a:xfrm>
            <a:off x="6177429" y="1740675"/>
            <a:ext cx="1274891" cy="1594428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55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7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2000" b="1" dirty="0" smtClean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  <a:endParaRPr lang="en-US" sz="2000" b="1" dirty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8" name="Group 153"/>
          <p:cNvGrpSpPr/>
          <p:nvPr/>
        </p:nvGrpSpPr>
        <p:grpSpPr>
          <a:xfrm>
            <a:off x="4906590" y="2478162"/>
            <a:ext cx="1105569" cy="1454894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59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9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60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b="1" dirty="0" smtClean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  <a:endParaRPr lang="en-US" b="1" dirty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2" name="Group 149"/>
          <p:cNvGrpSpPr/>
          <p:nvPr/>
        </p:nvGrpSpPr>
        <p:grpSpPr>
          <a:xfrm>
            <a:off x="3672146" y="3284065"/>
            <a:ext cx="956881" cy="1174982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63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8D4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600" b="1" dirty="0" smtClean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  <a:endParaRPr lang="en-US" sz="1600" b="1" dirty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6" name="Group 15"/>
          <p:cNvGrpSpPr/>
          <p:nvPr/>
        </p:nvGrpSpPr>
        <p:grpSpPr>
          <a:xfrm>
            <a:off x="2497669" y="3912945"/>
            <a:ext cx="778187" cy="1092205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67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8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9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en-US" sz="14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391337" y="4759910"/>
            <a:ext cx="82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23%</a:t>
            </a:r>
            <a:endParaRPr lang="ru-RU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8029520" y="2799522"/>
            <a:ext cx="8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  <a:endParaRPr lang="ru-RU" sz="2400" b="1" dirty="0">
              <a:solidFill>
                <a:srgbClr val="E84C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50022" y="3316006"/>
            <a:ext cx="104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28,2%</a:t>
            </a:r>
            <a:endParaRPr lang="ru-RU" sz="2000" b="1" dirty="0">
              <a:solidFill>
                <a:srgbClr val="27AE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41628" y="3754926"/>
            <a:ext cx="89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26,4%</a:t>
            </a:r>
            <a:endParaRPr lang="ru-RU" b="1" dirty="0">
              <a:solidFill>
                <a:srgbClr val="297F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88266" y="4228214"/>
            <a:ext cx="89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24,3%</a:t>
            </a:r>
            <a:endParaRPr lang="ru-RU" sz="1600" b="1" dirty="0">
              <a:solidFill>
                <a:srgbClr val="8D44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8"/>
          <a:stretch/>
        </p:blipFill>
        <p:spPr bwMode="auto">
          <a:xfrm>
            <a:off x="154099" y="3857130"/>
            <a:ext cx="2931146" cy="1876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71" y="5929069"/>
            <a:ext cx="9112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ДОЛЯ ИНОСТРАННЫХ СТУДЕНТОВ, ОБУЧАЮЩИХСЯ ПО ДОПОЛНИТЕЛЬНЫМ ОБРАЗОВАТЕЛЬНЫМ ПРОГРАММАМ В ОБЩЕМ КОЛИЧЕСТВЕ ИНОСТРАННЫХ ОБУЧАЮЩИХСЯ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r="8613"/>
          <a:stretch/>
        </p:blipFill>
        <p:spPr bwMode="auto">
          <a:xfrm>
            <a:off x="5845643" y="3806046"/>
            <a:ext cx="2830813" cy="1966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10" y="3140968"/>
            <a:ext cx="2913133" cy="218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75700488"/>
              </p:ext>
            </p:extLst>
          </p:nvPr>
        </p:nvGraphicFramePr>
        <p:xfrm>
          <a:off x="2783501" y="3326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098" y="1916832"/>
            <a:ext cx="2689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Количество иностранных обучающихся по ДОП (факультет РКИ)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43455" y="1534749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2013-2014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уч.г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.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15475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2014-2015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уч.г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.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15475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2015-2016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уч.г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189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ргпу герцена международная деятельность кита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15470" b="11401"/>
          <a:stretch/>
        </p:blipFill>
        <p:spPr bwMode="auto">
          <a:xfrm>
            <a:off x="237969" y="5445224"/>
            <a:ext cx="2101783" cy="1164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19081"/>
          <a:stretch/>
        </p:blipFill>
        <p:spPr bwMode="auto">
          <a:xfrm>
            <a:off x="2051720" y="5445224"/>
            <a:ext cx="2388915" cy="1164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42"/>
          <a:stretch/>
        </p:blipFill>
        <p:spPr bwMode="auto">
          <a:xfrm>
            <a:off x="4355976" y="5453698"/>
            <a:ext cx="2310581" cy="1156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3"/>
          <a:stretch/>
        </p:blipFill>
        <p:spPr bwMode="auto">
          <a:xfrm>
            <a:off x="6660232" y="5445224"/>
            <a:ext cx="2145043" cy="1164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герб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5676" y="188640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Миссия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11559" y="1211640"/>
            <a:ext cx="794387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/>
              <a:t>Цель </a:t>
            </a:r>
            <a:r>
              <a:rPr lang="ru-RU" sz="2400" dirty="0"/>
              <a:t>международной деятельности РГПУ им. А.И. Герцена состоит в развитии университета как центра превосходства в сфере педагогического знания. </a:t>
            </a:r>
          </a:p>
          <a:p>
            <a:pPr marL="0" indent="0">
              <a:buNone/>
            </a:pPr>
            <a:endParaRPr lang="ru-RU" sz="2400" b="1" i="1" dirty="0" smtClean="0"/>
          </a:p>
          <a:p>
            <a:pPr marL="0" indent="0">
              <a:buNone/>
            </a:pPr>
            <a:r>
              <a:rPr lang="ru-RU" sz="2400" b="1" i="1" dirty="0" smtClean="0"/>
              <a:t>Миссией</a:t>
            </a:r>
            <a:r>
              <a:rPr lang="ru-RU" sz="2400" dirty="0" smtClean="0"/>
              <a:t> </a:t>
            </a:r>
            <a:r>
              <a:rPr lang="ru-RU" sz="2400" dirty="0"/>
              <a:t>международной деятельности является превращение международного сотрудничества в реальный инструмент совершенствования качества услуг, оказываемых </a:t>
            </a:r>
            <a:r>
              <a:rPr lang="ru-RU" sz="2400" dirty="0" err="1"/>
              <a:t>Герценовским</a:t>
            </a:r>
            <a:r>
              <a:rPr lang="ru-RU" sz="2400" dirty="0"/>
              <a:t> университетом, наращивания научно-исследовательского потенциала и повышения стабильности экономического состояния университета в процессе продолжающейся интеграции России в единое международное образовательное пространство.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567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Пути </a:t>
            </a:r>
            <a:r>
              <a:rPr lang="ru-RU" sz="3200" b="1" dirty="0" smtClean="0">
                <a:solidFill>
                  <a:prstClr val="white"/>
                </a:solidFill>
              </a:rPr>
              <a:t>достижения результатов</a:t>
            </a:r>
            <a:r>
              <a:rPr lang="ru-RU" sz="3200" b="1" dirty="0">
                <a:solidFill>
                  <a:prstClr val="white"/>
                </a:solidFill>
              </a:rPr>
              <a:t>: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75555" y="1400280"/>
            <a:ext cx="7992889" cy="545772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ru-RU" b="1" dirty="0"/>
              <a:t>Создание и внедрение системы </a:t>
            </a:r>
            <a:r>
              <a:rPr lang="ru-RU" b="1" dirty="0" err="1"/>
              <a:t>рекрутинга</a:t>
            </a:r>
            <a:r>
              <a:rPr lang="ru-RU" dirty="0"/>
              <a:t>, нацеленной на привлечение иностранных граждан на обучение по дополнительным образовательным программам русского языка как иностранного (создание партнёрской сети </a:t>
            </a:r>
            <a:r>
              <a:rPr lang="ru-RU" dirty="0" err="1"/>
              <a:t>рекрутинга</a:t>
            </a:r>
            <a:r>
              <a:rPr lang="ru-RU" dirty="0"/>
              <a:t>, обеспечивающей круглогодичный набор слушателей на дополнительные образовательные программы; использование ресурсов вузов-партнёров в РФ; организация планомерной деятельности по продвижению дополнительных образовательных программам в области изучения русского языка и культуры с использованием интернет порталов и социальных сетей; развитие различных форм  образовательного  туризма; и т.д.)</a:t>
            </a:r>
          </a:p>
          <a:p>
            <a:pPr lvl="1"/>
            <a:r>
              <a:rPr lang="ru-RU" b="1" dirty="0"/>
              <a:t>Совершенствование системы учебно-методической поддержки </a:t>
            </a:r>
            <a:r>
              <a:rPr lang="ru-RU" dirty="0"/>
              <a:t>дополнительных образовательных программ в РГПУ им. А.И. Герцена (увеличение числа и расширение спектра дополнительных образовательных программам в РГПУ им. А.И. Герцена </a:t>
            </a:r>
            <a:r>
              <a:rPr lang="ru-RU" dirty="0" smtClean="0"/>
              <a:t>как на русском, так и </a:t>
            </a:r>
            <a:r>
              <a:rPr lang="ru-RU" i="1" dirty="0" smtClean="0"/>
              <a:t>на </a:t>
            </a:r>
            <a:r>
              <a:rPr lang="ru-RU" i="1" dirty="0"/>
              <a:t>английском языке; </a:t>
            </a:r>
            <a:r>
              <a:rPr lang="ru-RU" dirty="0"/>
              <a:t>разработка дистанционных образовательных курсов; создание образовательных программ повышения квалификации для иностранных граждан и соотечественников, проживающих за рубежом; и т.д</a:t>
            </a:r>
            <a:r>
              <a:rPr lang="ru-RU" dirty="0" smtClean="0"/>
              <a:t>.)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6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762" y="1412776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1F497D">
                    <a:lumMod val="75000"/>
                  </a:srgbClr>
                </a:solidFill>
              </a:rPr>
              <a:t>ДОЛЯ ИНОСТРАННЫХ АСПИРАНТОВ В ОБЩЕЙ ЧИСЛЕННОСТИ АСПИРАНТОВ</a:t>
            </a:r>
            <a:endParaRPr lang="ru-RU" b="1" i="1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6000911" y="2284480"/>
            <a:ext cx="1739328" cy="1739328"/>
            <a:chOff x="7586663" y="2187575"/>
            <a:chExt cx="1697038" cy="1697038"/>
          </a:xfrm>
          <a:solidFill>
            <a:srgbClr val="E84C3D"/>
          </a:solidFill>
        </p:grpSpPr>
        <p:sp>
          <p:nvSpPr>
            <p:cNvPr id="10" name="Freeform 184"/>
            <p:cNvSpPr>
              <a:spLocks/>
            </p:cNvSpPr>
            <p:nvPr/>
          </p:nvSpPr>
          <p:spPr bwMode="auto">
            <a:xfrm>
              <a:off x="7586663" y="2982913"/>
              <a:ext cx="901700" cy="901700"/>
            </a:xfrm>
            <a:custGeom>
              <a:avLst/>
              <a:gdLst>
                <a:gd name="T0" fmla="*/ 984 w 2272"/>
                <a:gd name="T1" fmla="*/ 2272 h 2272"/>
                <a:gd name="T2" fmla="*/ 959 w 2272"/>
                <a:gd name="T3" fmla="*/ 2191 h 2272"/>
                <a:gd name="T4" fmla="*/ 928 w 2272"/>
                <a:gd name="T5" fmla="*/ 2033 h 2272"/>
                <a:gd name="T6" fmla="*/ 919 w 2272"/>
                <a:gd name="T7" fmla="*/ 1881 h 2272"/>
                <a:gd name="T8" fmla="*/ 931 w 2272"/>
                <a:gd name="T9" fmla="*/ 1734 h 2272"/>
                <a:gd name="T10" fmla="*/ 961 w 2272"/>
                <a:gd name="T11" fmla="*/ 1597 h 2272"/>
                <a:gd name="T12" fmla="*/ 1009 w 2272"/>
                <a:gd name="T13" fmla="*/ 1469 h 2272"/>
                <a:gd name="T14" fmla="*/ 1072 w 2272"/>
                <a:gd name="T15" fmla="*/ 1351 h 2272"/>
                <a:gd name="T16" fmla="*/ 1151 w 2272"/>
                <a:gd name="T17" fmla="*/ 1245 h 2272"/>
                <a:gd name="T18" fmla="*/ 1246 w 2272"/>
                <a:gd name="T19" fmla="*/ 1151 h 2272"/>
                <a:gd name="T20" fmla="*/ 1352 w 2272"/>
                <a:gd name="T21" fmla="*/ 1072 h 2272"/>
                <a:gd name="T22" fmla="*/ 1470 w 2272"/>
                <a:gd name="T23" fmla="*/ 1007 h 2272"/>
                <a:gd name="T24" fmla="*/ 1598 w 2272"/>
                <a:gd name="T25" fmla="*/ 961 h 2272"/>
                <a:gd name="T26" fmla="*/ 1736 w 2272"/>
                <a:gd name="T27" fmla="*/ 930 h 2272"/>
                <a:gd name="T28" fmla="*/ 1881 w 2272"/>
                <a:gd name="T29" fmla="*/ 919 h 2272"/>
                <a:gd name="T30" fmla="*/ 2034 w 2272"/>
                <a:gd name="T31" fmla="*/ 928 h 2272"/>
                <a:gd name="T32" fmla="*/ 2192 w 2272"/>
                <a:gd name="T33" fmla="*/ 958 h 2272"/>
                <a:gd name="T34" fmla="*/ 2272 w 2272"/>
                <a:gd name="T35" fmla="*/ 983 h 2272"/>
                <a:gd name="T36" fmla="*/ 1290 w 2272"/>
                <a:gd name="T37" fmla="*/ 0 h 2272"/>
                <a:gd name="T38" fmla="*/ 1314 w 2272"/>
                <a:gd name="T39" fmla="*/ 81 h 2272"/>
                <a:gd name="T40" fmla="*/ 1344 w 2272"/>
                <a:gd name="T41" fmla="*/ 239 h 2272"/>
                <a:gd name="T42" fmla="*/ 1353 w 2272"/>
                <a:gd name="T43" fmla="*/ 392 h 2272"/>
                <a:gd name="T44" fmla="*/ 1343 w 2272"/>
                <a:gd name="T45" fmla="*/ 537 h 2272"/>
                <a:gd name="T46" fmla="*/ 1313 w 2272"/>
                <a:gd name="T47" fmla="*/ 674 h 2272"/>
                <a:gd name="T48" fmla="*/ 1265 w 2272"/>
                <a:gd name="T49" fmla="*/ 804 h 2272"/>
                <a:gd name="T50" fmla="*/ 1200 w 2272"/>
                <a:gd name="T51" fmla="*/ 922 h 2272"/>
                <a:gd name="T52" fmla="*/ 1121 w 2272"/>
                <a:gd name="T53" fmla="*/ 1028 h 2272"/>
                <a:gd name="T54" fmla="*/ 1028 w 2272"/>
                <a:gd name="T55" fmla="*/ 1121 h 2272"/>
                <a:gd name="T56" fmla="*/ 922 w 2272"/>
                <a:gd name="T57" fmla="*/ 1200 h 2272"/>
                <a:gd name="T58" fmla="*/ 804 w 2272"/>
                <a:gd name="T59" fmla="*/ 1264 h 2272"/>
                <a:gd name="T60" fmla="*/ 675 w 2272"/>
                <a:gd name="T61" fmla="*/ 1312 h 2272"/>
                <a:gd name="T62" fmla="*/ 538 w 2272"/>
                <a:gd name="T63" fmla="*/ 1342 h 2272"/>
                <a:gd name="T64" fmla="*/ 392 w 2272"/>
                <a:gd name="T65" fmla="*/ 1353 h 2272"/>
                <a:gd name="T66" fmla="*/ 240 w 2272"/>
                <a:gd name="T67" fmla="*/ 1344 h 2272"/>
                <a:gd name="T68" fmla="*/ 82 w 2272"/>
                <a:gd name="T69" fmla="*/ 1313 h 2272"/>
                <a:gd name="T70" fmla="*/ 0 w 2272"/>
                <a:gd name="T71" fmla="*/ 1289 h 2272"/>
                <a:gd name="T72" fmla="*/ 984 w 2272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2" h="2272">
                  <a:moveTo>
                    <a:pt x="984" y="2272"/>
                  </a:moveTo>
                  <a:lnTo>
                    <a:pt x="959" y="2191"/>
                  </a:lnTo>
                  <a:lnTo>
                    <a:pt x="928" y="2033"/>
                  </a:lnTo>
                  <a:lnTo>
                    <a:pt x="919" y="1881"/>
                  </a:lnTo>
                  <a:lnTo>
                    <a:pt x="931" y="1734"/>
                  </a:lnTo>
                  <a:lnTo>
                    <a:pt x="961" y="1597"/>
                  </a:lnTo>
                  <a:lnTo>
                    <a:pt x="1009" y="1469"/>
                  </a:lnTo>
                  <a:lnTo>
                    <a:pt x="1072" y="1351"/>
                  </a:lnTo>
                  <a:lnTo>
                    <a:pt x="1151" y="1245"/>
                  </a:lnTo>
                  <a:lnTo>
                    <a:pt x="1246" y="1151"/>
                  </a:lnTo>
                  <a:lnTo>
                    <a:pt x="1352" y="1072"/>
                  </a:lnTo>
                  <a:lnTo>
                    <a:pt x="1470" y="1007"/>
                  </a:lnTo>
                  <a:lnTo>
                    <a:pt x="1598" y="961"/>
                  </a:lnTo>
                  <a:lnTo>
                    <a:pt x="1736" y="930"/>
                  </a:lnTo>
                  <a:lnTo>
                    <a:pt x="1881" y="919"/>
                  </a:lnTo>
                  <a:lnTo>
                    <a:pt x="2034" y="928"/>
                  </a:lnTo>
                  <a:lnTo>
                    <a:pt x="2192" y="958"/>
                  </a:lnTo>
                  <a:lnTo>
                    <a:pt x="2272" y="983"/>
                  </a:lnTo>
                  <a:lnTo>
                    <a:pt x="1290" y="0"/>
                  </a:lnTo>
                  <a:lnTo>
                    <a:pt x="1314" y="81"/>
                  </a:lnTo>
                  <a:lnTo>
                    <a:pt x="1344" y="239"/>
                  </a:lnTo>
                  <a:lnTo>
                    <a:pt x="1353" y="392"/>
                  </a:lnTo>
                  <a:lnTo>
                    <a:pt x="1343" y="537"/>
                  </a:lnTo>
                  <a:lnTo>
                    <a:pt x="1313" y="674"/>
                  </a:lnTo>
                  <a:lnTo>
                    <a:pt x="1265" y="804"/>
                  </a:lnTo>
                  <a:lnTo>
                    <a:pt x="1200" y="922"/>
                  </a:lnTo>
                  <a:lnTo>
                    <a:pt x="1121" y="1028"/>
                  </a:lnTo>
                  <a:lnTo>
                    <a:pt x="1028" y="1121"/>
                  </a:lnTo>
                  <a:lnTo>
                    <a:pt x="922" y="1200"/>
                  </a:lnTo>
                  <a:lnTo>
                    <a:pt x="804" y="1264"/>
                  </a:lnTo>
                  <a:lnTo>
                    <a:pt x="675" y="1312"/>
                  </a:lnTo>
                  <a:lnTo>
                    <a:pt x="538" y="1342"/>
                  </a:lnTo>
                  <a:lnTo>
                    <a:pt x="392" y="1353"/>
                  </a:lnTo>
                  <a:lnTo>
                    <a:pt x="240" y="1344"/>
                  </a:lnTo>
                  <a:lnTo>
                    <a:pt x="82" y="1313"/>
                  </a:lnTo>
                  <a:lnTo>
                    <a:pt x="0" y="1289"/>
                  </a:lnTo>
                  <a:lnTo>
                    <a:pt x="984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93"/>
            <p:cNvSpPr>
              <a:spLocks/>
            </p:cNvSpPr>
            <p:nvPr/>
          </p:nvSpPr>
          <p:spPr bwMode="auto">
            <a:xfrm>
              <a:off x="8069263" y="2187575"/>
              <a:ext cx="1214438" cy="1214438"/>
            </a:xfrm>
            <a:custGeom>
              <a:avLst/>
              <a:gdLst>
                <a:gd name="T0" fmla="*/ 1451 w 3061"/>
                <a:gd name="T1" fmla="*/ 2 h 3062"/>
                <a:gd name="T2" fmla="*/ 1148 w 3061"/>
                <a:gd name="T3" fmla="*/ 47 h 3062"/>
                <a:gd name="T4" fmla="*/ 867 w 3061"/>
                <a:gd name="T5" fmla="*/ 151 h 3062"/>
                <a:gd name="T6" fmla="*/ 614 w 3061"/>
                <a:gd name="T7" fmla="*/ 304 h 3062"/>
                <a:gd name="T8" fmla="*/ 398 w 3061"/>
                <a:gd name="T9" fmla="*/ 501 h 3062"/>
                <a:gd name="T10" fmla="*/ 221 w 3061"/>
                <a:gd name="T11" fmla="*/ 737 h 3062"/>
                <a:gd name="T12" fmla="*/ 92 w 3061"/>
                <a:gd name="T13" fmla="*/ 1005 h 3062"/>
                <a:gd name="T14" fmla="*/ 17 w 3061"/>
                <a:gd name="T15" fmla="*/ 1298 h 3062"/>
                <a:gd name="T16" fmla="*/ 0 w 3061"/>
                <a:gd name="T17" fmla="*/ 1531 h 3062"/>
                <a:gd name="T18" fmla="*/ 17 w 3061"/>
                <a:gd name="T19" fmla="*/ 1764 h 3062"/>
                <a:gd name="T20" fmla="*/ 92 w 3061"/>
                <a:gd name="T21" fmla="*/ 2057 h 3062"/>
                <a:gd name="T22" fmla="*/ 221 w 3061"/>
                <a:gd name="T23" fmla="*/ 2326 h 3062"/>
                <a:gd name="T24" fmla="*/ 398 w 3061"/>
                <a:gd name="T25" fmla="*/ 2560 h 3062"/>
                <a:gd name="T26" fmla="*/ 614 w 3061"/>
                <a:gd name="T27" fmla="*/ 2759 h 3062"/>
                <a:gd name="T28" fmla="*/ 867 w 3061"/>
                <a:gd name="T29" fmla="*/ 2912 h 3062"/>
                <a:gd name="T30" fmla="*/ 1148 w 3061"/>
                <a:gd name="T31" fmla="*/ 3014 h 3062"/>
                <a:gd name="T32" fmla="*/ 1451 w 3061"/>
                <a:gd name="T33" fmla="*/ 3061 h 3062"/>
                <a:gd name="T34" fmla="*/ 1609 w 3061"/>
                <a:gd name="T35" fmla="*/ 3061 h 3062"/>
                <a:gd name="T36" fmla="*/ 1914 w 3061"/>
                <a:gd name="T37" fmla="*/ 3014 h 3062"/>
                <a:gd name="T38" fmla="*/ 2195 w 3061"/>
                <a:gd name="T39" fmla="*/ 2912 h 3062"/>
                <a:gd name="T40" fmla="*/ 2447 w 3061"/>
                <a:gd name="T41" fmla="*/ 2759 h 3062"/>
                <a:gd name="T42" fmla="*/ 2664 w 3061"/>
                <a:gd name="T43" fmla="*/ 2560 h 3062"/>
                <a:gd name="T44" fmla="*/ 2841 w 3061"/>
                <a:gd name="T45" fmla="*/ 2326 h 3062"/>
                <a:gd name="T46" fmla="*/ 2969 w 3061"/>
                <a:gd name="T47" fmla="*/ 2057 h 3062"/>
                <a:gd name="T48" fmla="*/ 3044 w 3061"/>
                <a:gd name="T49" fmla="*/ 1764 h 3062"/>
                <a:gd name="T50" fmla="*/ 3061 w 3061"/>
                <a:gd name="T51" fmla="*/ 1531 h 3062"/>
                <a:gd name="T52" fmla="*/ 3044 w 3061"/>
                <a:gd name="T53" fmla="*/ 1298 h 3062"/>
                <a:gd name="T54" fmla="*/ 2969 w 3061"/>
                <a:gd name="T55" fmla="*/ 1005 h 3062"/>
                <a:gd name="T56" fmla="*/ 2841 w 3061"/>
                <a:gd name="T57" fmla="*/ 737 h 3062"/>
                <a:gd name="T58" fmla="*/ 2664 w 3061"/>
                <a:gd name="T59" fmla="*/ 501 h 3062"/>
                <a:gd name="T60" fmla="*/ 2447 w 3061"/>
                <a:gd name="T61" fmla="*/ 304 h 3062"/>
                <a:gd name="T62" fmla="*/ 2195 w 3061"/>
                <a:gd name="T63" fmla="*/ 151 h 3062"/>
                <a:gd name="T64" fmla="*/ 1914 w 3061"/>
                <a:gd name="T65" fmla="*/ 47 h 3062"/>
                <a:gd name="T66" fmla="*/ 1609 w 3061"/>
                <a:gd name="T67" fmla="*/ 2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1" h="3062">
                  <a:moveTo>
                    <a:pt x="1530" y="0"/>
                  </a:moveTo>
                  <a:lnTo>
                    <a:pt x="1451" y="2"/>
                  </a:lnTo>
                  <a:lnTo>
                    <a:pt x="1297" y="17"/>
                  </a:lnTo>
                  <a:lnTo>
                    <a:pt x="1148" y="47"/>
                  </a:lnTo>
                  <a:lnTo>
                    <a:pt x="1004" y="92"/>
                  </a:lnTo>
                  <a:lnTo>
                    <a:pt x="867" y="151"/>
                  </a:lnTo>
                  <a:lnTo>
                    <a:pt x="737" y="221"/>
                  </a:lnTo>
                  <a:lnTo>
                    <a:pt x="614" y="304"/>
                  </a:lnTo>
                  <a:lnTo>
                    <a:pt x="501" y="397"/>
                  </a:lnTo>
                  <a:lnTo>
                    <a:pt x="398" y="501"/>
                  </a:lnTo>
                  <a:lnTo>
                    <a:pt x="303" y="615"/>
                  </a:lnTo>
                  <a:lnTo>
                    <a:pt x="221" y="737"/>
                  </a:lnTo>
                  <a:lnTo>
                    <a:pt x="150" y="868"/>
                  </a:lnTo>
                  <a:lnTo>
                    <a:pt x="92" y="1005"/>
                  </a:lnTo>
                  <a:lnTo>
                    <a:pt x="48" y="1148"/>
                  </a:lnTo>
                  <a:lnTo>
                    <a:pt x="17" y="1298"/>
                  </a:lnTo>
                  <a:lnTo>
                    <a:pt x="1" y="1452"/>
                  </a:lnTo>
                  <a:lnTo>
                    <a:pt x="0" y="1531"/>
                  </a:lnTo>
                  <a:lnTo>
                    <a:pt x="1" y="1610"/>
                  </a:lnTo>
                  <a:lnTo>
                    <a:pt x="17" y="1764"/>
                  </a:lnTo>
                  <a:lnTo>
                    <a:pt x="48" y="1914"/>
                  </a:lnTo>
                  <a:lnTo>
                    <a:pt x="92" y="2057"/>
                  </a:lnTo>
                  <a:lnTo>
                    <a:pt x="150" y="2195"/>
                  </a:lnTo>
                  <a:lnTo>
                    <a:pt x="221" y="2326"/>
                  </a:lnTo>
                  <a:lnTo>
                    <a:pt x="303" y="2448"/>
                  </a:lnTo>
                  <a:lnTo>
                    <a:pt x="398" y="2560"/>
                  </a:lnTo>
                  <a:lnTo>
                    <a:pt x="501" y="2664"/>
                  </a:lnTo>
                  <a:lnTo>
                    <a:pt x="614" y="2759"/>
                  </a:lnTo>
                  <a:lnTo>
                    <a:pt x="737" y="2840"/>
                  </a:lnTo>
                  <a:lnTo>
                    <a:pt x="867" y="2912"/>
                  </a:lnTo>
                  <a:lnTo>
                    <a:pt x="1004" y="2970"/>
                  </a:lnTo>
                  <a:lnTo>
                    <a:pt x="1148" y="3014"/>
                  </a:lnTo>
                  <a:lnTo>
                    <a:pt x="1297" y="3045"/>
                  </a:lnTo>
                  <a:lnTo>
                    <a:pt x="1451" y="3061"/>
                  </a:lnTo>
                  <a:lnTo>
                    <a:pt x="1530" y="3062"/>
                  </a:lnTo>
                  <a:lnTo>
                    <a:pt x="1609" y="3061"/>
                  </a:lnTo>
                  <a:lnTo>
                    <a:pt x="1764" y="3045"/>
                  </a:lnTo>
                  <a:lnTo>
                    <a:pt x="1914" y="3014"/>
                  </a:lnTo>
                  <a:lnTo>
                    <a:pt x="2058" y="2970"/>
                  </a:lnTo>
                  <a:lnTo>
                    <a:pt x="2195" y="2912"/>
                  </a:lnTo>
                  <a:lnTo>
                    <a:pt x="2325" y="2840"/>
                  </a:lnTo>
                  <a:lnTo>
                    <a:pt x="2447" y="2759"/>
                  </a:lnTo>
                  <a:lnTo>
                    <a:pt x="2561" y="2664"/>
                  </a:lnTo>
                  <a:lnTo>
                    <a:pt x="2664" y="2560"/>
                  </a:lnTo>
                  <a:lnTo>
                    <a:pt x="2758" y="2448"/>
                  </a:lnTo>
                  <a:lnTo>
                    <a:pt x="2841" y="2326"/>
                  </a:lnTo>
                  <a:lnTo>
                    <a:pt x="2911" y="2195"/>
                  </a:lnTo>
                  <a:lnTo>
                    <a:pt x="2969" y="2057"/>
                  </a:lnTo>
                  <a:lnTo>
                    <a:pt x="3014" y="1914"/>
                  </a:lnTo>
                  <a:lnTo>
                    <a:pt x="3044" y="1764"/>
                  </a:lnTo>
                  <a:lnTo>
                    <a:pt x="3060" y="1610"/>
                  </a:lnTo>
                  <a:lnTo>
                    <a:pt x="3061" y="1531"/>
                  </a:lnTo>
                  <a:lnTo>
                    <a:pt x="3060" y="1452"/>
                  </a:lnTo>
                  <a:lnTo>
                    <a:pt x="3044" y="1298"/>
                  </a:lnTo>
                  <a:lnTo>
                    <a:pt x="3014" y="1148"/>
                  </a:lnTo>
                  <a:lnTo>
                    <a:pt x="2969" y="1005"/>
                  </a:lnTo>
                  <a:lnTo>
                    <a:pt x="2911" y="868"/>
                  </a:lnTo>
                  <a:lnTo>
                    <a:pt x="2841" y="737"/>
                  </a:lnTo>
                  <a:lnTo>
                    <a:pt x="2758" y="615"/>
                  </a:lnTo>
                  <a:lnTo>
                    <a:pt x="2664" y="501"/>
                  </a:lnTo>
                  <a:lnTo>
                    <a:pt x="2561" y="397"/>
                  </a:lnTo>
                  <a:lnTo>
                    <a:pt x="2447" y="304"/>
                  </a:lnTo>
                  <a:lnTo>
                    <a:pt x="2325" y="221"/>
                  </a:lnTo>
                  <a:lnTo>
                    <a:pt x="2195" y="151"/>
                  </a:lnTo>
                  <a:lnTo>
                    <a:pt x="2058" y="92"/>
                  </a:lnTo>
                  <a:lnTo>
                    <a:pt x="1914" y="47"/>
                  </a:lnTo>
                  <a:lnTo>
                    <a:pt x="1764" y="17"/>
                  </a:lnTo>
                  <a:lnTo>
                    <a:pt x="1609" y="2"/>
                  </a:lnTo>
                  <a:lnTo>
                    <a:pt x="15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94"/>
            <p:cNvSpPr>
              <a:spLocks/>
            </p:cNvSpPr>
            <p:nvPr/>
          </p:nvSpPr>
          <p:spPr bwMode="auto">
            <a:xfrm>
              <a:off x="8364538" y="2482850"/>
              <a:ext cx="623888" cy="623888"/>
            </a:xfrm>
            <a:custGeom>
              <a:avLst/>
              <a:gdLst>
                <a:gd name="T0" fmla="*/ 746 w 1574"/>
                <a:gd name="T1" fmla="*/ 1 h 1575"/>
                <a:gd name="T2" fmla="*/ 589 w 1574"/>
                <a:gd name="T3" fmla="*/ 25 h 1575"/>
                <a:gd name="T4" fmla="*/ 446 w 1574"/>
                <a:gd name="T5" fmla="*/ 78 h 1575"/>
                <a:gd name="T6" fmla="*/ 316 w 1574"/>
                <a:gd name="T7" fmla="*/ 157 h 1575"/>
                <a:gd name="T8" fmla="*/ 203 w 1574"/>
                <a:gd name="T9" fmla="*/ 258 h 1575"/>
                <a:gd name="T10" fmla="*/ 114 w 1574"/>
                <a:gd name="T11" fmla="*/ 380 h 1575"/>
                <a:gd name="T12" fmla="*/ 46 w 1574"/>
                <a:gd name="T13" fmla="*/ 517 h 1575"/>
                <a:gd name="T14" fmla="*/ 9 w 1574"/>
                <a:gd name="T15" fmla="*/ 668 h 1575"/>
                <a:gd name="T16" fmla="*/ 0 w 1574"/>
                <a:gd name="T17" fmla="*/ 788 h 1575"/>
                <a:gd name="T18" fmla="*/ 9 w 1574"/>
                <a:gd name="T19" fmla="*/ 907 h 1575"/>
                <a:gd name="T20" fmla="*/ 46 w 1574"/>
                <a:gd name="T21" fmla="*/ 1059 h 1575"/>
                <a:gd name="T22" fmla="*/ 114 w 1574"/>
                <a:gd name="T23" fmla="*/ 1196 h 1575"/>
                <a:gd name="T24" fmla="*/ 203 w 1574"/>
                <a:gd name="T25" fmla="*/ 1317 h 1575"/>
                <a:gd name="T26" fmla="*/ 316 w 1574"/>
                <a:gd name="T27" fmla="*/ 1419 h 1575"/>
                <a:gd name="T28" fmla="*/ 446 w 1574"/>
                <a:gd name="T29" fmla="*/ 1498 h 1575"/>
                <a:gd name="T30" fmla="*/ 589 w 1574"/>
                <a:gd name="T31" fmla="*/ 1550 h 1575"/>
                <a:gd name="T32" fmla="*/ 746 w 1574"/>
                <a:gd name="T33" fmla="*/ 1575 h 1575"/>
                <a:gd name="T34" fmla="*/ 828 w 1574"/>
                <a:gd name="T35" fmla="*/ 1575 h 1575"/>
                <a:gd name="T36" fmla="*/ 983 w 1574"/>
                <a:gd name="T37" fmla="*/ 1550 h 1575"/>
                <a:gd name="T38" fmla="*/ 1129 w 1574"/>
                <a:gd name="T39" fmla="*/ 1498 h 1575"/>
                <a:gd name="T40" fmla="*/ 1258 w 1574"/>
                <a:gd name="T41" fmla="*/ 1419 h 1575"/>
                <a:gd name="T42" fmla="*/ 1370 w 1574"/>
                <a:gd name="T43" fmla="*/ 1317 h 1575"/>
                <a:gd name="T44" fmla="*/ 1460 w 1574"/>
                <a:gd name="T45" fmla="*/ 1196 h 1575"/>
                <a:gd name="T46" fmla="*/ 1526 w 1574"/>
                <a:gd name="T47" fmla="*/ 1059 h 1575"/>
                <a:gd name="T48" fmla="*/ 1565 w 1574"/>
                <a:gd name="T49" fmla="*/ 907 h 1575"/>
                <a:gd name="T50" fmla="*/ 1574 w 1574"/>
                <a:gd name="T51" fmla="*/ 788 h 1575"/>
                <a:gd name="T52" fmla="*/ 1565 w 1574"/>
                <a:gd name="T53" fmla="*/ 668 h 1575"/>
                <a:gd name="T54" fmla="*/ 1526 w 1574"/>
                <a:gd name="T55" fmla="*/ 517 h 1575"/>
                <a:gd name="T56" fmla="*/ 1460 w 1574"/>
                <a:gd name="T57" fmla="*/ 380 h 1575"/>
                <a:gd name="T58" fmla="*/ 1370 w 1574"/>
                <a:gd name="T59" fmla="*/ 258 h 1575"/>
                <a:gd name="T60" fmla="*/ 1258 w 1574"/>
                <a:gd name="T61" fmla="*/ 157 h 1575"/>
                <a:gd name="T62" fmla="*/ 1129 w 1574"/>
                <a:gd name="T63" fmla="*/ 78 h 1575"/>
                <a:gd name="T64" fmla="*/ 983 w 1574"/>
                <a:gd name="T65" fmla="*/ 25 h 1575"/>
                <a:gd name="T66" fmla="*/ 828 w 1574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4" h="1575">
                  <a:moveTo>
                    <a:pt x="786" y="0"/>
                  </a:moveTo>
                  <a:lnTo>
                    <a:pt x="746" y="1"/>
                  </a:lnTo>
                  <a:lnTo>
                    <a:pt x="667" y="9"/>
                  </a:lnTo>
                  <a:lnTo>
                    <a:pt x="589" y="25"/>
                  </a:lnTo>
                  <a:lnTo>
                    <a:pt x="515" y="48"/>
                  </a:lnTo>
                  <a:lnTo>
                    <a:pt x="446" y="78"/>
                  </a:lnTo>
                  <a:lnTo>
                    <a:pt x="378" y="114"/>
                  </a:lnTo>
                  <a:lnTo>
                    <a:pt x="316" y="157"/>
                  </a:lnTo>
                  <a:lnTo>
                    <a:pt x="258" y="205"/>
                  </a:lnTo>
                  <a:lnTo>
                    <a:pt x="203" y="258"/>
                  </a:lnTo>
                  <a:lnTo>
                    <a:pt x="155" y="316"/>
                  </a:lnTo>
                  <a:lnTo>
                    <a:pt x="114" y="380"/>
                  </a:lnTo>
                  <a:lnTo>
                    <a:pt x="77" y="446"/>
                  </a:lnTo>
                  <a:lnTo>
                    <a:pt x="46" y="517"/>
                  </a:lnTo>
                  <a:lnTo>
                    <a:pt x="24" y="591"/>
                  </a:lnTo>
                  <a:lnTo>
                    <a:pt x="9" y="668"/>
                  </a:lnTo>
                  <a:lnTo>
                    <a:pt x="0" y="748"/>
                  </a:lnTo>
                  <a:lnTo>
                    <a:pt x="0" y="788"/>
                  </a:lnTo>
                  <a:lnTo>
                    <a:pt x="0" y="828"/>
                  </a:lnTo>
                  <a:lnTo>
                    <a:pt x="9" y="907"/>
                  </a:lnTo>
                  <a:lnTo>
                    <a:pt x="24" y="985"/>
                  </a:lnTo>
                  <a:lnTo>
                    <a:pt x="46" y="1059"/>
                  </a:lnTo>
                  <a:lnTo>
                    <a:pt x="77" y="1129"/>
                  </a:lnTo>
                  <a:lnTo>
                    <a:pt x="114" y="1196"/>
                  </a:lnTo>
                  <a:lnTo>
                    <a:pt x="155" y="1259"/>
                  </a:lnTo>
                  <a:lnTo>
                    <a:pt x="203" y="1317"/>
                  </a:lnTo>
                  <a:lnTo>
                    <a:pt x="258" y="1371"/>
                  </a:lnTo>
                  <a:lnTo>
                    <a:pt x="316" y="1419"/>
                  </a:lnTo>
                  <a:lnTo>
                    <a:pt x="378" y="1462"/>
                  </a:lnTo>
                  <a:lnTo>
                    <a:pt x="446" y="1498"/>
                  </a:lnTo>
                  <a:lnTo>
                    <a:pt x="515" y="1528"/>
                  </a:lnTo>
                  <a:lnTo>
                    <a:pt x="589" y="1550"/>
                  </a:lnTo>
                  <a:lnTo>
                    <a:pt x="667" y="1567"/>
                  </a:lnTo>
                  <a:lnTo>
                    <a:pt x="746" y="1575"/>
                  </a:lnTo>
                  <a:lnTo>
                    <a:pt x="786" y="1575"/>
                  </a:lnTo>
                  <a:lnTo>
                    <a:pt x="828" y="1575"/>
                  </a:lnTo>
                  <a:lnTo>
                    <a:pt x="907" y="1567"/>
                  </a:lnTo>
                  <a:lnTo>
                    <a:pt x="983" y="1550"/>
                  </a:lnTo>
                  <a:lnTo>
                    <a:pt x="1057" y="1528"/>
                  </a:lnTo>
                  <a:lnTo>
                    <a:pt x="1129" y="1498"/>
                  </a:lnTo>
                  <a:lnTo>
                    <a:pt x="1195" y="1462"/>
                  </a:lnTo>
                  <a:lnTo>
                    <a:pt x="1258" y="1419"/>
                  </a:lnTo>
                  <a:lnTo>
                    <a:pt x="1317" y="1371"/>
                  </a:lnTo>
                  <a:lnTo>
                    <a:pt x="1370" y="1317"/>
                  </a:lnTo>
                  <a:lnTo>
                    <a:pt x="1418" y="1259"/>
                  </a:lnTo>
                  <a:lnTo>
                    <a:pt x="1460" y="1196"/>
                  </a:lnTo>
                  <a:lnTo>
                    <a:pt x="1497" y="1129"/>
                  </a:lnTo>
                  <a:lnTo>
                    <a:pt x="1526" y="1059"/>
                  </a:lnTo>
                  <a:lnTo>
                    <a:pt x="1550" y="985"/>
                  </a:lnTo>
                  <a:lnTo>
                    <a:pt x="1565" y="907"/>
                  </a:lnTo>
                  <a:lnTo>
                    <a:pt x="1573" y="828"/>
                  </a:lnTo>
                  <a:lnTo>
                    <a:pt x="1574" y="788"/>
                  </a:lnTo>
                  <a:lnTo>
                    <a:pt x="1573" y="748"/>
                  </a:lnTo>
                  <a:lnTo>
                    <a:pt x="1565" y="668"/>
                  </a:lnTo>
                  <a:lnTo>
                    <a:pt x="1550" y="591"/>
                  </a:lnTo>
                  <a:lnTo>
                    <a:pt x="1526" y="517"/>
                  </a:lnTo>
                  <a:lnTo>
                    <a:pt x="1497" y="446"/>
                  </a:lnTo>
                  <a:lnTo>
                    <a:pt x="1460" y="380"/>
                  </a:lnTo>
                  <a:lnTo>
                    <a:pt x="1418" y="316"/>
                  </a:lnTo>
                  <a:lnTo>
                    <a:pt x="1370" y="258"/>
                  </a:lnTo>
                  <a:lnTo>
                    <a:pt x="1317" y="205"/>
                  </a:lnTo>
                  <a:lnTo>
                    <a:pt x="1258" y="157"/>
                  </a:lnTo>
                  <a:lnTo>
                    <a:pt x="1195" y="114"/>
                  </a:lnTo>
                  <a:lnTo>
                    <a:pt x="1129" y="78"/>
                  </a:lnTo>
                  <a:lnTo>
                    <a:pt x="1057" y="48"/>
                  </a:lnTo>
                  <a:lnTo>
                    <a:pt x="983" y="25"/>
                  </a:lnTo>
                  <a:lnTo>
                    <a:pt x="907" y="9"/>
                  </a:lnTo>
                  <a:lnTo>
                    <a:pt x="828" y="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b="1" dirty="0" smtClean="0">
                  <a:solidFill>
                    <a:srgbClr val="E84C3D"/>
                  </a:solidFill>
                </a:rPr>
                <a:t>2020</a:t>
              </a:r>
              <a:endParaRPr lang="en-US" b="1" dirty="0">
                <a:solidFill>
                  <a:srgbClr val="E84C3D"/>
                </a:solidFill>
              </a:endParaRPr>
            </a:p>
          </p:txBody>
        </p:sp>
      </p:grpSp>
      <p:grpSp>
        <p:nvGrpSpPr>
          <p:cNvPr id="13" name="Group 3"/>
          <p:cNvGrpSpPr/>
          <p:nvPr/>
        </p:nvGrpSpPr>
        <p:grpSpPr>
          <a:xfrm>
            <a:off x="4692754" y="3099638"/>
            <a:ext cx="1739328" cy="1739328"/>
            <a:chOff x="6310313" y="2982913"/>
            <a:chExt cx="1697038" cy="1697038"/>
          </a:xfrm>
          <a:solidFill>
            <a:srgbClr val="27AE61"/>
          </a:solidFill>
        </p:grpSpPr>
        <p:sp>
          <p:nvSpPr>
            <p:cNvPr id="14" name="Freeform 183"/>
            <p:cNvSpPr>
              <a:spLocks/>
            </p:cNvSpPr>
            <p:nvPr/>
          </p:nvSpPr>
          <p:spPr bwMode="auto">
            <a:xfrm>
              <a:off x="6310313" y="2982913"/>
              <a:ext cx="901700" cy="901700"/>
            </a:xfrm>
            <a:custGeom>
              <a:avLst/>
              <a:gdLst>
                <a:gd name="T0" fmla="*/ 1288 w 2271"/>
                <a:gd name="T1" fmla="*/ 2272 h 2272"/>
                <a:gd name="T2" fmla="*/ 1313 w 2271"/>
                <a:gd name="T3" fmla="*/ 2191 h 2272"/>
                <a:gd name="T4" fmla="*/ 1343 w 2271"/>
                <a:gd name="T5" fmla="*/ 2033 h 2272"/>
                <a:gd name="T6" fmla="*/ 1352 w 2271"/>
                <a:gd name="T7" fmla="*/ 1881 h 2272"/>
                <a:gd name="T8" fmla="*/ 1341 w 2271"/>
                <a:gd name="T9" fmla="*/ 1734 h 2272"/>
                <a:gd name="T10" fmla="*/ 1311 w 2271"/>
                <a:gd name="T11" fmla="*/ 1597 h 2272"/>
                <a:gd name="T12" fmla="*/ 1264 w 2271"/>
                <a:gd name="T13" fmla="*/ 1469 h 2272"/>
                <a:gd name="T14" fmla="*/ 1200 w 2271"/>
                <a:gd name="T15" fmla="*/ 1351 h 2272"/>
                <a:gd name="T16" fmla="*/ 1120 w 2271"/>
                <a:gd name="T17" fmla="*/ 1245 h 2272"/>
                <a:gd name="T18" fmla="*/ 1026 w 2271"/>
                <a:gd name="T19" fmla="*/ 1151 h 2272"/>
                <a:gd name="T20" fmla="*/ 920 w 2271"/>
                <a:gd name="T21" fmla="*/ 1072 h 2272"/>
                <a:gd name="T22" fmla="*/ 802 w 2271"/>
                <a:gd name="T23" fmla="*/ 1007 h 2272"/>
                <a:gd name="T24" fmla="*/ 674 w 2271"/>
                <a:gd name="T25" fmla="*/ 961 h 2272"/>
                <a:gd name="T26" fmla="*/ 536 w 2271"/>
                <a:gd name="T27" fmla="*/ 930 h 2272"/>
                <a:gd name="T28" fmla="*/ 391 w 2271"/>
                <a:gd name="T29" fmla="*/ 919 h 2272"/>
                <a:gd name="T30" fmla="*/ 238 w 2271"/>
                <a:gd name="T31" fmla="*/ 928 h 2272"/>
                <a:gd name="T32" fmla="*/ 80 w 2271"/>
                <a:gd name="T33" fmla="*/ 958 h 2272"/>
                <a:gd name="T34" fmla="*/ 0 w 2271"/>
                <a:gd name="T35" fmla="*/ 983 h 2272"/>
                <a:gd name="T36" fmla="*/ 982 w 2271"/>
                <a:gd name="T37" fmla="*/ 0 h 2272"/>
                <a:gd name="T38" fmla="*/ 958 w 2271"/>
                <a:gd name="T39" fmla="*/ 81 h 2272"/>
                <a:gd name="T40" fmla="*/ 928 w 2271"/>
                <a:gd name="T41" fmla="*/ 239 h 2272"/>
                <a:gd name="T42" fmla="*/ 919 w 2271"/>
                <a:gd name="T43" fmla="*/ 392 h 2272"/>
                <a:gd name="T44" fmla="*/ 929 w 2271"/>
                <a:gd name="T45" fmla="*/ 537 h 2272"/>
                <a:gd name="T46" fmla="*/ 959 w 2271"/>
                <a:gd name="T47" fmla="*/ 674 h 2272"/>
                <a:gd name="T48" fmla="*/ 1007 w 2271"/>
                <a:gd name="T49" fmla="*/ 804 h 2272"/>
                <a:gd name="T50" fmla="*/ 1070 w 2271"/>
                <a:gd name="T51" fmla="*/ 922 h 2272"/>
                <a:gd name="T52" fmla="*/ 1151 w 2271"/>
                <a:gd name="T53" fmla="*/ 1028 h 2272"/>
                <a:gd name="T54" fmla="*/ 1244 w 2271"/>
                <a:gd name="T55" fmla="*/ 1121 h 2272"/>
                <a:gd name="T56" fmla="*/ 1350 w 2271"/>
                <a:gd name="T57" fmla="*/ 1200 h 2272"/>
                <a:gd name="T58" fmla="*/ 1468 w 2271"/>
                <a:gd name="T59" fmla="*/ 1264 h 2272"/>
                <a:gd name="T60" fmla="*/ 1597 w 2271"/>
                <a:gd name="T61" fmla="*/ 1312 h 2272"/>
                <a:gd name="T62" fmla="*/ 1734 w 2271"/>
                <a:gd name="T63" fmla="*/ 1342 h 2272"/>
                <a:gd name="T64" fmla="*/ 1879 w 2271"/>
                <a:gd name="T65" fmla="*/ 1353 h 2272"/>
                <a:gd name="T66" fmla="*/ 2032 w 2271"/>
                <a:gd name="T67" fmla="*/ 1344 h 2272"/>
                <a:gd name="T68" fmla="*/ 2190 w 2271"/>
                <a:gd name="T69" fmla="*/ 1313 h 2272"/>
                <a:gd name="T70" fmla="*/ 2271 w 2271"/>
                <a:gd name="T71" fmla="*/ 1289 h 2272"/>
                <a:gd name="T72" fmla="*/ 1288 w 2271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1" h="2272">
                  <a:moveTo>
                    <a:pt x="1288" y="2272"/>
                  </a:moveTo>
                  <a:lnTo>
                    <a:pt x="1313" y="2191"/>
                  </a:lnTo>
                  <a:lnTo>
                    <a:pt x="1343" y="2033"/>
                  </a:lnTo>
                  <a:lnTo>
                    <a:pt x="1352" y="1881"/>
                  </a:lnTo>
                  <a:lnTo>
                    <a:pt x="1341" y="1734"/>
                  </a:lnTo>
                  <a:lnTo>
                    <a:pt x="1311" y="1597"/>
                  </a:lnTo>
                  <a:lnTo>
                    <a:pt x="1264" y="1469"/>
                  </a:lnTo>
                  <a:lnTo>
                    <a:pt x="1200" y="1351"/>
                  </a:lnTo>
                  <a:lnTo>
                    <a:pt x="1120" y="1245"/>
                  </a:lnTo>
                  <a:lnTo>
                    <a:pt x="1026" y="1151"/>
                  </a:lnTo>
                  <a:lnTo>
                    <a:pt x="920" y="1072"/>
                  </a:lnTo>
                  <a:lnTo>
                    <a:pt x="802" y="1007"/>
                  </a:lnTo>
                  <a:lnTo>
                    <a:pt x="674" y="961"/>
                  </a:lnTo>
                  <a:lnTo>
                    <a:pt x="536" y="930"/>
                  </a:lnTo>
                  <a:lnTo>
                    <a:pt x="391" y="919"/>
                  </a:lnTo>
                  <a:lnTo>
                    <a:pt x="238" y="928"/>
                  </a:lnTo>
                  <a:lnTo>
                    <a:pt x="80" y="958"/>
                  </a:lnTo>
                  <a:lnTo>
                    <a:pt x="0" y="983"/>
                  </a:lnTo>
                  <a:lnTo>
                    <a:pt x="982" y="0"/>
                  </a:lnTo>
                  <a:lnTo>
                    <a:pt x="958" y="81"/>
                  </a:lnTo>
                  <a:lnTo>
                    <a:pt x="928" y="239"/>
                  </a:lnTo>
                  <a:lnTo>
                    <a:pt x="919" y="392"/>
                  </a:lnTo>
                  <a:lnTo>
                    <a:pt x="929" y="537"/>
                  </a:lnTo>
                  <a:lnTo>
                    <a:pt x="959" y="674"/>
                  </a:lnTo>
                  <a:lnTo>
                    <a:pt x="1007" y="804"/>
                  </a:lnTo>
                  <a:lnTo>
                    <a:pt x="1070" y="922"/>
                  </a:lnTo>
                  <a:lnTo>
                    <a:pt x="1151" y="1028"/>
                  </a:lnTo>
                  <a:lnTo>
                    <a:pt x="1244" y="1121"/>
                  </a:lnTo>
                  <a:lnTo>
                    <a:pt x="1350" y="1200"/>
                  </a:lnTo>
                  <a:lnTo>
                    <a:pt x="1468" y="1264"/>
                  </a:lnTo>
                  <a:lnTo>
                    <a:pt x="1597" y="1312"/>
                  </a:lnTo>
                  <a:lnTo>
                    <a:pt x="1734" y="1342"/>
                  </a:lnTo>
                  <a:lnTo>
                    <a:pt x="1879" y="1353"/>
                  </a:lnTo>
                  <a:lnTo>
                    <a:pt x="2032" y="1344"/>
                  </a:lnTo>
                  <a:lnTo>
                    <a:pt x="2190" y="1313"/>
                  </a:lnTo>
                  <a:lnTo>
                    <a:pt x="2271" y="1289"/>
                  </a:lnTo>
                  <a:lnTo>
                    <a:pt x="1288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91"/>
            <p:cNvSpPr>
              <a:spLocks/>
            </p:cNvSpPr>
            <p:nvPr/>
          </p:nvSpPr>
          <p:spPr bwMode="auto">
            <a:xfrm>
              <a:off x="6792913" y="3465513"/>
              <a:ext cx="1214438" cy="1214438"/>
            </a:xfrm>
            <a:custGeom>
              <a:avLst/>
              <a:gdLst>
                <a:gd name="T0" fmla="*/ 1610 w 3063"/>
                <a:gd name="T1" fmla="*/ 1 h 3061"/>
                <a:gd name="T2" fmla="*/ 1914 w 3063"/>
                <a:gd name="T3" fmla="*/ 46 h 3061"/>
                <a:gd name="T4" fmla="*/ 2196 w 3063"/>
                <a:gd name="T5" fmla="*/ 150 h 3061"/>
                <a:gd name="T6" fmla="*/ 2448 w 3063"/>
                <a:gd name="T7" fmla="*/ 303 h 3061"/>
                <a:gd name="T8" fmla="*/ 2665 w 3063"/>
                <a:gd name="T9" fmla="*/ 500 h 3061"/>
                <a:gd name="T10" fmla="*/ 2841 w 3063"/>
                <a:gd name="T11" fmla="*/ 736 h 3061"/>
                <a:gd name="T12" fmla="*/ 2971 w 3063"/>
                <a:gd name="T13" fmla="*/ 1003 h 3061"/>
                <a:gd name="T14" fmla="*/ 3046 w 3063"/>
                <a:gd name="T15" fmla="*/ 1297 h 3061"/>
                <a:gd name="T16" fmla="*/ 3063 w 3063"/>
                <a:gd name="T17" fmla="*/ 1530 h 3061"/>
                <a:gd name="T18" fmla="*/ 3046 w 3063"/>
                <a:gd name="T19" fmla="*/ 1764 h 3061"/>
                <a:gd name="T20" fmla="*/ 2971 w 3063"/>
                <a:gd name="T21" fmla="*/ 2057 h 3061"/>
                <a:gd name="T22" fmla="*/ 2841 w 3063"/>
                <a:gd name="T23" fmla="*/ 2324 h 3061"/>
                <a:gd name="T24" fmla="*/ 2665 w 3063"/>
                <a:gd name="T25" fmla="*/ 2560 h 3061"/>
                <a:gd name="T26" fmla="*/ 2448 w 3063"/>
                <a:gd name="T27" fmla="*/ 2758 h 3061"/>
                <a:gd name="T28" fmla="*/ 2196 w 3063"/>
                <a:gd name="T29" fmla="*/ 2911 h 3061"/>
                <a:gd name="T30" fmla="*/ 1914 w 3063"/>
                <a:gd name="T31" fmla="*/ 3013 h 3061"/>
                <a:gd name="T32" fmla="*/ 1610 w 3063"/>
                <a:gd name="T33" fmla="*/ 3060 h 3061"/>
                <a:gd name="T34" fmla="*/ 1453 w 3063"/>
                <a:gd name="T35" fmla="*/ 3060 h 3061"/>
                <a:gd name="T36" fmla="*/ 1148 w 3063"/>
                <a:gd name="T37" fmla="*/ 3013 h 3061"/>
                <a:gd name="T38" fmla="*/ 867 w 3063"/>
                <a:gd name="T39" fmla="*/ 2911 h 3061"/>
                <a:gd name="T40" fmla="*/ 616 w 3063"/>
                <a:gd name="T41" fmla="*/ 2758 h 3061"/>
                <a:gd name="T42" fmla="*/ 398 w 3063"/>
                <a:gd name="T43" fmla="*/ 2560 h 3061"/>
                <a:gd name="T44" fmla="*/ 222 w 3063"/>
                <a:gd name="T45" fmla="*/ 2324 h 3061"/>
                <a:gd name="T46" fmla="*/ 93 w 3063"/>
                <a:gd name="T47" fmla="*/ 2057 h 3061"/>
                <a:gd name="T48" fmla="*/ 17 w 3063"/>
                <a:gd name="T49" fmla="*/ 1764 h 3061"/>
                <a:gd name="T50" fmla="*/ 0 w 3063"/>
                <a:gd name="T51" fmla="*/ 1530 h 3061"/>
                <a:gd name="T52" fmla="*/ 17 w 3063"/>
                <a:gd name="T53" fmla="*/ 1297 h 3061"/>
                <a:gd name="T54" fmla="*/ 93 w 3063"/>
                <a:gd name="T55" fmla="*/ 1003 h 3061"/>
                <a:gd name="T56" fmla="*/ 222 w 3063"/>
                <a:gd name="T57" fmla="*/ 736 h 3061"/>
                <a:gd name="T58" fmla="*/ 398 w 3063"/>
                <a:gd name="T59" fmla="*/ 500 h 3061"/>
                <a:gd name="T60" fmla="*/ 616 w 3063"/>
                <a:gd name="T61" fmla="*/ 303 h 3061"/>
                <a:gd name="T62" fmla="*/ 867 w 3063"/>
                <a:gd name="T63" fmla="*/ 150 h 3061"/>
                <a:gd name="T64" fmla="*/ 1148 w 3063"/>
                <a:gd name="T65" fmla="*/ 46 h 3061"/>
                <a:gd name="T66" fmla="*/ 1453 w 3063"/>
                <a:gd name="T67" fmla="*/ 1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3" h="3061">
                  <a:moveTo>
                    <a:pt x="1532" y="0"/>
                  </a:moveTo>
                  <a:lnTo>
                    <a:pt x="1610" y="1"/>
                  </a:lnTo>
                  <a:lnTo>
                    <a:pt x="1765" y="17"/>
                  </a:lnTo>
                  <a:lnTo>
                    <a:pt x="1914" y="46"/>
                  </a:lnTo>
                  <a:lnTo>
                    <a:pt x="2058" y="92"/>
                  </a:lnTo>
                  <a:lnTo>
                    <a:pt x="2196" y="150"/>
                  </a:lnTo>
                  <a:lnTo>
                    <a:pt x="2325" y="220"/>
                  </a:lnTo>
                  <a:lnTo>
                    <a:pt x="2448" y="303"/>
                  </a:lnTo>
                  <a:lnTo>
                    <a:pt x="2561" y="396"/>
                  </a:lnTo>
                  <a:lnTo>
                    <a:pt x="2665" y="500"/>
                  </a:lnTo>
                  <a:lnTo>
                    <a:pt x="2758" y="614"/>
                  </a:lnTo>
                  <a:lnTo>
                    <a:pt x="2841" y="736"/>
                  </a:lnTo>
                  <a:lnTo>
                    <a:pt x="2912" y="866"/>
                  </a:lnTo>
                  <a:lnTo>
                    <a:pt x="2971" y="1003"/>
                  </a:lnTo>
                  <a:lnTo>
                    <a:pt x="3015" y="1147"/>
                  </a:lnTo>
                  <a:lnTo>
                    <a:pt x="3046" y="1297"/>
                  </a:lnTo>
                  <a:lnTo>
                    <a:pt x="3061" y="1451"/>
                  </a:lnTo>
                  <a:lnTo>
                    <a:pt x="3063" y="1530"/>
                  </a:lnTo>
                  <a:lnTo>
                    <a:pt x="3061" y="1610"/>
                  </a:lnTo>
                  <a:lnTo>
                    <a:pt x="3046" y="1764"/>
                  </a:lnTo>
                  <a:lnTo>
                    <a:pt x="3015" y="1913"/>
                  </a:lnTo>
                  <a:lnTo>
                    <a:pt x="2971" y="2057"/>
                  </a:lnTo>
                  <a:lnTo>
                    <a:pt x="2912" y="2194"/>
                  </a:lnTo>
                  <a:lnTo>
                    <a:pt x="2841" y="2324"/>
                  </a:lnTo>
                  <a:lnTo>
                    <a:pt x="2758" y="2447"/>
                  </a:lnTo>
                  <a:lnTo>
                    <a:pt x="2665" y="2560"/>
                  </a:lnTo>
                  <a:lnTo>
                    <a:pt x="2561" y="2663"/>
                  </a:lnTo>
                  <a:lnTo>
                    <a:pt x="2448" y="2758"/>
                  </a:lnTo>
                  <a:lnTo>
                    <a:pt x="2325" y="2840"/>
                  </a:lnTo>
                  <a:lnTo>
                    <a:pt x="2196" y="2911"/>
                  </a:lnTo>
                  <a:lnTo>
                    <a:pt x="2058" y="2969"/>
                  </a:lnTo>
                  <a:lnTo>
                    <a:pt x="1914" y="3013"/>
                  </a:lnTo>
                  <a:lnTo>
                    <a:pt x="1765" y="3044"/>
                  </a:lnTo>
                  <a:lnTo>
                    <a:pt x="1610" y="3060"/>
                  </a:lnTo>
                  <a:lnTo>
                    <a:pt x="1532" y="3061"/>
                  </a:lnTo>
                  <a:lnTo>
                    <a:pt x="1453" y="3060"/>
                  </a:lnTo>
                  <a:lnTo>
                    <a:pt x="1297" y="3044"/>
                  </a:lnTo>
                  <a:lnTo>
                    <a:pt x="1148" y="3013"/>
                  </a:lnTo>
                  <a:lnTo>
                    <a:pt x="1004" y="2969"/>
                  </a:lnTo>
                  <a:lnTo>
                    <a:pt x="867" y="2911"/>
                  </a:lnTo>
                  <a:lnTo>
                    <a:pt x="737" y="2840"/>
                  </a:lnTo>
                  <a:lnTo>
                    <a:pt x="616" y="2758"/>
                  </a:lnTo>
                  <a:lnTo>
                    <a:pt x="502" y="2663"/>
                  </a:lnTo>
                  <a:lnTo>
                    <a:pt x="398" y="2560"/>
                  </a:lnTo>
                  <a:lnTo>
                    <a:pt x="305" y="2447"/>
                  </a:lnTo>
                  <a:lnTo>
                    <a:pt x="222" y="2324"/>
                  </a:lnTo>
                  <a:lnTo>
                    <a:pt x="150" y="2194"/>
                  </a:lnTo>
                  <a:lnTo>
                    <a:pt x="93" y="2057"/>
                  </a:lnTo>
                  <a:lnTo>
                    <a:pt x="48" y="1913"/>
                  </a:lnTo>
                  <a:lnTo>
                    <a:pt x="17" y="1764"/>
                  </a:lnTo>
                  <a:lnTo>
                    <a:pt x="1" y="1610"/>
                  </a:lnTo>
                  <a:lnTo>
                    <a:pt x="0" y="1530"/>
                  </a:lnTo>
                  <a:lnTo>
                    <a:pt x="1" y="1451"/>
                  </a:lnTo>
                  <a:lnTo>
                    <a:pt x="17" y="1297"/>
                  </a:lnTo>
                  <a:lnTo>
                    <a:pt x="48" y="1147"/>
                  </a:lnTo>
                  <a:lnTo>
                    <a:pt x="93" y="1003"/>
                  </a:lnTo>
                  <a:lnTo>
                    <a:pt x="150" y="866"/>
                  </a:lnTo>
                  <a:lnTo>
                    <a:pt x="222" y="736"/>
                  </a:lnTo>
                  <a:lnTo>
                    <a:pt x="305" y="614"/>
                  </a:lnTo>
                  <a:lnTo>
                    <a:pt x="398" y="500"/>
                  </a:lnTo>
                  <a:lnTo>
                    <a:pt x="502" y="396"/>
                  </a:lnTo>
                  <a:lnTo>
                    <a:pt x="616" y="303"/>
                  </a:lnTo>
                  <a:lnTo>
                    <a:pt x="737" y="220"/>
                  </a:lnTo>
                  <a:lnTo>
                    <a:pt x="867" y="150"/>
                  </a:lnTo>
                  <a:lnTo>
                    <a:pt x="1004" y="92"/>
                  </a:lnTo>
                  <a:lnTo>
                    <a:pt x="1148" y="46"/>
                  </a:lnTo>
                  <a:lnTo>
                    <a:pt x="1297" y="17"/>
                  </a:lnTo>
                  <a:lnTo>
                    <a:pt x="1453" y="1"/>
                  </a:lnTo>
                  <a:lnTo>
                    <a:pt x="1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92"/>
            <p:cNvSpPr>
              <a:spLocks/>
            </p:cNvSpPr>
            <p:nvPr/>
          </p:nvSpPr>
          <p:spPr bwMode="auto">
            <a:xfrm>
              <a:off x="7083425" y="3756025"/>
              <a:ext cx="625475" cy="623888"/>
            </a:xfrm>
            <a:custGeom>
              <a:avLst/>
              <a:gdLst>
                <a:gd name="T0" fmla="*/ 828 w 1574"/>
                <a:gd name="T1" fmla="*/ 1 h 1575"/>
                <a:gd name="T2" fmla="*/ 983 w 1574"/>
                <a:gd name="T3" fmla="*/ 25 h 1575"/>
                <a:gd name="T4" fmla="*/ 1128 w 1574"/>
                <a:gd name="T5" fmla="*/ 78 h 1575"/>
                <a:gd name="T6" fmla="*/ 1258 w 1574"/>
                <a:gd name="T7" fmla="*/ 157 h 1575"/>
                <a:gd name="T8" fmla="*/ 1370 w 1574"/>
                <a:gd name="T9" fmla="*/ 258 h 1575"/>
                <a:gd name="T10" fmla="*/ 1460 w 1574"/>
                <a:gd name="T11" fmla="*/ 379 h 1575"/>
                <a:gd name="T12" fmla="*/ 1526 w 1574"/>
                <a:gd name="T13" fmla="*/ 517 h 1575"/>
                <a:gd name="T14" fmla="*/ 1565 w 1574"/>
                <a:gd name="T15" fmla="*/ 668 h 1575"/>
                <a:gd name="T16" fmla="*/ 1574 w 1574"/>
                <a:gd name="T17" fmla="*/ 788 h 1575"/>
                <a:gd name="T18" fmla="*/ 1565 w 1574"/>
                <a:gd name="T19" fmla="*/ 907 h 1575"/>
                <a:gd name="T20" fmla="*/ 1526 w 1574"/>
                <a:gd name="T21" fmla="*/ 1059 h 1575"/>
                <a:gd name="T22" fmla="*/ 1460 w 1574"/>
                <a:gd name="T23" fmla="*/ 1196 h 1575"/>
                <a:gd name="T24" fmla="*/ 1370 w 1574"/>
                <a:gd name="T25" fmla="*/ 1317 h 1575"/>
                <a:gd name="T26" fmla="*/ 1258 w 1574"/>
                <a:gd name="T27" fmla="*/ 1419 h 1575"/>
                <a:gd name="T28" fmla="*/ 1128 w 1574"/>
                <a:gd name="T29" fmla="*/ 1497 h 1575"/>
                <a:gd name="T30" fmla="*/ 983 w 1574"/>
                <a:gd name="T31" fmla="*/ 1550 h 1575"/>
                <a:gd name="T32" fmla="*/ 828 w 1574"/>
                <a:gd name="T33" fmla="*/ 1574 h 1575"/>
                <a:gd name="T34" fmla="*/ 746 w 1574"/>
                <a:gd name="T35" fmla="*/ 1574 h 1575"/>
                <a:gd name="T36" fmla="*/ 589 w 1574"/>
                <a:gd name="T37" fmla="*/ 1550 h 1575"/>
                <a:gd name="T38" fmla="*/ 445 w 1574"/>
                <a:gd name="T39" fmla="*/ 1497 h 1575"/>
                <a:gd name="T40" fmla="*/ 316 w 1574"/>
                <a:gd name="T41" fmla="*/ 1419 h 1575"/>
                <a:gd name="T42" fmla="*/ 203 w 1574"/>
                <a:gd name="T43" fmla="*/ 1317 h 1575"/>
                <a:gd name="T44" fmla="*/ 112 w 1574"/>
                <a:gd name="T45" fmla="*/ 1196 h 1575"/>
                <a:gd name="T46" fmla="*/ 46 w 1574"/>
                <a:gd name="T47" fmla="*/ 1059 h 1575"/>
                <a:gd name="T48" fmla="*/ 9 w 1574"/>
                <a:gd name="T49" fmla="*/ 907 h 1575"/>
                <a:gd name="T50" fmla="*/ 0 w 1574"/>
                <a:gd name="T51" fmla="*/ 788 h 1575"/>
                <a:gd name="T52" fmla="*/ 9 w 1574"/>
                <a:gd name="T53" fmla="*/ 668 h 1575"/>
                <a:gd name="T54" fmla="*/ 46 w 1574"/>
                <a:gd name="T55" fmla="*/ 517 h 1575"/>
                <a:gd name="T56" fmla="*/ 112 w 1574"/>
                <a:gd name="T57" fmla="*/ 379 h 1575"/>
                <a:gd name="T58" fmla="*/ 203 w 1574"/>
                <a:gd name="T59" fmla="*/ 258 h 1575"/>
                <a:gd name="T60" fmla="*/ 316 w 1574"/>
                <a:gd name="T61" fmla="*/ 157 h 1575"/>
                <a:gd name="T62" fmla="*/ 445 w 1574"/>
                <a:gd name="T63" fmla="*/ 78 h 1575"/>
                <a:gd name="T64" fmla="*/ 589 w 1574"/>
                <a:gd name="T65" fmla="*/ 25 h 1575"/>
                <a:gd name="T66" fmla="*/ 746 w 1574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4" h="1575">
                  <a:moveTo>
                    <a:pt x="786" y="0"/>
                  </a:moveTo>
                  <a:lnTo>
                    <a:pt x="828" y="1"/>
                  </a:lnTo>
                  <a:lnTo>
                    <a:pt x="907" y="9"/>
                  </a:lnTo>
                  <a:lnTo>
                    <a:pt x="983" y="25"/>
                  </a:lnTo>
                  <a:lnTo>
                    <a:pt x="1057" y="48"/>
                  </a:lnTo>
                  <a:lnTo>
                    <a:pt x="1128" y="78"/>
                  </a:lnTo>
                  <a:lnTo>
                    <a:pt x="1195" y="114"/>
                  </a:lnTo>
                  <a:lnTo>
                    <a:pt x="1258" y="157"/>
                  </a:lnTo>
                  <a:lnTo>
                    <a:pt x="1316" y="205"/>
                  </a:lnTo>
                  <a:lnTo>
                    <a:pt x="1370" y="258"/>
                  </a:lnTo>
                  <a:lnTo>
                    <a:pt x="1418" y="316"/>
                  </a:lnTo>
                  <a:lnTo>
                    <a:pt x="1460" y="379"/>
                  </a:lnTo>
                  <a:lnTo>
                    <a:pt x="1497" y="446"/>
                  </a:lnTo>
                  <a:lnTo>
                    <a:pt x="1526" y="517"/>
                  </a:lnTo>
                  <a:lnTo>
                    <a:pt x="1550" y="591"/>
                  </a:lnTo>
                  <a:lnTo>
                    <a:pt x="1565" y="668"/>
                  </a:lnTo>
                  <a:lnTo>
                    <a:pt x="1573" y="747"/>
                  </a:lnTo>
                  <a:lnTo>
                    <a:pt x="1574" y="788"/>
                  </a:lnTo>
                  <a:lnTo>
                    <a:pt x="1573" y="828"/>
                  </a:lnTo>
                  <a:lnTo>
                    <a:pt x="1565" y="907"/>
                  </a:lnTo>
                  <a:lnTo>
                    <a:pt x="1550" y="984"/>
                  </a:lnTo>
                  <a:lnTo>
                    <a:pt x="1526" y="1059"/>
                  </a:lnTo>
                  <a:lnTo>
                    <a:pt x="1497" y="1129"/>
                  </a:lnTo>
                  <a:lnTo>
                    <a:pt x="1460" y="1196"/>
                  </a:lnTo>
                  <a:lnTo>
                    <a:pt x="1418" y="1259"/>
                  </a:lnTo>
                  <a:lnTo>
                    <a:pt x="1370" y="1317"/>
                  </a:lnTo>
                  <a:lnTo>
                    <a:pt x="1316" y="1370"/>
                  </a:lnTo>
                  <a:lnTo>
                    <a:pt x="1258" y="1419"/>
                  </a:lnTo>
                  <a:lnTo>
                    <a:pt x="1195" y="1461"/>
                  </a:lnTo>
                  <a:lnTo>
                    <a:pt x="1128" y="1497"/>
                  </a:lnTo>
                  <a:lnTo>
                    <a:pt x="1057" y="1527"/>
                  </a:lnTo>
                  <a:lnTo>
                    <a:pt x="983" y="1550"/>
                  </a:lnTo>
                  <a:lnTo>
                    <a:pt x="907" y="1566"/>
                  </a:lnTo>
                  <a:lnTo>
                    <a:pt x="828" y="1574"/>
                  </a:lnTo>
                  <a:lnTo>
                    <a:pt x="786" y="1575"/>
                  </a:lnTo>
                  <a:lnTo>
                    <a:pt x="746" y="1574"/>
                  </a:lnTo>
                  <a:lnTo>
                    <a:pt x="667" y="1566"/>
                  </a:lnTo>
                  <a:lnTo>
                    <a:pt x="589" y="1550"/>
                  </a:lnTo>
                  <a:lnTo>
                    <a:pt x="515" y="1527"/>
                  </a:lnTo>
                  <a:lnTo>
                    <a:pt x="445" y="1497"/>
                  </a:lnTo>
                  <a:lnTo>
                    <a:pt x="378" y="1461"/>
                  </a:lnTo>
                  <a:lnTo>
                    <a:pt x="316" y="1419"/>
                  </a:lnTo>
                  <a:lnTo>
                    <a:pt x="257" y="1370"/>
                  </a:lnTo>
                  <a:lnTo>
                    <a:pt x="203" y="1317"/>
                  </a:lnTo>
                  <a:lnTo>
                    <a:pt x="155" y="1259"/>
                  </a:lnTo>
                  <a:lnTo>
                    <a:pt x="112" y="1196"/>
                  </a:lnTo>
                  <a:lnTo>
                    <a:pt x="76" y="1129"/>
                  </a:lnTo>
                  <a:lnTo>
                    <a:pt x="46" y="1059"/>
                  </a:lnTo>
                  <a:lnTo>
                    <a:pt x="24" y="984"/>
                  </a:lnTo>
                  <a:lnTo>
                    <a:pt x="9" y="907"/>
                  </a:lnTo>
                  <a:lnTo>
                    <a:pt x="0" y="828"/>
                  </a:lnTo>
                  <a:lnTo>
                    <a:pt x="0" y="788"/>
                  </a:lnTo>
                  <a:lnTo>
                    <a:pt x="0" y="747"/>
                  </a:lnTo>
                  <a:lnTo>
                    <a:pt x="9" y="668"/>
                  </a:lnTo>
                  <a:lnTo>
                    <a:pt x="24" y="591"/>
                  </a:lnTo>
                  <a:lnTo>
                    <a:pt x="46" y="517"/>
                  </a:lnTo>
                  <a:lnTo>
                    <a:pt x="76" y="446"/>
                  </a:lnTo>
                  <a:lnTo>
                    <a:pt x="112" y="379"/>
                  </a:lnTo>
                  <a:lnTo>
                    <a:pt x="155" y="316"/>
                  </a:lnTo>
                  <a:lnTo>
                    <a:pt x="203" y="258"/>
                  </a:lnTo>
                  <a:lnTo>
                    <a:pt x="257" y="205"/>
                  </a:lnTo>
                  <a:lnTo>
                    <a:pt x="316" y="157"/>
                  </a:lnTo>
                  <a:lnTo>
                    <a:pt x="378" y="114"/>
                  </a:lnTo>
                  <a:lnTo>
                    <a:pt x="445" y="78"/>
                  </a:lnTo>
                  <a:lnTo>
                    <a:pt x="515" y="48"/>
                  </a:lnTo>
                  <a:lnTo>
                    <a:pt x="589" y="25"/>
                  </a:lnTo>
                  <a:lnTo>
                    <a:pt x="667" y="9"/>
                  </a:lnTo>
                  <a:lnTo>
                    <a:pt x="746" y="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27AE61"/>
                  </a:solidFill>
                </a:rPr>
                <a:t>201</a:t>
              </a:r>
              <a:r>
                <a:rPr lang="ru-RU" b="1" dirty="0" smtClean="0">
                  <a:solidFill>
                    <a:srgbClr val="27AE61"/>
                  </a:solidFill>
                </a:rPr>
                <a:t>9</a:t>
              </a:r>
              <a:endParaRPr lang="en-US" b="1" dirty="0">
                <a:solidFill>
                  <a:srgbClr val="27AE61"/>
                </a:solidFill>
              </a:endParaRP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3384599" y="2284480"/>
            <a:ext cx="1739327" cy="1739328"/>
            <a:chOff x="5033963" y="2187575"/>
            <a:chExt cx="1697037" cy="1697038"/>
          </a:xfrm>
          <a:solidFill>
            <a:srgbClr val="297FB8"/>
          </a:solidFill>
        </p:grpSpPr>
        <p:sp>
          <p:nvSpPr>
            <p:cNvPr id="18" name="Freeform 182"/>
            <p:cNvSpPr>
              <a:spLocks/>
            </p:cNvSpPr>
            <p:nvPr/>
          </p:nvSpPr>
          <p:spPr bwMode="auto">
            <a:xfrm>
              <a:off x="5033963" y="2982913"/>
              <a:ext cx="901700" cy="901700"/>
            </a:xfrm>
            <a:custGeom>
              <a:avLst/>
              <a:gdLst>
                <a:gd name="T0" fmla="*/ 982 w 2271"/>
                <a:gd name="T1" fmla="*/ 2272 h 2272"/>
                <a:gd name="T2" fmla="*/ 958 w 2271"/>
                <a:gd name="T3" fmla="*/ 2191 h 2272"/>
                <a:gd name="T4" fmla="*/ 928 w 2271"/>
                <a:gd name="T5" fmla="*/ 2033 h 2272"/>
                <a:gd name="T6" fmla="*/ 919 w 2271"/>
                <a:gd name="T7" fmla="*/ 1881 h 2272"/>
                <a:gd name="T8" fmla="*/ 929 w 2271"/>
                <a:gd name="T9" fmla="*/ 1734 h 2272"/>
                <a:gd name="T10" fmla="*/ 959 w 2271"/>
                <a:gd name="T11" fmla="*/ 1597 h 2272"/>
                <a:gd name="T12" fmla="*/ 1007 w 2271"/>
                <a:gd name="T13" fmla="*/ 1469 h 2272"/>
                <a:gd name="T14" fmla="*/ 1070 w 2271"/>
                <a:gd name="T15" fmla="*/ 1351 h 2272"/>
                <a:gd name="T16" fmla="*/ 1151 w 2271"/>
                <a:gd name="T17" fmla="*/ 1245 h 2272"/>
                <a:gd name="T18" fmla="*/ 1244 w 2271"/>
                <a:gd name="T19" fmla="*/ 1151 h 2272"/>
                <a:gd name="T20" fmla="*/ 1350 w 2271"/>
                <a:gd name="T21" fmla="*/ 1072 h 2272"/>
                <a:gd name="T22" fmla="*/ 1468 w 2271"/>
                <a:gd name="T23" fmla="*/ 1007 h 2272"/>
                <a:gd name="T24" fmla="*/ 1597 w 2271"/>
                <a:gd name="T25" fmla="*/ 961 h 2272"/>
                <a:gd name="T26" fmla="*/ 1734 w 2271"/>
                <a:gd name="T27" fmla="*/ 930 h 2272"/>
                <a:gd name="T28" fmla="*/ 1879 w 2271"/>
                <a:gd name="T29" fmla="*/ 919 h 2272"/>
                <a:gd name="T30" fmla="*/ 2032 w 2271"/>
                <a:gd name="T31" fmla="*/ 928 h 2272"/>
                <a:gd name="T32" fmla="*/ 2190 w 2271"/>
                <a:gd name="T33" fmla="*/ 958 h 2272"/>
                <a:gd name="T34" fmla="*/ 2271 w 2271"/>
                <a:gd name="T35" fmla="*/ 983 h 2272"/>
                <a:gd name="T36" fmla="*/ 1288 w 2271"/>
                <a:gd name="T37" fmla="*/ 0 h 2272"/>
                <a:gd name="T38" fmla="*/ 1313 w 2271"/>
                <a:gd name="T39" fmla="*/ 81 h 2272"/>
                <a:gd name="T40" fmla="*/ 1343 w 2271"/>
                <a:gd name="T41" fmla="*/ 239 h 2272"/>
                <a:gd name="T42" fmla="*/ 1352 w 2271"/>
                <a:gd name="T43" fmla="*/ 392 h 2272"/>
                <a:gd name="T44" fmla="*/ 1341 w 2271"/>
                <a:gd name="T45" fmla="*/ 537 h 2272"/>
                <a:gd name="T46" fmla="*/ 1311 w 2271"/>
                <a:gd name="T47" fmla="*/ 674 h 2272"/>
                <a:gd name="T48" fmla="*/ 1264 w 2271"/>
                <a:gd name="T49" fmla="*/ 804 h 2272"/>
                <a:gd name="T50" fmla="*/ 1200 w 2271"/>
                <a:gd name="T51" fmla="*/ 922 h 2272"/>
                <a:gd name="T52" fmla="*/ 1120 w 2271"/>
                <a:gd name="T53" fmla="*/ 1028 h 2272"/>
                <a:gd name="T54" fmla="*/ 1026 w 2271"/>
                <a:gd name="T55" fmla="*/ 1121 h 2272"/>
                <a:gd name="T56" fmla="*/ 920 w 2271"/>
                <a:gd name="T57" fmla="*/ 1200 h 2272"/>
                <a:gd name="T58" fmla="*/ 802 w 2271"/>
                <a:gd name="T59" fmla="*/ 1264 h 2272"/>
                <a:gd name="T60" fmla="*/ 674 w 2271"/>
                <a:gd name="T61" fmla="*/ 1312 h 2272"/>
                <a:gd name="T62" fmla="*/ 536 w 2271"/>
                <a:gd name="T63" fmla="*/ 1342 h 2272"/>
                <a:gd name="T64" fmla="*/ 391 w 2271"/>
                <a:gd name="T65" fmla="*/ 1353 h 2272"/>
                <a:gd name="T66" fmla="*/ 238 w 2271"/>
                <a:gd name="T67" fmla="*/ 1344 h 2272"/>
                <a:gd name="T68" fmla="*/ 80 w 2271"/>
                <a:gd name="T69" fmla="*/ 1313 h 2272"/>
                <a:gd name="T70" fmla="*/ 0 w 2271"/>
                <a:gd name="T71" fmla="*/ 1289 h 2272"/>
                <a:gd name="T72" fmla="*/ 982 w 2271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1" h="2272">
                  <a:moveTo>
                    <a:pt x="982" y="2272"/>
                  </a:moveTo>
                  <a:lnTo>
                    <a:pt x="958" y="2191"/>
                  </a:lnTo>
                  <a:lnTo>
                    <a:pt x="928" y="2033"/>
                  </a:lnTo>
                  <a:lnTo>
                    <a:pt x="919" y="1881"/>
                  </a:lnTo>
                  <a:lnTo>
                    <a:pt x="929" y="1734"/>
                  </a:lnTo>
                  <a:lnTo>
                    <a:pt x="959" y="1597"/>
                  </a:lnTo>
                  <a:lnTo>
                    <a:pt x="1007" y="1469"/>
                  </a:lnTo>
                  <a:lnTo>
                    <a:pt x="1070" y="1351"/>
                  </a:lnTo>
                  <a:lnTo>
                    <a:pt x="1151" y="1245"/>
                  </a:lnTo>
                  <a:lnTo>
                    <a:pt x="1244" y="1151"/>
                  </a:lnTo>
                  <a:lnTo>
                    <a:pt x="1350" y="1072"/>
                  </a:lnTo>
                  <a:lnTo>
                    <a:pt x="1468" y="1007"/>
                  </a:lnTo>
                  <a:lnTo>
                    <a:pt x="1597" y="961"/>
                  </a:lnTo>
                  <a:lnTo>
                    <a:pt x="1734" y="930"/>
                  </a:lnTo>
                  <a:lnTo>
                    <a:pt x="1879" y="919"/>
                  </a:lnTo>
                  <a:lnTo>
                    <a:pt x="2032" y="928"/>
                  </a:lnTo>
                  <a:lnTo>
                    <a:pt x="2190" y="958"/>
                  </a:lnTo>
                  <a:lnTo>
                    <a:pt x="2271" y="983"/>
                  </a:lnTo>
                  <a:lnTo>
                    <a:pt x="1288" y="0"/>
                  </a:lnTo>
                  <a:lnTo>
                    <a:pt x="1313" y="81"/>
                  </a:lnTo>
                  <a:lnTo>
                    <a:pt x="1343" y="239"/>
                  </a:lnTo>
                  <a:lnTo>
                    <a:pt x="1352" y="392"/>
                  </a:lnTo>
                  <a:lnTo>
                    <a:pt x="1341" y="537"/>
                  </a:lnTo>
                  <a:lnTo>
                    <a:pt x="1311" y="674"/>
                  </a:lnTo>
                  <a:lnTo>
                    <a:pt x="1264" y="804"/>
                  </a:lnTo>
                  <a:lnTo>
                    <a:pt x="1200" y="922"/>
                  </a:lnTo>
                  <a:lnTo>
                    <a:pt x="1120" y="1028"/>
                  </a:lnTo>
                  <a:lnTo>
                    <a:pt x="1026" y="1121"/>
                  </a:lnTo>
                  <a:lnTo>
                    <a:pt x="920" y="1200"/>
                  </a:lnTo>
                  <a:lnTo>
                    <a:pt x="802" y="1264"/>
                  </a:lnTo>
                  <a:lnTo>
                    <a:pt x="674" y="1312"/>
                  </a:lnTo>
                  <a:lnTo>
                    <a:pt x="536" y="1342"/>
                  </a:lnTo>
                  <a:lnTo>
                    <a:pt x="391" y="1353"/>
                  </a:lnTo>
                  <a:lnTo>
                    <a:pt x="238" y="1344"/>
                  </a:lnTo>
                  <a:lnTo>
                    <a:pt x="80" y="1313"/>
                  </a:lnTo>
                  <a:lnTo>
                    <a:pt x="0" y="1289"/>
                  </a:lnTo>
                  <a:lnTo>
                    <a:pt x="982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9"/>
            <p:cNvSpPr>
              <a:spLocks/>
            </p:cNvSpPr>
            <p:nvPr/>
          </p:nvSpPr>
          <p:spPr bwMode="auto">
            <a:xfrm>
              <a:off x="5514975" y="2187575"/>
              <a:ext cx="1216025" cy="1214438"/>
            </a:xfrm>
            <a:custGeom>
              <a:avLst/>
              <a:gdLst>
                <a:gd name="T0" fmla="*/ 1453 w 3063"/>
                <a:gd name="T1" fmla="*/ 2 h 3062"/>
                <a:gd name="T2" fmla="*/ 1148 w 3063"/>
                <a:gd name="T3" fmla="*/ 47 h 3062"/>
                <a:gd name="T4" fmla="*/ 867 w 3063"/>
                <a:gd name="T5" fmla="*/ 151 h 3062"/>
                <a:gd name="T6" fmla="*/ 616 w 3063"/>
                <a:gd name="T7" fmla="*/ 304 h 3062"/>
                <a:gd name="T8" fmla="*/ 398 w 3063"/>
                <a:gd name="T9" fmla="*/ 501 h 3062"/>
                <a:gd name="T10" fmla="*/ 222 w 3063"/>
                <a:gd name="T11" fmla="*/ 737 h 3062"/>
                <a:gd name="T12" fmla="*/ 93 w 3063"/>
                <a:gd name="T13" fmla="*/ 1005 h 3062"/>
                <a:gd name="T14" fmla="*/ 17 w 3063"/>
                <a:gd name="T15" fmla="*/ 1298 h 3062"/>
                <a:gd name="T16" fmla="*/ 0 w 3063"/>
                <a:gd name="T17" fmla="*/ 1531 h 3062"/>
                <a:gd name="T18" fmla="*/ 17 w 3063"/>
                <a:gd name="T19" fmla="*/ 1764 h 3062"/>
                <a:gd name="T20" fmla="*/ 93 w 3063"/>
                <a:gd name="T21" fmla="*/ 2057 h 3062"/>
                <a:gd name="T22" fmla="*/ 222 w 3063"/>
                <a:gd name="T23" fmla="*/ 2326 h 3062"/>
                <a:gd name="T24" fmla="*/ 398 w 3063"/>
                <a:gd name="T25" fmla="*/ 2560 h 3062"/>
                <a:gd name="T26" fmla="*/ 616 w 3063"/>
                <a:gd name="T27" fmla="*/ 2759 h 3062"/>
                <a:gd name="T28" fmla="*/ 867 w 3063"/>
                <a:gd name="T29" fmla="*/ 2912 h 3062"/>
                <a:gd name="T30" fmla="*/ 1148 w 3063"/>
                <a:gd name="T31" fmla="*/ 3014 h 3062"/>
                <a:gd name="T32" fmla="*/ 1453 w 3063"/>
                <a:gd name="T33" fmla="*/ 3061 h 3062"/>
                <a:gd name="T34" fmla="*/ 1610 w 3063"/>
                <a:gd name="T35" fmla="*/ 3061 h 3062"/>
                <a:gd name="T36" fmla="*/ 1914 w 3063"/>
                <a:gd name="T37" fmla="*/ 3014 h 3062"/>
                <a:gd name="T38" fmla="*/ 2196 w 3063"/>
                <a:gd name="T39" fmla="*/ 2912 h 3062"/>
                <a:gd name="T40" fmla="*/ 2448 w 3063"/>
                <a:gd name="T41" fmla="*/ 2759 h 3062"/>
                <a:gd name="T42" fmla="*/ 2665 w 3063"/>
                <a:gd name="T43" fmla="*/ 2560 h 3062"/>
                <a:gd name="T44" fmla="*/ 2841 w 3063"/>
                <a:gd name="T45" fmla="*/ 2326 h 3062"/>
                <a:gd name="T46" fmla="*/ 2969 w 3063"/>
                <a:gd name="T47" fmla="*/ 2057 h 3062"/>
                <a:gd name="T48" fmla="*/ 3046 w 3063"/>
                <a:gd name="T49" fmla="*/ 1764 h 3062"/>
                <a:gd name="T50" fmla="*/ 3063 w 3063"/>
                <a:gd name="T51" fmla="*/ 1531 h 3062"/>
                <a:gd name="T52" fmla="*/ 3046 w 3063"/>
                <a:gd name="T53" fmla="*/ 1298 h 3062"/>
                <a:gd name="T54" fmla="*/ 2969 w 3063"/>
                <a:gd name="T55" fmla="*/ 1005 h 3062"/>
                <a:gd name="T56" fmla="*/ 2841 w 3063"/>
                <a:gd name="T57" fmla="*/ 737 h 3062"/>
                <a:gd name="T58" fmla="*/ 2665 w 3063"/>
                <a:gd name="T59" fmla="*/ 501 h 3062"/>
                <a:gd name="T60" fmla="*/ 2448 w 3063"/>
                <a:gd name="T61" fmla="*/ 304 h 3062"/>
                <a:gd name="T62" fmla="*/ 2196 w 3063"/>
                <a:gd name="T63" fmla="*/ 151 h 3062"/>
                <a:gd name="T64" fmla="*/ 1914 w 3063"/>
                <a:gd name="T65" fmla="*/ 47 h 3062"/>
                <a:gd name="T66" fmla="*/ 1610 w 3063"/>
                <a:gd name="T67" fmla="*/ 2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3" h="3062">
                  <a:moveTo>
                    <a:pt x="1532" y="0"/>
                  </a:moveTo>
                  <a:lnTo>
                    <a:pt x="1453" y="2"/>
                  </a:lnTo>
                  <a:lnTo>
                    <a:pt x="1297" y="17"/>
                  </a:lnTo>
                  <a:lnTo>
                    <a:pt x="1148" y="47"/>
                  </a:lnTo>
                  <a:lnTo>
                    <a:pt x="1004" y="92"/>
                  </a:lnTo>
                  <a:lnTo>
                    <a:pt x="867" y="151"/>
                  </a:lnTo>
                  <a:lnTo>
                    <a:pt x="737" y="221"/>
                  </a:lnTo>
                  <a:lnTo>
                    <a:pt x="616" y="304"/>
                  </a:lnTo>
                  <a:lnTo>
                    <a:pt x="502" y="397"/>
                  </a:lnTo>
                  <a:lnTo>
                    <a:pt x="398" y="501"/>
                  </a:lnTo>
                  <a:lnTo>
                    <a:pt x="305" y="615"/>
                  </a:lnTo>
                  <a:lnTo>
                    <a:pt x="222" y="737"/>
                  </a:lnTo>
                  <a:lnTo>
                    <a:pt x="150" y="868"/>
                  </a:lnTo>
                  <a:lnTo>
                    <a:pt x="93" y="1005"/>
                  </a:lnTo>
                  <a:lnTo>
                    <a:pt x="48" y="1148"/>
                  </a:lnTo>
                  <a:lnTo>
                    <a:pt x="17" y="1298"/>
                  </a:lnTo>
                  <a:lnTo>
                    <a:pt x="1" y="1452"/>
                  </a:lnTo>
                  <a:lnTo>
                    <a:pt x="0" y="1531"/>
                  </a:lnTo>
                  <a:lnTo>
                    <a:pt x="1" y="1610"/>
                  </a:lnTo>
                  <a:lnTo>
                    <a:pt x="17" y="1764"/>
                  </a:lnTo>
                  <a:lnTo>
                    <a:pt x="48" y="1914"/>
                  </a:lnTo>
                  <a:lnTo>
                    <a:pt x="93" y="2057"/>
                  </a:lnTo>
                  <a:lnTo>
                    <a:pt x="150" y="2195"/>
                  </a:lnTo>
                  <a:lnTo>
                    <a:pt x="222" y="2326"/>
                  </a:lnTo>
                  <a:lnTo>
                    <a:pt x="305" y="2448"/>
                  </a:lnTo>
                  <a:lnTo>
                    <a:pt x="398" y="2560"/>
                  </a:lnTo>
                  <a:lnTo>
                    <a:pt x="502" y="2664"/>
                  </a:lnTo>
                  <a:lnTo>
                    <a:pt x="616" y="2759"/>
                  </a:lnTo>
                  <a:lnTo>
                    <a:pt x="737" y="2840"/>
                  </a:lnTo>
                  <a:lnTo>
                    <a:pt x="867" y="2912"/>
                  </a:lnTo>
                  <a:lnTo>
                    <a:pt x="1004" y="2970"/>
                  </a:lnTo>
                  <a:lnTo>
                    <a:pt x="1148" y="3014"/>
                  </a:lnTo>
                  <a:lnTo>
                    <a:pt x="1297" y="3045"/>
                  </a:lnTo>
                  <a:lnTo>
                    <a:pt x="1453" y="3061"/>
                  </a:lnTo>
                  <a:lnTo>
                    <a:pt x="1532" y="3062"/>
                  </a:lnTo>
                  <a:lnTo>
                    <a:pt x="1610" y="3061"/>
                  </a:lnTo>
                  <a:lnTo>
                    <a:pt x="1765" y="3045"/>
                  </a:lnTo>
                  <a:lnTo>
                    <a:pt x="1914" y="3014"/>
                  </a:lnTo>
                  <a:lnTo>
                    <a:pt x="2058" y="2970"/>
                  </a:lnTo>
                  <a:lnTo>
                    <a:pt x="2196" y="2912"/>
                  </a:lnTo>
                  <a:lnTo>
                    <a:pt x="2325" y="2840"/>
                  </a:lnTo>
                  <a:lnTo>
                    <a:pt x="2448" y="2759"/>
                  </a:lnTo>
                  <a:lnTo>
                    <a:pt x="2561" y="2664"/>
                  </a:lnTo>
                  <a:lnTo>
                    <a:pt x="2665" y="2560"/>
                  </a:lnTo>
                  <a:lnTo>
                    <a:pt x="2758" y="2448"/>
                  </a:lnTo>
                  <a:lnTo>
                    <a:pt x="2841" y="2326"/>
                  </a:lnTo>
                  <a:lnTo>
                    <a:pt x="2912" y="2195"/>
                  </a:lnTo>
                  <a:lnTo>
                    <a:pt x="2969" y="2057"/>
                  </a:lnTo>
                  <a:lnTo>
                    <a:pt x="3015" y="1914"/>
                  </a:lnTo>
                  <a:lnTo>
                    <a:pt x="3046" y="1764"/>
                  </a:lnTo>
                  <a:lnTo>
                    <a:pt x="3061" y="1610"/>
                  </a:lnTo>
                  <a:lnTo>
                    <a:pt x="3063" y="1531"/>
                  </a:lnTo>
                  <a:lnTo>
                    <a:pt x="3061" y="1452"/>
                  </a:lnTo>
                  <a:lnTo>
                    <a:pt x="3046" y="1298"/>
                  </a:lnTo>
                  <a:lnTo>
                    <a:pt x="3015" y="1148"/>
                  </a:lnTo>
                  <a:lnTo>
                    <a:pt x="2969" y="1005"/>
                  </a:lnTo>
                  <a:lnTo>
                    <a:pt x="2912" y="868"/>
                  </a:lnTo>
                  <a:lnTo>
                    <a:pt x="2841" y="737"/>
                  </a:lnTo>
                  <a:lnTo>
                    <a:pt x="2758" y="615"/>
                  </a:lnTo>
                  <a:lnTo>
                    <a:pt x="2665" y="501"/>
                  </a:lnTo>
                  <a:lnTo>
                    <a:pt x="2561" y="397"/>
                  </a:lnTo>
                  <a:lnTo>
                    <a:pt x="2448" y="304"/>
                  </a:lnTo>
                  <a:lnTo>
                    <a:pt x="2325" y="221"/>
                  </a:lnTo>
                  <a:lnTo>
                    <a:pt x="2196" y="151"/>
                  </a:lnTo>
                  <a:lnTo>
                    <a:pt x="2058" y="92"/>
                  </a:lnTo>
                  <a:lnTo>
                    <a:pt x="1914" y="47"/>
                  </a:lnTo>
                  <a:lnTo>
                    <a:pt x="1765" y="17"/>
                  </a:lnTo>
                  <a:lnTo>
                    <a:pt x="1610" y="2"/>
                  </a:lnTo>
                  <a:lnTo>
                    <a:pt x="1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0"/>
            <p:cNvSpPr>
              <a:spLocks/>
            </p:cNvSpPr>
            <p:nvPr/>
          </p:nvSpPr>
          <p:spPr bwMode="auto">
            <a:xfrm>
              <a:off x="5810250" y="2482850"/>
              <a:ext cx="625475" cy="623888"/>
            </a:xfrm>
            <a:custGeom>
              <a:avLst/>
              <a:gdLst>
                <a:gd name="T0" fmla="*/ 747 w 1575"/>
                <a:gd name="T1" fmla="*/ 1 h 1575"/>
                <a:gd name="T2" fmla="*/ 591 w 1575"/>
                <a:gd name="T3" fmla="*/ 25 h 1575"/>
                <a:gd name="T4" fmla="*/ 446 w 1575"/>
                <a:gd name="T5" fmla="*/ 78 h 1575"/>
                <a:gd name="T6" fmla="*/ 316 w 1575"/>
                <a:gd name="T7" fmla="*/ 157 h 1575"/>
                <a:gd name="T8" fmla="*/ 205 w 1575"/>
                <a:gd name="T9" fmla="*/ 258 h 1575"/>
                <a:gd name="T10" fmla="*/ 114 w 1575"/>
                <a:gd name="T11" fmla="*/ 380 h 1575"/>
                <a:gd name="T12" fmla="*/ 48 w 1575"/>
                <a:gd name="T13" fmla="*/ 517 h 1575"/>
                <a:gd name="T14" fmla="*/ 9 w 1575"/>
                <a:gd name="T15" fmla="*/ 668 h 1575"/>
                <a:gd name="T16" fmla="*/ 0 w 1575"/>
                <a:gd name="T17" fmla="*/ 788 h 1575"/>
                <a:gd name="T18" fmla="*/ 9 w 1575"/>
                <a:gd name="T19" fmla="*/ 907 h 1575"/>
                <a:gd name="T20" fmla="*/ 48 w 1575"/>
                <a:gd name="T21" fmla="*/ 1059 h 1575"/>
                <a:gd name="T22" fmla="*/ 114 w 1575"/>
                <a:gd name="T23" fmla="*/ 1196 h 1575"/>
                <a:gd name="T24" fmla="*/ 205 w 1575"/>
                <a:gd name="T25" fmla="*/ 1317 h 1575"/>
                <a:gd name="T26" fmla="*/ 316 w 1575"/>
                <a:gd name="T27" fmla="*/ 1419 h 1575"/>
                <a:gd name="T28" fmla="*/ 446 w 1575"/>
                <a:gd name="T29" fmla="*/ 1498 h 1575"/>
                <a:gd name="T30" fmla="*/ 591 w 1575"/>
                <a:gd name="T31" fmla="*/ 1550 h 1575"/>
                <a:gd name="T32" fmla="*/ 747 w 1575"/>
                <a:gd name="T33" fmla="*/ 1575 h 1575"/>
                <a:gd name="T34" fmla="*/ 828 w 1575"/>
                <a:gd name="T35" fmla="*/ 1575 h 1575"/>
                <a:gd name="T36" fmla="*/ 984 w 1575"/>
                <a:gd name="T37" fmla="*/ 1550 h 1575"/>
                <a:gd name="T38" fmla="*/ 1129 w 1575"/>
                <a:gd name="T39" fmla="*/ 1498 h 1575"/>
                <a:gd name="T40" fmla="*/ 1258 w 1575"/>
                <a:gd name="T41" fmla="*/ 1419 h 1575"/>
                <a:gd name="T42" fmla="*/ 1370 w 1575"/>
                <a:gd name="T43" fmla="*/ 1317 h 1575"/>
                <a:gd name="T44" fmla="*/ 1461 w 1575"/>
                <a:gd name="T45" fmla="*/ 1196 h 1575"/>
                <a:gd name="T46" fmla="*/ 1527 w 1575"/>
                <a:gd name="T47" fmla="*/ 1059 h 1575"/>
                <a:gd name="T48" fmla="*/ 1566 w 1575"/>
                <a:gd name="T49" fmla="*/ 907 h 1575"/>
                <a:gd name="T50" fmla="*/ 1575 w 1575"/>
                <a:gd name="T51" fmla="*/ 788 h 1575"/>
                <a:gd name="T52" fmla="*/ 1566 w 1575"/>
                <a:gd name="T53" fmla="*/ 668 h 1575"/>
                <a:gd name="T54" fmla="*/ 1527 w 1575"/>
                <a:gd name="T55" fmla="*/ 517 h 1575"/>
                <a:gd name="T56" fmla="*/ 1461 w 1575"/>
                <a:gd name="T57" fmla="*/ 380 h 1575"/>
                <a:gd name="T58" fmla="*/ 1370 w 1575"/>
                <a:gd name="T59" fmla="*/ 258 h 1575"/>
                <a:gd name="T60" fmla="*/ 1258 w 1575"/>
                <a:gd name="T61" fmla="*/ 157 h 1575"/>
                <a:gd name="T62" fmla="*/ 1129 w 1575"/>
                <a:gd name="T63" fmla="*/ 78 h 1575"/>
                <a:gd name="T64" fmla="*/ 984 w 1575"/>
                <a:gd name="T65" fmla="*/ 25 h 1575"/>
                <a:gd name="T66" fmla="*/ 828 w 1575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5" h="1575">
                  <a:moveTo>
                    <a:pt x="788" y="0"/>
                  </a:moveTo>
                  <a:lnTo>
                    <a:pt x="747" y="1"/>
                  </a:lnTo>
                  <a:lnTo>
                    <a:pt x="667" y="9"/>
                  </a:lnTo>
                  <a:lnTo>
                    <a:pt x="591" y="25"/>
                  </a:lnTo>
                  <a:lnTo>
                    <a:pt x="517" y="48"/>
                  </a:lnTo>
                  <a:lnTo>
                    <a:pt x="446" y="78"/>
                  </a:lnTo>
                  <a:lnTo>
                    <a:pt x="378" y="114"/>
                  </a:lnTo>
                  <a:lnTo>
                    <a:pt x="316" y="157"/>
                  </a:lnTo>
                  <a:lnTo>
                    <a:pt x="258" y="205"/>
                  </a:lnTo>
                  <a:lnTo>
                    <a:pt x="205" y="258"/>
                  </a:lnTo>
                  <a:lnTo>
                    <a:pt x="157" y="316"/>
                  </a:lnTo>
                  <a:lnTo>
                    <a:pt x="114" y="380"/>
                  </a:lnTo>
                  <a:lnTo>
                    <a:pt x="78" y="446"/>
                  </a:lnTo>
                  <a:lnTo>
                    <a:pt x="48" y="517"/>
                  </a:lnTo>
                  <a:lnTo>
                    <a:pt x="25" y="591"/>
                  </a:lnTo>
                  <a:lnTo>
                    <a:pt x="9" y="668"/>
                  </a:lnTo>
                  <a:lnTo>
                    <a:pt x="1" y="748"/>
                  </a:lnTo>
                  <a:lnTo>
                    <a:pt x="0" y="788"/>
                  </a:lnTo>
                  <a:lnTo>
                    <a:pt x="1" y="828"/>
                  </a:lnTo>
                  <a:lnTo>
                    <a:pt x="9" y="907"/>
                  </a:lnTo>
                  <a:lnTo>
                    <a:pt x="25" y="985"/>
                  </a:lnTo>
                  <a:lnTo>
                    <a:pt x="48" y="1059"/>
                  </a:lnTo>
                  <a:lnTo>
                    <a:pt x="78" y="1129"/>
                  </a:lnTo>
                  <a:lnTo>
                    <a:pt x="114" y="1196"/>
                  </a:lnTo>
                  <a:lnTo>
                    <a:pt x="157" y="1259"/>
                  </a:lnTo>
                  <a:lnTo>
                    <a:pt x="205" y="1317"/>
                  </a:lnTo>
                  <a:lnTo>
                    <a:pt x="258" y="1371"/>
                  </a:lnTo>
                  <a:lnTo>
                    <a:pt x="316" y="1419"/>
                  </a:lnTo>
                  <a:lnTo>
                    <a:pt x="378" y="1462"/>
                  </a:lnTo>
                  <a:lnTo>
                    <a:pt x="446" y="1498"/>
                  </a:lnTo>
                  <a:lnTo>
                    <a:pt x="517" y="1528"/>
                  </a:lnTo>
                  <a:lnTo>
                    <a:pt x="591" y="1550"/>
                  </a:lnTo>
                  <a:lnTo>
                    <a:pt x="667" y="1567"/>
                  </a:lnTo>
                  <a:lnTo>
                    <a:pt x="747" y="1575"/>
                  </a:lnTo>
                  <a:lnTo>
                    <a:pt x="788" y="1575"/>
                  </a:lnTo>
                  <a:lnTo>
                    <a:pt x="828" y="1575"/>
                  </a:lnTo>
                  <a:lnTo>
                    <a:pt x="907" y="1567"/>
                  </a:lnTo>
                  <a:lnTo>
                    <a:pt x="984" y="1550"/>
                  </a:lnTo>
                  <a:lnTo>
                    <a:pt x="1059" y="1528"/>
                  </a:lnTo>
                  <a:lnTo>
                    <a:pt x="1129" y="1498"/>
                  </a:lnTo>
                  <a:lnTo>
                    <a:pt x="1196" y="1462"/>
                  </a:lnTo>
                  <a:lnTo>
                    <a:pt x="1258" y="1419"/>
                  </a:lnTo>
                  <a:lnTo>
                    <a:pt x="1317" y="1371"/>
                  </a:lnTo>
                  <a:lnTo>
                    <a:pt x="1370" y="1317"/>
                  </a:lnTo>
                  <a:lnTo>
                    <a:pt x="1419" y="1259"/>
                  </a:lnTo>
                  <a:lnTo>
                    <a:pt x="1461" y="1196"/>
                  </a:lnTo>
                  <a:lnTo>
                    <a:pt x="1497" y="1129"/>
                  </a:lnTo>
                  <a:lnTo>
                    <a:pt x="1527" y="1059"/>
                  </a:lnTo>
                  <a:lnTo>
                    <a:pt x="1550" y="985"/>
                  </a:lnTo>
                  <a:lnTo>
                    <a:pt x="1566" y="907"/>
                  </a:lnTo>
                  <a:lnTo>
                    <a:pt x="1575" y="828"/>
                  </a:lnTo>
                  <a:lnTo>
                    <a:pt x="1575" y="788"/>
                  </a:lnTo>
                  <a:lnTo>
                    <a:pt x="1575" y="748"/>
                  </a:lnTo>
                  <a:lnTo>
                    <a:pt x="1566" y="668"/>
                  </a:lnTo>
                  <a:lnTo>
                    <a:pt x="1550" y="591"/>
                  </a:lnTo>
                  <a:lnTo>
                    <a:pt x="1527" y="517"/>
                  </a:lnTo>
                  <a:lnTo>
                    <a:pt x="1497" y="446"/>
                  </a:lnTo>
                  <a:lnTo>
                    <a:pt x="1461" y="380"/>
                  </a:lnTo>
                  <a:lnTo>
                    <a:pt x="1419" y="316"/>
                  </a:lnTo>
                  <a:lnTo>
                    <a:pt x="1370" y="258"/>
                  </a:lnTo>
                  <a:lnTo>
                    <a:pt x="1317" y="205"/>
                  </a:lnTo>
                  <a:lnTo>
                    <a:pt x="1258" y="157"/>
                  </a:lnTo>
                  <a:lnTo>
                    <a:pt x="1196" y="114"/>
                  </a:lnTo>
                  <a:lnTo>
                    <a:pt x="1129" y="78"/>
                  </a:lnTo>
                  <a:lnTo>
                    <a:pt x="1059" y="48"/>
                  </a:lnTo>
                  <a:lnTo>
                    <a:pt x="984" y="25"/>
                  </a:lnTo>
                  <a:lnTo>
                    <a:pt x="907" y="9"/>
                  </a:lnTo>
                  <a:lnTo>
                    <a:pt x="828" y="1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297FB8"/>
                  </a:solidFill>
                </a:rPr>
                <a:t>201</a:t>
              </a:r>
              <a:r>
                <a:rPr lang="ru-RU" b="1" dirty="0" smtClean="0">
                  <a:solidFill>
                    <a:srgbClr val="297FB8"/>
                  </a:solidFill>
                </a:rPr>
                <a:t>8</a:t>
              </a:r>
              <a:endParaRPr lang="en-US" b="1" dirty="0">
                <a:solidFill>
                  <a:srgbClr val="297FB8"/>
                </a:solidFill>
              </a:endParaRP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2076441" y="3099638"/>
            <a:ext cx="1739328" cy="1739328"/>
            <a:chOff x="3757613" y="2982913"/>
            <a:chExt cx="1697038" cy="1697038"/>
          </a:xfrm>
          <a:solidFill>
            <a:srgbClr val="8D44AD"/>
          </a:solidFill>
        </p:grpSpPr>
        <p:sp>
          <p:nvSpPr>
            <p:cNvPr id="22" name="Freeform 181"/>
            <p:cNvSpPr>
              <a:spLocks/>
            </p:cNvSpPr>
            <p:nvPr/>
          </p:nvSpPr>
          <p:spPr bwMode="auto">
            <a:xfrm>
              <a:off x="3757613" y="2982913"/>
              <a:ext cx="901700" cy="901700"/>
            </a:xfrm>
            <a:custGeom>
              <a:avLst/>
              <a:gdLst>
                <a:gd name="T0" fmla="*/ 1288 w 2272"/>
                <a:gd name="T1" fmla="*/ 2272 h 2272"/>
                <a:gd name="T2" fmla="*/ 1313 w 2272"/>
                <a:gd name="T3" fmla="*/ 2191 h 2272"/>
                <a:gd name="T4" fmla="*/ 1344 w 2272"/>
                <a:gd name="T5" fmla="*/ 2033 h 2272"/>
                <a:gd name="T6" fmla="*/ 1353 w 2272"/>
                <a:gd name="T7" fmla="*/ 1881 h 2272"/>
                <a:gd name="T8" fmla="*/ 1342 w 2272"/>
                <a:gd name="T9" fmla="*/ 1734 h 2272"/>
                <a:gd name="T10" fmla="*/ 1312 w 2272"/>
                <a:gd name="T11" fmla="*/ 1597 h 2272"/>
                <a:gd name="T12" fmla="*/ 1264 w 2272"/>
                <a:gd name="T13" fmla="*/ 1469 h 2272"/>
                <a:gd name="T14" fmla="*/ 1200 w 2272"/>
                <a:gd name="T15" fmla="*/ 1351 h 2272"/>
                <a:gd name="T16" fmla="*/ 1121 w 2272"/>
                <a:gd name="T17" fmla="*/ 1245 h 2272"/>
                <a:gd name="T18" fmla="*/ 1027 w 2272"/>
                <a:gd name="T19" fmla="*/ 1151 h 2272"/>
                <a:gd name="T20" fmla="*/ 920 w 2272"/>
                <a:gd name="T21" fmla="*/ 1072 h 2272"/>
                <a:gd name="T22" fmla="*/ 802 w 2272"/>
                <a:gd name="T23" fmla="*/ 1007 h 2272"/>
                <a:gd name="T24" fmla="*/ 674 w 2272"/>
                <a:gd name="T25" fmla="*/ 961 h 2272"/>
                <a:gd name="T26" fmla="*/ 537 w 2272"/>
                <a:gd name="T27" fmla="*/ 930 h 2272"/>
                <a:gd name="T28" fmla="*/ 392 w 2272"/>
                <a:gd name="T29" fmla="*/ 919 h 2272"/>
                <a:gd name="T30" fmla="*/ 239 w 2272"/>
                <a:gd name="T31" fmla="*/ 928 h 2272"/>
                <a:gd name="T32" fmla="*/ 80 w 2272"/>
                <a:gd name="T33" fmla="*/ 958 h 2272"/>
                <a:gd name="T34" fmla="*/ 0 w 2272"/>
                <a:gd name="T35" fmla="*/ 983 h 2272"/>
                <a:gd name="T36" fmla="*/ 983 w 2272"/>
                <a:gd name="T37" fmla="*/ 0 h 2272"/>
                <a:gd name="T38" fmla="*/ 958 w 2272"/>
                <a:gd name="T39" fmla="*/ 81 h 2272"/>
                <a:gd name="T40" fmla="*/ 928 w 2272"/>
                <a:gd name="T41" fmla="*/ 239 h 2272"/>
                <a:gd name="T42" fmla="*/ 919 w 2272"/>
                <a:gd name="T43" fmla="*/ 392 h 2272"/>
                <a:gd name="T44" fmla="*/ 929 w 2272"/>
                <a:gd name="T45" fmla="*/ 537 h 2272"/>
                <a:gd name="T46" fmla="*/ 959 w 2272"/>
                <a:gd name="T47" fmla="*/ 674 h 2272"/>
                <a:gd name="T48" fmla="*/ 1007 w 2272"/>
                <a:gd name="T49" fmla="*/ 804 h 2272"/>
                <a:gd name="T50" fmla="*/ 1072 w 2272"/>
                <a:gd name="T51" fmla="*/ 922 h 2272"/>
                <a:gd name="T52" fmla="*/ 1151 w 2272"/>
                <a:gd name="T53" fmla="*/ 1028 h 2272"/>
                <a:gd name="T54" fmla="*/ 1244 w 2272"/>
                <a:gd name="T55" fmla="*/ 1121 h 2272"/>
                <a:gd name="T56" fmla="*/ 1351 w 2272"/>
                <a:gd name="T57" fmla="*/ 1200 h 2272"/>
                <a:gd name="T58" fmla="*/ 1469 w 2272"/>
                <a:gd name="T59" fmla="*/ 1264 h 2272"/>
                <a:gd name="T60" fmla="*/ 1597 w 2272"/>
                <a:gd name="T61" fmla="*/ 1312 h 2272"/>
                <a:gd name="T62" fmla="*/ 1734 w 2272"/>
                <a:gd name="T63" fmla="*/ 1342 h 2272"/>
                <a:gd name="T64" fmla="*/ 1881 w 2272"/>
                <a:gd name="T65" fmla="*/ 1353 h 2272"/>
                <a:gd name="T66" fmla="*/ 2032 w 2272"/>
                <a:gd name="T67" fmla="*/ 1344 h 2272"/>
                <a:gd name="T68" fmla="*/ 2191 w 2272"/>
                <a:gd name="T69" fmla="*/ 1313 h 2272"/>
                <a:gd name="T70" fmla="*/ 2272 w 2272"/>
                <a:gd name="T71" fmla="*/ 1289 h 2272"/>
                <a:gd name="T72" fmla="*/ 1288 w 2272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2" h="2272">
                  <a:moveTo>
                    <a:pt x="1288" y="2272"/>
                  </a:moveTo>
                  <a:lnTo>
                    <a:pt x="1313" y="2191"/>
                  </a:lnTo>
                  <a:lnTo>
                    <a:pt x="1344" y="2033"/>
                  </a:lnTo>
                  <a:lnTo>
                    <a:pt x="1353" y="1881"/>
                  </a:lnTo>
                  <a:lnTo>
                    <a:pt x="1342" y="1734"/>
                  </a:lnTo>
                  <a:lnTo>
                    <a:pt x="1312" y="1597"/>
                  </a:lnTo>
                  <a:lnTo>
                    <a:pt x="1264" y="1469"/>
                  </a:lnTo>
                  <a:lnTo>
                    <a:pt x="1200" y="1351"/>
                  </a:lnTo>
                  <a:lnTo>
                    <a:pt x="1121" y="1245"/>
                  </a:lnTo>
                  <a:lnTo>
                    <a:pt x="1027" y="1151"/>
                  </a:lnTo>
                  <a:lnTo>
                    <a:pt x="920" y="1072"/>
                  </a:lnTo>
                  <a:lnTo>
                    <a:pt x="802" y="1007"/>
                  </a:lnTo>
                  <a:lnTo>
                    <a:pt x="674" y="961"/>
                  </a:lnTo>
                  <a:lnTo>
                    <a:pt x="537" y="930"/>
                  </a:lnTo>
                  <a:lnTo>
                    <a:pt x="392" y="919"/>
                  </a:lnTo>
                  <a:lnTo>
                    <a:pt x="239" y="928"/>
                  </a:lnTo>
                  <a:lnTo>
                    <a:pt x="80" y="958"/>
                  </a:lnTo>
                  <a:lnTo>
                    <a:pt x="0" y="983"/>
                  </a:lnTo>
                  <a:lnTo>
                    <a:pt x="983" y="0"/>
                  </a:lnTo>
                  <a:lnTo>
                    <a:pt x="958" y="81"/>
                  </a:lnTo>
                  <a:lnTo>
                    <a:pt x="928" y="239"/>
                  </a:lnTo>
                  <a:lnTo>
                    <a:pt x="919" y="392"/>
                  </a:lnTo>
                  <a:lnTo>
                    <a:pt x="929" y="537"/>
                  </a:lnTo>
                  <a:lnTo>
                    <a:pt x="959" y="674"/>
                  </a:lnTo>
                  <a:lnTo>
                    <a:pt x="1007" y="804"/>
                  </a:lnTo>
                  <a:lnTo>
                    <a:pt x="1072" y="922"/>
                  </a:lnTo>
                  <a:lnTo>
                    <a:pt x="1151" y="1028"/>
                  </a:lnTo>
                  <a:lnTo>
                    <a:pt x="1244" y="1121"/>
                  </a:lnTo>
                  <a:lnTo>
                    <a:pt x="1351" y="1200"/>
                  </a:lnTo>
                  <a:lnTo>
                    <a:pt x="1469" y="1264"/>
                  </a:lnTo>
                  <a:lnTo>
                    <a:pt x="1597" y="1312"/>
                  </a:lnTo>
                  <a:lnTo>
                    <a:pt x="1734" y="1342"/>
                  </a:lnTo>
                  <a:lnTo>
                    <a:pt x="1881" y="1353"/>
                  </a:lnTo>
                  <a:lnTo>
                    <a:pt x="2032" y="1344"/>
                  </a:lnTo>
                  <a:lnTo>
                    <a:pt x="2191" y="1313"/>
                  </a:lnTo>
                  <a:lnTo>
                    <a:pt x="2272" y="1289"/>
                  </a:lnTo>
                  <a:lnTo>
                    <a:pt x="1288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85"/>
            <p:cNvSpPr>
              <a:spLocks/>
            </p:cNvSpPr>
            <p:nvPr/>
          </p:nvSpPr>
          <p:spPr bwMode="auto">
            <a:xfrm>
              <a:off x="4240213" y="3465513"/>
              <a:ext cx="1214438" cy="1214438"/>
            </a:xfrm>
            <a:custGeom>
              <a:avLst/>
              <a:gdLst>
                <a:gd name="T0" fmla="*/ 1609 w 3061"/>
                <a:gd name="T1" fmla="*/ 1 h 3061"/>
                <a:gd name="T2" fmla="*/ 1913 w 3061"/>
                <a:gd name="T3" fmla="*/ 46 h 3061"/>
                <a:gd name="T4" fmla="*/ 2194 w 3061"/>
                <a:gd name="T5" fmla="*/ 150 h 3061"/>
                <a:gd name="T6" fmla="*/ 2447 w 3061"/>
                <a:gd name="T7" fmla="*/ 303 h 3061"/>
                <a:gd name="T8" fmla="*/ 2663 w 3061"/>
                <a:gd name="T9" fmla="*/ 500 h 3061"/>
                <a:gd name="T10" fmla="*/ 2839 w 3061"/>
                <a:gd name="T11" fmla="*/ 736 h 3061"/>
                <a:gd name="T12" fmla="*/ 2969 w 3061"/>
                <a:gd name="T13" fmla="*/ 1003 h 3061"/>
                <a:gd name="T14" fmla="*/ 3044 w 3061"/>
                <a:gd name="T15" fmla="*/ 1297 h 3061"/>
                <a:gd name="T16" fmla="*/ 3061 w 3061"/>
                <a:gd name="T17" fmla="*/ 1530 h 3061"/>
                <a:gd name="T18" fmla="*/ 3044 w 3061"/>
                <a:gd name="T19" fmla="*/ 1764 h 3061"/>
                <a:gd name="T20" fmla="*/ 2969 w 3061"/>
                <a:gd name="T21" fmla="*/ 2057 h 3061"/>
                <a:gd name="T22" fmla="*/ 2839 w 3061"/>
                <a:gd name="T23" fmla="*/ 2324 h 3061"/>
                <a:gd name="T24" fmla="*/ 2663 w 3061"/>
                <a:gd name="T25" fmla="*/ 2560 h 3061"/>
                <a:gd name="T26" fmla="*/ 2447 w 3061"/>
                <a:gd name="T27" fmla="*/ 2758 h 3061"/>
                <a:gd name="T28" fmla="*/ 2194 w 3061"/>
                <a:gd name="T29" fmla="*/ 2911 h 3061"/>
                <a:gd name="T30" fmla="*/ 1913 w 3061"/>
                <a:gd name="T31" fmla="*/ 3013 h 3061"/>
                <a:gd name="T32" fmla="*/ 1609 w 3061"/>
                <a:gd name="T33" fmla="*/ 3060 h 3061"/>
                <a:gd name="T34" fmla="*/ 1451 w 3061"/>
                <a:gd name="T35" fmla="*/ 3060 h 3061"/>
                <a:gd name="T36" fmla="*/ 1147 w 3061"/>
                <a:gd name="T37" fmla="*/ 3013 h 3061"/>
                <a:gd name="T38" fmla="*/ 865 w 3061"/>
                <a:gd name="T39" fmla="*/ 2911 h 3061"/>
                <a:gd name="T40" fmla="*/ 614 w 3061"/>
                <a:gd name="T41" fmla="*/ 2758 h 3061"/>
                <a:gd name="T42" fmla="*/ 396 w 3061"/>
                <a:gd name="T43" fmla="*/ 2560 h 3061"/>
                <a:gd name="T44" fmla="*/ 220 w 3061"/>
                <a:gd name="T45" fmla="*/ 2324 h 3061"/>
                <a:gd name="T46" fmla="*/ 92 w 3061"/>
                <a:gd name="T47" fmla="*/ 2057 h 3061"/>
                <a:gd name="T48" fmla="*/ 16 w 3061"/>
                <a:gd name="T49" fmla="*/ 1764 h 3061"/>
                <a:gd name="T50" fmla="*/ 0 w 3061"/>
                <a:gd name="T51" fmla="*/ 1530 h 3061"/>
                <a:gd name="T52" fmla="*/ 16 w 3061"/>
                <a:gd name="T53" fmla="*/ 1297 h 3061"/>
                <a:gd name="T54" fmla="*/ 92 w 3061"/>
                <a:gd name="T55" fmla="*/ 1003 h 3061"/>
                <a:gd name="T56" fmla="*/ 220 w 3061"/>
                <a:gd name="T57" fmla="*/ 736 h 3061"/>
                <a:gd name="T58" fmla="*/ 396 w 3061"/>
                <a:gd name="T59" fmla="*/ 500 h 3061"/>
                <a:gd name="T60" fmla="*/ 614 w 3061"/>
                <a:gd name="T61" fmla="*/ 303 h 3061"/>
                <a:gd name="T62" fmla="*/ 865 w 3061"/>
                <a:gd name="T63" fmla="*/ 150 h 3061"/>
                <a:gd name="T64" fmla="*/ 1147 w 3061"/>
                <a:gd name="T65" fmla="*/ 46 h 3061"/>
                <a:gd name="T66" fmla="*/ 1451 w 3061"/>
                <a:gd name="T67" fmla="*/ 1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1" h="3061">
                  <a:moveTo>
                    <a:pt x="1530" y="0"/>
                  </a:moveTo>
                  <a:lnTo>
                    <a:pt x="1609" y="1"/>
                  </a:lnTo>
                  <a:lnTo>
                    <a:pt x="1764" y="17"/>
                  </a:lnTo>
                  <a:lnTo>
                    <a:pt x="1913" y="46"/>
                  </a:lnTo>
                  <a:lnTo>
                    <a:pt x="2057" y="92"/>
                  </a:lnTo>
                  <a:lnTo>
                    <a:pt x="2194" y="150"/>
                  </a:lnTo>
                  <a:lnTo>
                    <a:pt x="2324" y="220"/>
                  </a:lnTo>
                  <a:lnTo>
                    <a:pt x="2447" y="303"/>
                  </a:lnTo>
                  <a:lnTo>
                    <a:pt x="2559" y="396"/>
                  </a:lnTo>
                  <a:lnTo>
                    <a:pt x="2663" y="500"/>
                  </a:lnTo>
                  <a:lnTo>
                    <a:pt x="2758" y="614"/>
                  </a:lnTo>
                  <a:lnTo>
                    <a:pt x="2839" y="736"/>
                  </a:lnTo>
                  <a:lnTo>
                    <a:pt x="2911" y="866"/>
                  </a:lnTo>
                  <a:lnTo>
                    <a:pt x="2969" y="1003"/>
                  </a:lnTo>
                  <a:lnTo>
                    <a:pt x="3013" y="1147"/>
                  </a:lnTo>
                  <a:lnTo>
                    <a:pt x="3044" y="1297"/>
                  </a:lnTo>
                  <a:lnTo>
                    <a:pt x="3060" y="1451"/>
                  </a:lnTo>
                  <a:lnTo>
                    <a:pt x="3061" y="1530"/>
                  </a:lnTo>
                  <a:lnTo>
                    <a:pt x="3060" y="1610"/>
                  </a:lnTo>
                  <a:lnTo>
                    <a:pt x="3044" y="1764"/>
                  </a:lnTo>
                  <a:lnTo>
                    <a:pt x="3013" y="1913"/>
                  </a:lnTo>
                  <a:lnTo>
                    <a:pt x="2969" y="2057"/>
                  </a:lnTo>
                  <a:lnTo>
                    <a:pt x="2911" y="2194"/>
                  </a:lnTo>
                  <a:lnTo>
                    <a:pt x="2839" y="2324"/>
                  </a:lnTo>
                  <a:lnTo>
                    <a:pt x="2758" y="2447"/>
                  </a:lnTo>
                  <a:lnTo>
                    <a:pt x="2663" y="2560"/>
                  </a:lnTo>
                  <a:lnTo>
                    <a:pt x="2559" y="2663"/>
                  </a:lnTo>
                  <a:lnTo>
                    <a:pt x="2447" y="2758"/>
                  </a:lnTo>
                  <a:lnTo>
                    <a:pt x="2324" y="2840"/>
                  </a:lnTo>
                  <a:lnTo>
                    <a:pt x="2194" y="2911"/>
                  </a:lnTo>
                  <a:lnTo>
                    <a:pt x="2057" y="2969"/>
                  </a:lnTo>
                  <a:lnTo>
                    <a:pt x="1913" y="3013"/>
                  </a:lnTo>
                  <a:lnTo>
                    <a:pt x="1764" y="3044"/>
                  </a:lnTo>
                  <a:lnTo>
                    <a:pt x="1609" y="3060"/>
                  </a:lnTo>
                  <a:lnTo>
                    <a:pt x="1530" y="3061"/>
                  </a:lnTo>
                  <a:lnTo>
                    <a:pt x="1451" y="3060"/>
                  </a:lnTo>
                  <a:lnTo>
                    <a:pt x="1297" y="3044"/>
                  </a:lnTo>
                  <a:lnTo>
                    <a:pt x="1147" y="3013"/>
                  </a:lnTo>
                  <a:lnTo>
                    <a:pt x="1003" y="2969"/>
                  </a:lnTo>
                  <a:lnTo>
                    <a:pt x="865" y="2911"/>
                  </a:lnTo>
                  <a:lnTo>
                    <a:pt x="736" y="2840"/>
                  </a:lnTo>
                  <a:lnTo>
                    <a:pt x="614" y="2758"/>
                  </a:lnTo>
                  <a:lnTo>
                    <a:pt x="500" y="2663"/>
                  </a:lnTo>
                  <a:lnTo>
                    <a:pt x="396" y="2560"/>
                  </a:lnTo>
                  <a:lnTo>
                    <a:pt x="303" y="2447"/>
                  </a:lnTo>
                  <a:lnTo>
                    <a:pt x="220" y="2324"/>
                  </a:lnTo>
                  <a:lnTo>
                    <a:pt x="150" y="2194"/>
                  </a:lnTo>
                  <a:lnTo>
                    <a:pt x="92" y="2057"/>
                  </a:lnTo>
                  <a:lnTo>
                    <a:pt x="46" y="1913"/>
                  </a:lnTo>
                  <a:lnTo>
                    <a:pt x="16" y="1764"/>
                  </a:lnTo>
                  <a:lnTo>
                    <a:pt x="1" y="1610"/>
                  </a:lnTo>
                  <a:lnTo>
                    <a:pt x="0" y="1530"/>
                  </a:lnTo>
                  <a:lnTo>
                    <a:pt x="1" y="1451"/>
                  </a:lnTo>
                  <a:lnTo>
                    <a:pt x="16" y="1297"/>
                  </a:lnTo>
                  <a:lnTo>
                    <a:pt x="46" y="1147"/>
                  </a:lnTo>
                  <a:lnTo>
                    <a:pt x="92" y="1003"/>
                  </a:lnTo>
                  <a:lnTo>
                    <a:pt x="150" y="866"/>
                  </a:lnTo>
                  <a:lnTo>
                    <a:pt x="220" y="736"/>
                  </a:lnTo>
                  <a:lnTo>
                    <a:pt x="303" y="614"/>
                  </a:lnTo>
                  <a:lnTo>
                    <a:pt x="396" y="500"/>
                  </a:lnTo>
                  <a:lnTo>
                    <a:pt x="500" y="396"/>
                  </a:lnTo>
                  <a:lnTo>
                    <a:pt x="614" y="303"/>
                  </a:lnTo>
                  <a:lnTo>
                    <a:pt x="736" y="220"/>
                  </a:lnTo>
                  <a:lnTo>
                    <a:pt x="865" y="150"/>
                  </a:lnTo>
                  <a:lnTo>
                    <a:pt x="1003" y="92"/>
                  </a:lnTo>
                  <a:lnTo>
                    <a:pt x="1147" y="46"/>
                  </a:lnTo>
                  <a:lnTo>
                    <a:pt x="1297" y="17"/>
                  </a:lnTo>
                  <a:lnTo>
                    <a:pt x="1451" y="1"/>
                  </a:lnTo>
                  <a:lnTo>
                    <a:pt x="15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88"/>
            <p:cNvSpPr>
              <a:spLocks/>
            </p:cNvSpPr>
            <p:nvPr/>
          </p:nvSpPr>
          <p:spPr bwMode="auto">
            <a:xfrm>
              <a:off x="4530725" y="3756025"/>
              <a:ext cx="625475" cy="623888"/>
            </a:xfrm>
            <a:custGeom>
              <a:avLst/>
              <a:gdLst>
                <a:gd name="T0" fmla="*/ 828 w 1575"/>
                <a:gd name="T1" fmla="*/ 1 h 1575"/>
                <a:gd name="T2" fmla="*/ 984 w 1575"/>
                <a:gd name="T3" fmla="*/ 25 h 1575"/>
                <a:gd name="T4" fmla="*/ 1129 w 1575"/>
                <a:gd name="T5" fmla="*/ 78 h 1575"/>
                <a:gd name="T6" fmla="*/ 1258 w 1575"/>
                <a:gd name="T7" fmla="*/ 157 h 1575"/>
                <a:gd name="T8" fmla="*/ 1370 w 1575"/>
                <a:gd name="T9" fmla="*/ 258 h 1575"/>
                <a:gd name="T10" fmla="*/ 1461 w 1575"/>
                <a:gd name="T11" fmla="*/ 379 h 1575"/>
                <a:gd name="T12" fmla="*/ 1527 w 1575"/>
                <a:gd name="T13" fmla="*/ 517 h 1575"/>
                <a:gd name="T14" fmla="*/ 1566 w 1575"/>
                <a:gd name="T15" fmla="*/ 668 h 1575"/>
                <a:gd name="T16" fmla="*/ 1575 w 1575"/>
                <a:gd name="T17" fmla="*/ 788 h 1575"/>
                <a:gd name="T18" fmla="*/ 1566 w 1575"/>
                <a:gd name="T19" fmla="*/ 907 h 1575"/>
                <a:gd name="T20" fmla="*/ 1527 w 1575"/>
                <a:gd name="T21" fmla="*/ 1059 h 1575"/>
                <a:gd name="T22" fmla="*/ 1461 w 1575"/>
                <a:gd name="T23" fmla="*/ 1196 h 1575"/>
                <a:gd name="T24" fmla="*/ 1370 w 1575"/>
                <a:gd name="T25" fmla="*/ 1317 h 1575"/>
                <a:gd name="T26" fmla="*/ 1258 w 1575"/>
                <a:gd name="T27" fmla="*/ 1419 h 1575"/>
                <a:gd name="T28" fmla="*/ 1129 w 1575"/>
                <a:gd name="T29" fmla="*/ 1497 h 1575"/>
                <a:gd name="T30" fmla="*/ 984 w 1575"/>
                <a:gd name="T31" fmla="*/ 1550 h 1575"/>
                <a:gd name="T32" fmla="*/ 828 w 1575"/>
                <a:gd name="T33" fmla="*/ 1574 h 1575"/>
                <a:gd name="T34" fmla="*/ 746 w 1575"/>
                <a:gd name="T35" fmla="*/ 1574 h 1575"/>
                <a:gd name="T36" fmla="*/ 591 w 1575"/>
                <a:gd name="T37" fmla="*/ 1550 h 1575"/>
                <a:gd name="T38" fmla="*/ 446 w 1575"/>
                <a:gd name="T39" fmla="*/ 1497 h 1575"/>
                <a:gd name="T40" fmla="*/ 316 w 1575"/>
                <a:gd name="T41" fmla="*/ 1419 h 1575"/>
                <a:gd name="T42" fmla="*/ 205 w 1575"/>
                <a:gd name="T43" fmla="*/ 1317 h 1575"/>
                <a:gd name="T44" fmla="*/ 114 w 1575"/>
                <a:gd name="T45" fmla="*/ 1196 h 1575"/>
                <a:gd name="T46" fmla="*/ 48 w 1575"/>
                <a:gd name="T47" fmla="*/ 1059 h 1575"/>
                <a:gd name="T48" fmla="*/ 9 w 1575"/>
                <a:gd name="T49" fmla="*/ 907 h 1575"/>
                <a:gd name="T50" fmla="*/ 0 w 1575"/>
                <a:gd name="T51" fmla="*/ 788 h 1575"/>
                <a:gd name="T52" fmla="*/ 9 w 1575"/>
                <a:gd name="T53" fmla="*/ 668 h 1575"/>
                <a:gd name="T54" fmla="*/ 48 w 1575"/>
                <a:gd name="T55" fmla="*/ 517 h 1575"/>
                <a:gd name="T56" fmla="*/ 114 w 1575"/>
                <a:gd name="T57" fmla="*/ 379 h 1575"/>
                <a:gd name="T58" fmla="*/ 205 w 1575"/>
                <a:gd name="T59" fmla="*/ 258 h 1575"/>
                <a:gd name="T60" fmla="*/ 316 w 1575"/>
                <a:gd name="T61" fmla="*/ 157 h 1575"/>
                <a:gd name="T62" fmla="*/ 446 w 1575"/>
                <a:gd name="T63" fmla="*/ 78 h 1575"/>
                <a:gd name="T64" fmla="*/ 591 w 1575"/>
                <a:gd name="T65" fmla="*/ 25 h 1575"/>
                <a:gd name="T66" fmla="*/ 746 w 1575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5" h="1575">
                  <a:moveTo>
                    <a:pt x="787" y="0"/>
                  </a:moveTo>
                  <a:lnTo>
                    <a:pt x="828" y="1"/>
                  </a:lnTo>
                  <a:lnTo>
                    <a:pt x="907" y="9"/>
                  </a:lnTo>
                  <a:lnTo>
                    <a:pt x="984" y="25"/>
                  </a:lnTo>
                  <a:lnTo>
                    <a:pt x="1058" y="48"/>
                  </a:lnTo>
                  <a:lnTo>
                    <a:pt x="1129" y="78"/>
                  </a:lnTo>
                  <a:lnTo>
                    <a:pt x="1196" y="114"/>
                  </a:lnTo>
                  <a:lnTo>
                    <a:pt x="1258" y="157"/>
                  </a:lnTo>
                  <a:lnTo>
                    <a:pt x="1317" y="205"/>
                  </a:lnTo>
                  <a:lnTo>
                    <a:pt x="1370" y="258"/>
                  </a:lnTo>
                  <a:lnTo>
                    <a:pt x="1418" y="316"/>
                  </a:lnTo>
                  <a:lnTo>
                    <a:pt x="1461" y="379"/>
                  </a:lnTo>
                  <a:lnTo>
                    <a:pt x="1497" y="446"/>
                  </a:lnTo>
                  <a:lnTo>
                    <a:pt x="1527" y="517"/>
                  </a:lnTo>
                  <a:lnTo>
                    <a:pt x="1550" y="591"/>
                  </a:lnTo>
                  <a:lnTo>
                    <a:pt x="1566" y="668"/>
                  </a:lnTo>
                  <a:lnTo>
                    <a:pt x="1573" y="747"/>
                  </a:lnTo>
                  <a:lnTo>
                    <a:pt x="1575" y="788"/>
                  </a:lnTo>
                  <a:lnTo>
                    <a:pt x="1573" y="828"/>
                  </a:lnTo>
                  <a:lnTo>
                    <a:pt x="1566" y="907"/>
                  </a:lnTo>
                  <a:lnTo>
                    <a:pt x="1550" y="984"/>
                  </a:lnTo>
                  <a:lnTo>
                    <a:pt x="1527" y="1059"/>
                  </a:lnTo>
                  <a:lnTo>
                    <a:pt x="1497" y="1129"/>
                  </a:lnTo>
                  <a:lnTo>
                    <a:pt x="1461" y="1196"/>
                  </a:lnTo>
                  <a:lnTo>
                    <a:pt x="1418" y="1259"/>
                  </a:lnTo>
                  <a:lnTo>
                    <a:pt x="1370" y="1317"/>
                  </a:lnTo>
                  <a:lnTo>
                    <a:pt x="1317" y="1370"/>
                  </a:lnTo>
                  <a:lnTo>
                    <a:pt x="1258" y="1419"/>
                  </a:lnTo>
                  <a:lnTo>
                    <a:pt x="1196" y="1461"/>
                  </a:lnTo>
                  <a:lnTo>
                    <a:pt x="1129" y="1497"/>
                  </a:lnTo>
                  <a:lnTo>
                    <a:pt x="1058" y="1527"/>
                  </a:lnTo>
                  <a:lnTo>
                    <a:pt x="984" y="1550"/>
                  </a:lnTo>
                  <a:lnTo>
                    <a:pt x="907" y="1566"/>
                  </a:lnTo>
                  <a:lnTo>
                    <a:pt x="828" y="1574"/>
                  </a:lnTo>
                  <a:lnTo>
                    <a:pt x="787" y="1575"/>
                  </a:lnTo>
                  <a:lnTo>
                    <a:pt x="746" y="1574"/>
                  </a:lnTo>
                  <a:lnTo>
                    <a:pt x="667" y="1566"/>
                  </a:lnTo>
                  <a:lnTo>
                    <a:pt x="591" y="1550"/>
                  </a:lnTo>
                  <a:lnTo>
                    <a:pt x="516" y="1527"/>
                  </a:lnTo>
                  <a:lnTo>
                    <a:pt x="446" y="1497"/>
                  </a:lnTo>
                  <a:lnTo>
                    <a:pt x="378" y="1461"/>
                  </a:lnTo>
                  <a:lnTo>
                    <a:pt x="316" y="1419"/>
                  </a:lnTo>
                  <a:lnTo>
                    <a:pt x="258" y="1370"/>
                  </a:lnTo>
                  <a:lnTo>
                    <a:pt x="205" y="1317"/>
                  </a:lnTo>
                  <a:lnTo>
                    <a:pt x="155" y="1259"/>
                  </a:lnTo>
                  <a:lnTo>
                    <a:pt x="114" y="1196"/>
                  </a:lnTo>
                  <a:lnTo>
                    <a:pt x="78" y="1129"/>
                  </a:lnTo>
                  <a:lnTo>
                    <a:pt x="48" y="1059"/>
                  </a:lnTo>
                  <a:lnTo>
                    <a:pt x="25" y="984"/>
                  </a:lnTo>
                  <a:lnTo>
                    <a:pt x="9" y="907"/>
                  </a:lnTo>
                  <a:lnTo>
                    <a:pt x="0" y="828"/>
                  </a:lnTo>
                  <a:lnTo>
                    <a:pt x="0" y="788"/>
                  </a:lnTo>
                  <a:lnTo>
                    <a:pt x="0" y="747"/>
                  </a:lnTo>
                  <a:lnTo>
                    <a:pt x="9" y="668"/>
                  </a:lnTo>
                  <a:lnTo>
                    <a:pt x="25" y="591"/>
                  </a:lnTo>
                  <a:lnTo>
                    <a:pt x="48" y="517"/>
                  </a:lnTo>
                  <a:lnTo>
                    <a:pt x="78" y="446"/>
                  </a:lnTo>
                  <a:lnTo>
                    <a:pt x="114" y="379"/>
                  </a:lnTo>
                  <a:lnTo>
                    <a:pt x="155" y="316"/>
                  </a:lnTo>
                  <a:lnTo>
                    <a:pt x="205" y="258"/>
                  </a:lnTo>
                  <a:lnTo>
                    <a:pt x="258" y="205"/>
                  </a:lnTo>
                  <a:lnTo>
                    <a:pt x="316" y="157"/>
                  </a:lnTo>
                  <a:lnTo>
                    <a:pt x="378" y="114"/>
                  </a:lnTo>
                  <a:lnTo>
                    <a:pt x="446" y="78"/>
                  </a:lnTo>
                  <a:lnTo>
                    <a:pt x="516" y="48"/>
                  </a:lnTo>
                  <a:lnTo>
                    <a:pt x="591" y="25"/>
                  </a:lnTo>
                  <a:lnTo>
                    <a:pt x="667" y="9"/>
                  </a:lnTo>
                  <a:lnTo>
                    <a:pt x="746" y="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8D44AD"/>
                  </a:solidFill>
                </a:rPr>
                <a:t>201</a:t>
              </a:r>
              <a:r>
                <a:rPr lang="ru-RU" b="1" dirty="0" smtClean="0">
                  <a:solidFill>
                    <a:srgbClr val="8D44AD"/>
                  </a:solidFill>
                </a:rPr>
                <a:t>7</a:t>
              </a:r>
              <a:endParaRPr lang="en-US" b="1" dirty="0">
                <a:solidFill>
                  <a:srgbClr val="8D44AD"/>
                </a:solidFill>
              </a:endParaRPr>
            </a:p>
          </p:txBody>
        </p:sp>
      </p:grpSp>
      <p:sp>
        <p:nvSpPr>
          <p:cNvPr id="25" name="Freeform 186"/>
          <p:cNvSpPr>
            <a:spLocks/>
          </p:cNvSpPr>
          <p:nvPr/>
        </p:nvSpPr>
        <p:spPr bwMode="auto">
          <a:xfrm>
            <a:off x="1261284" y="2284480"/>
            <a:ext cx="1246328" cy="1244702"/>
          </a:xfrm>
          <a:custGeom>
            <a:avLst/>
            <a:gdLst>
              <a:gd name="T0" fmla="*/ 1611 w 3063"/>
              <a:gd name="T1" fmla="*/ 2 h 3062"/>
              <a:gd name="T2" fmla="*/ 1914 w 3063"/>
              <a:gd name="T3" fmla="*/ 47 h 3062"/>
              <a:gd name="T4" fmla="*/ 2196 w 3063"/>
              <a:gd name="T5" fmla="*/ 151 h 3062"/>
              <a:gd name="T6" fmla="*/ 2448 w 3063"/>
              <a:gd name="T7" fmla="*/ 304 h 3062"/>
              <a:gd name="T8" fmla="*/ 2665 w 3063"/>
              <a:gd name="T9" fmla="*/ 501 h 3062"/>
              <a:gd name="T10" fmla="*/ 2841 w 3063"/>
              <a:gd name="T11" fmla="*/ 737 h 3062"/>
              <a:gd name="T12" fmla="*/ 2971 w 3063"/>
              <a:gd name="T13" fmla="*/ 1005 h 3062"/>
              <a:gd name="T14" fmla="*/ 3046 w 3063"/>
              <a:gd name="T15" fmla="*/ 1298 h 3062"/>
              <a:gd name="T16" fmla="*/ 3063 w 3063"/>
              <a:gd name="T17" fmla="*/ 1531 h 3062"/>
              <a:gd name="T18" fmla="*/ 3046 w 3063"/>
              <a:gd name="T19" fmla="*/ 1764 h 3062"/>
              <a:gd name="T20" fmla="*/ 2971 w 3063"/>
              <a:gd name="T21" fmla="*/ 2057 h 3062"/>
              <a:gd name="T22" fmla="*/ 2841 w 3063"/>
              <a:gd name="T23" fmla="*/ 2326 h 3062"/>
              <a:gd name="T24" fmla="*/ 2665 w 3063"/>
              <a:gd name="T25" fmla="*/ 2560 h 3062"/>
              <a:gd name="T26" fmla="*/ 2448 w 3063"/>
              <a:gd name="T27" fmla="*/ 2759 h 3062"/>
              <a:gd name="T28" fmla="*/ 2196 w 3063"/>
              <a:gd name="T29" fmla="*/ 2912 h 3062"/>
              <a:gd name="T30" fmla="*/ 1914 w 3063"/>
              <a:gd name="T31" fmla="*/ 3014 h 3062"/>
              <a:gd name="T32" fmla="*/ 1611 w 3063"/>
              <a:gd name="T33" fmla="*/ 3061 h 3062"/>
              <a:gd name="T34" fmla="*/ 1453 w 3063"/>
              <a:gd name="T35" fmla="*/ 3061 h 3062"/>
              <a:gd name="T36" fmla="*/ 1148 w 3063"/>
              <a:gd name="T37" fmla="*/ 3014 h 3062"/>
              <a:gd name="T38" fmla="*/ 867 w 3063"/>
              <a:gd name="T39" fmla="*/ 2912 h 3062"/>
              <a:gd name="T40" fmla="*/ 616 w 3063"/>
              <a:gd name="T41" fmla="*/ 2759 h 3062"/>
              <a:gd name="T42" fmla="*/ 398 w 3063"/>
              <a:gd name="T43" fmla="*/ 2560 h 3062"/>
              <a:gd name="T44" fmla="*/ 222 w 3063"/>
              <a:gd name="T45" fmla="*/ 2326 h 3062"/>
              <a:gd name="T46" fmla="*/ 93 w 3063"/>
              <a:gd name="T47" fmla="*/ 2057 h 3062"/>
              <a:gd name="T48" fmla="*/ 18 w 3063"/>
              <a:gd name="T49" fmla="*/ 1764 h 3062"/>
              <a:gd name="T50" fmla="*/ 0 w 3063"/>
              <a:gd name="T51" fmla="*/ 1531 h 3062"/>
              <a:gd name="T52" fmla="*/ 18 w 3063"/>
              <a:gd name="T53" fmla="*/ 1298 h 3062"/>
              <a:gd name="T54" fmla="*/ 93 w 3063"/>
              <a:gd name="T55" fmla="*/ 1005 h 3062"/>
              <a:gd name="T56" fmla="*/ 222 w 3063"/>
              <a:gd name="T57" fmla="*/ 737 h 3062"/>
              <a:gd name="T58" fmla="*/ 398 w 3063"/>
              <a:gd name="T59" fmla="*/ 501 h 3062"/>
              <a:gd name="T60" fmla="*/ 616 w 3063"/>
              <a:gd name="T61" fmla="*/ 304 h 3062"/>
              <a:gd name="T62" fmla="*/ 867 w 3063"/>
              <a:gd name="T63" fmla="*/ 151 h 3062"/>
              <a:gd name="T64" fmla="*/ 1148 w 3063"/>
              <a:gd name="T65" fmla="*/ 47 h 3062"/>
              <a:gd name="T66" fmla="*/ 1453 w 3063"/>
              <a:gd name="T67" fmla="*/ 2 h 3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3" h="3062">
                <a:moveTo>
                  <a:pt x="1532" y="0"/>
                </a:moveTo>
                <a:lnTo>
                  <a:pt x="1611" y="2"/>
                </a:lnTo>
                <a:lnTo>
                  <a:pt x="1765" y="17"/>
                </a:lnTo>
                <a:lnTo>
                  <a:pt x="1914" y="47"/>
                </a:lnTo>
                <a:lnTo>
                  <a:pt x="2058" y="92"/>
                </a:lnTo>
                <a:lnTo>
                  <a:pt x="2196" y="151"/>
                </a:lnTo>
                <a:lnTo>
                  <a:pt x="2325" y="221"/>
                </a:lnTo>
                <a:lnTo>
                  <a:pt x="2448" y="304"/>
                </a:lnTo>
                <a:lnTo>
                  <a:pt x="2561" y="397"/>
                </a:lnTo>
                <a:lnTo>
                  <a:pt x="2665" y="501"/>
                </a:lnTo>
                <a:lnTo>
                  <a:pt x="2759" y="615"/>
                </a:lnTo>
                <a:lnTo>
                  <a:pt x="2841" y="737"/>
                </a:lnTo>
                <a:lnTo>
                  <a:pt x="2912" y="868"/>
                </a:lnTo>
                <a:lnTo>
                  <a:pt x="2971" y="1005"/>
                </a:lnTo>
                <a:lnTo>
                  <a:pt x="3015" y="1148"/>
                </a:lnTo>
                <a:lnTo>
                  <a:pt x="3046" y="1298"/>
                </a:lnTo>
                <a:lnTo>
                  <a:pt x="3061" y="1452"/>
                </a:lnTo>
                <a:lnTo>
                  <a:pt x="3063" y="1531"/>
                </a:lnTo>
                <a:lnTo>
                  <a:pt x="3061" y="1610"/>
                </a:lnTo>
                <a:lnTo>
                  <a:pt x="3046" y="1764"/>
                </a:lnTo>
                <a:lnTo>
                  <a:pt x="3015" y="1914"/>
                </a:lnTo>
                <a:lnTo>
                  <a:pt x="2971" y="2057"/>
                </a:lnTo>
                <a:lnTo>
                  <a:pt x="2912" y="2195"/>
                </a:lnTo>
                <a:lnTo>
                  <a:pt x="2841" y="2326"/>
                </a:lnTo>
                <a:lnTo>
                  <a:pt x="2759" y="2448"/>
                </a:lnTo>
                <a:lnTo>
                  <a:pt x="2665" y="2560"/>
                </a:lnTo>
                <a:lnTo>
                  <a:pt x="2561" y="2664"/>
                </a:lnTo>
                <a:lnTo>
                  <a:pt x="2448" y="2759"/>
                </a:lnTo>
                <a:lnTo>
                  <a:pt x="2325" y="2840"/>
                </a:lnTo>
                <a:lnTo>
                  <a:pt x="2196" y="2912"/>
                </a:lnTo>
                <a:lnTo>
                  <a:pt x="2058" y="2970"/>
                </a:lnTo>
                <a:lnTo>
                  <a:pt x="1914" y="3014"/>
                </a:lnTo>
                <a:lnTo>
                  <a:pt x="1765" y="3045"/>
                </a:lnTo>
                <a:lnTo>
                  <a:pt x="1611" y="3061"/>
                </a:lnTo>
                <a:lnTo>
                  <a:pt x="1532" y="3062"/>
                </a:lnTo>
                <a:lnTo>
                  <a:pt x="1453" y="3061"/>
                </a:lnTo>
                <a:lnTo>
                  <a:pt x="1299" y="3045"/>
                </a:lnTo>
                <a:lnTo>
                  <a:pt x="1148" y="3014"/>
                </a:lnTo>
                <a:lnTo>
                  <a:pt x="1004" y="2970"/>
                </a:lnTo>
                <a:lnTo>
                  <a:pt x="867" y="2912"/>
                </a:lnTo>
                <a:lnTo>
                  <a:pt x="737" y="2840"/>
                </a:lnTo>
                <a:lnTo>
                  <a:pt x="616" y="2759"/>
                </a:lnTo>
                <a:lnTo>
                  <a:pt x="502" y="2664"/>
                </a:lnTo>
                <a:lnTo>
                  <a:pt x="398" y="2560"/>
                </a:lnTo>
                <a:lnTo>
                  <a:pt x="305" y="2448"/>
                </a:lnTo>
                <a:lnTo>
                  <a:pt x="222" y="2326"/>
                </a:lnTo>
                <a:lnTo>
                  <a:pt x="152" y="2195"/>
                </a:lnTo>
                <a:lnTo>
                  <a:pt x="93" y="2057"/>
                </a:lnTo>
                <a:lnTo>
                  <a:pt x="48" y="1914"/>
                </a:lnTo>
                <a:lnTo>
                  <a:pt x="18" y="1764"/>
                </a:lnTo>
                <a:lnTo>
                  <a:pt x="3" y="1610"/>
                </a:lnTo>
                <a:lnTo>
                  <a:pt x="0" y="1531"/>
                </a:lnTo>
                <a:lnTo>
                  <a:pt x="3" y="1452"/>
                </a:lnTo>
                <a:lnTo>
                  <a:pt x="18" y="1298"/>
                </a:lnTo>
                <a:lnTo>
                  <a:pt x="48" y="1148"/>
                </a:lnTo>
                <a:lnTo>
                  <a:pt x="93" y="1005"/>
                </a:lnTo>
                <a:lnTo>
                  <a:pt x="152" y="868"/>
                </a:lnTo>
                <a:lnTo>
                  <a:pt x="222" y="737"/>
                </a:lnTo>
                <a:lnTo>
                  <a:pt x="305" y="615"/>
                </a:lnTo>
                <a:lnTo>
                  <a:pt x="398" y="501"/>
                </a:lnTo>
                <a:lnTo>
                  <a:pt x="502" y="397"/>
                </a:lnTo>
                <a:lnTo>
                  <a:pt x="616" y="304"/>
                </a:lnTo>
                <a:lnTo>
                  <a:pt x="737" y="221"/>
                </a:lnTo>
                <a:lnTo>
                  <a:pt x="867" y="151"/>
                </a:lnTo>
                <a:lnTo>
                  <a:pt x="1004" y="92"/>
                </a:lnTo>
                <a:lnTo>
                  <a:pt x="1148" y="47"/>
                </a:lnTo>
                <a:lnTo>
                  <a:pt x="1299" y="17"/>
                </a:lnTo>
                <a:lnTo>
                  <a:pt x="1453" y="2"/>
                </a:lnTo>
                <a:lnTo>
                  <a:pt x="1532" y="0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Freeform 187"/>
          <p:cNvSpPr>
            <a:spLocks/>
          </p:cNvSpPr>
          <p:nvPr/>
        </p:nvSpPr>
        <p:spPr bwMode="auto">
          <a:xfrm>
            <a:off x="1563917" y="2587114"/>
            <a:ext cx="641062" cy="639435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2D3E50"/>
                </a:solidFill>
              </a:rPr>
              <a:t>201</a:t>
            </a:r>
            <a:r>
              <a:rPr lang="ru-RU" b="1" dirty="0" smtClean="0">
                <a:solidFill>
                  <a:srgbClr val="2D3E50"/>
                </a:solidFill>
              </a:rPr>
              <a:t>6</a:t>
            </a:r>
            <a:endParaRPr lang="en-US" b="1" dirty="0">
              <a:solidFill>
                <a:srgbClr val="2D3E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0324" y="3686811"/>
            <a:ext cx="113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18,05%</a:t>
            </a:r>
            <a:endParaRPr lang="en-US" sz="2000" b="1" dirty="0">
              <a:solidFill>
                <a:srgbClr val="297F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11584" y="3691962"/>
            <a:ext cx="101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en-US" sz="2000" b="1" dirty="0">
              <a:solidFill>
                <a:srgbClr val="E84C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2502" y="2225274"/>
            <a:ext cx="100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17,1%</a:t>
            </a:r>
            <a:endParaRPr lang="en-US" sz="2000" b="1" dirty="0">
              <a:solidFill>
                <a:srgbClr val="8D44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8148" y="2225275"/>
            <a:ext cx="101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19,2%</a:t>
            </a:r>
            <a:endParaRPr lang="en-US" sz="2000" b="1" dirty="0">
              <a:solidFill>
                <a:srgbClr val="27AE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9" name="Group 152"/>
          <p:cNvGrpSpPr/>
          <p:nvPr/>
        </p:nvGrpSpPr>
        <p:grpSpPr>
          <a:xfrm>
            <a:off x="1374679" y="3739076"/>
            <a:ext cx="1012607" cy="1022807"/>
            <a:chOff x="1071320" y="5111713"/>
            <a:chExt cx="1694888" cy="1363740"/>
          </a:xfrm>
        </p:grpSpPr>
        <p:sp>
          <p:nvSpPr>
            <p:cNvPr id="40" name="TextBox 39"/>
            <p:cNvSpPr txBox="1"/>
            <p:nvPr/>
          </p:nvSpPr>
          <p:spPr>
            <a:xfrm>
              <a:off x="1071320" y="5111713"/>
              <a:ext cx="309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5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1320" y="5429015"/>
              <a:ext cx="1694888" cy="104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ru-RU" sz="1400" b="1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120 </a:t>
              </a:r>
              <a:r>
                <a:rPr lang="ru-RU" sz="8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аспирантов</a:t>
              </a:r>
              <a:r>
                <a:rPr lang="ru-RU" sz="800" b="1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sz="900" b="1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r>
                <a:rPr lang="ru-RU" sz="8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иностранных граждан</a:t>
              </a:r>
            </a:p>
            <a:p>
              <a:r>
                <a:rPr lang="ru-RU" sz="75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ru-RU" sz="1400" b="1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737 </a:t>
              </a:r>
              <a:r>
                <a:rPr lang="ru-RU" sz="8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аспирантов</a:t>
              </a:r>
              <a:endParaRPr lang="en-US" sz="75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06905" y="3607719"/>
            <a:ext cx="133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16,01%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722553755"/>
              </p:ext>
            </p:extLst>
          </p:nvPr>
        </p:nvGraphicFramePr>
        <p:xfrm>
          <a:off x="107504" y="5085184"/>
          <a:ext cx="8712967" cy="155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82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75588"/>
              </p:ext>
            </p:extLst>
          </p:nvPr>
        </p:nvGraphicFramePr>
        <p:xfrm>
          <a:off x="323529" y="1772816"/>
          <a:ext cx="8496942" cy="4809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Факультеты / Институты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аспирантов, обучающихся по коммерческим договорам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аспирантов по направлению Минобрнауки РФ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Музыки, театра и хореографии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Изобразительного искусства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Филологический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Русского языка как иностранного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Педагогики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Иностранных языков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Психологии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Социальных наук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Экономики и управления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Компьютерных наук </a:t>
                      </a:r>
                      <a:r>
                        <a:rPr lang="ru-RU" sz="1600" dirty="0" smtClean="0">
                          <a:effectLst/>
                        </a:rPr>
                        <a:t>и технологического образ-я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112474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КОЛИЧЕСТВО ИНОСТРАННЫХ АСПИРАНТОВ </a:t>
            </a:r>
          </a:p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 ФАКУЛЬТЕТАХ/ИНСТИТУТАХ УНИВЕРСИТЕТА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567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Пути </a:t>
            </a:r>
            <a:r>
              <a:rPr lang="ru-RU" sz="3200" b="1" dirty="0" smtClean="0">
                <a:solidFill>
                  <a:prstClr val="white"/>
                </a:solidFill>
              </a:rPr>
              <a:t>достижения результатов</a:t>
            </a:r>
            <a:r>
              <a:rPr lang="ru-RU" sz="3200" b="1" dirty="0">
                <a:solidFill>
                  <a:prstClr val="white"/>
                </a:solidFill>
              </a:rPr>
              <a:t>: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75555" y="1196752"/>
            <a:ext cx="8352929" cy="566124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Организация системы маркетинга </a:t>
            </a:r>
            <a:r>
              <a:rPr lang="ru-RU" b="1" dirty="0" smtClean="0"/>
              <a:t>научных </a:t>
            </a:r>
            <a:r>
              <a:rPr lang="ru-RU" b="1" dirty="0"/>
              <a:t>направлений</a:t>
            </a:r>
            <a:r>
              <a:rPr lang="ru-RU" dirty="0"/>
              <a:t>, </a:t>
            </a:r>
            <a:r>
              <a:rPr lang="ru-RU" b="1" dirty="0"/>
              <a:t>по которым осуществляется обучение и защиты иностранных аспирантов</a:t>
            </a:r>
            <a:r>
              <a:rPr lang="ru-RU" dirty="0"/>
              <a:t> (проведение всесторонней оценки перспективных и инновационных направлений научных </a:t>
            </a:r>
            <a:r>
              <a:rPr lang="ru-RU" dirty="0" smtClean="0"/>
              <a:t>исследований с </a:t>
            </a:r>
            <a:r>
              <a:rPr lang="ru-RU" dirty="0"/>
              <a:t>учетом актуальной мировой научной конъюнктуры и передовых направлений исследований, обеспечивающих приток </a:t>
            </a:r>
            <a:r>
              <a:rPr lang="ru-RU" dirty="0" smtClean="0"/>
              <a:t>аспирантов в Герценовский университет; разработка стратегий проведения рекламных кампаний по привлечению аспирантов; реализация</a:t>
            </a:r>
            <a:r>
              <a:rPr lang="ru-RU" dirty="0"/>
              <a:t> </a:t>
            </a:r>
            <a:r>
              <a:rPr lang="ru-RU" dirty="0" smtClean="0"/>
              <a:t>рекламной деятельности)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Формирование бренда РГПУ им. А.И. Герцена как ведущего центра научных исследований в области образования (</a:t>
            </a:r>
            <a:r>
              <a:rPr lang="ru-RU" dirty="0"/>
              <a:t>развитие научных школ и диссертационных советов РГПУ им. А.И</a:t>
            </a:r>
            <a:r>
              <a:rPr lang="ru-RU" dirty="0" smtClean="0"/>
              <a:t>. Герцена</a:t>
            </a:r>
            <a:r>
              <a:rPr lang="ru-RU" dirty="0"/>
              <a:t>, направленное на усиление международной составляющей их деятельности; увеличение числа ведущих </a:t>
            </a:r>
            <a:r>
              <a:rPr lang="ru-RU" dirty="0" smtClean="0"/>
              <a:t>российских и зарубежных </a:t>
            </a:r>
            <a:r>
              <a:rPr lang="ru-RU" dirty="0"/>
              <a:t>ученых и исследователей, работающих в </a:t>
            </a:r>
            <a:r>
              <a:rPr lang="ru-RU" dirty="0" err="1"/>
              <a:t>Герценовском</a:t>
            </a:r>
            <a:r>
              <a:rPr lang="ru-RU" dirty="0"/>
              <a:t> университете с иностранными аспирантами; расширение в РГПУ им. А.И. Герцена программ повышения квалификации, направленных на совершенствование у НПР иноязычных компетенций, необходимых для обеспечения эффективной работы, связанной с обучением иностранных аспирантов и пр.)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6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4076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ДОЛЯ СТУДЕНТОВ, УЧАСТВОВАВШИХ В ПРОГРАММАХ МЕЖДУНАРОДНОЙ АКАДЕМИЧЕСКОЙ МОБИЛЬНОСТИ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2153490324"/>
              </p:ext>
            </p:extLst>
          </p:nvPr>
        </p:nvGraphicFramePr>
        <p:xfrm>
          <a:off x="107504" y="4941168"/>
          <a:ext cx="8712967" cy="169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3" name="Straight Connector 11"/>
          <p:cNvCxnSpPr/>
          <p:nvPr/>
        </p:nvCxnSpPr>
        <p:spPr>
          <a:xfrm>
            <a:off x="374327" y="3107133"/>
            <a:ext cx="8518153" cy="0"/>
          </a:xfrm>
          <a:prstGeom prst="line">
            <a:avLst/>
          </a:prstGeom>
          <a:ln w="19050">
            <a:headEnd type="oval" w="lg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15"/>
          <p:cNvSpPr/>
          <p:nvPr/>
        </p:nvSpPr>
        <p:spPr>
          <a:xfrm>
            <a:off x="1261570" y="2713986"/>
            <a:ext cx="870637" cy="7862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2D3E50"/>
                </a:solidFill>
                <a:latin typeface="FontAwesome" pitchFamily="2" charset="0"/>
              </a:rPr>
              <a:t>0,46</a:t>
            </a:r>
            <a:endParaRPr lang="en-US" sz="2400" b="1" u="sng" dirty="0">
              <a:solidFill>
                <a:srgbClr val="2D3E50"/>
              </a:solidFill>
              <a:latin typeface="FontAwesome" pitchFamily="2" charset="0"/>
            </a:endParaRPr>
          </a:p>
        </p:txBody>
      </p:sp>
      <p:sp>
        <p:nvSpPr>
          <p:cNvPr id="35" name="Oval 19"/>
          <p:cNvSpPr/>
          <p:nvPr/>
        </p:nvSpPr>
        <p:spPr>
          <a:xfrm>
            <a:off x="2912144" y="2703225"/>
            <a:ext cx="870637" cy="7862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8D4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8D44AD"/>
                </a:solidFill>
                <a:latin typeface="FontAwesome" pitchFamily="2" charset="0"/>
              </a:rPr>
              <a:t>2,85</a:t>
            </a:r>
            <a:endParaRPr lang="en-US" sz="2400" b="1" u="sng" dirty="0">
              <a:solidFill>
                <a:srgbClr val="8D44AD"/>
              </a:solidFill>
              <a:latin typeface="FontAwesome" pitchFamily="2" charset="0"/>
            </a:endParaRPr>
          </a:p>
        </p:txBody>
      </p:sp>
      <p:sp>
        <p:nvSpPr>
          <p:cNvPr id="36" name="Oval 23"/>
          <p:cNvSpPr/>
          <p:nvPr/>
        </p:nvSpPr>
        <p:spPr>
          <a:xfrm>
            <a:off x="4486253" y="2684772"/>
            <a:ext cx="870637" cy="7862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297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297FB8"/>
                </a:solidFill>
                <a:latin typeface="FontAwesome" pitchFamily="2" charset="0"/>
              </a:rPr>
              <a:t>5,25</a:t>
            </a:r>
            <a:endParaRPr lang="en-US" sz="2400" b="1" u="sng" dirty="0">
              <a:solidFill>
                <a:srgbClr val="297FB8"/>
              </a:solidFill>
              <a:latin typeface="FontAwesome" pitchFamily="2" charset="0"/>
            </a:endParaRPr>
          </a:p>
        </p:txBody>
      </p:sp>
      <p:sp>
        <p:nvSpPr>
          <p:cNvPr id="37" name="Oval 27"/>
          <p:cNvSpPr/>
          <p:nvPr/>
        </p:nvSpPr>
        <p:spPr>
          <a:xfrm>
            <a:off x="5979078" y="2713986"/>
            <a:ext cx="870637" cy="7862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27A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27AE61"/>
                </a:solidFill>
                <a:latin typeface="FontAwesome" pitchFamily="2" charset="0"/>
              </a:rPr>
              <a:t>7,62</a:t>
            </a:r>
            <a:endParaRPr lang="en-US" sz="2400" b="1" u="sng" dirty="0">
              <a:solidFill>
                <a:srgbClr val="27AE61"/>
              </a:solidFill>
              <a:latin typeface="FontAwesome" pitchFamily="2" charset="0"/>
            </a:endParaRPr>
          </a:p>
        </p:txBody>
      </p:sp>
      <p:sp>
        <p:nvSpPr>
          <p:cNvPr id="38" name="Oval 31"/>
          <p:cNvSpPr/>
          <p:nvPr/>
        </p:nvSpPr>
        <p:spPr>
          <a:xfrm>
            <a:off x="7583693" y="2713986"/>
            <a:ext cx="870637" cy="7862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E84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E84C3D"/>
                </a:solidFill>
                <a:latin typeface="FontAwesome" pitchFamily="2" charset="0"/>
              </a:rPr>
              <a:t>10,0</a:t>
            </a:r>
            <a:endParaRPr lang="en-US" sz="2400" b="1" u="sng" dirty="0">
              <a:solidFill>
                <a:srgbClr val="E84C3D"/>
              </a:solidFill>
              <a:latin typeface="FontAwesome" pitchFamily="2" charset="0"/>
            </a:endParaRPr>
          </a:p>
        </p:txBody>
      </p:sp>
      <p:sp>
        <p:nvSpPr>
          <p:cNvPr id="39" name="Rectangle 4"/>
          <p:cNvSpPr/>
          <p:nvPr/>
        </p:nvSpPr>
        <p:spPr>
          <a:xfrm>
            <a:off x="1081090" y="2169208"/>
            <a:ext cx="114457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ru-RU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en-US" sz="20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59"/>
          <p:cNvSpPr/>
          <p:nvPr/>
        </p:nvSpPr>
        <p:spPr>
          <a:xfrm>
            <a:off x="2797513" y="2174661"/>
            <a:ext cx="114457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ru-RU" sz="2000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1" name="Rectangle 60"/>
          <p:cNvSpPr/>
          <p:nvPr/>
        </p:nvSpPr>
        <p:spPr>
          <a:xfrm>
            <a:off x="4349285" y="2161513"/>
            <a:ext cx="1144574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ru-RU" sz="20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4" name="Rectangle 61"/>
          <p:cNvSpPr/>
          <p:nvPr/>
        </p:nvSpPr>
        <p:spPr>
          <a:xfrm>
            <a:off x="5849748" y="2160866"/>
            <a:ext cx="114457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ru-RU" sz="200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US" sz="2000" b="1" dirty="0">
              <a:solidFill>
                <a:srgbClr val="27AE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62"/>
          <p:cNvSpPr/>
          <p:nvPr/>
        </p:nvSpPr>
        <p:spPr>
          <a:xfrm>
            <a:off x="7446724" y="2181399"/>
            <a:ext cx="114457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2000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en-US" sz="1050" b="1" dirty="0">
              <a:solidFill>
                <a:srgbClr val="E84C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244433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ИНОСТРАННЫЕ ГРАЖДАНЕ, ОБУЧАЮЩИЕСЯ ПО ПРОГРАММАМ МЕЖДУНАРОДНОЙ АКАДЕМИЧЕСКОЙ МОБИЛЬНОСТИ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49287"/>
              </p:ext>
            </p:extLst>
          </p:nvPr>
        </p:nvGraphicFramePr>
        <p:xfrm>
          <a:off x="179512" y="1412776"/>
          <a:ext cx="8784976" cy="5141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2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Страна</a:t>
                      </a:r>
                      <a:r>
                        <a:rPr lang="ru-RU" sz="1000" dirty="0">
                          <a:effectLst/>
                        </a:rPr>
                        <a:t>,   </a:t>
                      </a:r>
                      <a:r>
                        <a:rPr lang="ru-RU" sz="1000" dirty="0" smtClean="0">
                          <a:effectLst/>
                        </a:rPr>
                        <a:t>организация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2013-2014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2014-2015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2015-2016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Германия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Тюбингенский</a:t>
                      </a:r>
                      <a:r>
                        <a:rPr lang="ru-RU" sz="1200" dirty="0">
                          <a:effectLst/>
                        </a:rPr>
                        <a:t> университет им. Карла </a:t>
                      </a:r>
                      <a:r>
                        <a:rPr lang="ru-RU" sz="1200" dirty="0" err="1">
                          <a:effectLst/>
                        </a:rPr>
                        <a:t>Эберхарда</a:t>
                      </a:r>
                      <a:r>
                        <a:rPr lang="ru-RU" sz="1200" dirty="0">
                          <a:effectLst/>
                        </a:rPr>
                        <a:t>, Университет им. Гумбольдта, Университет г. Потсдама, Университет г. </a:t>
                      </a:r>
                      <a:r>
                        <a:rPr lang="ru-RU" sz="1200" dirty="0" err="1">
                          <a:effectLst/>
                        </a:rPr>
                        <a:t>Констанц</a:t>
                      </a:r>
                      <a:r>
                        <a:rPr lang="ru-RU" sz="1200" dirty="0">
                          <a:effectLst/>
                        </a:rPr>
                        <a:t>, Университет Бундесвера, </a:t>
                      </a:r>
                      <a:r>
                        <a:rPr lang="ru-RU" sz="1200" dirty="0" err="1">
                          <a:effectLst/>
                        </a:rPr>
                        <a:t>Ольденбургский</a:t>
                      </a:r>
                      <a:r>
                        <a:rPr lang="ru-RU" sz="1200" dirty="0">
                          <a:effectLst/>
                        </a:rPr>
                        <a:t> университет, Университет г. </a:t>
                      </a:r>
                      <a:r>
                        <a:rPr lang="ru-RU" sz="1200" dirty="0" err="1">
                          <a:effectLst/>
                        </a:rPr>
                        <a:t>Фрайбург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9</a:t>
                      </a:r>
                      <a:endParaRPr lang="ru-RU" sz="120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Корея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(Университет </a:t>
                      </a:r>
                      <a:r>
                        <a:rPr lang="ru-RU" sz="1200" dirty="0" err="1">
                          <a:effectLst/>
                        </a:rPr>
                        <a:t>Кимъюнг</a:t>
                      </a:r>
                      <a:r>
                        <a:rPr lang="ru-RU" sz="1200" dirty="0">
                          <a:effectLst/>
                        </a:rPr>
                        <a:t>, Университет </a:t>
                      </a:r>
                      <a:r>
                        <a:rPr lang="ru-RU" sz="1200" dirty="0" err="1">
                          <a:effectLst/>
                        </a:rPr>
                        <a:t>Кьюнгпук</a:t>
                      </a:r>
                      <a:r>
                        <a:rPr lang="ru-RU" sz="1200" dirty="0">
                          <a:effectLst/>
                        </a:rPr>
                        <a:t>, Университет </a:t>
                      </a:r>
                      <a:r>
                        <a:rPr lang="ru-RU" sz="1200" dirty="0" err="1">
                          <a:effectLst/>
                        </a:rPr>
                        <a:t>Чунг-Анг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Сеульский</a:t>
                      </a:r>
                      <a:r>
                        <a:rPr lang="ru-RU" sz="1200" dirty="0">
                          <a:effectLst/>
                        </a:rPr>
                        <a:t> государственный университет)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84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Финляндия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(Университет Восточной Финляндии, Университет г. </a:t>
                      </a:r>
                      <a:r>
                        <a:rPr lang="ru-RU" sz="1200" dirty="0" err="1">
                          <a:effectLst/>
                        </a:rPr>
                        <a:t>Оулу</a:t>
                      </a:r>
                      <a:r>
                        <a:rPr lang="ru-RU" sz="1200" dirty="0">
                          <a:effectLst/>
                        </a:rPr>
                        <a:t>, Университет г. Турку, Университет </a:t>
                      </a:r>
                      <a:r>
                        <a:rPr lang="ru-RU" sz="1200" dirty="0" err="1">
                          <a:effectLst/>
                        </a:rPr>
                        <a:t>Ювяскюля</a:t>
                      </a:r>
                      <a:r>
                        <a:rPr lang="ru-RU" sz="1200" dirty="0">
                          <a:effectLst/>
                        </a:rPr>
                        <a:t>, Университет Лапландии)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3</a:t>
                      </a:r>
                      <a:endParaRPr lang="ru-RU" sz="120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Япония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(Университет </a:t>
                      </a:r>
                      <a:r>
                        <a:rPr lang="ru-RU" sz="1200" dirty="0" err="1">
                          <a:effectLst/>
                        </a:rPr>
                        <a:t>Кансай</a:t>
                      </a:r>
                      <a:r>
                        <a:rPr lang="ru-RU" sz="1200" dirty="0">
                          <a:effectLst/>
                        </a:rPr>
                        <a:t>-Гайдай, Университет </a:t>
                      </a:r>
                      <a:r>
                        <a:rPr lang="ru-RU" sz="1200" dirty="0" err="1">
                          <a:effectLst/>
                        </a:rPr>
                        <a:t>Дзёти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Дайгаку</a:t>
                      </a:r>
                      <a:r>
                        <a:rPr lang="ru-RU" sz="1200" dirty="0">
                          <a:effectLst/>
                        </a:rPr>
                        <a:t>)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  <a:endParaRPr lang="ru-RU" sz="120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Швейцария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Женевский университет)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08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Бельгия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(Брюссельский институт переводчиков Высшей школы Брюсселя)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США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Университет штата Техас в </a:t>
                      </a:r>
                      <a:r>
                        <a:rPr lang="ru-RU" sz="1200" dirty="0" err="1">
                          <a:effectLst/>
                        </a:rPr>
                        <a:t>Браунсвилле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Франция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Страсбургский университет)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Польша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(Университет </a:t>
                      </a:r>
                      <a:r>
                        <a:rPr lang="ru-RU" sz="1200" dirty="0" err="1">
                          <a:effectLst/>
                        </a:rPr>
                        <a:t>Зелёна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Гура</a:t>
                      </a:r>
                      <a:r>
                        <a:rPr lang="ru-RU" sz="1200" dirty="0">
                          <a:effectLst/>
                        </a:rPr>
                        <a:t>, Университет Жешува)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7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ИТОГО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58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77" marR="48777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79512" y="1412776"/>
            <a:ext cx="6408712" cy="5040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1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-30008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244433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РОССИЙСКИЕ СТУДЕНТЫ, </a:t>
            </a:r>
            <a:r>
              <a:rPr lang="ru-RU" sz="2000" b="1" dirty="0">
                <a:solidFill>
                  <a:schemeClr val="bg1"/>
                </a:solidFill>
              </a:rPr>
              <a:t>ОБУЧАЮЩИЕСЯ ПО ПРОГРАММАМ МЕЖДУНАРОДНОЙ АКАДЕМИЧЕСКОЙ МОБИЛЬНОСТИ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62007"/>
              </p:ext>
            </p:extLst>
          </p:nvPr>
        </p:nvGraphicFramePr>
        <p:xfrm>
          <a:off x="431540" y="1172944"/>
          <a:ext cx="8244916" cy="553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7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2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71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78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2253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                                                       Год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Подразделение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2013-2014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2014-2015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2015-2016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Институт иностранных языков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Филологический факультет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 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Институт детства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1                 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Институт экономики и управления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Институт психологии </a:t>
                      </a:r>
                      <a:r>
                        <a:rPr lang="ru-RU" sz="1400" baseline="0" dirty="0" smtClean="0">
                          <a:effectLst/>
                        </a:rPr>
                        <a:t> и пед</a:t>
                      </a:r>
                      <a:r>
                        <a:rPr lang="ru-RU" sz="1400" dirty="0" smtClean="0">
                          <a:effectLst/>
                        </a:rPr>
                        <a:t>агогики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Институт музыки, театра и хореографии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87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Институт компьютерных наук и </a:t>
                      </a:r>
                      <a:r>
                        <a:rPr lang="ru-RU" sz="1400" dirty="0" smtClean="0">
                          <a:effectLst/>
                        </a:rPr>
                        <a:t>технологического  обр.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Факультет химии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Факультет социальных наук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Факультет географии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Факультет изобразительного искусства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>
                          <a:effectLst/>
                        </a:rPr>
                        <a:t>Институт дефектологического образования и реабилитации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>
                          <a:effectLst/>
                        </a:rPr>
                        <a:t>Институт народов Севера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>
                          <a:effectLst/>
                        </a:rPr>
                        <a:t>Факультет математики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Факультет физики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>
                          <a:effectLst/>
                        </a:rPr>
                        <a:t>Факультет философии человека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25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Юридический факультет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>
                          <a:effectLst/>
                        </a:rPr>
                        <a:t>            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0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54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49" marR="34949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4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567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Пути </a:t>
            </a:r>
            <a:r>
              <a:rPr lang="ru-RU" sz="3200" b="1" dirty="0" smtClean="0">
                <a:solidFill>
                  <a:prstClr val="white"/>
                </a:solidFill>
              </a:rPr>
              <a:t>достижения результатов</a:t>
            </a:r>
            <a:r>
              <a:rPr lang="ru-RU" sz="3200" b="1" dirty="0">
                <a:solidFill>
                  <a:prstClr val="white"/>
                </a:solidFill>
              </a:rPr>
              <a:t>: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75555" y="1400280"/>
            <a:ext cx="7992889" cy="545772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Развитие системы обеспечения международной академической мобильности</a:t>
            </a:r>
            <a:r>
              <a:rPr lang="ru-RU" dirty="0"/>
              <a:t> (целенаправленный поиск зарубежных партнёров, заинтересованных, прежде всего, в организации академической мобильности; более активное вхождение Герценовского университета в международные ассоциации, консорциумы и сети университетов, предлагающие реализацию совместных образовательных программ; ориентация НПР университета на системную </a:t>
            </a:r>
            <a:r>
              <a:rPr lang="ru-RU" dirty="0" err="1"/>
              <a:t>грантовую</a:t>
            </a:r>
            <a:r>
              <a:rPr lang="ru-RU" dirty="0"/>
              <a:t> деятельность, направленную на расширение возможностей академической мобильности студентов и т.д.)</a:t>
            </a:r>
          </a:p>
          <a:p>
            <a:pPr lvl="0"/>
            <a:r>
              <a:rPr lang="ru-RU" b="1" dirty="0"/>
              <a:t>Совершенствование механизма участия студентов в программах академической мобильности</a:t>
            </a:r>
            <a:r>
              <a:rPr lang="ru-RU" dirty="0"/>
              <a:t> (формирование индивидуальных образовательных маршрутов студентов, участвующих в программах академической мобильности, поддержка участия студентов и аспирантов в ежегодно проводимых Министерством образования и науки РФ всероссийских конкурсах на получение стипендий Президента России для последующего обучения за рубежом; организация информационных семинаров для студентов РГПУ им. А.И. Герцена об образовательных обменных программах, реализуемых зарубежными организациями и учреждениями, а также о проходящих в городе образовательных выставках и т.д.)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6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40768"/>
            <a:ext cx="691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КОЛИЧЕСТВО ОБРАЗОВАТЕЛЬНЫХ ПРОГРАММ, ПРЕПОДАВАЕМЫХ НА ИНОСТРАННЫХ ЯЗЫКАХ 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491633287"/>
              </p:ext>
            </p:extLst>
          </p:nvPr>
        </p:nvGraphicFramePr>
        <p:xfrm>
          <a:off x="107504" y="5085184"/>
          <a:ext cx="8712967" cy="155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3" name="Straight Connector 6"/>
          <p:cNvCxnSpPr/>
          <p:nvPr/>
        </p:nvCxnSpPr>
        <p:spPr>
          <a:xfrm flipV="1">
            <a:off x="2858885" y="2348880"/>
            <a:ext cx="6249619" cy="26862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161"/>
          <p:cNvGrpSpPr/>
          <p:nvPr/>
        </p:nvGrpSpPr>
        <p:grpSpPr>
          <a:xfrm>
            <a:off x="7499879" y="993188"/>
            <a:ext cx="1425794" cy="1723099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51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E84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2400" b="1" dirty="0" smtClean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2020</a:t>
              </a:r>
              <a:endParaRPr lang="en-US" sz="2400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4" name="Group 157"/>
          <p:cNvGrpSpPr/>
          <p:nvPr/>
        </p:nvGrpSpPr>
        <p:grpSpPr>
          <a:xfrm>
            <a:off x="6177429" y="1740675"/>
            <a:ext cx="1274891" cy="1594428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55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7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2000" b="1" dirty="0" smtClean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  <a:endParaRPr lang="en-US" sz="2000" b="1" dirty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8" name="Group 153"/>
          <p:cNvGrpSpPr/>
          <p:nvPr/>
        </p:nvGrpSpPr>
        <p:grpSpPr>
          <a:xfrm>
            <a:off x="4906590" y="2478162"/>
            <a:ext cx="1105569" cy="1454894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59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9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60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b="1" dirty="0" smtClean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  <a:endParaRPr lang="en-US" b="1" dirty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2" name="Group 149"/>
          <p:cNvGrpSpPr/>
          <p:nvPr/>
        </p:nvGrpSpPr>
        <p:grpSpPr>
          <a:xfrm>
            <a:off x="3672146" y="3284065"/>
            <a:ext cx="956881" cy="1174982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63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8D4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600" b="1" dirty="0" smtClean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  <a:endParaRPr lang="en-US" sz="1600" b="1" dirty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6" name="Group 15"/>
          <p:cNvGrpSpPr/>
          <p:nvPr/>
        </p:nvGrpSpPr>
        <p:grpSpPr>
          <a:xfrm>
            <a:off x="2497669" y="3912945"/>
            <a:ext cx="778187" cy="1092205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67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8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9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en-US" sz="14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391336" y="4759910"/>
            <a:ext cx="1632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 программа</a:t>
            </a:r>
            <a:endParaRPr lang="ru-RU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388436" y="2780928"/>
            <a:ext cx="1792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5</a:t>
            </a:r>
            <a:endParaRPr lang="ru-RU" sz="2000" b="1" dirty="0">
              <a:solidFill>
                <a:srgbClr val="E84C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56900" y="3279202"/>
            <a:ext cx="162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4</a:t>
            </a:r>
            <a:endParaRPr lang="ru-RU" sz="2000" b="1" dirty="0">
              <a:solidFill>
                <a:srgbClr val="27AE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806" y="3754926"/>
            <a:ext cx="149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3</a:t>
            </a:r>
            <a:endParaRPr lang="ru-RU" b="1" dirty="0">
              <a:solidFill>
                <a:srgbClr val="297F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1873" y="4336532"/>
            <a:ext cx="1423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2</a:t>
            </a:r>
            <a:endParaRPr lang="ru-RU" sz="1600" b="1" dirty="0">
              <a:solidFill>
                <a:srgbClr val="8D44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ОБРАЗОВАТЕЛЬНЫЕ ПРОГРАММЫ, ЧАСТИЧНО ПРЕПОДАВАЕМЫЕ </a:t>
            </a:r>
            <a:r>
              <a:rPr lang="ru-RU" sz="2800" i="1" dirty="0">
                <a:solidFill>
                  <a:schemeClr val="bg1"/>
                </a:solidFill>
              </a:rPr>
              <a:t>НА ИНОСТРАННЫХ ЯЗЫКАХ 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733422" y="1659487"/>
            <a:ext cx="3360371" cy="477764"/>
          </a:xfrm>
          <a:custGeom>
            <a:avLst/>
            <a:gdLst>
              <a:gd name="connsiteX0" fmla="*/ 0 w 955529"/>
              <a:gd name="connsiteY0" fmla="*/ 47776 h 477764"/>
              <a:gd name="connsiteX1" fmla="*/ 47776 w 955529"/>
              <a:gd name="connsiteY1" fmla="*/ 0 h 477764"/>
              <a:gd name="connsiteX2" fmla="*/ 907753 w 955529"/>
              <a:gd name="connsiteY2" fmla="*/ 0 h 477764"/>
              <a:gd name="connsiteX3" fmla="*/ 955529 w 955529"/>
              <a:gd name="connsiteY3" fmla="*/ 47776 h 477764"/>
              <a:gd name="connsiteX4" fmla="*/ 955529 w 955529"/>
              <a:gd name="connsiteY4" fmla="*/ 429988 h 477764"/>
              <a:gd name="connsiteX5" fmla="*/ 907753 w 955529"/>
              <a:gd name="connsiteY5" fmla="*/ 477764 h 477764"/>
              <a:gd name="connsiteX6" fmla="*/ 47776 w 955529"/>
              <a:gd name="connsiteY6" fmla="*/ 477764 h 477764"/>
              <a:gd name="connsiteX7" fmla="*/ 0 w 955529"/>
              <a:gd name="connsiteY7" fmla="*/ 429988 h 477764"/>
              <a:gd name="connsiteX8" fmla="*/ 0 w 955529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5529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907753" y="0"/>
                </a:lnTo>
                <a:cubicBezTo>
                  <a:pt x="934139" y="0"/>
                  <a:pt x="955529" y="21390"/>
                  <a:pt x="955529" y="47776"/>
                </a:cubicBezTo>
                <a:lnTo>
                  <a:pt x="955529" y="429988"/>
                </a:lnTo>
                <a:cubicBezTo>
                  <a:pt x="955529" y="456374"/>
                  <a:pt x="934139" y="477764"/>
                  <a:pt x="907753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48" tIns="27963" rIns="34948" bIns="279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err="1" smtClean="0"/>
              <a:t>Бакалавриат</a:t>
            </a:r>
            <a:r>
              <a:rPr lang="ru-RU" sz="3200" kern="1200" dirty="0" smtClean="0"/>
              <a:t> </a:t>
            </a:r>
            <a:endParaRPr lang="ru-RU" sz="32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1069459" y="2137252"/>
            <a:ext cx="336034" cy="3583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8323"/>
                </a:lnTo>
                <a:lnTo>
                  <a:pt x="95552" y="358323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1237476" y="2256694"/>
            <a:ext cx="2856317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«Образование в области иностранного языка» </a:t>
            </a:r>
            <a:endParaRPr lang="ru-RU" sz="12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1069459" y="2137252"/>
            <a:ext cx="336034" cy="9555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55529"/>
                </a:lnTo>
                <a:lnTo>
                  <a:pt x="95552" y="95552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1237476" y="2853900"/>
            <a:ext cx="2856317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Перевод и </a:t>
            </a:r>
            <a:r>
              <a:rPr lang="ru-RU" sz="1200" kern="1200" dirty="0" err="1" smtClean="0"/>
              <a:t>переводоведение</a:t>
            </a:r>
            <a:endParaRPr lang="ru-RU" sz="12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69459" y="2137252"/>
            <a:ext cx="336034" cy="15527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52736"/>
                </a:lnTo>
                <a:lnTo>
                  <a:pt x="95552" y="1552736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1237476" y="3451106"/>
            <a:ext cx="2856317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Теория и методика преподавания иностранных языков и культур</a:t>
            </a:r>
            <a:endParaRPr lang="ru-RU" sz="12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1069459" y="2137252"/>
            <a:ext cx="336034" cy="21499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9942"/>
                </a:lnTo>
                <a:lnTo>
                  <a:pt x="95552" y="2149942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1237476" y="4048312"/>
            <a:ext cx="2856317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Химическое образование  (модуль «Перевод в сфере профессиональной коммуникации»)»</a:t>
            </a:r>
            <a:endParaRPr lang="ru-RU" sz="1200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1069459" y="2137252"/>
            <a:ext cx="336034" cy="27471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47148"/>
                </a:lnTo>
                <a:lnTo>
                  <a:pt x="95552" y="274714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1237476" y="4645518"/>
            <a:ext cx="2856317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smtClean="0"/>
              <a:t>Физическое образование (модуль «Перевод в сфере профессиональной коммуникации»)</a:t>
            </a:r>
            <a:endParaRPr lang="ru-RU" sz="1200" kern="1200"/>
          </a:p>
        </p:txBody>
      </p:sp>
      <p:sp>
        <p:nvSpPr>
          <p:cNvPr id="19" name="Полилиния 18"/>
          <p:cNvSpPr/>
          <p:nvPr/>
        </p:nvSpPr>
        <p:spPr>
          <a:xfrm>
            <a:off x="1069459" y="2137252"/>
            <a:ext cx="336034" cy="33443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44354"/>
                </a:lnTo>
                <a:lnTo>
                  <a:pt x="95552" y="3344354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олилиния 19"/>
          <p:cNvSpPr/>
          <p:nvPr/>
        </p:nvSpPr>
        <p:spPr>
          <a:xfrm>
            <a:off x="1237476" y="5242725"/>
            <a:ext cx="2856317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Образование в области иностранного языка («Раннее обучение иностранному языку»)</a:t>
            </a:r>
            <a:endParaRPr lang="ru-RU" sz="1200" kern="1200" dirty="0"/>
          </a:p>
        </p:txBody>
      </p:sp>
      <p:sp>
        <p:nvSpPr>
          <p:cNvPr id="21" name="Полилиния 20"/>
          <p:cNvSpPr/>
          <p:nvPr/>
        </p:nvSpPr>
        <p:spPr>
          <a:xfrm>
            <a:off x="4933891" y="1659487"/>
            <a:ext cx="3360371" cy="477764"/>
          </a:xfrm>
          <a:custGeom>
            <a:avLst/>
            <a:gdLst>
              <a:gd name="connsiteX0" fmla="*/ 0 w 955529"/>
              <a:gd name="connsiteY0" fmla="*/ 47776 h 477764"/>
              <a:gd name="connsiteX1" fmla="*/ 47776 w 955529"/>
              <a:gd name="connsiteY1" fmla="*/ 0 h 477764"/>
              <a:gd name="connsiteX2" fmla="*/ 907753 w 955529"/>
              <a:gd name="connsiteY2" fmla="*/ 0 h 477764"/>
              <a:gd name="connsiteX3" fmla="*/ 955529 w 955529"/>
              <a:gd name="connsiteY3" fmla="*/ 47776 h 477764"/>
              <a:gd name="connsiteX4" fmla="*/ 955529 w 955529"/>
              <a:gd name="connsiteY4" fmla="*/ 429988 h 477764"/>
              <a:gd name="connsiteX5" fmla="*/ 907753 w 955529"/>
              <a:gd name="connsiteY5" fmla="*/ 477764 h 477764"/>
              <a:gd name="connsiteX6" fmla="*/ 47776 w 955529"/>
              <a:gd name="connsiteY6" fmla="*/ 477764 h 477764"/>
              <a:gd name="connsiteX7" fmla="*/ 0 w 955529"/>
              <a:gd name="connsiteY7" fmla="*/ 429988 h 477764"/>
              <a:gd name="connsiteX8" fmla="*/ 0 w 955529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5529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907753" y="0"/>
                </a:lnTo>
                <a:cubicBezTo>
                  <a:pt x="934139" y="0"/>
                  <a:pt x="955529" y="21390"/>
                  <a:pt x="955529" y="47776"/>
                </a:cubicBezTo>
                <a:lnTo>
                  <a:pt x="955529" y="429988"/>
                </a:lnTo>
                <a:cubicBezTo>
                  <a:pt x="955529" y="456374"/>
                  <a:pt x="934139" y="477764"/>
                  <a:pt x="907753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48" tIns="27963" rIns="34948" bIns="279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/>
              <a:t>Магистратура</a:t>
            </a:r>
            <a:endParaRPr lang="ru-RU" sz="3200" kern="1200" dirty="0"/>
          </a:p>
        </p:txBody>
      </p:sp>
      <p:sp>
        <p:nvSpPr>
          <p:cNvPr id="22" name="Полилиния 21"/>
          <p:cNvSpPr/>
          <p:nvPr/>
        </p:nvSpPr>
        <p:spPr>
          <a:xfrm>
            <a:off x="5269929" y="2137252"/>
            <a:ext cx="336034" cy="3583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8323"/>
                </a:lnTo>
                <a:lnTo>
                  <a:pt x="95552" y="358323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5437946" y="2256694"/>
            <a:ext cx="2856316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Иностранные языки в контексте современной культуры</a:t>
            </a:r>
            <a:endParaRPr lang="ru-RU" sz="1200" kern="1200" dirty="0"/>
          </a:p>
        </p:txBody>
      </p:sp>
      <p:sp>
        <p:nvSpPr>
          <p:cNvPr id="24" name="Полилиния 23"/>
          <p:cNvSpPr/>
          <p:nvPr/>
        </p:nvSpPr>
        <p:spPr>
          <a:xfrm>
            <a:off x="5269929" y="2137252"/>
            <a:ext cx="336034" cy="9555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55529"/>
                </a:lnTo>
                <a:lnTo>
                  <a:pt x="95552" y="95552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 24"/>
          <p:cNvSpPr/>
          <p:nvPr/>
        </p:nvSpPr>
        <p:spPr>
          <a:xfrm>
            <a:off x="5437946" y="2853900"/>
            <a:ext cx="2856316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Современная лингвистика и межкультурная коммуникация</a:t>
            </a:r>
            <a:endParaRPr lang="ru-RU" sz="12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5269929" y="2137252"/>
            <a:ext cx="336034" cy="15527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52736"/>
                </a:lnTo>
                <a:lnTo>
                  <a:pt x="95552" y="1552736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олилиния 26"/>
          <p:cNvSpPr/>
          <p:nvPr/>
        </p:nvSpPr>
        <p:spPr>
          <a:xfrm>
            <a:off x="5437946" y="3451106"/>
            <a:ext cx="2856316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Технологии обучения в лингвистическом образовании</a:t>
            </a:r>
            <a:endParaRPr lang="ru-RU" sz="1200" kern="1200" dirty="0"/>
          </a:p>
        </p:txBody>
      </p:sp>
      <p:sp>
        <p:nvSpPr>
          <p:cNvPr id="28" name="Полилиния 27"/>
          <p:cNvSpPr/>
          <p:nvPr/>
        </p:nvSpPr>
        <p:spPr>
          <a:xfrm>
            <a:off x="5269929" y="2137252"/>
            <a:ext cx="336034" cy="21499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9942"/>
                </a:lnTo>
                <a:lnTo>
                  <a:pt x="95552" y="2149942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5437946" y="4048312"/>
            <a:ext cx="2856316" cy="477764"/>
          </a:xfrm>
          <a:custGeom>
            <a:avLst/>
            <a:gdLst>
              <a:gd name="connsiteX0" fmla="*/ 0 w 764423"/>
              <a:gd name="connsiteY0" fmla="*/ 47776 h 477764"/>
              <a:gd name="connsiteX1" fmla="*/ 47776 w 764423"/>
              <a:gd name="connsiteY1" fmla="*/ 0 h 477764"/>
              <a:gd name="connsiteX2" fmla="*/ 716647 w 764423"/>
              <a:gd name="connsiteY2" fmla="*/ 0 h 477764"/>
              <a:gd name="connsiteX3" fmla="*/ 764423 w 764423"/>
              <a:gd name="connsiteY3" fmla="*/ 47776 h 477764"/>
              <a:gd name="connsiteX4" fmla="*/ 764423 w 764423"/>
              <a:gd name="connsiteY4" fmla="*/ 429988 h 477764"/>
              <a:gd name="connsiteX5" fmla="*/ 716647 w 764423"/>
              <a:gd name="connsiteY5" fmla="*/ 477764 h 477764"/>
              <a:gd name="connsiteX6" fmla="*/ 47776 w 764423"/>
              <a:gd name="connsiteY6" fmla="*/ 477764 h 477764"/>
              <a:gd name="connsiteX7" fmla="*/ 0 w 764423"/>
              <a:gd name="connsiteY7" fmla="*/ 429988 h 477764"/>
              <a:gd name="connsiteX8" fmla="*/ 0 w 764423"/>
              <a:gd name="connsiteY8" fmla="*/ 47776 h 4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23" h="477764">
                <a:moveTo>
                  <a:pt x="0" y="47776"/>
                </a:moveTo>
                <a:cubicBezTo>
                  <a:pt x="0" y="21390"/>
                  <a:pt x="21390" y="0"/>
                  <a:pt x="47776" y="0"/>
                </a:cubicBezTo>
                <a:lnTo>
                  <a:pt x="716647" y="0"/>
                </a:lnTo>
                <a:cubicBezTo>
                  <a:pt x="743033" y="0"/>
                  <a:pt x="764423" y="21390"/>
                  <a:pt x="764423" y="47776"/>
                </a:cubicBezTo>
                <a:lnTo>
                  <a:pt x="764423" y="429988"/>
                </a:lnTo>
                <a:cubicBezTo>
                  <a:pt x="764423" y="456374"/>
                  <a:pt x="743033" y="477764"/>
                  <a:pt x="716647" y="477764"/>
                </a:cubicBezTo>
                <a:lnTo>
                  <a:pt x="47776" y="477764"/>
                </a:lnTo>
                <a:cubicBezTo>
                  <a:pt x="21390" y="477764"/>
                  <a:pt x="0" y="456374"/>
                  <a:pt x="0" y="429988"/>
                </a:cubicBezTo>
                <a:lnTo>
                  <a:pt x="0" y="4777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18" tIns="20343" rIns="23518" bIns="203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Практика и дидактика перевода</a:t>
            </a:r>
            <a:endParaRPr lang="ru-RU" sz="1200" kern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02972" y="4797152"/>
            <a:ext cx="30224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РАННЕЕ ОБУЧЕНИЕ ИНОСТРАННЫМ ЯЗЫКАМ И МЕЖКУЛЬТУРНАЯ КОММУНИКАЦИЯ</a:t>
            </a:r>
            <a:endParaRPr lang="ru-RU" i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AutoShape 2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4" descr="Картинки по запросу красная гал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08" y="4468950"/>
            <a:ext cx="2591450" cy="22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580112" y="6021288"/>
            <a:ext cx="301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</a:rPr>
              <a:t>Полностью на иностранном языке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971129" y="1115452"/>
            <a:ext cx="3980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2016-2017 учебный год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Международная деятельность университета во внешних оценках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22505" r="51934" b="42213"/>
          <a:stretch/>
        </p:blipFill>
        <p:spPr bwMode="auto">
          <a:xfrm>
            <a:off x="395536" y="1988840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29208" y="1160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Мониторинг эффективности вузов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показатели образовательной деятельности Герценовского университета 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567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Пути </a:t>
            </a:r>
            <a:r>
              <a:rPr lang="ru-RU" sz="3200" b="1" dirty="0" smtClean="0">
                <a:solidFill>
                  <a:prstClr val="white"/>
                </a:solidFill>
              </a:rPr>
              <a:t>достижения результатов</a:t>
            </a:r>
            <a:r>
              <a:rPr lang="ru-RU" sz="3200" b="1" dirty="0">
                <a:solidFill>
                  <a:prstClr val="white"/>
                </a:solidFill>
              </a:rPr>
              <a:t>: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75555" y="1400280"/>
            <a:ext cx="7992889" cy="54577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Интернационализация образовательной среды РГПУ им. А.И. Герцена</a:t>
            </a:r>
            <a:r>
              <a:rPr lang="ru-RU" dirty="0"/>
              <a:t> (ориентация факультетов и институтов РГПУ им. А.И. Герцена на системную разработку и реализацию модулей образовательных программ и собственно образовательных программ на иностранных языках; расширение программ повышения квалификации НПР с целью формирования профессиональных иноязычных компетенций; обучение управленческого персонала	на курсах повышения квалификации с целью овладения компетенциями сопровождения и  аудита образовательных программ на иностранных языках и пр.) </a:t>
            </a:r>
          </a:p>
          <a:p>
            <a:pPr lvl="0"/>
            <a:r>
              <a:rPr lang="ru-RU" b="1" dirty="0"/>
              <a:t>Совершенствование системы учебно-методического сопровождения образовательной </a:t>
            </a:r>
            <a:r>
              <a:rPr lang="ru-RU" b="1" dirty="0" smtClean="0"/>
              <a:t>деятельности </a:t>
            </a:r>
            <a:r>
              <a:rPr lang="ru-RU" dirty="0" smtClean="0"/>
              <a:t>(</a:t>
            </a:r>
            <a:r>
              <a:rPr lang="ru-RU" dirty="0"/>
              <a:t>разработка совместных образовательных программ двух дипломов с университетами-партнерами; получение международной аккредитации </a:t>
            </a:r>
            <a:r>
              <a:rPr lang="ru-RU" dirty="0" smtClean="0"/>
              <a:t>программ; </a:t>
            </a:r>
            <a:r>
              <a:rPr lang="ru-RU" dirty="0"/>
              <a:t>развитие системы дополнительного иноязычного образования </a:t>
            </a:r>
            <a:r>
              <a:rPr lang="ru-RU" dirty="0" smtClean="0"/>
              <a:t>студентов </a:t>
            </a:r>
            <a:r>
              <a:rPr lang="ru-RU" dirty="0"/>
              <a:t>обучающихся на данных программах </a:t>
            </a:r>
            <a:r>
              <a:rPr lang="ru-RU" dirty="0" smtClean="0"/>
              <a:t>и пр.)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6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Целевые показатели  программы развития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4076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КОЛИЧЕСТВО СЛУШАТЕЛЕЙ, ОБУЧАЮЩИХСЯ ДИСТАНЦИОННО ПОСРЕДСТВОМ «ВИРТУАЛЬНОГО КАБИНЕТА ОБУЧЕНИЯ РУССКОМУ ЯЗЫКУ КАК ИНОСТРАННОМУ»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6000911" y="2284480"/>
            <a:ext cx="1739328" cy="1739328"/>
            <a:chOff x="7586663" y="2187575"/>
            <a:chExt cx="1697038" cy="1697038"/>
          </a:xfrm>
          <a:solidFill>
            <a:srgbClr val="E84C3D"/>
          </a:solidFill>
        </p:grpSpPr>
        <p:sp>
          <p:nvSpPr>
            <p:cNvPr id="10" name="Freeform 184"/>
            <p:cNvSpPr>
              <a:spLocks/>
            </p:cNvSpPr>
            <p:nvPr/>
          </p:nvSpPr>
          <p:spPr bwMode="auto">
            <a:xfrm>
              <a:off x="7586663" y="2982913"/>
              <a:ext cx="901700" cy="901700"/>
            </a:xfrm>
            <a:custGeom>
              <a:avLst/>
              <a:gdLst>
                <a:gd name="T0" fmla="*/ 984 w 2272"/>
                <a:gd name="T1" fmla="*/ 2272 h 2272"/>
                <a:gd name="T2" fmla="*/ 959 w 2272"/>
                <a:gd name="T3" fmla="*/ 2191 h 2272"/>
                <a:gd name="T4" fmla="*/ 928 w 2272"/>
                <a:gd name="T5" fmla="*/ 2033 h 2272"/>
                <a:gd name="T6" fmla="*/ 919 w 2272"/>
                <a:gd name="T7" fmla="*/ 1881 h 2272"/>
                <a:gd name="T8" fmla="*/ 931 w 2272"/>
                <a:gd name="T9" fmla="*/ 1734 h 2272"/>
                <a:gd name="T10" fmla="*/ 961 w 2272"/>
                <a:gd name="T11" fmla="*/ 1597 h 2272"/>
                <a:gd name="T12" fmla="*/ 1009 w 2272"/>
                <a:gd name="T13" fmla="*/ 1469 h 2272"/>
                <a:gd name="T14" fmla="*/ 1072 w 2272"/>
                <a:gd name="T15" fmla="*/ 1351 h 2272"/>
                <a:gd name="T16" fmla="*/ 1151 w 2272"/>
                <a:gd name="T17" fmla="*/ 1245 h 2272"/>
                <a:gd name="T18" fmla="*/ 1246 w 2272"/>
                <a:gd name="T19" fmla="*/ 1151 h 2272"/>
                <a:gd name="T20" fmla="*/ 1352 w 2272"/>
                <a:gd name="T21" fmla="*/ 1072 h 2272"/>
                <a:gd name="T22" fmla="*/ 1470 w 2272"/>
                <a:gd name="T23" fmla="*/ 1007 h 2272"/>
                <a:gd name="T24" fmla="*/ 1598 w 2272"/>
                <a:gd name="T25" fmla="*/ 961 h 2272"/>
                <a:gd name="T26" fmla="*/ 1736 w 2272"/>
                <a:gd name="T27" fmla="*/ 930 h 2272"/>
                <a:gd name="T28" fmla="*/ 1881 w 2272"/>
                <a:gd name="T29" fmla="*/ 919 h 2272"/>
                <a:gd name="T30" fmla="*/ 2034 w 2272"/>
                <a:gd name="T31" fmla="*/ 928 h 2272"/>
                <a:gd name="T32" fmla="*/ 2192 w 2272"/>
                <a:gd name="T33" fmla="*/ 958 h 2272"/>
                <a:gd name="T34" fmla="*/ 2272 w 2272"/>
                <a:gd name="T35" fmla="*/ 983 h 2272"/>
                <a:gd name="T36" fmla="*/ 1290 w 2272"/>
                <a:gd name="T37" fmla="*/ 0 h 2272"/>
                <a:gd name="T38" fmla="*/ 1314 w 2272"/>
                <a:gd name="T39" fmla="*/ 81 h 2272"/>
                <a:gd name="T40" fmla="*/ 1344 w 2272"/>
                <a:gd name="T41" fmla="*/ 239 h 2272"/>
                <a:gd name="T42" fmla="*/ 1353 w 2272"/>
                <a:gd name="T43" fmla="*/ 392 h 2272"/>
                <a:gd name="T44" fmla="*/ 1343 w 2272"/>
                <a:gd name="T45" fmla="*/ 537 h 2272"/>
                <a:gd name="T46" fmla="*/ 1313 w 2272"/>
                <a:gd name="T47" fmla="*/ 674 h 2272"/>
                <a:gd name="T48" fmla="*/ 1265 w 2272"/>
                <a:gd name="T49" fmla="*/ 804 h 2272"/>
                <a:gd name="T50" fmla="*/ 1200 w 2272"/>
                <a:gd name="T51" fmla="*/ 922 h 2272"/>
                <a:gd name="T52" fmla="*/ 1121 w 2272"/>
                <a:gd name="T53" fmla="*/ 1028 h 2272"/>
                <a:gd name="T54" fmla="*/ 1028 w 2272"/>
                <a:gd name="T55" fmla="*/ 1121 h 2272"/>
                <a:gd name="T56" fmla="*/ 922 w 2272"/>
                <a:gd name="T57" fmla="*/ 1200 h 2272"/>
                <a:gd name="T58" fmla="*/ 804 w 2272"/>
                <a:gd name="T59" fmla="*/ 1264 h 2272"/>
                <a:gd name="T60" fmla="*/ 675 w 2272"/>
                <a:gd name="T61" fmla="*/ 1312 h 2272"/>
                <a:gd name="T62" fmla="*/ 538 w 2272"/>
                <a:gd name="T63" fmla="*/ 1342 h 2272"/>
                <a:gd name="T64" fmla="*/ 392 w 2272"/>
                <a:gd name="T65" fmla="*/ 1353 h 2272"/>
                <a:gd name="T66" fmla="*/ 240 w 2272"/>
                <a:gd name="T67" fmla="*/ 1344 h 2272"/>
                <a:gd name="T68" fmla="*/ 82 w 2272"/>
                <a:gd name="T69" fmla="*/ 1313 h 2272"/>
                <a:gd name="T70" fmla="*/ 0 w 2272"/>
                <a:gd name="T71" fmla="*/ 1289 h 2272"/>
                <a:gd name="T72" fmla="*/ 984 w 2272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2" h="2272">
                  <a:moveTo>
                    <a:pt x="984" y="2272"/>
                  </a:moveTo>
                  <a:lnTo>
                    <a:pt x="959" y="2191"/>
                  </a:lnTo>
                  <a:lnTo>
                    <a:pt x="928" y="2033"/>
                  </a:lnTo>
                  <a:lnTo>
                    <a:pt x="919" y="1881"/>
                  </a:lnTo>
                  <a:lnTo>
                    <a:pt x="931" y="1734"/>
                  </a:lnTo>
                  <a:lnTo>
                    <a:pt x="961" y="1597"/>
                  </a:lnTo>
                  <a:lnTo>
                    <a:pt x="1009" y="1469"/>
                  </a:lnTo>
                  <a:lnTo>
                    <a:pt x="1072" y="1351"/>
                  </a:lnTo>
                  <a:lnTo>
                    <a:pt x="1151" y="1245"/>
                  </a:lnTo>
                  <a:lnTo>
                    <a:pt x="1246" y="1151"/>
                  </a:lnTo>
                  <a:lnTo>
                    <a:pt x="1352" y="1072"/>
                  </a:lnTo>
                  <a:lnTo>
                    <a:pt x="1470" y="1007"/>
                  </a:lnTo>
                  <a:lnTo>
                    <a:pt x="1598" y="961"/>
                  </a:lnTo>
                  <a:lnTo>
                    <a:pt x="1736" y="930"/>
                  </a:lnTo>
                  <a:lnTo>
                    <a:pt x="1881" y="919"/>
                  </a:lnTo>
                  <a:lnTo>
                    <a:pt x="2034" y="928"/>
                  </a:lnTo>
                  <a:lnTo>
                    <a:pt x="2192" y="958"/>
                  </a:lnTo>
                  <a:lnTo>
                    <a:pt x="2272" y="983"/>
                  </a:lnTo>
                  <a:lnTo>
                    <a:pt x="1290" y="0"/>
                  </a:lnTo>
                  <a:lnTo>
                    <a:pt x="1314" y="81"/>
                  </a:lnTo>
                  <a:lnTo>
                    <a:pt x="1344" y="239"/>
                  </a:lnTo>
                  <a:lnTo>
                    <a:pt x="1353" y="392"/>
                  </a:lnTo>
                  <a:lnTo>
                    <a:pt x="1343" y="537"/>
                  </a:lnTo>
                  <a:lnTo>
                    <a:pt x="1313" y="674"/>
                  </a:lnTo>
                  <a:lnTo>
                    <a:pt x="1265" y="804"/>
                  </a:lnTo>
                  <a:lnTo>
                    <a:pt x="1200" y="922"/>
                  </a:lnTo>
                  <a:lnTo>
                    <a:pt x="1121" y="1028"/>
                  </a:lnTo>
                  <a:lnTo>
                    <a:pt x="1028" y="1121"/>
                  </a:lnTo>
                  <a:lnTo>
                    <a:pt x="922" y="1200"/>
                  </a:lnTo>
                  <a:lnTo>
                    <a:pt x="804" y="1264"/>
                  </a:lnTo>
                  <a:lnTo>
                    <a:pt x="675" y="1312"/>
                  </a:lnTo>
                  <a:lnTo>
                    <a:pt x="538" y="1342"/>
                  </a:lnTo>
                  <a:lnTo>
                    <a:pt x="392" y="1353"/>
                  </a:lnTo>
                  <a:lnTo>
                    <a:pt x="240" y="1344"/>
                  </a:lnTo>
                  <a:lnTo>
                    <a:pt x="82" y="1313"/>
                  </a:lnTo>
                  <a:lnTo>
                    <a:pt x="0" y="1289"/>
                  </a:lnTo>
                  <a:lnTo>
                    <a:pt x="984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93"/>
            <p:cNvSpPr>
              <a:spLocks/>
            </p:cNvSpPr>
            <p:nvPr/>
          </p:nvSpPr>
          <p:spPr bwMode="auto">
            <a:xfrm>
              <a:off x="8069263" y="2187575"/>
              <a:ext cx="1214438" cy="1214438"/>
            </a:xfrm>
            <a:custGeom>
              <a:avLst/>
              <a:gdLst>
                <a:gd name="T0" fmla="*/ 1451 w 3061"/>
                <a:gd name="T1" fmla="*/ 2 h 3062"/>
                <a:gd name="T2" fmla="*/ 1148 w 3061"/>
                <a:gd name="T3" fmla="*/ 47 h 3062"/>
                <a:gd name="T4" fmla="*/ 867 w 3061"/>
                <a:gd name="T5" fmla="*/ 151 h 3062"/>
                <a:gd name="T6" fmla="*/ 614 w 3061"/>
                <a:gd name="T7" fmla="*/ 304 h 3062"/>
                <a:gd name="T8" fmla="*/ 398 w 3061"/>
                <a:gd name="T9" fmla="*/ 501 h 3062"/>
                <a:gd name="T10" fmla="*/ 221 w 3061"/>
                <a:gd name="T11" fmla="*/ 737 h 3062"/>
                <a:gd name="T12" fmla="*/ 92 w 3061"/>
                <a:gd name="T13" fmla="*/ 1005 h 3062"/>
                <a:gd name="T14" fmla="*/ 17 w 3061"/>
                <a:gd name="T15" fmla="*/ 1298 h 3062"/>
                <a:gd name="T16" fmla="*/ 0 w 3061"/>
                <a:gd name="T17" fmla="*/ 1531 h 3062"/>
                <a:gd name="T18" fmla="*/ 17 w 3061"/>
                <a:gd name="T19" fmla="*/ 1764 h 3062"/>
                <a:gd name="T20" fmla="*/ 92 w 3061"/>
                <a:gd name="T21" fmla="*/ 2057 h 3062"/>
                <a:gd name="T22" fmla="*/ 221 w 3061"/>
                <a:gd name="T23" fmla="*/ 2326 h 3062"/>
                <a:gd name="T24" fmla="*/ 398 w 3061"/>
                <a:gd name="T25" fmla="*/ 2560 h 3062"/>
                <a:gd name="T26" fmla="*/ 614 w 3061"/>
                <a:gd name="T27" fmla="*/ 2759 h 3062"/>
                <a:gd name="T28" fmla="*/ 867 w 3061"/>
                <a:gd name="T29" fmla="*/ 2912 h 3062"/>
                <a:gd name="T30" fmla="*/ 1148 w 3061"/>
                <a:gd name="T31" fmla="*/ 3014 h 3062"/>
                <a:gd name="T32" fmla="*/ 1451 w 3061"/>
                <a:gd name="T33" fmla="*/ 3061 h 3062"/>
                <a:gd name="T34" fmla="*/ 1609 w 3061"/>
                <a:gd name="T35" fmla="*/ 3061 h 3062"/>
                <a:gd name="T36" fmla="*/ 1914 w 3061"/>
                <a:gd name="T37" fmla="*/ 3014 h 3062"/>
                <a:gd name="T38" fmla="*/ 2195 w 3061"/>
                <a:gd name="T39" fmla="*/ 2912 h 3062"/>
                <a:gd name="T40" fmla="*/ 2447 w 3061"/>
                <a:gd name="T41" fmla="*/ 2759 h 3062"/>
                <a:gd name="T42" fmla="*/ 2664 w 3061"/>
                <a:gd name="T43" fmla="*/ 2560 h 3062"/>
                <a:gd name="T44" fmla="*/ 2841 w 3061"/>
                <a:gd name="T45" fmla="*/ 2326 h 3062"/>
                <a:gd name="T46" fmla="*/ 2969 w 3061"/>
                <a:gd name="T47" fmla="*/ 2057 h 3062"/>
                <a:gd name="T48" fmla="*/ 3044 w 3061"/>
                <a:gd name="T49" fmla="*/ 1764 h 3062"/>
                <a:gd name="T50" fmla="*/ 3061 w 3061"/>
                <a:gd name="T51" fmla="*/ 1531 h 3062"/>
                <a:gd name="T52" fmla="*/ 3044 w 3061"/>
                <a:gd name="T53" fmla="*/ 1298 h 3062"/>
                <a:gd name="T54" fmla="*/ 2969 w 3061"/>
                <a:gd name="T55" fmla="*/ 1005 h 3062"/>
                <a:gd name="T56" fmla="*/ 2841 w 3061"/>
                <a:gd name="T57" fmla="*/ 737 h 3062"/>
                <a:gd name="T58" fmla="*/ 2664 w 3061"/>
                <a:gd name="T59" fmla="*/ 501 h 3062"/>
                <a:gd name="T60" fmla="*/ 2447 w 3061"/>
                <a:gd name="T61" fmla="*/ 304 h 3062"/>
                <a:gd name="T62" fmla="*/ 2195 w 3061"/>
                <a:gd name="T63" fmla="*/ 151 h 3062"/>
                <a:gd name="T64" fmla="*/ 1914 w 3061"/>
                <a:gd name="T65" fmla="*/ 47 h 3062"/>
                <a:gd name="T66" fmla="*/ 1609 w 3061"/>
                <a:gd name="T67" fmla="*/ 2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1" h="3062">
                  <a:moveTo>
                    <a:pt x="1530" y="0"/>
                  </a:moveTo>
                  <a:lnTo>
                    <a:pt x="1451" y="2"/>
                  </a:lnTo>
                  <a:lnTo>
                    <a:pt x="1297" y="17"/>
                  </a:lnTo>
                  <a:lnTo>
                    <a:pt x="1148" y="47"/>
                  </a:lnTo>
                  <a:lnTo>
                    <a:pt x="1004" y="92"/>
                  </a:lnTo>
                  <a:lnTo>
                    <a:pt x="867" y="151"/>
                  </a:lnTo>
                  <a:lnTo>
                    <a:pt x="737" y="221"/>
                  </a:lnTo>
                  <a:lnTo>
                    <a:pt x="614" y="304"/>
                  </a:lnTo>
                  <a:lnTo>
                    <a:pt x="501" y="397"/>
                  </a:lnTo>
                  <a:lnTo>
                    <a:pt x="398" y="501"/>
                  </a:lnTo>
                  <a:lnTo>
                    <a:pt x="303" y="615"/>
                  </a:lnTo>
                  <a:lnTo>
                    <a:pt x="221" y="737"/>
                  </a:lnTo>
                  <a:lnTo>
                    <a:pt x="150" y="868"/>
                  </a:lnTo>
                  <a:lnTo>
                    <a:pt x="92" y="1005"/>
                  </a:lnTo>
                  <a:lnTo>
                    <a:pt x="48" y="1148"/>
                  </a:lnTo>
                  <a:lnTo>
                    <a:pt x="17" y="1298"/>
                  </a:lnTo>
                  <a:lnTo>
                    <a:pt x="1" y="1452"/>
                  </a:lnTo>
                  <a:lnTo>
                    <a:pt x="0" y="1531"/>
                  </a:lnTo>
                  <a:lnTo>
                    <a:pt x="1" y="1610"/>
                  </a:lnTo>
                  <a:lnTo>
                    <a:pt x="17" y="1764"/>
                  </a:lnTo>
                  <a:lnTo>
                    <a:pt x="48" y="1914"/>
                  </a:lnTo>
                  <a:lnTo>
                    <a:pt x="92" y="2057"/>
                  </a:lnTo>
                  <a:lnTo>
                    <a:pt x="150" y="2195"/>
                  </a:lnTo>
                  <a:lnTo>
                    <a:pt x="221" y="2326"/>
                  </a:lnTo>
                  <a:lnTo>
                    <a:pt x="303" y="2448"/>
                  </a:lnTo>
                  <a:lnTo>
                    <a:pt x="398" y="2560"/>
                  </a:lnTo>
                  <a:lnTo>
                    <a:pt x="501" y="2664"/>
                  </a:lnTo>
                  <a:lnTo>
                    <a:pt x="614" y="2759"/>
                  </a:lnTo>
                  <a:lnTo>
                    <a:pt x="737" y="2840"/>
                  </a:lnTo>
                  <a:lnTo>
                    <a:pt x="867" y="2912"/>
                  </a:lnTo>
                  <a:lnTo>
                    <a:pt x="1004" y="2970"/>
                  </a:lnTo>
                  <a:lnTo>
                    <a:pt x="1148" y="3014"/>
                  </a:lnTo>
                  <a:lnTo>
                    <a:pt x="1297" y="3045"/>
                  </a:lnTo>
                  <a:lnTo>
                    <a:pt x="1451" y="3061"/>
                  </a:lnTo>
                  <a:lnTo>
                    <a:pt x="1530" y="3062"/>
                  </a:lnTo>
                  <a:lnTo>
                    <a:pt x="1609" y="3061"/>
                  </a:lnTo>
                  <a:lnTo>
                    <a:pt x="1764" y="3045"/>
                  </a:lnTo>
                  <a:lnTo>
                    <a:pt x="1914" y="3014"/>
                  </a:lnTo>
                  <a:lnTo>
                    <a:pt x="2058" y="2970"/>
                  </a:lnTo>
                  <a:lnTo>
                    <a:pt x="2195" y="2912"/>
                  </a:lnTo>
                  <a:lnTo>
                    <a:pt x="2325" y="2840"/>
                  </a:lnTo>
                  <a:lnTo>
                    <a:pt x="2447" y="2759"/>
                  </a:lnTo>
                  <a:lnTo>
                    <a:pt x="2561" y="2664"/>
                  </a:lnTo>
                  <a:lnTo>
                    <a:pt x="2664" y="2560"/>
                  </a:lnTo>
                  <a:lnTo>
                    <a:pt x="2758" y="2448"/>
                  </a:lnTo>
                  <a:lnTo>
                    <a:pt x="2841" y="2326"/>
                  </a:lnTo>
                  <a:lnTo>
                    <a:pt x="2911" y="2195"/>
                  </a:lnTo>
                  <a:lnTo>
                    <a:pt x="2969" y="2057"/>
                  </a:lnTo>
                  <a:lnTo>
                    <a:pt x="3014" y="1914"/>
                  </a:lnTo>
                  <a:lnTo>
                    <a:pt x="3044" y="1764"/>
                  </a:lnTo>
                  <a:lnTo>
                    <a:pt x="3060" y="1610"/>
                  </a:lnTo>
                  <a:lnTo>
                    <a:pt x="3061" y="1531"/>
                  </a:lnTo>
                  <a:lnTo>
                    <a:pt x="3060" y="1452"/>
                  </a:lnTo>
                  <a:lnTo>
                    <a:pt x="3044" y="1298"/>
                  </a:lnTo>
                  <a:lnTo>
                    <a:pt x="3014" y="1148"/>
                  </a:lnTo>
                  <a:lnTo>
                    <a:pt x="2969" y="1005"/>
                  </a:lnTo>
                  <a:lnTo>
                    <a:pt x="2911" y="868"/>
                  </a:lnTo>
                  <a:lnTo>
                    <a:pt x="2841" y="737"/>
                  </a:lnTo>
                  <a:lnTo>
                    <a:pt x="2758" y="615"/>
                  </a:lnTo>
                  <a:lnTo>
                    <a:pt x="2664" y="501"/>
                  </a:lnTo>
                  <a:lnTo>
                    <a:pt x="2561" y="397"/>
                  </a:lnTo>
                  <a:lnTo>
                    <a:pt x="2447" y="304"/>
                  </a:lnTo>
                  <a:lnTo>
                    <a:pt x="2325" y="221"/>
                  </a:lnTo>
                  <a:lnTo>
                    <a:pt x="2195" y="151"/>
                  </a:lnTo>
                  <a:lnTo>
                    <a:pt x="2058" y="92"/>
                  </a:lnTo>
                  <a:lnTo>
                    <a:pt x="1914" y="47"/>
                  </a:lnTo>
                  <a:lnTo>
                    <a:pt x="1764" y="17"/>
                  </a:lnTo>
                  <a:lnTo>
                    <a:pt x="1609" y="2"/>
                  </a:lnTo>
                  <a:lnTo>
                    <a:pt x="15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94"/>
            <p:cNvSpPr>
              <a:spLocks/>
            </p:cNvSpPr>
            <p:nvPr/>
          </p:nvSpPr>
          <p:spPr bwMode="auto">
            <a:xfrm>
              <a:off x="8364538" y="2482850"/>
              <a:ext cx="623888" cy="623888"/>
            </a:xfrm>
            <a:custGeom>
              <a:avLst/>
              <a:gdLst>
                <a:gd name="T0" fmla="*/ 746 w 1574"/>
                <a:gd name="T1" fmla="*/ 1 h 1575"/>
                <a:gd name="T2" fmla="*/ 589 w 1574"/>
                <a:gd name="T3" fmla="*/ 25 h 1575"/>
                <a:gd name="T4" fmla="*/ 446 w 1574"/>
                <a:gd name="T5" fmla="*/ 78 h 1575"/>
                <a:gd name="T6" fmla="*/ 316 w 1574"/>
                <a:gd name="T7" fmla="*/ 157 h 1575"/>
                <a:gd name="T8" fmla="*/ 203 w 1574"/>
                <a:gd name="T9" fmla="*/ 258 h 1575"/>
                <a:gd name="T10" fmla="*/ 114 w 1574"/>
                <a:gd name="T11" fmla="*/ 380 h 1575"/>
                <a:gd name="T12" fmla="*/ 46 w 1574"/>
                <a:gd name="T13" fmla="*/ 517 h 1575"/>
                <a:gd name="T14" fmla="*/ 9 w 1574"/>
                <a:gd name="T15" fmla="*/ 668 h 1575"/>
                <a:gd name="T16" fmla="*/ 0 w 1574"/>
                <a:gd name="T17" fmla="*/ 788 h 1575"/>
                <a:gd name="T18" fmla="*/ 9 w 1574"/>
                <a:gd name="T19" fmla="*/ 907 h 1575"/>
                <a:gd name="T20" fmla="*/ 46 w 1574"/>
                <a:gd name="T21" fmla="*/ 1059 h 1575"/>
                <a:gd name="T22" fmla="*/ 114 w 1574"/>
                <a:gd name="T23" fmla="*/ 1196 h 1575"/>
                <a:gd name="T24" fmla="*/ 203 w 1574"/>
                <a:gd name="T25" fmla="*/ 1317 h 1575"/>
                <a:gd name="T26" fmla="*/ 316 w 1574"/>
                <a:gd name="T27" fmla="*/ 1419 h 1575"/>
                <a:gd name="T28" fmla="*/ 446 w 1574"/>
                <a:gd name="T29" fmla="*/ 1498 h 1575"/>
                <a:gd name="T30" fmla="*/ 589 w 1574"/>
                <a:gd name="T31" fmla="*/ 1550 h 1575"/>
                <a:gd name="T32" fmla="*/ 746 w 1574"/>
                <a:gd name="T33" fmla="*/ 1575 h 1575"/>
                <a:gd name="T34" fmla="*/ 828 w 1574"/>
                <a:gd name="T35" fmla="*/ 1575 h 1575"/>
                <a:gd name="T36" fmla="*/ 983 w 1574"/>
                <a:gd name="T37" fmla="*/ 1550 h 1575"/>
                <a:gd name="T38" fmla="*/ 1129 w 1574"/>
                <a:gd name="T39" fmla="*/ 1498 h 1575"/>
                <a:gd name="T40" fmla="*/ 1258 w 1574"/>
                <a:gd name="T41" fmla="*/ 1419 h 1575"/>
                <a:gd name="T42" fmla="*/ 1370 w 1574"/>
                <a:gd name="T43" fmla="*/ 1317 h 1575"/>
                <a:gd name="T44" fmla="*/ 1460 w 1574"/>
                <a:gd name="T45" fmla="*/ 1196 h 1575"/>
                <a:gd name="T46" fmla="*/ 1526 w 1574"/>
                <a:gd name="T47" fmla="*/ 1059 h 1575"/>
                <a:gd name="T48" fmla="*/ 1565 w 1574"/>
                <a:gd name="T49" fmla="*/ 907 h 1575"/>
                <a:gd name="T50" fmla="*/ 1574 w 1574"/>
                <a:gd name="T51" fmla="*/ 788 h 1575"/>
                <a:gd name="T52" fmla="*/ 1565 w 1574"/>
                <a:gd name="T53" fmla="*/ 668 h 1575"/>
                <a:gd name="T54" fmla="*/ 1526 w 1574"/>
                <a:gd name="T55" fmla="*/ 517 h 1575"/>
                <a:gd name="T56" fmla="*/ 1460 w 1574"/>
                <a:gd name="T57" fmla="*/ 380 h 1575"/>
                <a:gd name="T58" fmla="*/ 1370 w 1574"/>
                <a:gd name="T59" fmla="*/ 258 h 1575"/>
                <a:gd name="T60" fmla="*/ 1258 w 1574"/>
                <a:gd name="T61" fmla="*/ 157 h 1575"/>
                <a:gd name="T62" fmla="*/ 1129 w 1574"/>
                <a:gd name="T63" fmla="*/ 78 h 1575"/>
                <a:gd name="T64" fmla="*/ 983 w 1574"/>
                <a:gd name="T65" fmla="*/ 25 h 1575"/>
                <a:gd name="T66" fmla="*/ 828 w 1574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4" h="1575">
                  <a:moveTo>
                    <a:pt x="786" y="0"/>
                  </a:moveTo>
                  <a:lnTo>
                    <a:pt x="746" y="1"/>
                  </a:lnTo>
                  <a:lnTo>
                    <a:pt x="667" y="9"/>
                  </a:lnTo>
                  <a:lnTo>
                    <a:pt x="589" y="25"/>
                  </a:lnTo>
                  <a:lnTo>
                    <a:pt x="515" y="48"/>
                  </a:lnTo>
                  <a:lnTo>
                    <a:pt x="446" y="78"/>
                  </a:lnTo>
                  <a:lnTo>
                    <a:pt x="378" y="114"/>
                  </a:lnTo>
                  <a:lnTo>
                    <a:pt x="316" y="157"/>
                  </a:lnTo>
                  <a:lnTo>
                    <a:pt x="258" y="205"/>
                  </a:lnTo>
                  <a:lnTo>
                    <a:pt x="203" y="258"/>
                  </a:lnTo>
                  <a:lnTo>
                    <a:pt x="155" y="316"/>
                  </a:lnTo>
                  <a:lnTo>
                    <a:pt x="114" y="380"/>
                  </a:lnTo>
                  <a:lnTo>
                    <a:pt x="77" y="446"/>
                  </a:lnTo>
                  <a:lnTo>
                    <a:pt x="46" y="517"/>
                  </a:lnTo>
                  <a:lnTo>
                    <a:pt x="24" y="591"/>
                  </a:lnTo>
                  <a:lnTo>
                    <a:pt x="9" y="668"/>
                  </a:lnTo>
                  <a:lnTo>
                    <a:pt x="0" y="748"/>
                  </a:lnTo>
                  <a:lnTo>
                    <a:pt x="0" y="788"/>
                  </a:lnTo>
                  <a:lnTo>
                    <a:pt x="0" y="828"/>
                  </a:lnTo>
                  <a:lnTo>
                    <a:pt x="9" y="907"/>
                  </a:lnTo>
                  <a:lnTo>
                    <a:pt x="24" y="985"/>
                  </a:lnTo>
                  <a:lnTo>
                    <a:pt x="46" y="1059"/>
                  </a:lnTo>
                  <a:lnTo>
                    <a:pt x="77" y="1129"/>
                  </a:lnTo>
                  <a:lnTo>
                    <a:pt x="114" y="1196"/>
                  </a:lnTo>
                  <a:lnTo>
                    <a:pt x="155" y="1259"/>
                  </a:lnTo>
                  <a:lnTo>
                    <a:pt x="203" y="1317"/>
                  </a:lnTo>
                  <a:lnTo>
                    <a:pt x="258" y="1371"/>
                  </a:lnTo>
                  <a:lnTo>
                    <a:pt x="316" y="1419"/>
                  </a:lnTo>
                  <a:lnTo>
                    <a:pt x="378" y="1462"/>
                  </a:lnTo>
                  <a:lnTo>
                    <a:pt x="446" y="1498"/>
                  </a:lnTo>
                  <a:lnTo>
                    <a:pt x="515" y="1528"/>
                  </a:lnTo>
                  <a:lnTo>
                    <a:pt x="589" y="1550"/>
                  </a:lnTo>
                  <a:lnTo>
                    <a:pt x="667" y="1567"/>
                  </a:lnTo>
                  <a:lnTo>
                    <a:pt x="746" y="1575"/>
                  </a:lnTo>
                  <a:lnTo>
                    <a:pt x="786" y="1575"/>
                  </a:lnTo>
                  <a:lnTo>
                    <a:pt x="828" y="1575"/>
                  </a:lnTo>
                  <a:lnTo>
                    <a:pt x="907" y="1567"/>
                  </a:lnTo>
                  <a:lnTo>
                    <a:pt x="983" y="1550"/>
                  </a:lnTo>
                  <a:lnTo>
                    <a:pt x="1057" y="1528"/>
                  </a:lnTo>
                  <a:lnTo>
                    <a:pt x="1129" y="1498"/>
                  </a:lnTo>
                  <a:lnTo>
                    <a:pt x="1195" y="1462"/>
                  </a:lnTo>
                  <a:lnTo>
                    <a:pt x="1258" y="1419"/>
                  </a:lnTo>
                  <a:lnTo>
                    <a:pt x="1317" y="1371"/>
                  </a:lnTo>
                  <a:lnTo>
                    <a:pt x="1370" y="1317"/>
                  </a:lnTo>
                  <a:lnTo>
                    <a:pt x="1418" y="1259"/>
                  </a:lnTo>
                  <a:lnTo>
                    <a:pt x="1460" y="1196"/>
                  </a:lnTo>
                  <a:lnTo>
                    <a:pt x="1497" y="1129"/>
                  </a:lnTo>
                  <a:lnTo>
                    <a:pt x="1526" y="1059"/>
                  </a:lnTo>
                  <a:lnTo>
                    <a:pt x="1550" y="985"/>
                  </a:lnTo>
                  <a:lnTo>
                    <a:pt x="1565" y="907"/>
                  </a:lnTo>
                  <a:lnTo>
                    <a:pt x="1573" y="828"/>
                  </a:lnTo>
                  <a:lnTo>
                    <a:pt x="1574" y="788"/>
                  </a:lnTo>
                  <a:lnTo>
                    <a:pt x="1573" y="748"/>
                  </a:lnTo>
                  <a:lnTo>
                    <a:pt x="1565" y="668"/>
                  </a:lnTo>
                  <a:lnTo>
                    <a:pt x="1550" y="591"/>
                  </a:lnTo>
                  <a:lnTo>
                    <a:pt x="1526" y="517"/>
                  </a:lnTo>
                  <a:lnTo>
                    <a:pt x="1497" y="446"/>
                  </a:lnTo>
                  <a:lnTo>
                    <a:pt x="1460" y="380"/>
                  </a:lnTo>
                  <a:lnTo>
                    <a:pt x="1418" y="316"/>
                  </a:lnTo>
                  <a:lnTo>
                    <a:pt x="1370" y="258"/>
                  </a:lnTo>
                  <a:lnTo>
                    <a:pt x="1317" y="205"/>
                  </a:lnTo>
                  <a:lnTo>
                    <a:pt x="1258" y="157"/>
                  </a:lnTo>
                  <a:lnTo>
                    <a:pt x="1195" y="114"/>
                  </a:lnTo>
                  <a:lnTo>
                    <a:pt x="1129" y="78"/>
                  </a:lnTo>
                  <a:lnTo>
                    <a:pt x="1057" y="48"/>
                  </a:lnTo>
                  <a:lnTo>
                    <a:pt x="983" y="25"/>
                  </a:lnTo>
                  <a:lnTo>
                    <a:pt x="907" y="9"/>
                  </a:lnTo>
                  <a:lnTo>
                    <a:pt x="828" y="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b="1" dirty="0" smtClean="0">
                  <a:solidFill>
                    <a:srgbClr val="E84C3D"/>
                  </a:solidFill>
                </a:rPr>
                <a:t>2020</a:t>
              </a:r>
              <a:endParaRPr lang="en-US" b="1" dirty="0">
                <a:solidFill>
                  <a:srgbClr val="E84C3D"/>
                </a:solidFill>
              </a:endParaRPr>
            </a:p>
          </p:txBody>
        </p:sp>
      </p:grpSp>
      <p:grpSp>
        <p:nvGrpSpPr>
          <p:cNvPr id="13" name="Group 3"/>
          <p:cNvGrpSpPr/>
          <p:nvPr/>
        </p:nvGrpSpPr>
        <p:grpSpPr>
          <a:xfrm>
            <a:off x="4692754" y="3099638"/>
            <a:ext cx="1739328" cy="1739328"/>
            <a:chOff x="6310313" y="2982913"/>
            <a:chExt cx="1697038" cy="1697038"/>
          </a:xfrm>
          <a:solidFill>
            <a:srgbClr val="27AE61"/>
          </a:solidFill>
        </p:grpSpPr>
        <p:sp>
          <p:nvSpPr>
            <p:cNvPr id="14" name="Freeform 183"/>
            <p:cNvSpPr>
              <a:spLocks/>
            </p:cNvSpPr>
            <p:nvPr/>
          </p:nvSpPr>
          <p:spPr bwMode="auto">
            <a:xfrm>
              <a:off x="6310313" y="2982913"/>
              <a:ext cx="901700" cy="901700"/>
            </a:xfrm>
            <a:custGeom>
              <a:avLst/>
              <a:gdLst>
                <a:gd name="T0" fmla="*/ 1288 w 2271"/>
                <a:gd name="T1" fmla="*/ 2272 h 2272"/>
                <a:gd name="T2" fmla="*/ 1313 w 2271"/>
                <a:gd name="T3" fmla="*/ 2191 h 2272"/>
                <a:gd name="T4" fmla="*/ 1343 w 2271"/>
                <a:gd name="T5" fmla="*/ 2033 h 2272"/>
                <a:gd name="T6" fmla="*/ 1352 w 2271"/>
                <a:gd name="T7" fmla="*/ 1881 h 2272"/>
                <a:gd name="T8" fmla="*/ 1341 w 2271"/>
                <a:gd name="T9" fmla="*/ 1734 h 2272"/>
                <a:gd name="T10" fmla="*/ 1311 w 2271"/>
                <a:gd name="T11" fmla="*/ 1597 h 2272"/>
                <a:gd name="T12" fmla="*/ 1264 w 2271"/>
                <a:gd name="T13" fmla="*/ 1469 h 2272"/>
                <a:gd name="T14" fmla="*/ 1200 w 2271"/>
                <a:gd name="T15" fmla="*/ 1351 h 2272"/>
                <a:gd name="T16" fmla="*/ 1120 w 2271"/>
                <a:gd name="T17" fmla="*/ 1245 h 2272"/>
                <a:gd name="T18" fmla="*/ 1026 w 2271"/>
                <a:gd name="T19" fmla="*/ 1151 h 2272"/>
                <a:gd name="T20" fmla="*/ 920 w 2271"/>
                <a:gd name="T21" fmla="*/ 1072 h 2272"/>
                <a:gd name="T22" fmla="*/ 802 w 2271"/>
                <a:gd name="T23" fmla="*/ 1007 h 2272"/>
                <a:gd name="T24" fmla="*/ 674 w 2271"/>
                <a:gd name="T25" fmla="*/ 961 h 2272"/>
                <a:gd name="T26" fmla="*/ 536 w 2271"/>
                <a:gd name="T27" fmla="*/ 930 h 2272"/>
                <a:gd name="T28" fmla="*/ 391 w 2271"/>
                <a:gd name="T29" fmla="*/ 919 h 2272"/>
                <a:gd name="T30" fmla="*/ 238 w 2271"/>
                <a:gd name="T31" fmla="*/ 928 h 2272"/>
                <a:gd name="T32" fmla="*/ 80 w 2271"/>
                <a:gd name="T33" fmla="*/ 958 h 2272"/>
                <a:gd name="T34" fmla="*/ 0 w 2271"/>
                <a:gd name="T35" fmla="*/ 983 h 2272"/>
                <a:gd name="T36" fmla="*/ 982 w 2271"/>
                <a:gd name="T37" fmla="*/ 0 h 2272"/>
                <a:gd name="T38" fmla="*/ 958 w 2271"/>
                <a:gd name="T39" fmla="*/ 81 h 2272"/>
                <a:gd name="T40" fmla="*/ 928 w 2271"/>
                <a:gd name="T41" fmla="*/ 239 h 2272"/>
                <a:gd name="T42" fmla="*/ 919 w 2271"/>
                <a:gd name="T43" fmla="*/ 392 h 2272"/>
                <a:gd name="T44" fmla="*/ 929 w 2271"/>
                <a:gd name="T45" fmla="*/ 537 h 2272"/>
                <a:gd name="T46" fmla="*/ 959 w 2271"/>
                <a:gd name="T47" fmla="*/ 674 h 2272"/>
                <a:gd name="T48" fmla="*/ 1007 w 2271"/>
                <a:gd name="T49" fmla="*/ 804 h 2272"/>
                <a:gd name="T50" fmla="*/ 1070 w 2271"/>
                <a:gd name="T51" fmla="*/ 922 h 2272"/>
                <a:gd name="T52" fmla="*/ 1151 w 2271"/>
                <a:gd name="T53" fmla="*/ 1028 h 2272"/>
                <a:gd name="T54" fmla="*/ 1244 w 2271"/>
                <a:gd name="T55" fmla="*/ 1121 h 2272"/>
                <a:gd name="T56" fmla="*/ 1350 w 2271"/>
                <a:gd name="T57" fmla="*/ 1200 h 2272"/>
                <a:gd name="T58" fmla="*/ 1468 w 2271"/>
                <a:gd name="T59" fmla="*/ 1264 h 2272"/>
                <a:gd name="T60" fmla="*/ 1597 w 2271"/>
                <a:gd name="T61" fmla="*/ 1312 h 2272"/>
                <a:gd name="T62" fmla="*/ 1734 w 2271"/>
                <a:gd name="T63" fmla="*/ 1342 h 2272"/>
                <a:gd name="T64" fmla="*/ 1879 w 2271"/>
                <a:gd name="T65" fmla="*/ 1353 h 2272"/>
                <a:gd name="T66" fmla="*/ 2032 w 2271"/>
                <a:gd name="T67" fmla="*/ 1344 h 2272"/>
                <a:gd name="T68" fmla="*/ 2190 w 2271"/>
                <a:gd name="T69" fmla="*/ 1313 h 2272"/>
                <a:gd name="T70" fmla="*/ 2271 w 2271"/>
                <a:gd name="T71" fmla="*/ 1289 h 2272"/>
                <a:gd name="T72" fmla="*/ 1288 w 2271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1" h="2272">
                  <a:moveTo>
                    <a:pt x="1288" y="2272"/>
                  </a:moveTo>
                  <a:lnTo>
                    <a:pt x="1313" y="2191"/>
                  </a:lnTo>
                  <a:lnTo>
                    <a:pt x="1343" y="2033"/>
                  </a:lnTo>
                  <a:lnTo>
                    <a:pt x="1352" y="1881"/>
                  </a:lnTo>
                  <a:lnTo>
                    <a:pt x="1341" y="1734"/>
                  </a:lnTo>
                  <a:lnTo>
                    <a:pt x="1311" y="1597"/>
                  </a:lnTo>
                  <a:lnTo>
                    <a:pt x="1264" y="1469"/>
                  </a:lnTo>
                  <a:lnTo>
                    <a:pt x="1200" y="1351"/>
                  </a:lnTo>
                  <a:lnTo>
                    <a:pt x="1120" y="1245"/>
                  </a:lnTo>
                  <a:lnTo>
                    <a:pt x="1026" y="1151"/>
                  </a:lnTo>
                  <a:lnTo>
                    <a:pt x="920" y="1072"/>
                  </a:lnTo>
                  <a:lnTo>
                    <a:pt x="802" y="1007"/>
                  </a:lnTo>
                  <a:lnTo>
                    <a:pt x="674" y="961"/>
                  </a:lnTo>
                  <a:lnTo>
                    <a:pt x="536" y="930"/>
                  </a:lnTo>
                  <a:lnTo>
                    <a:pt x="391" y="919"/>
                  </a:lnTo>
                  <a:lnTo>
                    <a:pt x="238" y="928"/>
                  </a:lnTo>
                  <a:lnTo>
                    <a:pt x="80" y="958"/>
                  </a:lnTo>
                  <a:lnTo>
                    <a:pt x="0" y="983"/>
                  </a:lnTo>
                  <a:lnTo>
                    <a:pt x="982" y="0"/>
                  </a:lnTo>
                  <a:lnTo>
                    <a:pt x="958" y="81"/>
                  </a:lnTo>
                  <a:lnTo>
                    <a:pt x="928" y="239"/>
                  </a:lnTo>
                  <a:lnTo>
                    <a:pt x="919" y="392"/>
                  </a:lnTo>
                  <a:lnTo>
                    <a:pt x="929" y="537"/>
                  </a:lnTo>
                  <a:lnTo>
                    <a:pt x="959" y="674"/>
                  </a:lnTo>
                  <a:lnTo>
                    <a:pt x="1007" y="804"/>
                  </a:lnTo>
                  <a:lnTo>
                    <a:pt x="1070" y="922"/>
                  </a:lnTo>
                  <a:lnTo>
                    <a:pt x="1151" y="1028"/>
                  </a:lnTo>
                  <a:lnTo>
                    <a:pt x="1244" y="1121"/>
                  </a:lnTo>
                  <a:lnTo>
                    <a:pt x="1350" y="1200"/>
                  </a:lnTo>
                  <a:lnTo>
                    <a:pt x="1468" y="1264"/>
                  </a:lnTo>
                  <a:lnTo>
                    <a:pt x="1597" y="1312"/>
                  </a:lnTo>
                  <a:lnTo>
                    <a:pt x="1734" y="1342"/>
                  </a:lnTo>
                  <a:lnTo>
                    <a:pt x="1879" y="1353"/>
                  </a:lnTo>
                  <a:lnTo>
                    <a:pt x="2032" y="1344"/>
                  </a:lnTo>
                  <a:lnTo>
                    <a:pt x="2190" y="1313"/>
                  </a:lnTo>
                  <a:lnTo>
                    <a:pt x="2271" y="1289"/>
                  </a:lnTo>
                  <a:lnTo>
                    <a:pt x="1288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91"/>
            <p:cNvSpPr>
              <a:spLocks/>
            </p:cNvSpPr>
            <p:nvPr/>
          </p:nvSpPr>
          <p:spPr bwMode="auto">
            <a:xfrm>
              <a:off x="6792913" y="3465513"/>
              <a:ext cx="1214438" cy="1214438"/>
            </a:xfrm>
            <a:custGeom>
              <a:avLst/>
              <a:gdLst>
                <a:gd name="T0" fmla="*/ 1610 w 3063"/>
                <a:gd name="T1" fmla="*/ 1 h 3061"/>
                <a:gd name="T2" fmla="*/ 1914 w 3063"/>
                <a:gd name="T3" fmla="*/ 46 h 3061"/>
                <a:gd name="T4" fmla="*/ 2196 w 3063"/>
                <a:gd name="T5" fmla="*/ 150 h 3061"/>
                <a:gd name="T6" fmla="*/ 2448 w 3063"/>
                <a:gd name="T7" fmla="*/ 303 h 3061"/>
                <a:gd name="T8" fmla="*/ 2665 w 3063"/>
                <a:gd name="T9" fmla="*/ 500 h 3061"/>
                <a:gd name="T10" fmla="*/ 2841 w 3063"/>
                <a:gd name="T11" fmla="*/ 736 h 3061"/>
                <a:gd name="T12" fmla="*/ 2971 w 3063"/>
                <a:gd name="T13" fmla="*/ 1003 h 3061"/>
                <a:gd name="T14" fmla="*/ 3046 w 3063"/>
                <a:gd name="T15" fmla="*/ 1297 h 3061"/>
                <a:gd name="T16" fmla="*/ 3063 w 3063"/>
                <a:gd name="T17" fmla="*/ 1530 h 3061"/>
                <a:gd name="T18" fmla="*/ 3046 w 3063"/>
                <a:gd name="T19" fmla="*/ 1764 h 3061"/>
                <a:gd name="T20" fmla="*/ 2971 w 3063"/>
                <a:gd name="T21" fmla="*/ 2057 h 3061"/>
                <a:gd name="T22" fmla="*/ 2841 w 3063"/>
                <a:gd name="T23" fmla="*/ 2324 h 3061"/>
                <a:gd name="T24" fmla="*/ 2665 w 3063"/>
                <a:gd name="T25" fmla="*/ 2560 h 3061"/>
                <a:gd name="T26" fmla="*/ 2448 w 3063"/>
                <a:gd name="T27" fmla="*/ 2758 h 3061"/>
                <a:gd name="T28" fmla="*/ 2196 w 3063"/>
                <a:gd name="T29" fmla="*/ 2911 h 3061"/>
                <a:gd name="T30" fmla="*/ 1914 w 3063"/>
                <a:gd name="T31" fmla="*/ 3013 h 3061"/>
                <a:gd name="T32" fmla="*/ 1610 w 3063"/>
                <a:gd name="T33" fmla="*/ 3060 h 3061"/>
                <a:gd name="T34" fmla="*/ 1453 w 3063"/>
                <a:gd name="T35" fmla="*/ 3060 h 3061"/>
                <a:gd name="T36" fmla="*/ 1148 w 3063"/>
                <a:gd name="T37" fmla="*/ 3013 h 3061"/>
                <a:gd name="T38" fmla="*/ 867 w 3063"/>
                <a:gd name="T39" fmla="*/ 2911 h 3061"/>
                <a:gd name="T40" fmla="*/ 616 w 3063"/>
                <a:gd name="T41" fmla="*/ 2758 h 3061"/>
                <a:gd name="T42" fmla="*/ 398 w 3063"/>
                <a:gd name="T43" fmla="*/ 2560 h 3061"/>
                <a:gd name="T44" fmla="*/ 222 w 3063"/>
                <a:gd name="T45" fmla="*/ 2324 h 3061"/>
                <a:gd name="T46" fmla="*/ 93 w 3063"/>
                <a:gd name="T47" fmla="*/ 2057 h 3061"/>
                <a:gd name="T48" fmla="*/ 17 w 3063"/>
                <a:gd name="T49" fmla="*/ 1764 h 3061"/>
                <a:gd name="T50" fmla="*/ 0 w 3063"/>
                <a:gd name="T51" fmla="*/ 1530 h 3061"/>
                <a:gd name="T52" fmla="*/ 17 w 3063"/>
                <a:gd name="T53" fmla="*/ 1297 h 3061"/>
                <a:gd name="T54" fmla="*/ 93 w 3063"/>
                <a:gd name="T55" fmla="*/ 1003 h 3061"/>
                <a:gd name="T56" fmla="*/ 222 w 3063"/>
                <a:gd name="T57" fmla="*/ 736 h 3061"/>
                <a:gd name="T58" fmla="*/ 398 w 3063"/>
                <a:gd name="T59" fmla="*/ 500 h 3061"/>
                <a:gd name="T60" fmla="*/ 616 w 3063"/>
                <a:gd name="T61" fmla="*/ 303 h 3061"/>
                <a:gd name="T62" fmla="*/ 867 w 3063"/>
                <a:gd name="T63" fmla="*/ 150 h 3061"/>
                <a:gd name="T64" fmla="*/ 1148 w 3063"/>
                <a:gd name="T65" fmla="*/ 46 h 3061"/>
                <a:gd name="T66" fmla="*/ 1453 w 3063"/>
                <a:gd name="T67" fmla="*/ 1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3" h="3061">
                  <a:moveTo>
                    <a:pt x="1532" y="0"/>
                  </a:moveTo>
                  <a:lnTo>
                    <a:pt x="1610" y="1"/>
                  </a:lnTo>
                  <a:lnTo>
                    <a:pt x="1765" y="17"/>
                  </a:lnTo>
                  <a:lnTo>
                    <a:pt x="1914" y="46"/>
                  </a:lnTo>
                  <a:lnTo>
                    <a:pt x="2058" y="92"/>
                  </a:lnTo>
                  <a:lnTo>
                    <a:pt x="2196" y="150"/>
                  </a:lnTo>
                  <a:lnTo>
                    <a:pt x="2325" y="220"/>
                  </a:lnTo>
                  <a:lnTo>
                    <a:pt x="2448" y="303"/>
                  </a:lnTo>
                  <a:lnTo>
                    <a:pt x="2561" y="396"/>
                  </a:lnTo>
                  <a:lnTo>
                    <a:pt x="2665" y="500"/>
                  </a:lnTo>
                  <a:lnTo>
                    <a:pt x="2758" y="614"/>
                  </a:lnTo>
                  <a:lnTo>
                    <a:pt x="2841" y="736"/>
                  </a:lnTo>
                  <a:lnTo>
                    <a:pt x="2912" y="866"/>
                  </a:lnTo>
                  <a:lnTo>
                    <a:pt x="2971" y="1003"/>
                  </a:lnTo>
                  <a:lnTo>
                    <a:pt x="3015" y="1147"/>
                  </a:lnTo>
                  <a:lnTo>
                    <a:pt x="3046" y="1297"/>
                  </a:lnTo>
                  <a:lnTo>
                    <a:pt x="3061" y="1451"/>
                  </a:lnTo>
                  <a:lnTo>
                    <a:pt x="3063" y="1530"/>
                  </a:lnTo>
                  <a:lnTo>
                    <a:pt x="3061" y="1610"/>
                  </a:lnTo>
                  <a:lnTo>
                    <a:pt x="3046" y="1764"/>
                  </a:lnTo>
                  <a:lnTo>
                    <a:pt x="3015" y="1913"/>
                  </a:lnTo>
                  <a:lnTo>
                    <a:pt x="2971" y="2057"/>
                  </a:lnTo>
                  <a:lnTo>
                    <a:pt x="2912" y="2194"/>
                  </a:lnTo>
                  <a:lnTo>
                    <a:pt x="2841" y="2324"/>
                  </a:lnTo>
                  <a:lnTo>
                    <a:pt x="2758" y="2447"/>
                  </a:lnTo>
                  <a:lnTo>
                    <a:pt x="2665" y="2560"/>
                  </a:lnTo>
                  <a:lnTo>
                    <a:pt x="2561" y="2663"/>
                  </a:lnTo>
                  <a:lnTo>
                    <a:pt x="2448" y="2758"/>
                  </a:lnTo>
                  <a:lnTo>
                    <a:pt x="2325" y="2840"/>
                  </a:lnTo>
                  <a:lnTo>
                    <a:pt x="2196" y="2911"/>
                  </a:lnTo>
                  <a:lnTo>
                    <a:pt x="2058" y="2969"/>
                  </a:lnTo>
                  <a:lnTo>
                    <a:pt x="1914" y="3013"/>
                  </a:lnTo>
                  <a:lnTo>
                    <a:pt x="1765" y="3044"/>
                  </a:lnTo>
                  <a:lnTo>
                    <a:pt x="1610" y="3060"/>
                  </a:lnTo>
                  <a:lnTo>
                    <a:pt x="1532" y="3061"/>
                  </a:lnTo>
                  <a:lnTo>
                    <a:pt x="1453" y="3060"/>
                  </a:lnTo>
                  <a:lnTo>
                    <a:pt x="1297" y="3044"/>
                  </a:lnTo>
                  <a:lnTo>
                    <a:pt x="1148" y="3013"/>
                  </a:lnTo>
                  <a:lnTo>
                    <a:pt x="1004" y="2969"/>
                  </a:lnTo>
                  <a:lnTo>
                    <a:pt x="867" y="2911"/>
                  </a:lnTo>
                  <a:lnTo>
                    <a:pt x="737" y="2840"/>
                  </a:lnTo>
                  <a:lnTo>
                    <a:pt x="616" y="2758"/>
                  </a:lnTo>
                  <a:lnTo>
                    <a:pt x="502" y="2663"/>
                  </a:lnTo>
                  <a:lnTo>
                    <a:pt x="398" y="2560"/>
                  </a:lnTo>
                  <a:lnTo>
                    <a:pt x="305" y="2447"/>
                  </a:lnTo>
                  <a:lnTo>
                    <a:pt x="222" y="2324"/>
                  </a:lnTo>
                  <a:lnTo>
                    <a:pt x="150" y="2194"/>
                  </a:lnTo>
                  <a:lnTo>
                    <a:pt x="93" y="2057"/>
                  </a:lnTo>
                  <a:lnTo>
                    <a:pt x="48" y="1913"/>
                  </a:lnTo>
                  <a:lnTo>
                    <a:pt x="17" y="1764"/>
                  </a:lnTo>
                  <a:lnTo>
                    <a:pt x="1" y="1610"/>
                  </a:lnTo>
                  <a:lnTo>
                    <a:pt x="0" y="1530"/>
                  </a:lnTo>
                  <a:lnTo>
                    <a:pt x="1" y="1451"/>
                  </a:lnTo>
                  <a:lnTo>
                    <a:pt x="17" y="1297"/>
                  </a:lnTo>
                  <a:lnTo>
                    <a:pt x="48" y="1147"/>
                  </a:lnTo>
                  <a:lnTo>
                    <a:pt x="93" y="1003"/>
                  </a:lnTo>
                  <a:lnTo>
                    <a:pt x="150" y="866"/>
                  </a:lnTo>
                  <a:lnTo>
                    <a:pt x="222" y="736"/>
                  </a:lnTo>
                  <a:lnTo>
                    <a:pt x="305" y="614"/>
                  </a:lnTo>
                  <a:lnTo>
                    <a:pt x="398" y="500"/>
                  </a:lnTo>
                  <a:lnTo>
                    <a:pt x="502" y="396"/>
                  </a:lnTo>
                  <a:lnTo>
                    <a:pt x="616" y="303"/>
                  </a:lnTo>
                  <a:lnTo>
                    <a:pt x="737" y="220"/>
                  </a:lnTo>
                  <a:lnTo>
                    <a:pt x="867" y="150"/>
                  </a:lnTo>
                  <a:lnTo>
                    <a:pt x="1004" y="92"/>
                  </a:lnTo>
                  <a:lnTo>
                    <a:pt x="1148" y="46"/>
                  </a:lnTo>
                  <a:lnTo>
                    <a:pt x="1297" y="17"/>
                  </a:lnTo>
                  <a:lnTo>
                    <a:pt x="1453" y="1"/>
                  </a:lnTo>
                  <a:lnTo>
                    <a:pt x="1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92"/>
            <p:cNvSpPr>
              <a:spLocks/>
            </p:cNvSpPr>
            <p:nvPr/>
          </p:nvSpPr>
          <p:spPr bwMode="auto">
            <a:xfrm>
              <a:off x="7083425" y="3756025"/>
              <a:ext cx="625475" cy="623888"/>
            </a:xfrm>
            <a:custGeom>
              <a:avLst/>
              <a:gdLst>
                <a:gd name="T0" fmla="*/ 828 w 1574"/>
                <a:gd name="T1" fmla="*/ 1 h 1575"/>
                <a:gd name="T2" fmla="*/ 983 w 1574"/>
                <a:gd name="T3" fmla="*/ 25 h 1575"/>
                <a:gd name="T4" fmla="*/ 1128 w 1574"/>
                <a:gd name="T5" fmla="*/ 78 h 1575"/>
                <a:gd name="T6" fmla="*/ 1258 w 1574"/>
                <a:gd name="T7" fmla="*/ 157 h 1575"/>
                <a:gd name="T8" fmla="*/ 1370 w 1574"/>
                <a:gd name="T9" fmla="*/ 258 h 1575"/>
                <a:gd name="T10" fmla="*/ 1460 w 1574"/>
                <a:gd name="T11" fmla="*/ 379 h 1575"/>
                <a:gd name="T12" fmla="*/ 1526 w 1574"/>
                <a:gd name="T13" fmla="*/ 517 h 1575"/>
                <a:gd name="T14" fmla="*/ 1565 w 1574"/>
                <a:gd name="T15" fmla="*/ 668 h 1575"/>
                <a:gd name="T16" fmla="*/ 1574 w 1574"/>
                <a:gd name="T17" fmla="*/ 788 h 1575"/>
                <a:gd name="T18" fmla="*/ 1565 w 1574"/>
                <a:gd name="T19" fmla="*/ 907 h 1575"/>
                <a:gd name="T20" fmla="*/ 1526 w 1574"/>
                <a:gd name="T21" fmla="*/ 1059 h 1575"/>
                <a:gd name="T22" fmla="*/ 1460 w 1574"/>
                <a:gd name="T23" fmla="*/ 1196 h 1575"/>
                <a:gd name="T24" fmla="*/ 1370 w 1574"/>
                <a:gd name="T25" fmla="*/ 1317 h 1575"/>
                <a:gd name="T26" fmla="*/ 1258 w 1574"/>
                <a:gd name="T27" fmla="*/ 1419 h 1575"/>
                <a:gd name="T28" fmla="*/ 1128 w 1574"/>
                <a:gd name="T29" fmla="*/ 1497 h 1575"/>
                <a:gd name="T30" fmla="*/ 983 w 1574"/>
                <a:gd name="T31" fmla="*/ 1550 h 1575"/>
                <a:gd name="T32" fmla="*/ 828 w 1574"/>
                <a:gd name="T33" fmla="*/ 1574 h 1575"/>
                <a:gd name="T34" fmla="*/ 746 w 1574"/>
                <a:gd name="T35" fmla="*/ 1574 h 1575"/>
                <a:gd name="T36" fmla="*/ 589 w 1574"/>
                <a:gd name="T37" fmla="*/ 1550 h 1575"/>
                <a:gd name="T38" fmla="*/ 445 w 1574"/>
                <a:gd name="T39" fmla="*/ 1497 h 1575"/>
                <a:gd name="T40" fmla="*/ 316 w 1574"/>
                <a:gd name="T41" fmla="*/ 1419 h 1575"/>
                <a:gd name="T42" fmla="*/ 203 w 1574"/>
                <a:gd name="T43" fmla="*/ 1317 h 1575"/>
                <a:gd name="T44" fmla="*/ 112 w 1574"/>
                <a:gd name="T45" fmla="*/ 1196 h 1575"/>
                <a:gd name="T46" fmla="*/ 46 w 1574"/>
                <a:gd name="T47" fmla="*/ 1059 h 1575"/>
                <a:gd name="T48" fmla="*/ 9 w 1574"/>
                <a:gd name="T49" fmla="*/ 907 h 1575"/>
                <a:gd name="T50" fmla="*/ 0 w 1574"/>
                <a:gd name="T51" fmla="*/ 788 h 1575"/>
                <a:gd name="T52" fmla="*/ 9 w 1574"/>
                <a:gd name="T53" fmla="*/ 668 h 1575"/>
                <a:gd name="T54" fmla="*/ 46 w 1574"/>
                <a:gd name="T55" fmla="*/ 517 h 1575"/>
                <a:gd name="T56" fmla="*/ 112 w 1574"/>
                <a:gd name="T57" fmla="*/ 379 h 1575"/>
                <a:gd name="T58" fmla="*/ 203 w 1574"/>
                <a:gd name="T59" fmla="*/ 258 h 1575"/>
                <a:gd name="T60" fmla="*/ 316 w 1574"/>
                <a:gd name="T61" fmla="*/ 157 h 1575"/>
                <a:gd name="T62" fmla="*/ 445 w 1574"/>
                <a:gd name="T63" fmla="*/ 78 h 1575"/>
                <a:gd name="T64" fmla="*/ 589 w 1574"/>
                <a:gd name="T65" fmla="*/ 25 h 1575"/>
                <a:gd name="T66" fmla="*/ 746 w 1574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4" h="1575">
                  <a:moveTo>
                    <a:pt x="786" y="0"/>
                  </a:moveTo>
                  <a:lnTo>
                    <a:pt x="828" y="1"/>
                  </a:lnTo>
                  <a:lnTo>
                    <a:pt x="907" y="9"/>
                  </a:lnTo>
                  <a:lnTo>
                    <a:pt x="983" y="25"/>
                  </a:lnTo>
                  <a:lnTo>
                    <a:pt x="1057" y="48"/>
                  </a:lnTo>
                  <a:lnTo>
                    <a:pt x="1128" y="78"/>
                  </a:lnTo>
                  <a:lnTo>
                    <a:pt x="1195" y="114"/>
                  </a:lnTo>
                  <a:lnTo>
                    <a:pt x="1258" y="157"/>
                  </a:lnTo>
                  <a:lnTo>
                    <a:pt x="1316" y="205"/>
                  </a:lnTo>
                  <a:lnTo>
                    <a:pt x="1370" y="258"/>
                  </a:lnTo>
                  <a:lnTo>
                    <a:pt x="1418" y="316"/>
                  </a:lnTo>
                  <a:lnTo>
                    <a:pt x="1460" y="379"/>
                  </a:lnTo>
                  <a:lnTo>
                    <a:pt x="1497" y="446"/>
                  </a:lnTo>
                  <a:lnTo>
                    <a:pt x="1526" y="517"/>
                  </a:lnTo>
                  <a:lnTo>
                    <a:pt x="1550" y="591"/>
                  </a:lnTo>
                  <a:lnTo>
                    <a:pt x="1565" y="668"/>
                  </a:lnTo>
                  <a:lnTo>
                    <a:pt x="1573" y="747"/>
                  </a:lnTo>
                  <a:lnTo>
                    <a:pt x="1574" y="788"/>
                  </a:lnTo>
                  <a:lnTo>
                    <a:pt x="1573" y="828"/>
                  </a:lnTo>
                  <a:lnTo>
                    <a:pt x="1565" y="907"/>
                  </a:lnTo>
                  <a:lnTo>
                    <a:pt x="1550" y="984"/>
                  </a:lnTo>
                  <a:lnTo>
                    <a:pt x="1526" y="1059"/>
                  </a:lnTo>
                  <a:lnTo>
                    <a:pt x="1497" y="1129"/>
                  </a:lnTo>
                  <a:lnTo>
                    <a:pt x="1460" y="1196"/>
                  </a:lnTo>
                  <a:lnTo>
                    <a:pt x="1418" y="1259"/>
                  </a:lnTo>
                  <a:lnTo>
                    <a:pt x="1370" y="1317"/>
                  </a:lnTo>
                  <a:lnTo>
                    <a:pt x="1316" y="1370"/>
                  </a:lnTo>
                  <a:lnTo>
                    <a:pt x="1258" y="1419"/>
                  </a:lnTo>
                  <a:lnTo>
                    <a:pt x="1195" y="1461"/>
                  </a:lnTo>
                  <a:lnTo>
                    <a:pt x="1128" y="1497"/>
                  </a:lnTo>
                  <a:lnTo>
                    <a:pt x="1057" y="1527"/>
                  </a:lnTo>
                  <a:lnTo>
                    <a:pt x="983" y="1550"/>
                  </a:lnTo>
                  <a:lnTo>
                    <a:pt x="907" y="1566"/>
                  </a:lnTo>
                  <a:lnTo>
                    <a:pt x="828" y="1574"/>
                  </a:lnTo>
                  <a:lnTo>
                    <a:pt x="786" y="1575"/>
                  </a:lnTo>
                  <a:lnTo>
                    <a:pt x="746" y="1574"/>
                  </a:lnTo>
                  <a:lnTo>
                    <a:pt x="667" y="1566"/>
                  </a:lnTo>
                  <a:lnTo>
                    <a:pt x="589" y="1550"/>
                  </a:lnTo>
                  <a:lnTo>
                    <a:pt x="515" y="1527"/>
                  </a:lnTo>
                  <a:lnTo>
                    <a:pt x="445" y="1497"/>
                  </a:lnTo>
                  <a:lnTo>
                    <a:pt x="378" y="1461"/>
                  </a:lnTo>
                  <a:lnTo>
                    <a:pt x="316" y="1419"/>
                  </a:lnTo>
                  <a:lnTo>
                    <a:pt x="257" y="1370"/>
                  </a:lnTo>
                  <a:lnTo>
                    <a:pt x="203" y="1317"/>
                  </a:lnTo>
                  <a:lnTo>
                    <a:pt x="155" y="1259"/>
                  </a:lnTo>
                  <a:lnTo>
                    <a:pt x="112" y="1196"/>
                  </a:lnTo>
                  <a:lnTo>
                    <a:pt x="76" y="1129"/>
                  </a:lnTo>
                  <a:lnTo>
                    <a:pt x="46" y="1059"/>
                  </a:lnTo>
                  <a:lnTo>
                    <a:pt x="24" y="984"/>
                  </a:lnTo>
                  <a:lnTo>
                    <a:pt x="9" y="907"/>
                  </a:lnTo>
                  <a:lnTo>
                    <a:pt x="0" y="828"/>
                  </a:lnTo>
                  <a:lnTo>
                    <a:pt x="0" y="788"/>
                  </a:lnTo>
                  <a:lnTo>
                    <a:pt x="0" y="747"/>
                  </a:lnTo>
                  <a:lnTo>
                    <a:pt x="9" y="668"/>
                  </a:lnTo>
                  <a:lnTo>
                    <a:pt x="24" y="591"/>
                  </a:lnTo>
                  <a:lnTo>
                    <a:pt x="46" y="517"/>
                  </a:lnTo>
                  <a:lnTo>
                    <a:pt x="76" y="446"/>
                  </a:lnTo>
                  <a:lnTo>
                    <a:pt x="112" y="379"/>
                  </a:lnTo>
                  <a:lnTo>
                    <a:pt x="155" y="316"/>
                  </a:lnTo>
                  <a:lnTo>
                    <a:pt x="203" y="258"/>
                  </a:lnTo>
                  <a:lnTo>
                    <a:pt x="257" y="205"/>
                  </a:lnTo>
                  <a:lnTo>
                    <a:pt x="316" y="157"/>
                  </a:lnTo>
                  <a:lnTo>
                    <a:pt x="378" y="114"/>
                  </a:lnTo>
                  <a:lnTo>
                    <a:pt x="445" y="78"/>
                  </a:lnTo>
                  <a:lnTo>
                    <a:pt x="515" y="48"/>
                  </a:lnTo>
                  <a:lnTo>
                    <a:pt x="589" y="25"/>
                  </a:lnTo>
                  <a:lnTo>
                    <a:pt x="667" y="9"/>
                  </a:lnTo>
                  <a:lnTo>
                    <a:pt x="746" y="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b="1" dirty="0" smtClean="0">
                  <a:solidFill>
                    <a:srgbClr val="27AE61"/>
                  </a:solidFill>
                </a:rPr>
                <a:t>201</a:t>
              </a:r>
              <a:r>
                <a:rPr lang="ru-RU" b="1" dirty="0" smtClean="0">
                  <a:solidFill>
                    <a:srgbClr val="27AE61"/>
                  </a:solidFill>
                </a:rPr>
                <a:t>9</a:t>
              </a:r>
              <a:endParaRPr lang="en-US" b="1" dirty="0">
                <a:solidFill>
                  <a:srgbClr val="27AE61"/>
                </a:solidFill>
              </a:endParaRP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3384599" y="2284480"/>
            <a:ext cx="1739327" cy="1739328"/>
            <a:chOff x="5033963" y="2187575"/>
            <a:chExt cx="1697037" cy="1697038"/>
          </a:xfrm>
          <a:solidFill>
            <a:srgbClr val="297FB8"/>
          </a:solidFill>
        </p:grpSpPr>
        <p:sp>
          <p:nvSpPr>
            <p:cNvPr id="18" name="Freeform 182"/>
            <p:cNvSpPr>
              <a:spLocks/>
            </p:cNvSpPr>
            <p:nvPr/>
          </p:nvSpPr>
          <p:spPr bwMode="auto">
            <a:xfrm>
              <a:off x="5033963" y="2982913"/>
              <a:ext cx="901700" cy="901700"/>
            </a:xfrm>
            <a:custGeom>
              <a:avLst/>
              <a:gdLst>
                <a:gd name="T0" fmla="*/ 982 w 2271"/>
                <a:gd name="T1" fmla="*/ 2272 h 2272"/>
                <a:gd name="T2" fmla="*/ 958 w 2271"/>
                <a:gd name="T3" fmla="*/ 2191 h 2272"/>
                <a:gd name="T4" fmla="*/ 928 w 2271"/>
                <a:gd name="T5" fmla="*/ 2033 h 2272"/>
                <a:gd name="T6" fmla="*/ 919 w 2271"/>
                <a:gd name="T7" fmla="*/ 1881 h 2272"/>
                <a:gd name="T8" fmla="*/ 929 w 2271"/>
                <a:gd name="T9" fmla="*/ 1734 h 2272"/>
                <a:gd name="T10" fmla="*/ 959 w 2271"/>
                <a:gd name="T11" fmla="*/ 1597 h 2272"/>
                <a:gd name="T12" fmla="*/ 1007 w 2271"/>
                <a:gd name="T13" fmla="*/ 1469 h 2272"/>
                <a:gd name="T14" fmla="*/ 1070 w 2271"/>
                <a:gd name="T15" fmla="*/ 1351 h 2272"/>
                <a:gd name="T16" fmla="*/ 1151 w 2271"/>
                <a:gd name="T17" fmla="*/ 1245 h 2272"/>
                <a:gd name="T18" fmla="*/ 1244 w 2271"/>
                <a:gd name="T19" fmla="*/ 1151 h 2272"/>
                <a:gd name="T20" fmla="*/ 1350 w 2271"/>
                <a:gd name="T21" fmla="*/ 1072 h 2272"/>
                <a:gd name="T22" fmla="*/ 1468 w 2271"/>
                <a:gd name="T23" fmla="*/ 1007 h 2272"/>
                <a:gd name="T24" fmla="*/ 1597 w 2271"/>
                <a:gd name="T25" fmla="*/ 961 h 2272"/>
                <a:gd name="T26" fmla="*/ 1734 w 2271"/>
                <a:gd name="T27" fmla="*/ 930 h 2272"/>
                <a:gd name="T28" fmla="*/ 1879 w 2271"/>
                <a:gd name="T29" fmla="*/ 919 h 2272"/>
                <a:gd name="T30" fmla="*/ 2032 w 2271"/>
                <a:gd name="T31" fmla="*/ 928 h 2272"/>
                <a:gd name="T32" fmla="*/ 2190 w 2271"/>
                <a:gd name="T33" fmla="*/ 958 h 2272"/>
                <a:gd name="T34" fmla="*/ 2271 w 2271"/>
                <a:gd name="T35" fmla="*/ 983 h 2272"/>
                <a:gd name="T36" fmla="*/ 1288 w 2271"/>
                <a:gd name="T37" fmla="*/ 0 h 2272"/>
                <a:gd name="T38" fmla="*/ 1313 w 2271"/>
                <a:gd name="T39" fmla="*/ 81 h 2272"/>
                <a:gd name="T40" fmla="*/ 1343 w 2271"/>
                <a:gd name="T41" fmla="*/ 239 h 2272"/>
                <a:gd name="T42" fmla="*/ 1352 w 2271"/>
                <a:gd name="T43" fmla="*/ 392 h 2272"/>
                <a:gd name="T44" fmla="*/ 1341 w 2271"/>
                <a:gd name="T45" fmla="*/ 537 h 2272"/>
                <a:gd name="T46" fmla="*/ 1311 w 2271"/>
                <a:gd name="T47" fmla="*/ 674 h 2272"/>
                <a:gd name="T48" fmla="*/ 1264 w 2271"/>
                <a:gd name="T49" fmla="*/ 804 h 2272"/>
                <a:gd name="T50" fmla="*/ 1200 w 2271"/>
                <a:gd name="T51" fmla="*/ 922 h 2272"/>
                <a:gd name="T52" fmla="*/ 1120 w 2271"/>
                <a:gd name="T53" fmla="*/ 1028 h 2272"/>
                <a:gd name="T54" fmla="*/ 1026 w 2271"/>
                <a:gd name="T55" fmla="*/ 1121 h 2272"/>
                <a:gd name="T56" fmla="*/ 920 w 2271"/>
                <a:gd name="T57" fmla="*/ 1200 h 2272"/>
                <a:gd name="T58" fmla="*/ 802 w 2271"/>
                <a:gd name="T59" fmla="*/ 1264 h 2272"/>
                <a:gd name="T60" fmla="*/ 674 w 2271"/>
                <a:gd name="T61" fmla="*/ 1312 h 2272"/>
                <a:gd name="T62" fmla="*/ 536 w 2271"/>
                <a:gd name="T63" fmla="*/ 1342 h 2272"/>
                <a:gd name="T64" fmla="*/ 391 w 2271"/>
                <a:gd name="T65" fmla="*/ 1353 h 2272"/>
                <a:gd name="T66" fmla="*/ 238 w 2271"/>
                <a:gd name="T67" fmla="*/ 1344 h 2272"/>
                <a:gd name="T68" fmla="*/ 80 w 2271"/>
                <a:gd name="T69" fmla="*/ 1313 h 2272"/>
                <a:gd name="T70" fmla="*/ 0 w 2271"/>
                <a:gd name="T71" fmla="*/ 1289 h 2272"/>
                <a:gd name="T72" fmla="*/ 982 w 2271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1" h="2272">
                  <a:moveTo>
                    <a:pt x="982" y="2272"/>
                  </a:moveTo>
                  <a:lnTo>
                    <a:pt x="958" y="2191"/>
                  </a:lnTo>
                  <a:lnTo>
                    <a:pt x="928" y="2033"/>
                  </a:lnTo>
                  <a:lnTo>
                    <a:pt x="919" y="1881"/>
                  </a:lnTo>
                  <a:lnTo>
                    <a:pt x="929" y="1734"/>
                  </a:lnTo>
                  <a:lnTo>
                    <a:pt x="959" y="1597"/>
                  </a:lnTo>
                  <a:lnTo>
                    <a:pt x="1007" y="1469"/>
                  </a:lnTo>
                  <a:lnTo>
                    <a:pt x="1070" y="1351"/>
                  </a:lnTo>
                  <a:lnTo>
                    <a:pt x="1151" y="1245"/>
                  </a:lnTo>
                  <a:lnTo>
                    <a:pt x="1244" y="1151"/>
                  </a:lnTo>
                  <a:lnTo>
                    <a:pt x="1350" y="1072"/>
                  </a:lnTo>
                  <a:lnTo>
                    <a:pt x="1468" y="1007"/>
                  </a:lnTo>
                  <a:lnTo>
                    <a:pt x="1597" y="961"/>
                  </a:lnTo>
                  <a:lnTo>
                    <a:pt x="1734" y="930"/>
                  </a:lnTo>
                  <a:lnTo>
                    <a:pt x="1879" y="919"/>
                  </a:lnTo>
                  <a:lnTo>
                    <a:pt x="2032" y="928"/>
                  </a:lnTo>
                  <a:lnTo>
                    <a:pt x="2190" y="958"/>
                  </a:lnTo>
                  <a:lnTo>
                    <a:pt x="2271" y="983"/>
                  </a:lnTo>
                  <a:lnTo>
                    <a:pt x="1288" y="0"/>
                  </a:lnTo>
                  <a:lnTo>
                    <a:pt x="1313" y="81"/>
                  </a:lnTo>
                  <a:lnTo>
                    <a:pt x="1343" y="239"/>
                  </a:lnTo>
                  <a:lnTo>
                    <a:pt x="1352" y="392"/>
                  </a:lnTo>
                  <a:lnTo>
                    <a:pt x="1341" y="537"/>
                  </a:lnTo>
                  <a:lnTo>
                    <a:pt x="1311" y="674"/>
                  </a:lnTo>
                  <a:lnTo>
                    <a:pt x="1264" y="804"/>
                  </a:lnTo>
                  <a:lnTo>
                    <a:pt x="1200" y="922"/>
                  </a:lnTo>
                  <a:lnTo>
                    <a:pt x="1120" y="1028"/>
                  </a:lnTo>
                  <a:lnTo>
                    <a:pt x="1026" y="1121"/>
                  </a:lnTo>
                  <a:lnTo>
                    <a:pt x="920" y="1200"/>
                  </a:lnTo>
                  <a:lnTo>
                    <a:pt x="802" y="1264"/>
                  </a:lnTo>
                  <a:lnTo>
                    <a:pt x="674" y="1312"/>
                  </a:lnTo>
                  <a:lnTo>
                    <a:pt x="536" y="1342"/>
                  </a:lnTo>
                  <a:lnTo>
                    <a:pt x="391" y="1353"/>
                  </a:lnTo>
                  <a:lnTo>
                    <a:pt x="238" y="1344"/>
                  </a:lnTo>
                  <a:lnTo>
                    <a:pt x="80" y="1313"/>
                  </a:lnTo>
                  <a:lnTo>
                    <a:pt x="0" y="1289"/>
                  </a:lnTo>
                  <a:lnTo>
                    <a:pt x="982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89"/>
            <p:cNvSpPr>
              <a:spLocks/>
            </p:cNvSpPr>
            <p:nvPr/>
          </p:nvSpPr>
          <p:spPr bwMode="auto">
            <a:xfrm>
              <a:off x="5514975" y="2187575"/>
              <a:ext cx="1216025" cy="1214438"/>
            </a:xfrm>
            <a:custGeom>
              <a:avLst/>
              <a:gdLst>
                <a:gd name="T0" fmla="*/ 1453 w 3063"/>
                <a:gd name="T1" fmla="*/ 2 h 3062"/>
                <a:gd name="T2" fmla="*/ 1148 w 3063"/>
                <a:gd name="T3" fmla="*/ 47 h 3062"/>
                <a:gd name="T4" fmla="*/ 867 w 3063"/>
                <a:gd name="T5" fmla="*/ 151 h 3062"/>
                <a:gd name="T6" fmla="*/ 616 w 3063"/>
                <a:gd name="T7" fmla="*/ 304 h 3062"/>
                <a:gd name="T8" fmla="*/ 398 w 3063"/>
                <a:gd name="T9" fmla="*/ 501 h 3062"/>
                <a:gd name="T10" fmla="*/ 222 w 3063"/>
                <a:gd name="T11" fmla="*/ 737 h 3062"/>
                <a:gd name="T12" fmla="*/ 93 w 3063"/>
                <a:gd name="T13" fmla="*/ 1005 h 3062"/>
                <a:gd name="T14" fmla="*/ 17 w 3063"/>
                <a:gd name="T15" fmla="*/ 1298 h 3062"/>
                <a:gd name="T16" fmla="*/ 0 w 3063"/>
                <a:gd name="T17" fmla="*/ 1531 h 3062"/>
                <a:gd name="T18" fmla="*/ 17 w 3063"/>
                <a:gd name="T19" fmla="*/ 1764 h 3062"/>
                <a:gd name="T20" fmla="*/ 93 w 3063"/>
                <a:gd name="T21" fmla="*/ 2057 h 3062"/>
                <a:gd name="T22" fmla="*/ 222 w 3063"/>
                <a:gd name="T23" fmla="*/ 2326 h 3062"/>
                <a:gd name="T24" fmla="*/ 398 w 3063"/>
                <a:gd name="T25" fmla="*/ 2560 h 3062"/>
                <a:gd name="T26" fmla="*/ 616 w 3063"/>
                <a:gd name="T27" fmla="*/ 2759 h 3062"/>
                <a:gd name="T28" fmla="*/ 867 w 3063"/>
                <a:gd name="T29" fmla="*/ 2912 h 3062"/>
                <a:gd name="T30" fmla="*/ 1148 w 3063"/>
                <a:gd name="T31" fmla="*/ 3014 h 3062"/>
                <a:gd name="T32" fmla="*/ 1453 w 3063"/>
                <a:gd name="T33" fmla="*/ 3061 h 3062"/>
                <a:gd name="T34" fmla="*/ 1610 w 3063"/>
                <a:gd name="T35" fmla="*/ 3061 h 3062"/>
                <a:gd name="T36" fmla="*/ 1914 w 3063"/>
                <a:gd name="T37" fmla="*/ 3014 h 3062"/>
                <a:gd name="T38" fmla="*/ 2196 w 3063"/>
                <a:gd name="T39" fmla="*/ 2912 h 3062"/>
                <a:gd name="T40" fmla="*/ 2448 w 3063"/>
                <a:gd name="T41" fmla="*/ 2759 h 3062"/>
                <a:gd name="T42" fmla="*/ 2665 w 3063"/>
                <a:gd name="T43" fmla="*/ 2560 h 3062"/>
                <a:gd name="T44" fmla="*/ 2841 w 3063"/>
                <a:gd name="T45" fmla="*/ 2326 h 3062"/>
                <a:gd name="T46" fmla="*/ 2969 w 3063"/>
                <a:gd name="T47" fmla="*/ 2057 h 3062"/>
                <a:gd name="T48" fmla="*/ 3046 w 3063"/>
                <a:gd name="T49" fmla="*/ 1764 h 3062"/>
                <a:gd name="T50" fmla="*/ 3063 w 3063"/>
                <a:gd name="T51" fmla="*/ 1531 h 3062"/>
                <a:gd name="T52" fmla="*/ 3046 w 3063"/>
                <a:gd name="T53" fmla="*/ 1298 h 3062"/>
                <a:gd name="T54" fmla="*/ 2969 w 3063"/>
                <a:gd name="T55" fmla="*/ 1005 h 3062"/>
                <a:gd name="T56" fmla="*/ 2841 w 3063"/>
                <a:gd name="T57" fmla="*/ 737 h 3062"/>
                <a:gd name="T58" fmla="*/ 2665 w 3063"/>
                <a:gd name="T59" fmla="*/ 501 h 3062"/>
                <a:gd name="T60" fmla="*/ 2448 w 3063"/>
                <a:gd name="T61" fmla="*/ 304 h 3062"/>
                <a:gd name="T62" fmla="*/ 2196 w 3063"/>
                <a:gd name="T63" fmla="*/ 151 h 3062"/>
                <a:gd name="T64" fmla="*/ 1914 w 3063"/>
                <a:gd name="T65" fmla="*/ 47 h 3062"/>
                <a:gd name="T66" fmla="*/ 1610 w 3063"/>
                <a:gd name="T67" fmla="*/ 2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3" h="3062">
                  <a:moveTo>
                    <a:pt x="1532" y="0"/>
                  </a:moveTo>
                  <a:lnTo>
                    <a:pt x="1453" y="2"/>
                  </a:lnTo>
                  <a:lnTo>
                    <a:pt x="1297" y="17"/>
                  </a:lnTo>
                  <a:lnTo>
                    <a:pt x="1148" y="47"/>
                  </a:lnTo>
                  <a:lnTo>
                    <a:pt x="1004" y="92"/>
                  </a:lnTo>
                  <a:lnTo>
                    <a:pt x="867" y="151"/>
                  </a:lnTo>
                  <a:lnTo>
                    <a:pt x="737" y="221"/>
                  </a:lnTo>
                  <a:lnTo>
                    <a:pt x="616" y="304"/>
                  </a:lnTo>
                  <a:lnTo>
                    <a:pt x="502" y="397"/>
                  </a:lnTo>
                  <a:lnTo>
                    <a:pt x="398" y="501"/>
                  </a:lnTo>
                  <a:lnTo>
                    <a:pt x="305" y="615"/>
                  </a:lnTo>
                  <a:lnTo>
                    <a:pt x="222" y="737"/>
                  </a:lnTo>
                  <a:lnTo>
                    <a:pt x="150" y="868"/>
                  </a:lnTo>
                  <a:lnTo>
                    <a:pt x="93" y="1005"/>
                  </a:lnTo>
                  <a:lnTo>
                    <a:pt x="48" y="1148"/>
                  </a:lnTo>
                  <a:lnTo>
                    <a:pt x="17" y="1298"/>
                  </a:lnTo>
                  <a:lnTo>
                    <a:pt x="1" y="1452"/>
                  </a:lnTo>
                  <a:lnTo>
                    <a:pt x="0" y="1531"/>
                  </a:lnTo>
                  <a:lnTo>
                    <a:pt x="1" y="1610"/>
                  </a:lnTo>
                  <a:lnTo>
                    <a:pt x="17" y="1764"/>
                  </a:lnTo>
                  <a:lnTo>
                    <a:pt x="48" y="1914"/>
                  </a:lnTo>
                  <a:lnTo>
                    <a:pt x="93" y="2057"/>
                  </a:lnTo>
                  <a:lnTo>
                    <a:pt x="150" y="2195"/>
                  </a:lnTo>
                  <a:lnTo>
                    <a:pt x="222" y="2326"/>
                  </a:lnTo>
                  <a:lnTo>
                    <a:pt x="305" y="2448"/>
                  </a:lnTo>
                  <a:lnTo>
                    <a:pt x="398" y="2560"/>
                  </a:lnTo>
                  <a:lnTo>
                    <a:pt x="502" y="2664"/>
                  </a:lnTo>
                  <a:lnTo>
                    <a:pt x="616" y="2759"/>
                  </a:lnTo>
                  <a:lnTo>
                    <a:pt x="737" y="2840"/>
                  </a:lnTo>
                  <a:lnTo>
                    <a:pt x="867" y="2912"/>
                  </a:lnTo>
                  <a:lnTo>
                    <a:pt x="1004" y="2970"/>
                  </a:lnTo>
                  <a:lnTo>
                    <a:pt x="1148" y="3014"/>
                  </a:lnTo>
                  <a:lnTo>
                    <a:pt x="1297" y="3045"/>
                  </a:lnTo>
                  <a:lnTo>
                    <a:pt x="1453" y="3061"/>
                  </a:lnTo>
                  <a:lnTo>
                    <a:pt x="1532" y="3062"/>
                  </a:lnTo>
                  <a:lnTo>
                    <a:pt x="1610" y="3061"/>
                  </a:lnTo>
                  <a:lnTo>
                    <a:pt x="1765" y="3045"/>
                  </a:lnTo>
                  <a:lnTo>
                    <a:pt x="1914" y="3014"/>
                  </a:lnTo>
                  <a:lnTo>
                    <a:pt x="2058" y="2970"/>
                  </a:lnTo>
                  <a:lnTo>
                    <a:pt x="2196" y="2912"/>
                  </a:lnTo>
                  <a:lnTo>
                    <a:pt x="2325" y="2840"/>
                  </a:lnTo>
                  <a:lnTo>
                    <a:pt x="2448" y="2759"/>
                  </a:lnTo>
                  <a:lnTo>
                    <a:pt x="2561" y="2664"/>
                  </a:lnTo>
                  <a:lnTo>
                    <a:pt x="2665" y="2560"/>
                  </a:lnTo>
                  <a:lnTo>
                    <a:pt x="2758" y="2448"/>
                  </a:lnTo>
                  <a:lnTo>
                    <a:pt x="2841" y="2326"/>
                  </a:lnTo>
                  <a:lnTo>
                    <a:pt x="2912" y="2195"/>
                  </a:lnTo>
                  <a:lnTo>
                    <a:pt x="2969" y="2057"/>
                  </a:lnTo>
                  <a:lnTo>
                    <a:pt x="3015" y="1914"/>
                  </a:lnTo>
                  <a:lnTo>
                    <a:pt x="3046" y="1764"/>
                  </a:lnTo>
                  <a:lnTo>
                    <a:pt x="3061" y="1610"/>
                  </a:lnTo>
                  <a:lnTo>
                    <a:pt x="3063" y="1531"/>
                  </a:lnTo>
                  <a:lnTo>
                    <a:pt x="3061" y="1452"/>
                  </a:lnTo>
                  <a:lnTo>
                    <a:pt x="3046" y="1298"/>
                  </a:lnTo>
                  <a:lnTo>
                    <a:pt x="3015" y="1148"/>
                  </a:lnTo>
                  <a:lnTo>
                    <a:pt x="2969" y="1005"/>
                  </a:lnTo>
                  <a:lnTo>
                    <a:pt x="2912" y="868"/>
                  </a:lnTo>
                  <a:lnTo>
                    <a:pt x="2841" y="737"/>
                  </a:lnTo>
                  <a:lnTo>
                    <a:pt x="2758" y="615"/>
                  </a:lnTo>
                  <a:lnTo>
                    <a:pt x="2665" y="501"/>
                  </a:lnTo>
                  <a:lnTo>
                    <a:pt x="2561" y="397"/>
                  </a:lnTo>
                  <a:lnTo>
                    <a:pt x="2448" y="304"/>
                  </a:lnTo>
                  <a:lnTo>
                    <a:pt x="2325" y="221"/>
                  </a:lnTo>
                  <a:lnTo>
                    <a:pt x="2196" y="151"/>
                  </a:lnTo>
                  <a:lnTo>
                    <a:pt x="2058" y="92"/>
                  </a:lnTo>
                  <a:lnTo>
                    <a:pt x="1914" y="47"/>
                  </a:lnTo>
                  <a:lnTo>
                    <a:pt x="1765" y="17"/>
                  </a:lnTo>
                  <a:lnTo>
                    <a:pt x="1610" y="2"/>
                  </a:lnTo>
                  <a:lnTo>
                    <a:pt x="1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90"/>
            <p:cNvSpPr>
              <a:spLocks/>
            </p:cNvSpPr>
            <p:nvPr/>
          </p:nvSpPr>
          <p:spPr bwMode="auto">
            <a:xfrm>
              <a:off x="5810250" y="2482850"/>
              <a:ext cx="625475" cy="623888"/>
            </a:xfrm>
            <a:custGeom>
              <a:avLst/>
              <a:gdLst>
                <a:gd name="T0" fmla="*/ 747 w 1575"/>
                <a:gd name="T1" fmla="*/ 1 h 1575"/>
                <a:gd name="T2" fmla="*/ 591 w 1575"/>
                <a:gd name="T3" fmla="*/ 25 h 1575"/>
                <a:gd name="T4" fmla="*/ 446 w 1575"/>
                <a:gd name="T5" fmla="*/ 78 h 1575"/>
                <a:gd name="T6" fmla="*/ 316 w 1575"/>
                <a:gd name="T7" fmla="*/ 157 h 1575"/>
                <a:gd name="T8" fmla="*/ 205 w 1575"/>
                <a:gd name="T9" fmla="*/ 258 h 1575"/>
                <a:gd name="T10" fmla="*/ 114 w 1575"/>
                <a:gd name="T11" fmla="*/ 380 h 1575"/>
                <a:gd name="T12" fmla="*/ 48 w 1575"/>
                <a:gd name="T13" fmla="*/ 517 h 1575"/>
                <a:gd name="T14" fmla="*/ 9 w 1575"/>
                <a:gd name="T15" fmla="*/ 668 h 1575"/>
                <a:gd name="T16" fmla="*/ 0 w 1575"/>
                <a:gd name="T17" fmla="*/ 788 h 1575"/>
                <a:gd name="T18" fmla="*/ 9 w 1575"/>
                <a:gd name="T19" fmla="*/ 907 h 1575"/>
                <a:gd name="T20" fmla="*/ 48 w 1575"/>
                <a:gd name="T21" fmla="*/ 1059 h 1575"/>
                <a:gd name="T22" fmla="*/ 114 w 1575"/>
                <a:gd name="T23" fmla="*/ 1196 h 1575"/>
                <a:gd name="T24" fmla="*/ 205 w 1575"/>
                <a:gd name="T25" fmla="*/ 1317 h 1575"/>
                <a:gd name="T26" fmla="*/ 316 w 1575"/>
                <a:gd name="T27" fmla="*/ 1419 h 1575"/>
                <a:gd name="T28" fmla="*/ 446 w 1575"/>
                <a:gd name="T29" fmla="*/ 1498 h 1575"/>
                <a:gd name="T30" fmla="*/ 591 w 1575"/>
                <a:gd name="T31" fmla="*/ 1550 h 1575"/>
                <a:gd name="T32" fmla="*/ 747 w 1575"/>
                <a:gd name="T33" fmla="*/ 1575 h 1575"/>
                <a:gd name="T34" fmla="*/ 828 w 1575"/>
                <a:gd name="T35" fmla="*/ 1575 h 1575"/>
                <a:gd name="T36" fmla="*/ 984 w 1575"/>
                <a:gd name="T37" fmla="*/ 1550 h 1575"/>
                <a:gd name="T38" fmla="*/ 1129 w 1575"/>
                <a:gd name="T39" fmla="*/ 1498 h 1575"/>
                <a:gd name="T40" fmla="*/ 1258 w 1575"/>
                <a:gd name="T41" fmla="*/ 1419 h 1575"/>
                <a:gd name="T42" fmla="*/ 1370 w 1575"/>
                <a:gd name="T43" fmla="*/ 1317 h 1575"/>
                <a:gd name="T44" fmla="*/ 1461 w 1575"/>
                <a:gd name="T45" fmla="*/ 1196 h 1575"/>
                <a:gd name="T46" fmla="*/ 1527 w 1575"/>
                <a:gd name="T47" fmla="*/ 1059 h 1575"/>
                <a:gd name="T48" fmla="*/ 1566 w 1575"/>
                <a:gd name="T49" fmla="*/ 907 h 1575"/>
                <a:gd name="T50" fmla="*/ 1575 w 1575"/>
                <a:gd name="T51" fmla="*/ 788 h 1575"/>
                <a:gd name="T52" fmla="*/ 1566 w 1575"/>
                <a:gd name="T53" fmla="*/ 668 h 1575"/>
                <a:gd name="T54" fmla="*/ 1527 w 1575"/>
                <a:gd name="T55" fmla="*/ 517 h 1575"/>
                <a:gd name="T56" fmla="*/ 1461 w 1575"/>
                <a:gd name="T57" fmla="*/ 380 h 1575"/>
                <a:gd name="T58" fmla="*/ 1370 w 1575"/>
                <a:gd name="T59" fmla="*/ 258 h 1575"/>
                <a:gd name="T60" fmla="*/ 1258 w 1575"/>
                <a:gd name="T61" fmla="*/ 157 h 1575"/>
                <a:gd name="T62" fmla="*/ 1129 w 1575"/>
                <a:gd name="T63" fmla="*/ 78 h 1575"/>
                <a:gd name="T64" fmla="*/ 984 w 1575"/>
                <a:gd name="T65" fmla="*/ 25 h 1575"/>
                <a:gd name="T66" fmla="*/ 828 w 1575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5" h="1575">
                  <a:moveTo>
                    <a:pt x="788" y="0"/>
                  </a:moveTo>
                  <a:lnTo>
                    <a:pt x="747" y="1"/>
                  </a:lnTo>
                  <a:lnTo>
                    <a:pt x="667" y="9"/>
                  </a:lnTo>
                  <a:lnTo>
                    <a:pt x="591" y="25"/>
                  </a:lnTo>
                  <a:lnTo>
                    <a:pt x="517" y="48"/>
                  </a:lnTo>
                  <a:lnTo>
                    <a:pt x="446" y="78"/>
                  </a:lnTo>
                  <a:lnTo>
                    <a:pt x="378" y="114"/>
                  </a:lnTo>
                  <a:lnTo>
                    <a:pt x="316" y="157"/>
                  </a:lnTo>
                  <a:lnTo>
                    <a:pt x="258" y="205"/>
                  </a:lnTo>
                  <a:lnTo>
                    <a:pt x="205" y="258"/>
                  </a:lnTo>
                  <a:lnTo>
                    <a:pt x="157" y="316"/>
                  </a:lnTo>
                  <a:lnTo>
                    <a:pt x="114" y="380"/>
                  </a:lnTo>
                  <a:lnTo>
                    <a:pt x="78" y="446"/>
                  </a:lnTo>
                  <a:lnTo>
                    <a:pt x="48" y="517"/>
                  </a:lnTo>
                  <a:lnTo>
                    <a:pt x="25" y="591"/>
                  </a:lnTo>
                  <a:lnTo>
                    <a:pt x="9" y="668"/>
                  </a:lnTo>
                  <a:lnTo>
                    <a:pt x="1" y="748"/>
                  </a:lnTo>
                  <a:lnTo>
                    <a:pt x="0" y="788"/>
                  </a:lnTo>
                  <a:lnTo>
                    <a:pt x="1" y="828"/>
                  </a:lnTo>
                  <a:lnTo>
                    <a:pt x="9" y="907"/>
                  </a:lnTo>
                  <a:lnTo>
                    <a:pt x="25" y="985"/>
                  </a:lnTo>
                  <a:lnTo>
                    <a:pt x="48" y="1059"/>
                  </a:lnTo>
                  <a:lnTo>
                    <a:pt x="78" y="1129"/>
                  </a:lnTo>
                  <a:lnTo>
                    <a:pt x="114" y="1196"/>
                  </a:lnTo>
                  <a:lnTo>
                    <a:pt x="157" y="1259"/>
                  </a:lnTo>
                  <a:lnTo>
                    <a:pt x="205" y="1317"/>
                  </a:lnTo>
                  <a:lnTo>
                    <a:pt x="258" y="1371"/>
                  </a:lnTo>
                  <a:lnTo>
                    <a:pt x="316" y="1419"/>
                  </a:lnTo>
                  <a:lnTo>
                    <a:pt x="378" y="1462"/>
                  </a:lnTo>
                  <a:lnTo>
                    <a:pt x="446" y="1498"/>
                  </a:lnTo>
                  <a:lnTo>
                    <a:pt x="517" y="1528"/>
                  </a:lnTo>
                  <a:lnTo>
                    <a:pt x="591" y="1550"/>
                  </a:lnTo>
                  <a:lnTo>
                    <a:pt x="667" y="1567"/>
                  </a:lnTo>
                  <a:lnTo>
                    <a:pt x="747" y="1575"/>
                  </a:lnTo>
                  <a:lnTo>
                    <a:pt x="788" y="1575"/>
                  </a:lnTo>
                  <a:lnTo>
                    <a:pt x="828" y="1575"/>
                  </a:lnTo>
                  <a:lnTo>
                    <a:pt x="907" y="1567"/>
                  </a:lnTo>
                  <a:lnTo>
                    <a:pt x="984" y="1550"/>
                  </a:lnTo>
                  <a:lnTo>
                    <a:pt x="1059" y="1528"/>
                  </a:lnTo>
                  <a:lnTo>
                    <a:pt x="1129" y="1498"/>
                  </a:lnTo>
                  <a:lnTo>
                    <a:pt x="1196" y="1462"/>
                  </a:lnTo>
                  <a:lnTo>
                    <a:pt x="1258" y="1419"/>
                  </a:lnTo>
                  <a:lnTo>
                    <a:pt x="1317" y="1371"/>
                  </a:lnTo>
                  <a:lnTo>
                    <a:pt x="1370" y="1317"/>
                  </a:lnTo>
                  <a:lnTo>
                    <a:pt x="1419" y="1259"/>
                  </a:lnTo>
                  <a:lnTo>
                    <a:pt x="1461" y="1196"/>
                  </a:lnTo>
                  <a:lnTo>
                    <a:pt x="1497" y="1129"/>
                  </a:lnTo>
                  <a:lnTo>
                    <a:pt x="1527" y="1059"/>
                  </a:lnTo>
                  <a:lnTo>
                    <a:pt x="1550" y="985"/>
                  </a:lnTo>
                  <a:lnTo>
                    <a:pt x="1566" y="907"/>
                  </a:lnTo>
                  <a:lnTo>
                    <a:pt x="1575" y="828"/>
                  </a:lnTo>
                  <a:lnTo>
                    <a:pt x="1575" y="788"/>
                  </a:lnTo>
                  <a:lnTo>
                    <a:pt x="1575" y="748"/>
                  </a:lnTo>
                  <a:lnTo>
                    <a:pt x="1566" y="668"/>
                  </a:lnTo>
                  <a:lnTo>
                    <a:pt x="1550" y="591"/>
                  </a:lnTo>
                  <a:lnTo>
                    <a:pt x="1527" y="517"/>
                  </a:lnTo>
                  <a:lnTo>
                    <a:pt x="1497" y="446"/>
                  </a:lnTo>
                  <a:lnTo>
                    <a:pt x="1461" y="380"/>
                  </a:lnTo>
                  <a:lnTo>
                    <a:pt x="1419" y="316"/>
                  </a:lnTo>
                  <a:lnTo>
                    <a:pt x="1370" y="258"/>
                  </a:lnTo>
                  <a:lnTo>
                    <a:pt x="1317" y="205"/>
                  </a:lnTo>
                  <a:lnTo>
                    <a:pt x="1258" y="157"/>
                  </a:lnTo>
                  <a:lnTo>
                    <a:pt x="1196" y="114"/>
                  </a:lnTo>
                  <a:lnTo>
                    <a:pt x="1129" y="78"/>
                  </a:lnTo>
                  <a:lnTo>
                    <a:pt x="1059" y="48"/>
                  </a:lnTo>
                  <a:lnTo>
                    <a:pt x="984" y="25"/>
                  </a:lnTo>
                  <a:lnTo>
                    <a:pt x="907" y="9"/>
                  </a:lnTo>
                  <a:lnTo>
                    <a:pt x="828" y="1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b="1" dirty="0" smtClean="0">
                  <a:solidFill>
                    <a:srgbClr val="297FB8"/>
                  </a:solidFill>
                </a:rPr>
                <a:t>201</a:t>
              </a:r>
              <a:r>
                <a:rPr lang="ru-RU" b="1" dirty="0" smtClean="0">
                  <a:solidFill>
                    <a:srgbClr val="297FB8"/>
                  </a:solidFill>
                </a:rPr>
                <a:t>8</a:t>
              </a:r>
              <a:endParaRPr lang="en-US" b="1" dirty="0">
                <a:solidFill>
                  <a:srgbClr val="297FB8"/>
                </a:solidFill>
              </a:endParaRP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2076441" y="3099638"/>
            <a:ext cx="1739328" cy="1739328"/>
            <a:chOff x="3757613" y="2982913"/>
            <a:chExt cx="1697038" cy="1697038"/>
          </a:xfrm>
          <a:solidFill>
            <a:srgbClr val="8D44AD"/>
          </a:solidFill>
        </p:grpSpPr>
        <p:sp>
          <p:nvSpPr>
            <p:cNvPr id="22" name="Freeform 181"/>
            <p:cNvSpPr>
              <a:spLocks/>
            </p:cNvSpPr>
            <p:nvPr/>
          </p:nvSpPr>
          <p:spPr bwMode="auto">
            <a:xfrm>
              <a:off x="3757613" y="2982913"/>
              <a:ext cx="901700" cy="901700"/>
            </a:xfrm>
            <a:custGeom>
              <a:avLst/>
              <a:gdLst>
                <a:gd name="T0" fmla="*/ 1288 w 2272"/>
                <a:gd name="T1" fmla="*/ 2272 h 2272"/>
                <a:gd name="T2" fmla="*/ 1313 w 2272"/>
                <a:gd name="T3" fmla="*/ 2191 h 2272"/>
                <a:gd name="T4" fmla="*/ 1344 w 2272"/>
                <a:gd name="T5" fmla="*/ 2033 h 2272"/>
                <a:gd name="T6" fmla="*/ 1353 w 2272"/>
                <a:gd name="T7" fmla="*/ 1881 h 2272"/>
                <a:gd name="T8" fmla="*/ 1342 w 2272"/>
                <a:gd name="T9" fmla="*/ 1734 h 2272"/>
                <a:gd name="T10" fmla="*/ 1312 w 2272"/>
                <a:gd name="T11" fmla="*/ 1597 h 2272"/>
                <a:gd name="T12" fmla="*/ 1264 w 2272"/>
                <a:gd name="T13" fmla="*/ 1469 h 2272"/>
                <a:gd name="T14" fmla="*/ 1200 w 2272"/>
                <a:gd name="T15" fmla="*/ 1351 h 2272"/>
                <a:gd name="T16" fmla="*/ 1121 w 2272"/>
                <a:gd name="T17" fmla="*/ 1245 h 2272"/>
                <a:gd name="T18" fmla="*/ 1027 w 2272"/>
                <a:gd name="T19" fmla="*/ 1151 h 2272"/>
                <a:gd name="T20" fmla="*/ 920 w 2272"/>
                <a:gd name="T21" fmla="*/ 1072 h 2272"/>
                <a:gd name="T22" fmla="*/ 802 w 2272"/>
                <a:gd name="T23" fmla="*/ 1007 h 2272"/>
                <a:gd name="T24" fmla="*/ 674 w 2272"/>
                <a:gd name="T25" fmla="*/ 961 h 2272"/>
                <a:gd name="T26" fmla="*/ 537 w 2272"/>
                <a:gd name="T27" fmla="*/ 930 h 2272"/>
                <a:gd name="T28" fmla="*/ 392 w 2272"/>
                <a:gd name="T29" fmla="*/ 919 h 2272"/>
                <a:gd name="T30" fmla="*/ 239 w 2272"/>
                <a:gd name="T31" fmla="*/ 928 h 2272"/>
                <a:gd name="T32" fmla="*/ 80 w 2272"/>
                <a:gd name="T33" fmla="*/ 958 h 2272"/>
                <a:gd name="T34" fmla="*/ 0 w 2272"/>
                <a:gd name="T35" fmla="*/ 983 h 2272"/>
                <a:gd name="T36" fmla="*/ 983 w 2272"/>
                <a:gd name="T37" fmla="*/ 0 h 2272"/>
                <a:gd name="T38" fmla="*/ 958 w 2272"/>
                <a:gd name="T39" fmla="*/ 81 h 2272"/>
                <a:gd name="T40" fmla="*/ 928 w 2272"/>
                <a:gd name="T41" fmla="*/ 239 h 2272"/>
                <a:gd name="T42" fmla="*/ 919 w 2272"/>
                <a:gd name="T43" fmla="*/ 392 h 2272"/>
                <a:gd name="T44" fmla="*/ 929 w 2272"/>
                <a:gd name="T45" fmla="*/ 537 h 2272"/>
                <a:gd name="T46" fmla="*/ 959 w 2272"/>
                <a:gd name="T47" fmla="*/ 674 h 2272"/>
                <a:gd name="T48" fmla="*/ 1007 w 2272"/>
                <a:gd name="T49" fmla="*/ 804 h 2272"/>
                <a:gd name="T50" fmla="*/ 1072 w 2272"/>
                <a:gd name="T51" fmla="*/ 922 h 2272"/>
                <a:gd name="T52" fmla="*/ 1151 w 2272"/>
                <a:gd name="T53" fmla="*/ 1028 h 2272"/>
                <a:gd name="T54" fmla="*/ 1244 w 2272"/>
                <a:gd name="T55" fmla="*/ 1121 h 2272"/>
                <a:gd name="T56" fmla="*/ 1351 w 2272"/>
                <a:gd name="T57" fmla="*/ 1200 h 2272"/>
                <a:gd name="T58" fmla="*/ 1469 w 2272"/>
                <a:gd name="T59" fmla="*/ 1264 h 2272"/>
                <a:gd name="T60" fmla="*/ 1597 w 2272"/>
                <a:gd name="T61" fmla="*/ 1312 h 2272"/>
                <a:gd name="T62" fmla="*/ 1734 w 2272"/>
                <a:gd name="T63" fmla="*/ 1342 h 2272"/>
                <a:gd name="T64" fmla="*/ 1881 w 2272"/>
                <a:gd name="T65" fmla="*/ 1353 h 2272"/>
                <a:gd name="T66" fmla="*/ 2032 w 2272"/>
                <a:gd name="T67" fmla="*/ 1344 h 2272"/>
                <a:gd name="T68" fmla="*/ 2191 w 2272"/>
                <a:gd name="T69" fmla="*/ 1313 h 2272"/>
                <a:gd name="T70" fmla="*/ 2272 w 2272"/>
                <a:gd name="T71" fmla="*/ 1289 h 2272"/>
                <a:gd name="T72" fmla="*/ 1288 w 2272"/>
                <a:gd name="T7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2" h="2272">
                  <a:moveTo>
                    <a:pt x="1288" y="2272"/>
                  </a:moveTo>
                  <a:lnTo>
                    <a:pt x="1313" y="2191"/>
                  </a:lnTo>
                  <a:lnTo>
                    <a:pt x="1344" y="2033"/>
                  </a:lnTo>
                  <a:lnTo>
                    <a:pt x="1353" y="1881"/>
                  </a:lnTo>
                  <a:lnTo>
                    <a:pt x="1342" y="1734"/>
                  </a:lnTo>
                  <a:lnTo>
                    <a:pt x="1312" y="1597"/>
                  </a:lnTo>
                  <a:lnTo>
                    <a:pt x="1264" y="1469"/>
                  </a:lnTo>
                  <a:lnTo>
                    <a:pt x="1200" y="1351"/>
                  </a:lnTo>
                  <a:lnTo>
                    <a:pt x="1121" y="1245"/>
                  </a:lnTo>
                  <a:lnTo>
                    <a:pt x="1027" y="1151"/>
                  </a:lnTo>
                  <a:lnTo>
                    <a:pt x="920" y="1072"/>
                  </a:lnTo>
                  <a:lnTo>
                    <a:pt x="802" y="1007"/>
                  </a:lnTo>
                  <a:lnTo>
                    <a:pt x="674" y="961"/>
                  </a:lnTo>
                  <a:lnTo>
                    <a:pt x="537" y="930"/>
                  </a:lnTo>
                  <a:lnTo>
                    <a:pt x="392" y="919"/>
                  </a:lnTo>
                  <a:lnTo>
                    <a:pt x="239" y="928"/>
                  </a:lnTo>
                  <a:lnTo>
                    <a:pt x="80" y="958"/>
                  </a:lnTo>
                  <a:lnTo>
                    <a:pt x="0" y="983"/>
                  </a:lnTo>
                  <a:lnTo>
                    <a:pt x="983" y="0"/>
                  </a:lnTo>
                  <a:lnTo>
                    <a:pt x="958" y="81"/>
                  </a:lnTo>
                  <a:lnTo>
                    <a:pt x="928" y="239"/>
                  </a:lnTo>
                  <a:lnTo>
                    <a:pt x="919" y="392"/>
                  </a:lnTo>
                  <a:lnTo>
                    <a:pt x="929" y="537"/>
                  </a:lnTo>
                  <a:lnTo>
                    <a:pt x="959" y="674"/>
                  </a:lnTo>
                  <a:lnTo>
                    <a:pt x="1007" y="804"/>
                  </a:lnTo>
                  <a:lnTo>
                    <a:pt x="1072" y="922"/>
                  </a:lnTo>
                  <a:lnTo>
                    <a:pt x="1151" y="1028"/>
                  </a:lnTo>
                  <a:lnTo>
                    <a:pt x="1244" y="1121"/>
                  </a:lnTo>
                  <a:lnTo>
                    <a:pt x="1351" y="1200"/>
                  </a:lnTo>
                  <a:lnTo>
                    <a:pt x="1469" y="1264"/>
                  </a:lnTo>
                  <a:lnTo>
                    <a:pt x="1597" y="1312"/>
                  </a:lnTo>
                  <a:lnTo>
                    <a:pt x="1734" y="1342"/>
                  </a:lnTo>
                  <a:lnTo>
                    <a:pt x="1881" y="1353"/>
                  </a:lnTo>
                  <a:lnTo>
                    <a:pt x="2032" y="1344"/>
                  </a:lnTo>
                  <a:lnTo>
                    <a:pt x="2191" y="1313"/>
                  </a:lnTo>
                  <a:lnTo>
                    <a:pt x="2272" y="1289"/>
                  </a:lnTo>
                  <a:lnTo>
                    <a:pt x="1288" y="2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5"/>
            <p:cNvSpPr>
              <a:spLocks/>
            </p:cNvSpPr>
            <p:nvPr/>
          </p:nvSpPr>
          <p:spPr bwMode="auto">
            <a:xfrm>
              <a:off x="4240213" y="3465513"/>
              <a:ext cx="1214438" cy="1214438"/>
            </a:xfrm>
            <a:custGeom>
              <a:avLst/>
              <a:gdLst>
                <a:gd name="T0" fmla="*/ 1609 w 3061"/>
                <a:gd name="T1" fmla="*/ 1 h 3061"/>
                <a:gd name="T2" fmla="*/ 1913 w 3061"/>
                <a:gd name="T3" fmla="*/ 46 h 3061"/>
                <a:gd name="T4" fmla="*/ 2194 w 3061"/>
                <a:gd name="T5" fmla="*/ 150 h 3061"/>
                <a:gd name="T6" fmla="*/ 2447 w 3061"/>
                <a:gd name="T7" fmla="*/ 303 h 3061"/>
                <a:gd name="T8" fmla="*/ 2663 w 3061"/>
                <a:gd name="T9" fmla="*/ 500 h 3061"/>
                <a:gd name="T10" fmla="*/ 2839 w 3061"/>
                <a:gd name="T11" fmla="*/ 736 h 3061"/>
                <a:gd name="T12" fmla="*/ 2969 w 3061"/>
                <a:gd name="T13" fmla="*/ 1003 h 3061"/>
                <a:gd name="T14" fmla="*/ 3044 w 3061"/>
                <a:gd name="T15" fmla="*/ 1297 h 3061"/>
                <a:gd name="T16" fmla="*/ 3061 w 3061"/>
                <a:gd name="T17" fmla="*/ 1530 h 3061"/>
                <a:gd name="T18" fmla="*/ 3044 w 3061"/>
                <a:gd name="T19" fmla="*/ 1764 h 3061"/>
                <a:gd name="T20" fmla="*/ 2969 w 3061"/>
                <a:gd name="T21" fmla="*/ 2057 h 3061"/>
                <a:gd name="T22" fmla="*/ 2839 w 3061"/>
                <a:gd name="T23" fmla="*/ 2324 h 3061"/>
                <a:gd name="T24" fmla="*/ 2663 w 3061"/>
                <a:gd name="T25" fmla="*/ 2560 h 3061"/>
                <a:gd name="T26" fmla="*/ 2447 w 3061"/>
                <a:gd name="T27" fmla="*/ 2758 h 3061"/>
                <a:gd name="T28" fmla="*/ 2194 w 3061"/>
                <a:gd name="T29" fmla="*/ 2911 h 3061"/>
                <a:gd name="T30" fmla="*/ 1913 w 3061"/>
                <a:gd name="T31" fmla="*/ 3013 h 3061"/>
                <a:gd name="T32" fmla="*/ 1609 w 3061"/>
                <a:gd name="T33" fmla="*/ 3060 h 3061"/>
                <a:gd name="T34" fmla="*/ 1451 w 3061"/>
                <a:gd name="T35" fmla="*/ 3060 h 3061"/>
                <a:gd name="T36" fmla="*/ 1147 w 3061"/>
                <a:gd name="T37" fmla="*/ 3013 h 3061"/>
                <a:gd name="T38" fmla="*/ 865 w 3061"/>
                <a:gd name="T39" fmla="*/ 2911 h 3061"/>
                <a:gd name="T40" fmla="*/ 614 w 3061"/>
                <a:gd name="T41" fmla="*/ 2758 h 3061"/>
                <a:gd name="T42" fmla="*/ 396 w 3061"/>
                <a:gd name="T43" fmla="*/ 2560 h 3061"/>
                <a:gd name="T44" fmla="*/ 220 w 3061"/>
                <a:gd name="T45" fmla="*/ 2324 h 3061"/>
                <a:gd name="T46" fmla="*/ 92 w 3061"/>
                <a:gd name="T47" fmla="*/ 2057 h 3061"/>
                <a:gd name="T48" fmla="*/ 16 w 3061"/>
                <a:gd name="T49" fmla="*/ 1764 h 3061"/>
                <a:gd name="T50" fmla="*/ 0 w 3061"/>
                <a:gd name="T51" fmla="*/ 1530 h 3061"/>
                <a:gd name="T52" fmla="*/ 16 w 3061"/>
                <a:gd name="T53" fmla="*/ 1297 h 3061"/>
                <a:gd name="T54" fmla="*/ 92 w 3061"/>
                <a:gd name="T55" fmla="*/ 1003 h 3061"/>
                <a:gd name="T56" fmla="*/ 220 w 3061"/>
                <a:gd name="T57" fmla="*/ 736 h 3061"/>
                <a:gd name="T58" fmla="*/ 396 w 3061"/>
                <a:gd name="T59" fmla="*/ 500 h 3061"/>
                <a:gd name="T60" fmla="*/ 614 w 3061"/>
                <a:gd name="T61" fmla="*/ 303 h 3061"/>
                <a:gd name="T62" fmla="*/ 865 w 3061"/>
                <a:gd name="T63" fmla="*/ 150 h 3061"/>
                <a:gd name="T64" fmla="*/ 1147 w 3061"/>
                <a:gd name="T65" fmla="*/ 46 h 3061"/>
                <a:gd name="T66" fmla="*/ 1451 w 3061"/>
                <a:gd name="T67" fmla="*/ 1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1" h="3061">
                  <a:moveTo>
                    <a:pt x="1530" y="0"/>
                  </a:moveTo>
                  <a:lnTo>
                    <a:pt x="1609" y="1"/>
                  </a:lnTo>
                  <a:lnTo>
                    <a:pt x="1764" y="17"/>
                  </a:lnTo>
                  <a:lnTo>
                    <a:pt x="1913" y="46"/>
                  </a:lnTo>
                  <a:lnTo>
                    <a:pt x="2057" y="92"/>
                  </a:lnTo>
                  <a:lnTo>
                    <a:pt x="2194" y="150"/>
                  </a:lnTo>
                  <a:lnTo>
                    <a:pt x="2324" y="220"/>
                  </a:lnTo>
                  <a:lnTo>
                    <a:pt x="2447" y="303"/>
                  </a:lnTo>
                  <a:lnTo>
                    <a:pt x="2559" y="396"/>
                  </a:lnTo>
                  <a:lnTo>
                    <a:pt x="2663" y="500"/>
                  </a:lnTo>
                  <a:lnTo>
                    <a:pt x="2758" y="614"/>
                  </a:lnTo>
                  <a:lnTo>
                    <a:pt x="2839" y="736"/>
                  </a:lnTo>
                  <a:lnTo>
                    <a:pt x="2911" y="866"/>
                  </a:lnTo>
                  <a:lnTo>
                    <a:pt x="2969" y="1003"/>
                  </a:lnTo>
                  <a:lnTo>
                    <a:pt x="3013" y="1147"/>
                  </a:lnTo>
                  <a:lnTo>
                    <a:pt x="3044" y="1297"/>
                  </a:lnTo>
                  <a:lnTo>
                    <a:pt x="3060" y="1451"/>
                  </a:lnTo>
                  <a:lnTo>
                    <a:pt x="3061" y="1530"/>
                  </a:lnTo>
                  <a:lnTo>
                    <a:pt x="3060" y="1610"/>
                  </a:lnTo>
                  <a:lnTo>
                    <a:pt x="3044" y="1764"/>
                  </a:lnTo>
                  <a:lnTo>
                    <a:pt x="3013" y="1913"/>
                  </a:lnTo>
                  <a:lnTo>
                    <a:pt x="2969" y="2057"/>
                  </a:lnTo>
                  <a:lnTo>
                    <a:pt x="2911" y="2194"/>
                  </a:lnTo>
                  <a:lnTo>
                    <a:pt x="2839" y="2324"/>
                  </a:lnTo>
                  <a:lnTo>
                    <a:pt x="2758" y="2447"/>
                  </a:lnTo>
                  <a:lnTo>
                    <a:pt x="2663" y="2560"/>
                  </a:lnTo>
                  <a:lnTo>
                    <a:pt x="2559" y="2663"/>
                  </a:lnTo>
                  <a:lnTo>
                    <a:pt x="2447" y="2758"/>
                  </a:lnTo>
                  <a:lnTo>
                    <a:pt x="2324" y="2840"/>
                  </a:lnTo>
                  <a:lnTo>
                    <a:pt x="2194" y="2911"/>
                  </a:lnTo>
                  <a:lnTo>
                    <a:pt x="2057" y="2969"/>
                  </a:lnTo>
                  <a:lnTo>
                    <a:pt x="1913" y="3013"/>
                  </a:lnTo>
                  <a:lnTo>
                    <a:pt x="1764" y="3044"/>
                  </a:lnTo>
                  <a:lnTo>
                    <a:pt x="1609" y="3060"/>
                  </a:lnTo>
                  <a:lnTo>
                    <a:pt x="1530" y="3061"/>
                  </a:lnTo>
                  <a:lnTo>
                    <a:pt x="1451" y="3060"/>
                  </a:lnTo>
                  <a:lnTo>
                    <a:pt x="1297" y="3044"/>
                  </a:lnTo>
                  <a:lnTo>
                    <a:pt x="1147" y="3013"/>
                  </a:lnTo>
                  <a:lnTo>
                    <a:pt x="1003" y="2969"/>
                  </a:lnTo>
                  <a:lnTo>
                    <a:pt x="865" y="2911"/>
                  </a:lnTo>
                  <a:lnTo>
                    <a:pt x="736" y="2840"/>
                  </a:lnTo>
                  <a:lnTo>
                    <a:pt x="614" y="2758"/>
                  </a:lnTo>
                  <a:lnTo>
                    <a:pt x="500" y="2663"/>
                  </a:lnTo>
                  <a:lnTo>
                    <a:pt x="396" y="2560"/>
                  </a:lnTo>
                  <a:lnTo>
                    <a:pt x="303" y="2447"/>
                  </a:lnTo>
                  <a:lnTo>
                    <a:pt x="220" y="2324"/>
                  </a:lnTo>
                  <a:lnTo>
                    <a:pt x="150" y="2194"/>
                  </a:lnTo>
                  <a:lnTo>
                    <a:pt x="92" y="2057"/>
                  </a:lnTo>
                  <a:lnTo>
                    <a:pt x="46" y="1913"/>
                  </a:lnTo>
                  <a:lnTo>
                    <a:pt x="16" y="1764"/>
                  </a:lnTo>
                  <a:lnTo>
                    <a:pt x="1" y="1610"/>
                  </a:lnTo>
                  <a:lnTo>
                    <a:pt x="0" y="1530"/>
                  </a:lnTo>
                  <a:lnTo>
                    <a:pt x="1" y="1451"/>
                  </a:lnTo>
                  <a:lnTo>
                    <a:pt x="16" y="1297"/>
                  </a:lnTo>
                  <a:lnTo>
                    <a:pt x="46" y="1147"/>
                  </a:lnTo>
                  <a:lnTo>
                    <a:pt x="92" y="1003"/>
                  </a:lnTo>
                  <a:lnTo>
                    <a:pt x="150" y="866"/>
                  </a:lnTo>
                  <a:lnTo>
                    <a:pt x="220" y="736"/>
                  </a:lnTo>
                  <a:lnTo>
                    <a:pt x="303" y="614"/>
                  </a:lnTo>
                  <a:lnTo>
                    <a:pt x="396" y="500"/>
                  </a:lnTo>
                  <a:lnTo>
                    <a:pt x="500" y="396"/>
                  </a:lnTo>
                  <a:lnTo>
                    <a:pt x="614" y="303"/>
                  </a:lnTo>
                  <a:lnTo>
                    <a:pt x="736" y="220"/>
                  </a:lnTo>
                  <a:lnTo>
                    <a:pt x="865" y="150"/>
                  </a:lnTo>
                  <a:lnTo>
                    <a:pt x="1003" y="92"/>
                  </a:lnTo>
                  <a:lnTo>
                    <a:pt x="1147" y="46"/>
                  </a:lnTo>
                  <a:lnTo>
                    <a:pt x="1297" y="17"/>
                  </a:lnTo>
                  <a:lnTo>
                    <a:pt x="1451" y="1"/>
                  </a:lnTo>
                  <a:lnTo>
                    <a:pt x="15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88"/>
            <p:cNvSpPr>
              <a:spLocks/>
            </p:cNvSpPr>
            <p:nvPr/>
          </p:nvSpPr>
          <p:spPr bwMode="auto">
            <a:xfrm>
              <a:off x="4530725" y="3756025"/>
              <a:ext cx="625475" cy="623888"/>
            </a:xfrm>
            <a:custGeom>
              <a:avLst/>
              <a:gdLst>
                <a:gd name="T0" fmla="*/ 828 w 1575"/>
                <a:gd name="T1" fmla="*/ 1 h 1575"/>
                <a:gd name="T2" fmla="*/ 984 w 1575"/>
                <a:gd name="T3" fmla="*/ 25 h 1575"/>
                <a:gd name="T4" fmla="*/ 1129 w 1575"/>
                <a:gd name="T5" fmla="*/ 78 h 1575"/>
                <a:gd name="T6" fmla="*/ 1258 w 1575"/>
                <a:gd name="T7" fmla="*/ 157 h 1575"/>
                <a:gd name="T8" fmla="*/ 1370 w 1575"/>
                <a:gd name="T9" fmla="*/ 258 h 1575"/>
                <a:gd name="T10" fmla="*/ 1461 w 1575"/>
                <a:gd name="T11" fmla="*/ 379 h 1575"/>
                <a:gd name="T12" fmla="*/ 1527 w 1575"/>
                <a:gd name="T13" fmla="*/ 517 h 1575"/>
                <a:gd name="T14" fmla="*/ 1566 w 1575"/>
                <a:gd name="T15" fmla="*/ 668 h 1575"/>
                <a:gd name="T16" fmla="*/ 1575 w 1575"/>
                <a:gd name="T17" fmla="*/ 788 h 1575"/>
                <a:gd name="T18" fmla="*/ 1566 w 1575"/>
                <a:gd name="T19" fmla="*/ 907 h 1575"/>
                <a:gd name="T20" fmla="*/ 1527 w 1575"/>
                <a:gd name="T21" fmla="*/ 1059 h 1575"/>
                <a:gd name="T22" fmla="*/ 1461 w 1575"/>
                <a:gd name="T23" fmla="*/ 1196 h 1575"/>
                <a:gd name="T24" fmla="*/ 1370 w 1575"/>
                <a:gd name="T25" fmla="*/ 1317 h 1575"/>
                <a:gd name="T26" fmla="*/ 1258 w 1575"/>
                <a:gd name="T27" fmla="*/ 1419 h 1575"/>
                <a:gd name="T28" fmla="*/ 1129 w 1575"/>
                <a:gd name="T29" fmla="*/ 1497 h 1575"/>
                <a:gd name="T30" fmla="*/ 984 w 1575"/>
                <a:gd name="T31" fmla="*/ 1550 h 1575"/>
                <a:gd name="T32" fmla="*/ 828 w 1575"/>
                <a:gd name="T33" fmla="*/ 1574 h 1575"/>
                <a:gd name="T34" fmla="*/ 746 w 1575"/>
                <a:gd name="T35" fmla="*/ 1574 h 1575"/>
                <a:gd name="T36" fmla="*/ 591 w 1575"/>
                <a:gd name="T37" fmla="*/ 1550 h 1575"/>
                <a:gd name="T38" fmla="*/ 446 w 1575"/>
                <a:gd name="T39" fmla="*/ 1497 h 1575"/>
                <a:gd name="T40" fmla="*/ 316 w 1575"/>
                <a:gd name="T41" fmla="*/ 1419 h 1575"/>
                <a:gd name="T42" fmla="*/ 205 w 1575"/>
                <a:gd name="T43" fmla="*/ 1317 h 1575"/>
                <a:gd name="T44" fmla="*/ 114 w 1575"/>
                <a:gd name="T45" fmla="*/ 1196 h 1575"/>
                <a:gd name="T46" fmla="*/ 48 w 1575"/>
                <a:gd name="T47" fmla="*/ 1059 h 1575"/>
                <a:gd name="T48" fmla="*/ 9 w 1575"/>
                <a:gd name="T49" fmla="*/ 907 h 1575"/>
                <a:gd name="T50" fmla="*/ 0 w 1575"/>
                <a:gd name="T51" fmla="*/ 788 h 1575"/>
                <a:gd name="T52" fmla="*/ 9 w 1575"/>
                <a:gd name="T53" fmla="*/ 668 h 1575"/>
                <a:gd name="T54" fmla="*/ 48 w 1575"/>
                <a:gd name="T55" fmla="*/ 517 h 1575"/>
                <a:gd name="T56" fmla="*/ 114 w 1575"/>
                <a:gd name="T57" fmla="*/ 379 h 1575"/>
                <a:gd name="T58" fmla="*/ 205 w 1575"/>
                <a:gd name="T59" fmla="*/ 258 h 1575"/>
                <a:gd name="T60" fmla="*/ 316 w 1575"/>
                <a:gd name="T61" fmla="*/ 157 h 1575"/>
                <a:gd name="T62" fmla="*/ 446 w 1575"/>
                <a:gd name="T63" fmla="*/ 78 h 1575"/>
                <a:gd name="T64" fmla="*/ 591 w 1575"/>
                <a:gd name="T65" fmla="*/ 25 h 1575"/>
                <a:gd name="T66" fmla="*/ 746 w 1575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5" h="1575">
                  <a:moveTo>
                    <a:pt x="787" y="0"/>
                  </a:moveTo>
                  <a:lnTo>
                    <a:pt x="828" y="1"/>
                  </a:lnTo>
                  <a:lnTo>
                    <a:pt x="907" y="9"/>
                  </a:lnTo>
                  <a:lnTo>
                    <a:pt x="984" y="25"/>
                  </a:lnTo>
                  <a:lnTo>
                    <a:pt x="1058" y="48"/>
                  </a:lnTo>
                  <a:lnTo>
                    <a:pt x="1129" y="78"/>
                  </a:lnTo>
                  <a:lnTo>
                    <a:pt x="1196" y="114"/>
                  </a:lnTo>
                  <a:lnTo>
                    <a:pt x="1258" y="157"/>
                  </a:lnTo>
                  <a:lnTo>
                    <a:pt x="1317" y="205"/>
                  </a:lnTo>
                  <a:lnTo>
                    <a:pt x="1370" y="258"/>
                  </a:lnTo>
                  <a:lnTo>
                    <a:pt x="1418" y="316"/>
                  </a:lnTo>
                  <a:lnTo>
                    <a:pt x="1461" y="379"/>
                  </a:lnTo>
                  <a:lnTo>
                    <a:pt x="1497" y="446"/>
                  </a:lnTo>
                  <a:lnTo>
                    <a:pt x="1527" y="517"/>
                  </a:lnTo>
                  <a:lnTo>
                    <a:pt x="1550" y="591"/>
                  </a:lnTo>
                  <a:lnTo>
                    <a:pt x="1566" y="668"/>
                  </a:lnTo>
                  <a:lnTo>
                    <a:pt x="1573" y="747"/>
                  </a:lnTo>
                  <a:lnTo>
                    <a:pt x="1575" y="788"/>
                  </a:lnTo>
                  <a:lnTo>
                    <a:pt x="1573" y="828"/>
                  </a:lnTo>
                  <a:lnTo>
                    <a:pt x="1566" y="907"/>
                  </a:lnTo>
                  <a:lnTo>
                    <a:pt x="1550" y="984"/>
                  </a:lnTo>
                  <a:lnTo>
                    <a:pt x="1527" y="1059"/>
                  </a:lnTo>
                  <a:lnTo>
                    <a:pt x="1497" y="1129"/>
                  </a:lnTo>
                  <a:lnTo>
                    <a:pt x="1461" y="1196"/>
                  </a:lnTo>
                  <a:lnTo>
                    <a:pt x="1418" y="1259"/>
                  </a:lnTo>
                  <a:lnTo>
                    <a:pt x="1370" y="1317"/>
                  </a:lnTo>
                  <a:lnTo>
                    <a:pt x="1317" y="1370"/>
                  </a:lnTo>
                  <a:lnTo>
                    <a:pt x="1258" y="1419"/>
                  </a:lnTo>
                  <a:lnTo>
                    <a:pt x="1196" y="1461"/>
                  </a:lnTo>
                  <a:lnTo>
                    <a:pt x="1129" y="1497"/>
                  </a:lnTo>
                  <a:lnTo>
                    <a:pt x="1058" y="1527"/>
                  </a:lnTo>
                  <a:lnTo>
                    <a:pt x="984" y="1550"/>
                  </a:lnTo>
                  <a:lnTo>
                    <a:pt x="907" y="1566"/>
                  </a:lnTo>
                  <a:lnTo>
                    <a:pt x="828" y="1574"/>
                  </a:lnTo>
                  <a:lnTo>
                    <a:pt x="787" y="1575"/>
                  </a:lnTo>
                  <a:lnTo>
                    <a:pt x="746" y="1574"/>
                  </a:lnTo>
                  <a:lnTo>
                    <a:pt x="667" y="1566"/>
                  </a:lnTo>
                  <a:lnTo>
                    <a:pt x="591" y="1550"/>
                  </a:lnTo>
                  <a:lnTo>
                    <a:pt x="516" y="1527"/>
                  </a:lnTo>
                  <a:lnTo>
                    <a:pt x="446" y="1497"/>
                  </a:lnTo>
                  <a:lnTo>
                    <a:pt x="378" y="1461"/>
                  </a:lnTo>
                  <a:lnTo>
                    <a:pt x="316" y="1419"/>
                  </a:lnTo>
                  <a:lnTo>
                    <a:pt x="258" y="1370"/>
                  </a:lnTo>
                  <a:lnTo>
                    <a:pt x="205" y="1317"/>
                  </a:lnTo>
                  <a:lnTo>
                    <a:pt x="155" y="1259"/>
                  </a:lnTo>
                  <a:lnTo>
                    <a:pt x="114" y="1196"/>
                  </a:lnTo>
                  <a:lnTo>
                    <a:pt x="78" y="1129"/>
                  </a:lnTo>
                  <a:lnTo>
                    <a:pt x="48" y="1059"/>
                  </a:lnTo>
                  <a:lnTo>
                    <a:pt x="25" y="984"/>
                  </a:lnTo>
                  <a:lnTo>
                    <a:pt x="9" y="907"/>
                  </a:lnTo>
                  <a:lnTo>
                    <a:pt x="0" y="828"/>
                  </a:lnTo>
                  <a:lnTo>
                    <a:pt x="0" y="788"/>
                  </a:lnTo>
                  <a:lnTo>
                    <a:pt x="0" y="747"/>
                  </a:lnTo>
                  <a:lnTo>
                    <a:pt x="9" y="668"/>
                  </a:lnTo>
                  <a:lnTo>
                    <a:pt x="25" y="591"/>
                  </a:lnTo>
                  <a:lnTo>
                    <a:pt x="48" y="517"/>
                  </a:lnTo>
                  <a:lnTo>
                    <a:pt x="78" y="446"/>
                  </a:lnTo>
                  <a:lnTo>
                    <a:pt x="114" y="379"/>
                  </a:lnTo>
                  <a:lnTo>
                    <a:pt x="155" y="316"/>
                  </a:lnTo>
                  <a:lnTo>
                    <a:pt x="205" y="258"/>
                  </a:lnTo>
                  <a:lnTo>
                    <a:pt x="258" y="205"/>
                  </a:lnTo>
                  <a:lnTo>
                    <a:pt x="316" y="157"/>
                  </a:lnTo>
                  <a:lnTo>
                    <a:pt x="378" y="114"/>
                  </a:lnTo>
                  <a:lnTo>
                    <a:pt x="446" y="78"/>
                  </a:lnTo>
                  <a:lnTo>
                    <a:pt x="516" y="48"/>
                  </a:lnTo>
                  <a:lnTo>
                    <a:pt x="591" y="25"/>
                  </a:lnTo>
                  <a:lnTo>
                    <a:pt x="667" y="9"/>
                  </a:lnTo>
                  <a:lnTo>
                    <a:pt x="746" y="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b="1" dirty="0" smtClean="0">
                  <a:solidFill>
                    <a:srgbClr val="8D44AD"/>
                  </a:solidFill>
                </a:rPr>
                <a:t>201</a:t>
              </a:r>
              <a:r>
                <a:rPr lang="ru-RU" b="1" dirty="0" smtClean="0">
                  <a:solidFill>
                    <a:srgbClr val="8D44AD"/>
                  </a:solidFill>
                </a:rPr>
                <a:t>7</a:t>
              </a:r>
              <a:endParaRPr lang="en-US" b="1" dirty="0">
                <a:solidFill>
                  <a:srgbClr val="8D44AD"/>
                </a:solidFill>
              </a:endParaRPr>
            </a:p>
          </p:txBody>
        </p:sp>
      </p:grpSp>
      <p:sp>
        <p:nvSpPr>
          <p:cNvPr id="25" name="Freeform 186"/>
          <p:cNvSpPr>
            <a:spLocks/>
          </p:cNvSpPr>
          <p:nvPr/>
        </p:nvSpPr>
        <p:spPr bwMode="auto">
          <a:xfrm>
            <a:off x="1261284" y="2284480"/>
            <a:ext cx="1246328" cy="1244702"/>
          </a:xfrm>
          <a:custGeom>
            <a:avLst/>
            <a:gdLst>
              <a:gd name="T0" fmla="*/ 1611 w 3063"/>
              <a:gd name="T1" fmla="*/ 2 h 3062"/>
              <a:gd name="T2" fmla="*/ 1914 w 3063"/>
              <a:gd name="T3" fmla="*/ 47 h 3062"/>
              <a:gd name="T4" fmla="*/ 2196 w 3063"/>
              <a:gd name="T5" fmla="*/ 151 h 3062"/>
              <a:gd name="T6" fmla="*/ 2448 w 3063"/>
              <a:gd name="T7" fmla="*/ 304 h 3062"/>
              <a:gd name="T8" fmla="*/ 2665 w 3063"/>
              <a:gd name="T9" fmla="*/ 501 h 3062"/>
              <a:gd name="T10" fmla="*/ 2841 w 3063"/>
              <a:gd name="T11" fmla="*/ 737 h 3062"/>
              <a:gd name="T12" fmla="*/ 2971 w 3063"/>
              <a:gd name="T13" fmla="*/ 1005 h 3062"/>
              <a:gd name="T14" fmla="*/ 3046 w 3063"/>
              <a:gd name="T15" fmla="*/ 1298 h 3062"/>
              <a:gd name="T16" fmla="*/ 3063 w 3063"/>
              <a:gd name="T17" fmla="*/ 1531 h 3062"/>
              <a:gd name="T18" fmla="*/ 3046 w 3063"/>
              <a:gd name="T19" fmla="*/ 1764 h 3062"/>
              <a:gd name="T20" fmla="*/ 2971 w 3063"/>
              <a:gd name="T21" fmla="*/ 2057 h 3062"/>
              <a:gd name="T22" fmla="*/ 2841 w 3063"/>
              <a:gd name="T23" fmla="*/ 2326 h 3062"/>
              <a:gd name="T24" fmla="*/ 2665 w 3063"/>
              <a:gd name="T25" fmla="*/ 2560 h 3062"/>
              <a:gd name="T26" fmla="*/ 2448 w 3063"/>
              <a:gd name="T27" fmla="*/ 2759 h 3062"/>
              <a:gd name="T28" fmla="*/ 2196 w 3063"/>
              <a:gd name="T29" fmla="*/ 2912 h 3062"/>
              <a:gd name="T30" fmla="*/ 1914 w 3063"/>
              <a:gd name="T31" fmla="*/ 3014 h 3062"/>
              <a:gd name="T32" fmla="*/ 1611 w 3063"/>
              <a:gd name="T33" fmla="*/ 3061 h 3062"/>
              <a:gd name="T34" fmla="*/ 1453 w 3063"/>
              <a:gd name="T35" fmla="*/ 3061 h 3062"/>
              <a:gd name="T36" fmla="*/ 1148 w 3063"/>
              <a:gd name="T37" fmla="*/ 3014 h 3062"/>
              <a:gd name="T38" fmla="*/ 867 w 3063"/>
              <a:gd name="T39" fmla="*/ 2912 h 3062"/>
              <a:gd name="T40" fmla="*/ 616 w 3063"/>
              <a:gd name="T41" fmla="*/ 2759 h 3062"/>
              <a:gd name="T42" fmla="*/ 398 w 3063"/>
              <a:gd name="T43" fmla="*/ 2560 h 3062"/>
              <a:gd name="T44" fmla="*/ 222 w 3063"/>
              <a:gd name="T45" fmla="*/ 2326 h 3062"/>
              <a:gd name="T46" fmla="*/ 93 w 3063"/>
              <a:gd name="T47" fmla="*/ 2057 h 3062"/>
              <a:gd name="T48" fmla="*/ 18 w 3063"/>
              <a:gd name="T49" fmla="*/ 1764 h 3062"/>
              <a:gd name="T50" fmla="*/ 0 w 3063"/>
              <a:gd name="T51" fmla="*/ 1531 h 3062"/>
              <a:gd name="T52" fmla="*/ 18 w 3063"/>
              <a:gd name="T53" fmla="*/ 1298 h 3062"/>
              <a:gd name="T54" fmla="*/ 93 w 3063"/>
              <a:gd name="T55" fmla="*/ 1005 h 3062"/>
              <a:gd name="T56" fmla="*/ 222 w 3063"/>
              <a:gd name="T57" fmla="*/ 737 h 3062"/>
              <a:gd name="T58" fmla="*/ 398 w 3063"/>
              <a:gd name="T59" fmla="*/ 501 h 3062"/>
              <a:gd name="T60" fmla="*/ 616 w 3063"/>
              <a:gd name="T61" fmla="*/ 304 h 3062"/>
              <a:gd name="T62" fmla="*/ 867 w 3063"/>
              <a:gd name="T63" fmla="*/ 151 h 3062"/>
              <a:gd name="T64" fmla="*/ 1148 w 3063"/>
              <a:gd name="T65" fmla="*/ 47 h 3062"/>
              <a:gd name="T66" fmla="*/ 1453 w 3063"/>
              <a:gd name="T67" fmla="*/ 2 h 3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3" h="3062">
                <a:moveTo>
                  <a:pt x="1532" y="0"/>
                </a:moveTo>
                <a:lnTo>
                  <a:pt x="1611" y="2"/>
                </a:lnTo>
                <a:lnTo>
                  <a:pt x="1765" y="17"/>
                </a:lnTo>
                <a:lnTo>
                  <a:pt x="1914" y="47"/>
                </a:lnTo>
                <a:lnTo>
                  <a:pt x="2058" y="92"/>
                </a:lnTo>
                <a:lnTo>
                  <a:pt x="2196" y="151"/>
                </a:lnTo>
                <a:lnTo>
                  <a:pt x="2325" y="221"/>
                </a:lnTo>
                <a:lnTo>
                  <a:pt x="2448" y="304"/>
                </a:lnTo>
                <a:lnTo>
                  <a:pt x="2561" y="397"/>
                </a:lnTo>
                <a:lnTo>
                  <a:pt x="2665" y="501"/>
                </a:lnTo>
                <a:lnTo>
                  <a:pt x="2759" y="615"/>
                </a:lnTo>
                <a:lnTo>
                  <a:pt x="2841" y="737"/>
                </a:lnTo>
                <a:lnTo>
                  <a:pt x="2912" y="868"/>
                </a:lnTo>
                <a:lnTo>
                  <a:pt x="2971" y="1005"/>
                </a:lnTo>
                <a:lnTo>
                  <a:pt x="3015" y="1148"/>
                </a:lnTo>
                <a:lnTo>
                  <a:pt x="3046" y="1298"/>
                </a:lnTo>
                <a:lnTo>
                  <a:pt x="3061" y="1452"/>
                </a:lnTo>
                <a:lnTo>
                  <a:pt x="3063" y="1531"/>
                </a:lnTo>
                <a:lnTo>
                  <a:pt x="3061" y="1610"/>
                </a:lnTo>
                <a:lnTo>
                  <a:pt x="3046" y="1764"/>
                </a:lnTo>
                <a:lnTo>
                  <a:pt x="3015" y="1914"/>
                </a:lnTo>
                <a:lnTo>
                  <a:pt x="2971" y="2057"/>
                </a:lnTo>
                <a:lnTo>
                  <a:pt x="2912" y="2195"/>
                </a:lnTo>
                <a:lnTo>
                  <a:pt x="2841" y="2326"/>
                </a:lnTo>
                <a:lnTo>
                  <a:pt x="2759" y="2448"/>
                </a:lnTo>
                <a:lnTo>
                  <a:pt x="2665" y="2560"/>
                </a:lnTo>
                <a:lnTo>
                  <a:pt x="2561" y="2664"/>
                </a:lnTo>
                <a:lnTo>
                  <a:pt x="2448" y="2759"/>
                </a:lnTo>
                <a:lnTo>
                  <a:pt x="2325" y="2840"/>
                </a:lnTo>
                <a:lnTo>
                  <a:pt x="2196" y="2912"/>
                </a:lnTo>
                <a:lnTo>
                  <a:pt x="2058" y="2970"/>
                </a:lnTo>
                <a:lnTo>
                  <a:pt x="1914" y="3014"/>
                </a:lnTo>
                <a:lnTo>
                  <a:pt x="1765" y="3045"/>
                </a:lnTo>
                <a:lnTo>
                  <a:pt x="1611" y="3061"/>
                </a:lnTo>
                <a:lnTo>
                  <a:pt x="1532" y="3062"/>
                </a:lnTo>
                <a:lnTo>
                  <a:pt x="1453" y="3061"/>
                </a:lnTo>
                <a:lnTo>
                  <a:pt x="1299" y="3045"/>
                </a:lnTo>
                <a:lnTo>
                  <a:pt x="1148" y="3014"/>
                </a:lnTo>
                <a:lnTo>
                  <a:pt x="1004" y="2970"/>
                </a:lnTo>
                <a:lnTo>
                  <a:pt x="867" y="2912"/>
                </a:lnTo>
                <a:lnTo>
                  <a:pt x="737" y="2840"/>
                </a:lnTo>
                <a:lnTo>
                  <a:pt x="616" y="2759"/>
                </a:lnTo>
                <a:lnTo>
                  <a:pt x="502" y="2664"/>
                </a:lnTo>
                <a:lnTo>
                  <a:pt x="398" y="2560"/>
                </a:lnTo>
                <a:lnTo>
                  <a:pt x="305" y="2448"/>
                </a:lnTo>
                <a:lnTo>
                  <a:pt x="222" y="2326"/>
                </a:lnTo>
                <a:lnTo>
                  <a:pt x="152" y="2195"/>
                </a:lnTo>
                <a:lnTo>
                  <a:pt x="93" y="2057"/>
                </a:lnTo>
                <a:lnTo>
                  <a:pt x="48" y="1914"/>
                </a:lnTo>
                <a:lnTo>
                  <a:pt x="18" y="1764"/>
                </a:lnTo>
                <a:lnTo>
                  <a:pt x="3" y="1610"/>
                </a:lnTo>
                <a:lnTo>
                  <a:pt x="0" y="1531"/>
                </a:lnTo>
                <a:lnTo>
                  <a:pt x="3" y="1452"/>
                </a:lnTo>
                <a:lnTo>
                  <a:pt x="18" y="1298"/>
                </a:lnTo>
                <a:lnTo>
                  <a:pt x="48" y="1148"/>
                </a:lnTo>
                <a:lnTo>
                  <a:pt x="93" y="1005"/>
                </a:lnTo>
                <a:lnTo>
                  <a:pt x="152" y="868"/>
                </a:lnTo>
                <a:lnTo>
                  <a:pt x="222" y="737"/>
                </a:lnTo>
                <a:lnTo>
                  <a:pt x="305" y="615"/>
                </a:lnTo>
                <a:lnTo>
                  <a:pt x="398" y="501"/>
                </a:lnTo>
                <a:lnTo>
                  <a:pt x="502" y="397"/>
                </a:lnTo>
                <a:lnTo>
                  <a:pt x="616" y="304"/>
                </a:lnTo>
                <a:lnTo>
                  <a:pt x="737" y="221"/>
                </a:lnTo>
                <a:lnTo>
                  <a:pt x="867" y="151"/>
                </a:lnTo>
                <a:lnTo>
                  <a:pt x="1004" y="92"/>
                </a:lnTo>
                <a:lnTo>
                  <a:pt x="1148" y="47"/>
                </a:lnTo>
                <a:lnTo>
                  <a:pt x="1299" y="17"/>
                </a:lnTo>
                <a:lnTo>
                  <a:pt x="1453" y="2"/>
                </a:lnTo>
                <a:lnTo>
                  <a:pt x="1532" y="0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187"/>
          <p:cNvSpPr>
            <a:spLocks/>
          </p:cNvSpPr>
          <p:nvPr/>
        </p:nvSpPr>
        <p:spPr bwMode="auto">
          <a:xfrm>
            <a:off x="1563917" y="2587114"/>
            <a:ext cx="641062" cy="639435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2D3E50"/>
                </a:solidFill>
              </a:rPr>
              <a:t>201</a:t>
            </a:r>
            <a:r>
              <a:rPr lang="ru-RU" b="1" dirty="0" smtClean="0">
                <a:solidFill>
                  <a:srgbClr val="2D3E50"/>
                </a:solidFill>
              </a:rPr>
              <a:t>6</a:t>
            </a:r>
            <a:endParaRPr lang="en-US" b="1" dirty="0">
              <a:solidFill>
                <a:srgbClr val="2D3E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0324" y="3686807"/>
            <a:ext cx="101260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</a:t>
            </a:r>
          </a:p>
          <a:p>
            <a:pPr algn="ctr"/>
            <a:r>
              <a:rPr lang="ru-RU" sz="3200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140</a:t>
            </a:r>
            <a:r>
              <a:rPr lang="ru-RU" sz="2000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50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слушателей</a:t>
            </a:r>
            <a:endParaRPr lang="en-US" sz="2000" b="1" dirty="0">
              <a:solidFill>
                <a:srgbClr val="297F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2192" y="3594264"/>
            <a:ext cx="101260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</a:t>
            </a:r>
            <a:r>
              <a:rPr lang="ru-RU" sz="32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</a:p>
          <a:p>
            <a:pPr algn="ctr"/>
            <a:r>
              <a:rPr lang="ru-RU" sz="105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слушателей</a:t>
            </a:r>
            <a:endParaRPr lang="en-US" sz="1050" b="1" dirty="0">
              <a:solidFill>
                <a:srgbClr val="E84C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6152" y="2636912"/>
            <a:ext cx="1006393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</a:t>
            </a:r>
          </a:p>
          <a:p>
            <a:pPr algn="ctr"/>
            <a:r>
              <a:rPr lang="ru-RU" sz="3200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</a:t>
            </a:r>
            <a:endParaRPr lang="ru-RU" sz="2000" b="1" dirty="0" smtClean="0">
              <a:solidFill>
                <a:srgbClr val="8D44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050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слушателей</a:t>
            </a:r>
            <a:endParaRPr lang="en-US" sz="1050" b="1" dirty="0">
              <a:solidFill>
                <a:srgbClr val="8D44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9359" y="2587113"/>
            <a:ext cx="101260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</a:t>
            </a:r>
          </a:p>
          <a:p>
            <a:pPr algn="ctr"/>
            <a:r>
              <a:rPr lang="ru-RU" sz="320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220</a:t>
            </a:r>
            <a:r>
              <a:rPr lang="ru-RU" sz="200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50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слушателей</a:t>
            </a:r>
            <a:endParaRPr lang="en-US" sz="1050" b="1" dirty="0">
              <a:solidFill>
                <a:srgbClr val="27AE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74680" y="373907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905" y="3607719"/>
            <a:ext cx="133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Запуск проекта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7" y="4865566"/>
            <a:ext cx="8007294" cy="18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2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567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Пути </a:t>
            </a:r>
            <a:r>
              <a:rPr lang="ru-RU" sz="3200" b="1" dirty="0" smtClean="0">
                <a:solidFill>
                  <a:prstClr val="white"/>
                </a:solidFill>
              </a:rPr>
              <a:t>достижения результатов</a:t>
            </a:r>
            <a:r>
              <a:rPr lang="ru-RU" sz="3200" b="1" dirty="0">
                <a:solidFill>
                  <a:prstClr val="white"/>
                </a:solidFill>
              </a:rPr>
              <a:t>: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75555" y="1400280"/>
            <a:ext cx="7992889" cy="440498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Обеспечение функционирования эффективной программной платформы и образовательной модели обучения русскому языку как иностранному для абитуриентов и студентов из зарубежных </a:t>
            </a:r>
            <a:r>
              <a:rPr lang="ru-RU" dirty="0" smtClean="0"/>
              <a:t>стран.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/>
              <a:t>Продвижение Виртуального кабинета обучения русскому языку как иностранному в качестве одного из ведущих образовательных порталов для иностранных граждан, интересующихся русским языком и российской культурой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/>
              <a:t>Расширение спектра тематики образовательного контента, представленного в виртуальном кабинете.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6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В результате реализации Дорожной </a:t>
            </a:r>
            <a:r>
              <a:rPr lang="ru-RU" sz="3600" b="1" dirty="0" smtClean="0"/>
              <a:t>карты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будет проведена </a:t>
            </a:r>
            <a:r>
              <a:rPr lang="ru-RU" sz="2400" b="1" dirty="0" smtClean="0"/>
              <a:t>комплексная устойчивая </a:t>
            </a:r>
            <a:r>
              <a:rPr lang="ru-RU" sz="2400" b="1" dirty="0"/>
              <a:t>и всесторонняя интернационализация образовательных и </a:t>
            </a:r>
            <a:r>
              <a:rPr lang="ru-RU" sz="2400" b="1" dirty="0" smtClean="0"/>
              <a:t>научно-исследовательских процессов в РГПУ им. А.И. Герцена, в ходе которой</a:t>
            </a:r>
          </a:p>
          <a:p>
            <a:r>
              <a:rPr lang="ru-RU" sz="2400" b="1" dirty="0" smtClean="0"/>
              <a:t>усилится интеграция университета в международные академические </a:t>
            </a:r>
            <a:r>
              <a:rPr lang="ru-RU" sz="2400" b="1" dirty="0"/>
              <a:t>обмены и сети сотрудничества, </a:t>
            </a:r>
            <a:endParaRPr lang="ru-RU" sz="2400" b="1" dirty="0" smtClean="0"/>
          </a:p>
          <a:p>
            <a:r>
              <a:rPr lang="ru-RU" sz="2400" b="1" dirty="0" smtClean="0"/>
              <a:t>возрастёт качество </a:t>
            </a:r>
            <a:r>
              <a:rPr lang="ru-RU" sz="2400" b="1" dirty="0"/>
              <a:t>образовательных </a:t>
            </a:r>
            <a:r>
              <a:rPr lang="ru-RU" sz="2400" b="1" dirty="0" smtClean="0"/>
              <a:t>услуг, </a:t>
            </a:r>
          </a:p>
          <a:p>
            <a:r>
              <a:rPr lang="ru-RU" sz="2400" b="1" dirty="0" smtClean="0"/>
              <a:t>повысится </a:t>
            </a:r>
            <a:r>
              <a:rPr lang="ru-RU" sz="2400" b="1" dirty="0"/>
              <a:t>привлекательность вуза для </a:t>
            </a:r>
            <a:r>
              <a:rPr lang="ru-RU" sz="2400" b="1" dirty="0" smtClean="0"/>
              <a:t>российских и </a:t>
            </a:r>
            <a:r>
              <a:rPr lang="ru-RU" sz="2400" b="1" dirty="0"/>
              <a:t>иностранных </a:t>
            </a:r>
            <a:r>
              <a:rPr lang="ru-RU" sz="2400" b="1" dirty="0" smtClean="0"/>
              <a:t> абитуриентов,</a:t>
            </a:r>
          </a:p>
          <a:p>
            <a:r>
              <a:rPr lang="ru-RU" sz="2400" b="1" dirty="0" smtClean="0"/>
              <a:t>повысится стабильность экономического состояния университета.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49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Международная деятельность университета во внешних оценках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77736"/>
              </p:ext>
            </p:extLst>
          </p:nvPr>
        </p:nvGraphicFramePr>
        <p:xfrm>
          <a:off x="457200" y="2204864"/>
          <a:ext cx="8229601" cy="2145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1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4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3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25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43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Показатель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Ед.изм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Значения РГПУ им. А.И. Герцена в 2014 году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Значения РГПУ им. А.И. Герцена в 2015 году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Значения РГПУ им. А.И. Герцена в 2016 году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Пороговое </a:t>
                      </a:r>
                      <a:r>
                        <a:rPr lang="ru-RU" sz="1600" dirty="0" smtClean="0">
                          <a:effectLst/>
                        </a:rPr>
                        <a:t>значение 2014-2016 </a:t>
                      </a:r>
                      <a:r>
                        <a:rPr lang="ru-RU" sz="1600" dirty="0" err="1" smtClean="0">
                          <a:effectLst/>
                        </a:rPr>
                        <a:t>г.г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Международная деятельность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7,62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8,54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8,41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4,92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5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" y="706680"/>
            <a:ext cx="90106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Международная деятельность университета во внешних оценках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" y="1692541"/>
            <a:ext cx="5616624" cy="302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55" y="3501023"/>
            <a:ext cx="5167145" cy="333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51520" y="2780929"/>
            <a:ext cx="5976664" cy="3888431"/>
          </a:xfrm>
          <a:prstGeom prst="straightConnector1">
            <a:avLst/>
          </a:prstGeom>
          <a:ln w="225425" cap="sq" cmpd="thickThin">
            <a:bevel/>
            <a:tailEnd type="non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8" y="1340768"/>
            <a:ext cx="439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РОССИЙСКАЯ ФЕДЕРАЦИЯ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3180" y="3210015"/>
            <a:ext cx="350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САНКТ-ПЕТЕРБУРГ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629474">
            <a:off x="1048217" y="3276343"/>
            <a:ext cx="75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МОНИТОРИНГ ЭФФЕКТИВНОСТИ ОБРАЗОВАТЕЛЬНЫХ ОРГАНИЗАЦИЙ ВО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1454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200" dirty="0" smtClean="0"/>
              <a:t>3.1.</a:t>
            </a:r>
            <a:r>
              <a:rPr lang="ru-RU" sz="1200" dirty="0" smtClean="0"/>
              <a:t>Удельный </a:t>
            </a:r>
            <a:r>
              <a:rPr lang="ru-RU" sz="1200" dirty="0"/>
              <a:t>вес численности иностранных студентов (кроме стран Содружества Независимых Государств (далее – СНГ)), обучающихся программам бакалавриата, </a:t>
            </a:r>
            <a:r>
              <a:rPr lang="ru-RU" sz="1200" dirty="0" err="1"/>
              <a:t>специалитета</a:t>
            </a:r>
            <a:r>
              <a:rPr lang="ru-RU" sz="1200" dirty="0"/>
              <a:t>, магистратуры, в общей численности студентов (приведенный контингент)</a:t>
            </a:r>
          </a:p>
          <a:p>
            <a:pPr marL="0" lvl="0" indent="0">
              <a:buNone/>
            </a:pPr>
            <a:r>
              <a:rPr lang="en-US" sz="1200" dirty="0" smtClean="0"/>
              <a:t>3.2. </a:t>
            </a:r>
            <a:r>
              <a:rPr lang="ru-RU" sz="1200" dirty="0" smtClean="0"/>
              <a:t>Удельный </a:t>
            </a:r>
            <a:r>
              <a:rPr lang="ru-RU" sz="1200" dirty="0"/>
              <a:t>вес численности иностранных студентов из СНГ, обучающихся по программам бакалавриата, </a:t>
            </a:r>
            <a:r>
              <a:rPr lang="ru-RU" sz="1200" dirty="0" err="1"/>
              <a:t>специалитета</a:t>
            </a:r>
            <a:r>
              <a:rPr lang="ru-RU" sz="1200" dirty="0"/>
              <a:t>, магистратуры, в общей численности студентов (приведенный контингент)</a:t>
            </a:r>
          </a:p>
          <a:p>
            <a:pPr marL="0" lvl="0" indent="0">
              <a:buNone/>
            </a:pPr>
            <a:r>
              <a:rPr lang="en-US" sz="1200" dirty="0" smtClean="0"/>
              <a:t>3.3. </a:t>
            </a:r>
            <a:r>
              <a:rPr lang="ru-RU" sz="1200" dirty="0" smtClean="0"/>
              <a:t>Удельный </a:t>
            </a:r>
            <a:r>
              <a:rPr lang="ru-RU" sz="1200" dirty="0"/>
              <a:t>вес численности иностранных студентов, завершивших освоение образовательных программ бакалавриата, </a:t>
            </a:r>
            <a:r>
              <a:rPr lang="ru-RU" sz="1200" dirty="0" err="1"/>
              <a:t>специалитета</a:t>
            </a:r>
            <a:r>
              <a:rPr lang="ru-RU" sz="1200" dirty="0"/>
              <a:t>, магистратуры, в общей численности студентов (приведенный контингент)</a:t>
            </a:r>
          </a:p>
          <a:p>
            <a:pPr marL="0" lvl="0" indent="0">
              <a:buNone/>
            </a:pPr>
            <a:r>
              <a:rPr lang="en-US" sz="1200" dirty="0" smtClean="0"/>
              <a:t>3.4. </a:t>
            </a:r>
            <a:r>
              <a:rPr lang="ru-RU" sz="1200" dirty="0" smtClean="0"/>
              <a:t>Удельный </a:t>
            </a:r>
            <a:r>
              <a:rPr lang="ru-RU" sz="1200" dirty="0"/>
              <a:t>вес численности иностранных студентов (кроме стран СНГ), завершивших освоение образовательных программ бакалавриата, программ </a:t>
            </a:r>
            <a:r>
              <a:rPr lang="ru-RU" sz="1200" dirty="0" err="1"/>
              <a:t>специалитета</a:t>
            </a:r>
            <a:r>
              <a:rPr lang="ru-RU" sz="1200" dirty="0"/>
              <a:t>, программ магистратуры, в общей численности студентов (приведенный контингент)</a:t>
            </a:r>
          </a:p>
          <a:p>
            <a:pPr marL="0" lvl="0" indent="0">
              <a:buNone/>
            </a:pPr>
            <a:r>
              <a:rPr lang="en-US" sz="1200" dirty="0" smtClean="0"/>
              <a:t>3.5. </a:t>
            </a:r>
            <a:r>
              <a:rPr lang="ru-RU" sz="1200" dirty="0" smtClean="0"/>
              <a:t>Удельный </a:t>
            </a:r>
            <a:r>
              <a:rPr lang="ru-RU" sz="1200" dirty="0"/>
              <a:t>вес численности иностранных студентов из стран СНГ, завершивших освоение образовательных программ бакалавриата, программ </a:t>
            </a:r>
            <a:r>
              <a:rPr lang="ru-RU" sz="1200" dirty="0" err="1"/>
              <a:t>специалитета</a:t>
            </a:r>
            <a:r>
              <a:rPr lang="ru-RU" sz="1200" dirty="0"/>
              <a:t>, программ магистратуры, в общей численности студентов (приведенный контингент)</a:t>
            </a:r>
          </a:p>
          <a:p>
            <a:pPr marL="0" lvl="0" indent="0">
              <a:buNone/>
            </a:pPr>
            <a:r>
              <a:rPr lang="en-US" sz="1200" dirty="0" smtClean="0"/>
              <a:t>3.6. </a:t>
            </a:r>
            <a:r>
              <a:rPr lang="ru-RU" sz="1200" dirty="0" smtClean="0"/>
              <a:t>Удельный </a:t>
            </a:r>
            <a:r>
              <a:rPr lang="ru-RU" sz="1200" dirty="0"/>
              <a:t>вес численности студентов, обучающихся по очной форме обучения по образовательным программам бакалавриата, программам </a:t>
            </a:r>
            <a:r>
              <a:rPr lang="ru-RU" sz="1200" dirty="0" err="1"/>
              <a:t>специалитета</a:t>
            </a:r>
            <a:r>
              <a:rPr lang="ru-RU" sz="1200" dirty="0"/>
              <a:t>, программам магистратуры, прошедших обучение за рубежом не менее семестра (триместра), в общей численности студентов, обучающихся по очной форме обучения</a:t>
            </a:r>
          </a:p>
          <a:p>
            <a:pPr marL="0" lvl="0" indent="0">
              <a:buNone/>
            </a:pPr>
            <a:r>
              <a:rPr lang="en-US" sz="1200" dirty="0" smtClean="0"/>
              <a:t>3.7. </a:t>
            </a:r>
            <a:r>
              <a:rPr lang="ru-RU" sz="1200" dirty="0" smtClean="0"/>
              <a:t>Численность </a:t>
            </a:r>
            <a:r>
              <a:rPr lang="ru-RU" sz="1200" dirty="0"/>
              <a:t>студентов иностранных образовательных организаций, прошедших обучение в образовательной организации по образовательным по очной форме обучения по образовательным программам бакалавриата, программам </a:t>
            </a:r>
            <a:r>
              <a:rPr lang="ru-RU" sz="1200" dirty="0" err="1"/>
              <a:t>специалитета</a:t>
            </a:r>
            <a:r>
              <a:rPr lang="ru-RU" sz="1200" dirty="0"/>
              <a:t>, программам магистратуры, не менее семестра (триместра) в расчете на 100 студентов, обучающихся по очной форме обучения</a:t>
            </a:r>
          </a:p>
          <a:p>
            <a:pPr marL="0" lvl="0" indent="0">
              <a:buNone/>
            </a:pPr>
            <a:r>
              <a:rPr lang="en-US" sz="1200" dirty="0" smtClean="0"/>
              <a:t>3.8. </a:t>
            </a:r>
            <a:r>
              <a:rPr lang="ru-RU" sz="1200" dirty="0" smtClean="0"/>
              <a:t>Удельный </a:t>
            </a:r>
            <a:r>
              <a:rPr lang="ru-RU" sz="1200" dirty="0"/>
              <a:t>вес численности иностранных граждан из числа НПР в общей численности НПР</a:t>
            </a:r>
          </a:p>
          <a:p>
            <a:pPr marL="0" lvl="0" indent="0">
              <a:buNone/>
            </a:pPr>
            <a:r>
              <a:rPr lang="en-US" sz="1200" dirty="0" smtClean="0"/>
              <a:t>3.9. </a:t>
            </a:r>
            <a:r>
              <a:rPr lang="ru-RU" sz="1200" dirty="0" smtClean="0"/>
              <a:t>Численность </a:t>
            </a:r>
            <a:r>
              <a:rPr lang="ru-RU" sz="1200" dirty="0"/>
              <a:t>зарубежных ведущих профессоров, преподавателей и исследователей, работающих в образовательной организации не менее 1 семестра</a:t>
            </a:r>
          </a:p>
          <a:p>
            <a:pPr marL="0" lvl="0" indent="0">
              <a:buNone/>
            </a:pPr>
            <a:r>
              <a:rPr lang="en-US" sz="1200" dirty="0" smtClean="0"/>
              <a:t>3.10 </a:t>
            </a:r>
            <a:r>
              <a:rPr lang="ru-RU" sz="1200" dirty="0" smtClean="0"/>
              <a:t>Удельный </a:t>
            </a:r>
            <a:r>
              <a:rPr lang="ru-RU" sz="1200" dirty="0"/>
              <a:t>вес численности иностранных граждан из стран СНГ из числа аспирантов (адъюнктов), ординаторов, интернов, ассистентов-стажеров образовательной организации в общей численности аспирантов (адъюнктов), ординаторов, интернов, ассистентов-стажеров</a:t>
            </a:r>
          </a:p>
          <a:p>
            <a:pPr marL="0" lvl="0" indent="0">
              <a:buNone/>
            </a:pPr>
            <a:r>
              <a:rPr lang="en-US" sz="1200" dirty="0" smtClean="0"/>
              <a:t>3.11 </a:t>
            </a:r>
            <a:r>
              <a:rPr lang="ru-RU" sz="1200" dirty="0" smtClean="0"/>
              <a:t>Объем </a:t>
            </a:r>
            <a:r>
              <a:rPr lang="ru-RU" sz="1200" dirty="0"/>
              <a:t>средств, полученных образовательной организацией от выполнения НИОКР от иностранных граждан и иностранных юридических лиц</a:t>
            </a:r>
          </a:p>
          <a:p>
            <a:pPr marL="0" lvl="0" indent="0">
              <a:buNone/>
            </a:pPr>
            <a:r>
              <a:rPr lang="en-US" sz="1200" dirty="0" smtClean="0"/>
              <a:t>3.12. </a:t>
            </a:r>
            <a:r>
              <a:rPr lang="ru-RU" sz="1200" dirty="0" smtClean="0"/>
              <a:t>Объем </a:t>
            </a:r>
            <a:r>
              <a:rPr lang="ru-RU" sz="1200" dirty="0"/>
              <a:t>средств от образовательной деятельности, полученных образовательной организацией от иностранных граждан и иностранных юридических лиц</a:t>
            </a:r>
          </a:p>
          <a:p>
            <a:pPr marL="0" lvl="0" indent="0">
              <a:buNone/>
            </a:pPr>
            <a:r>
              <a:rPr lang="en-US" sz="1200" dirty="0" smtClean="0"/>
              <a:t>3.13. </a:t>
            </a:r>
            <a:r>
              <a:rPr lang="ru-RU" sz="1200" dirty="0" smtClean="0"/>
              <a:t>Общая </a:t>
            </a:r>
            <a:r>
              <a:rPr lang="ru-RU" sz="1200" dirty="0"/>
              <a:t>численность иностранных студентов, обучающихся по программам бакалавриата, </a:t>
            </a:r>
            <a:r>
              <a:rPr lang="ru-RU" sz="1200" dirty="0" err="1"/>
              <a:t>специалитета</a:t>
            </a:r>
            <a:r>
              <a:rPr lang="ru-RU" sz="1200" dirty="0"/>
              <a:t>, магистратуры</a:t>
            </a: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ПОКАЗАТЕЛИ МЕЖДУНАРОДНОЙ ДЕЯТЕЛЬНОСТИ, УЧИТЫВАЕМЫЕ В МОНИТОРИНГЕ ЭФФЕКТИВНОСТИ ОБРАЗОВАТЕЛЬНЫХ ОРГАНИЗАЦИЙ ВЫСШЕГО ОБРАЗОВАНИЯ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559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3501"/>
            <a:ext cx="7957220" cy="516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Международная деятельность университета во внешних оценках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Международная деятельность университета во внешних оценках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453" y="2434243"/>
            <a:ext cx="25922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i="1" dirty="0" smtClean="0">
                <a:solidFill>
                  <a:schemeClr val="bg1"/>
                </a:solidFill>
              </a:rPr>
              <a:t>МЕЖДУНАРОДНАЯ КООПЕРАЦИЯ В ОБРАЗОВАНИИ </a:t>
            </a:r>
          </a:p>
          <a:p>
            <a:pPr lvl="0"/>
            <a:r>
              <a:rPr lang="ru-RU" sz="1700" b="1" i="1" dirty="0" smtClean="0">
                <a:solidFill>
                  <a:schemeClr val="bg1"/>
                </a:solidFill>
              </a:rPr>
              <a:t>И НАУКЕ</a:t>
            </a:r>
            <a:endParaRPr lang="ru-RU" sz="17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564904"/>
            <a:ext cx="194165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700" b="1" i="1" dirty="0" smtClean="0">
                <a:solidFill>
                  <a:schemeClr val="bg1"/>
                </a:solidFill>
              </a:rPr>
              <a:t>КОНТИНГЕНТ ИНОСТРАННЫХ ОБУЧАЮЩИХСЯ</a:t>
            </a:r>
            <a:endParaRPr lang="ru-RU" sz="17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305870"/>
            <a:ext cx="27900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i="1" dirty="0" smtClean="0">
                <a:solidFill>
                  <a:schemeClr val="bg1"/>
                </a:solidFill>
              </a:rPr>
              <a:t>РЕЗУЛЬТАТИВНОСТЬ МЕЖДУНАРОДНОГО СОТРУДНИЧЕСТВА</a:t>
            </a:r>
            <a:endParaRPr lang="ru-RU" sz="17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322618"/>
            <a:ext cx="210131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700" b="1" i="1" dirty="0" smtClean="0">
                <a:solidFill>
                  <a:schemeClr val="bg1"/>
                </a:solidFill>
              </a:rPr>
              <a:t>ИНТЕРНАЛИЗАЦИЯ КАДРОВОГО </a:t>
            </a:r>
          </a:p>
          <a:p>
            <a:pPr lvl="0" algn="r"/>
            <a:r>
              <a:rPr lang="ru-RU" sz="1700" b="1" i="1" dirty="0" smtClean="0">
                <a:solidFill>
                  <a:schemeClr val="bg1"/>
                </a:solidFill>
              </a:rPr>
              <a:t>РЕСУРСА </a:t>
            </a:r>
            <a:endParaRPr lang="ru-RU" sz="1700" b="1" i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5" y="1801071"/>
            <a:ext cx="8371090" cy="50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9512" y="1219222"/>
            <a:ext cx="8803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Группы показателей оценки международной деятельности в мониторинге вузов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8712968" cy="54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13"/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44000 w 9144000"/>
              <a:gd name="connsiteY2" fmla="*/ 1196752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  <a:gd name="connsiteX0" fmla="*/ 0 w 9192126"/>
              <a:gd name="connsiteY0" fmla="*/ 0 h 1196752"/>
              <a:gd name="connsiteX1" fmla="*/ 9144000 w 9192126"/>
              <a:gd name="connsiteY1" fmla="*/ 0 h 1196752"/>
              <a:gd name="connsiteX2" fmla="*/ 9192126 w 9192126"/>
              <a:gd name="connsiteY2" fmla="*/ 840617 h 1196752"/>
              <a:gd name="connsiteX3" fmla="*/ 0 w 9192126"/>
              <a:gd name="connsiteY3" fmla="*/ 1196752 h 1196752"/>
              <a:gd name="connsiteX4" fmla="*/ 0 w 9192126"/>
              <a:gd name="connsiteY4" fmla="*/ 0 h 1196752"/>
              <a:gd name="connsiteX0" fmla="*/ 0 w 9144000"/>
              <a:gd name="connsiteY0" fmla="*/ 0 h 1196752"/>
              <a:gd name="connsiteX1" fmla="*/ 9144000 w 9144000"/>
              <a:gd name="connsiteY1" fmla="*/ 0 h 1196752"/>
              <a:gd name="connsiteX2" fmla="*/ 9124749 w 9144000"/>
              <a:gd name="connsiteY2" fmla="*/ 850243 h 1196752"/>
              <a:gd name="connsiteX3" fmla="*/ 0 w 9144000"/>
              <a:gd name="connsiteY3" fmla="*/ 1196752 h 1196752"/>
              <a:gd name="connsiteX4" fmla="*/ 0 w 9144000"/>
              <a:gd name="connsiteY4" fmla="*/ 0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96752">
                <a:moveTo>
                  <a:pt x="0" y="0"/>
                </a:moveTo>
                <a:lnTo>
                  <a:pt x="9144000" y="0"/>
                </a:lnTo>
                <a:lnTo>
                  <a:pt x="9124749" y="850243"/>
                </a:lnTo>
                <a:lnTo>
                  <a:pt x="0" y="1196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94871"/>
              </a:clrFrom>
              <a:clrTo>
                <a:srgbClr val="09487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64831" cy="119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-273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Международная деятельность университета во внешних оценках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2443</Words>
  <Application>Microsoft Office PowerPoint</Application>
  <PresentationFormat>Экран (4:3)</PresentationFormat>
  <Paragraphs>611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1_Тема Office</vt:lpstr>
      <vt:lpstr>2_Тема Office</vt:lpstr>
      <vt:lpstr>«ДОРОЖНАЯ КАРТА» РАЗВИТИЯ МЕЖДУНАРОДНОЙ ДЕЯТЕЛЬНОСТИ В КОНТЕКСТЕ НОВОЙ РЕДАКЦИИ ПРОГРАММЫ РАЗВИТИЯ УНИВЕРСИТЕТА НА 2016-2020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МЕЖДУНАРОДНОЙ ДЕЯТЕЛЬНОСТИ, УЧИТЫВАЕМЫЕ В МОНИТОРИНГЕ ЭФФЕКТИВНОСТИ ОБРАЗОВАТЕЛЬНЫХ ОРГАНИЗАЦИЙ ВЫСШЕГО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результате реализации Дорожной карты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Начальнег</dc:creator>
  <cp:lastModifiedBy>User</cp:lastModifiedBy>
  <cp:revision>83</cp:revision>
  <cp:lastPrinted>2017-02-17T11:10:38Z</cp:lastPrinted>
  <dcterms:created xsi:type="dcterms:W3CDTF">2017-02-17T07:28:05Z</dcterms:created>
  <dcterms:modified xsi:type="dcterms:W3CDTF">2017-03-01T08:17:01Z</dcterms:modified>
</cp:coreProperties>
</file>