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1" r:id="rId3"/>
    <p:sldId id="261" r:id="rId4"/>
    <p:sldId id="256" r:id="rId5"/>
    <p:sldId id="272" r:id="rId6"/>
    <p:sldId id="266" r:id="rId7"/>
    <p:sldId id="267" r:id="rId8"/>
    <p:sldId id="268" r:id="rId9"/>
    <p:sldId id="269" r:id="rId10"/>
    <p:sldId id="270" r:id="rId11"/>
    <p:sldId id="262" r:id="rId12"/>
    <p:sldId id="263" r:id="rId13"/>
    <p:sldId id="264" r:id="rId14"/>
    <p:sldId id="265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14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99EF-1BD7-41E7-A8C3-E215C71FBB66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CFDA-4748-4FCB-8FF4-D3880422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3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5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80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5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80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25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4D2E961-4EF1-4071-B060-DFB30E7A8B3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1EC787A0-4711-43CF-A941-0BB051461167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ВЫБОРЫ ДЕКАНА ФАКУЛЬТЕТА МАТЕМАТИКИ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358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ТЕАТРАЛЬНОГО ИСКУССТВА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0,25)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ПОЛЯКОВА ТАТЬЯНА НИКОЛАЕВНА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1955, почетный работник общего образования РФ, доктор педагогических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2010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доцент 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2009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профессор кафедры социального образования Санкт-Петербургской академии постдипломного образования,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доцент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кафедры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театрального искусства.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94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«Развитие творческих способностей педагога в процессе дополнительного профессионального образования» (монография, 2015), «Формирование художественной картины мира учащихся : актуальная проблематика педагогических исследований» (статья, 2017).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«Научно-исследовательская деятельность в области искусства и театрального образования», «Современные проблемы истории и теории театрального искусства».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Заявочная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28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106,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dirty="0"/>
              <a:t>Результаты голосования: «за» – 60, против – нет.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7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Представление к ученому званию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307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>
              <a:lnSpc>
                <a:spcPct val="80000"/>
              </a:lnSpc>
              <a:buNone/>
            </a:pPr>
            <a:r>
              <a:rPr lang="ru-RU" altLang="ru-RU" sz="1800" b="1" dirty="0"/>
              <a:t>	</a:t>
            </a:r>
            <a:r>
              <a:rPr lang="ru-RU" altLang="ru-RU" sz="1800" b="1" i="1" dirty="0" smtClean="0"/>
              <a:t>Ученое </a:t>
            </a:r>
            <a:r>
              <a:rPr lang="ru-RU" altLang="ru-RU" sz="1800" b="1" i="1" dirty="0"/>
              <a:t>звание доцента </a:t>
            </a:r>
            <a:r>
              <a:rPr lang="ru-RU" altLang="ru-RU" sz="1800" i="1" dirty="0"/>
              <a:t>по научной специальности 13.00.08 - теория и методика профессионального </a:t>
            </a:r>
            <a:r>
              <a:rPr lang="ru-RU" altLang="ru-RU" sz="1800" i="1" dirty="0" smtClean="0"/>
              <a:t>образования</a:t>
            </a:r>
            <a:endParaRPr lang="ru-RU" altLang="ru-RU" sz="1800" i="1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dirty="0" smtClean="0"/>
              <a:t>	АБРАМОВА ВЕРА ЮРЬЕВНА, </a:t>
            </a:r>
            <a:r>
              <a:rPr lang="ru-RU" altLang="ru-RU" sz="1800" dirty="0" smtClean="0"/>
              <a:t>1964,</a:t>
            </a:r>
            <a:r>
              <a:rPr lang="ru-RU" altLang="ru-RU" sz="1800" b="1" dirty="0" smtClean="0"/>
              <a:t> </a:t>
            </a:r>
            <a:r>
              <a:rPr lang="ru-RU" altLang="ru-RU" sz="1800" dirty="0"/>
              <a:t>доцент кафедры методики </a:t>
            </a:r>
            <a:r>
              <a:rPr lang="ru-RU" altLang="ru-RU" sz="1800" dirty="0" smtClean="0"/>
              <a:t>обучения безопасности жизнедеятельности</a:t>
            </a:r>
            <a:endParaRPr lang="ru-RU" altLang="ru-RU" sz="1800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dirty="0" smtClean="0"/>
              <a:t>	Ученая </a:t>
            </a:r>
            <a:r>
              <a:rPr lang="ru-RU" altLang="ru-RU" sz="1800" dirty="0"/>
              <a:t>степень </a:t>
            </a:r>
            <a:r>
              <a:rPr lang="ru-RU" altLang="ru-RU" sz="1800" b="1" i="1" dirty="0"/>
              <a:t>кандидата педагогических наук</a:t>
            </a:r>
            <a:r>
              <a:rPr lang="ru-RU" altLang="ru-RU" sz="1800" i="1" dirty="0"/>
              <a:t> </a:t>
            </a:r>
            <a:r>
              <a:rPr lang="ru-RU" altLang="ru-RU" sz="1800" dirty="0"/>
              <a:t>присуждена решением диссертационного совета Д.113.05.081 Российского государственного педагогического университета им. А.И. Герцена от «22» октября 1998 г. № 6 и выдан диплом кандидата наук КТ № 057012 Государственным Высшим Аттестационным комитетом Российской Федерации от «26» марта 1999 года. 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/>
              <a:t>	</a:t>
            </a:r>
            <a:r>
              <a:rPr lang="ru-RU" altLang="ru-RU" sz="1800" b="1" i="1" dirty="0" smtClean="0"/>
              <a:t>Стаж </a:t>
            </a:r>
            <a:r>
              <a:rPr lang="ru-RU" altLang="ru-RU" sz="1800" b="1" i="1" dirty="0"/>
              <a:t>педагогической работы в вузе </a:t>
            </a:r>
            <a:r>
              <a:rPr lang="ru-RU" altLang="ru-RU" sz="1800" i="1" dirty="0"/>
              <a:t>– </a:t>
            </a:r>
            <a:r>
              <a:rPr lang="ru-RU" altLang="ru-RU" sz="1800" i="1" dirty="0" smtClean="0"/>
              <a:t>5 лет 4 месяца</a:t>
            </a:r>
            <a:r>
              <a:rPr lang="ru-RU" altLang="ru-RU" sz="1800" dirty="0"/>
              <a:t> по научной </a:t>
            </a:r>
            <a:r>
              <a:rPr lang="ru-RU" altLang="ru-RU" sz="1800" dirty="0" smtClean="0"/>
              <a:t>специальности </a:t>
            </a:r>
            <a:r>
              <a:rPr lang="ru-RU" altLang="ru-RU" sz="1800" dirty="0"/>
              <a:t>13.00.08 - теория и методика профессионального образования</a:t>
            </a:r>
            <a:r>
              <a:rPr lang="ru-RU" altLang="ru-RU" sz="1800" b="1" i="1" dirty="0" smtClean="0"/>
              <a:t>.</a:t>
            </a:r>
            <a:endParaRPr lang="ru-RU" altLang="ru-RU" sz="1800" b="1" i="1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30 </a:t>
            </a:r>
            <a:r>
              <a:rPr lang="ru-RU" altLang="ru-RU" sz="1800" b="1" i="1" dirty="0"/>
              <a:t>публикаций, </a:t>
            </a:r>
            <a:r>
              <a:rPr lang="ru-RU" altLang="ru-RU" sz="1800" dirty="0"/>
              <a:t>из них </a:t>
            </a:r>
            <a:r>
              <a:rPr lang="ru-RU" altLang="ru-RU" sz="1800" b="1" i="1" dirty="0"/>
              <a:t>3 учебных издания </a:t>
            </a:r>
            <a:r>
              <a:rPr lang="ru-RU" altLang="ru-RU" sz="1800" dirty="0"/>
              <a:t>и</a:t>
            </a:r>
            <a:r>
              <a:rPr lang="ru-RU" altLang="ru-RU" sz="1800" b="1" dirty="0"/>
              <a:t> </a:t>
            </a:r>
            <a:r>
              <a:rPr lang="ru-RU" altLang="ru-RU" sz="1800" b="1" i="1" dirty="0" smtClean="0"/>
              <a:t>27 </a:t>
            </a:r>
            <a:r>
              <a:rPr lang="ru-RU" altLang="ru-RU" sz="1800" b="1" i="1" dirty="0"/>
              <a:t>научных </a:t>
            </a:r>
            <a:r>
              <a:rPr lang="ru-RU" altLang="ru-RU" sz="1800" b="1" i="1" dirty="0" smtClean="0"/>
              <a:t>трудов</a:t>
            </a:r>
            <a:r>
              <a:rPr lang="ru-RU" altLang="ru-RU" sz="1800" b="1" dirty="0" smtClean="0"/>
              <a:t>, </a:t>
            </a:r>
            <a:r>
              <a:rPr lang="ru-RU" altLang="ru-RU" sz="1800" dirty="0"/>
              <a:t>используемых в образовательном процессе</a:t>
            </a:r>
            <a:r>
              <a:rPr lang="ru-RU" altLang="ru-RU" sz="1800" dirty="0" smtClean="0"/>
              <a:t>.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За </a:t>
            </a:r>
            <a:r>
              <a:rPr lang="ru-RU" altLang="ru-RU" sz="1800" b="1" i="1" dirty="0"/>
              <a:t>последние 3 года </a:t>
            </a:r>
            <a:r>
              <a:rPr lang="ru-RU" altLang="ru-RU" sz="1800" dirty="0"/>
              <a:t>опубликовала по научной специальности, указанной в аттестационном деле </a:t>
            </a:r>
            <a:r>
              <a:rPr lang="ru-RU" altLang="ru-RU" sz="1800" b="1" i="1" dirty="0" smtClean="0"/>
              <a:t>4 </a:t>
            </a:r>
            <a:r>
              <a:rPr lang="ru-RU" altLang="ru-RU" sz="1800" b="1" i="1" dirty="0"/>
              <a:t>научных </a:t>
            </a:r>
            <a:r>
              <a:rPr lang="ru-RU" altLang="ru-RU" sz="1800" b="1" i="1" dirty="0" smtClean="0"/>
              <a:t>труда, </a:t>
            </a:r>
            <a:r>
              <a:rPr lang="ru-RU" altLang="ru-RU" sz="1800" b="1" i="1" dirty="0"/>
              <a:t>опубликованных в рецензируемых научных изданиях, и </a:t>
            </a:r>
            <a:r>
              <a:rPr lang="ru-RU" altLang="ru-RU" sz="1800" b="1" i="1" dirty="0" smtClean="0"/>
              <a:t>2 учебных </a:t>
            </a:r>
            <a:r>
              <a:rPr lang="ru-RU" altLang="ru-RU" sz="1800" b="1" i="1" dirty="0"/>
              <a:t>издания</a:t>
            </a:r>
            <a:r>
              <a:rPr lang="ru-RU" altLang="ru-RU" sz="1800" b="1" i="1" dirty="0" smtClean="0"/>
              <a:t>.</a:t>
            </a:r>
            <a:endParaRPr lang="ru-RU" altLang="ru-RU" sz="1800" b="1" i="1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Читаемые курсы: </a:t>
            </a:r>
            <a:r>
              <a:rPr lang="ru-RU" altLang="ru-RU" sz="1800" dirty="0" smtClean="0"/>
              <a:t>«</a:t>
            </a:r>
            <a:r>
              <a:rPr lang="ru-RU" altLang="ru-RU" sz="1800" dirty="0"/>
              <a:t>Технологии и методика обучения безопасности жизнедеятельности», «Организация и методика массовой работы в области безопасности», «Система воспитания в курсе ОБЖ», «Методика обучения и воспитания безопасности жизнедеятельности».</a:t>
            </a:r>
          </a:p>
          <a:p>
            <a:pPr marL="0" indent="0">
              <a:buNone/>
            </a:pPr>
            <a:r>
              <a:rPr lang="ru-RU" sz="1800" dirty="0"/>
              <a:t>Результаты голосования: «за» – </a:t>
            </a:r>
            <a:r>
              <a:rPr lang="ru-RU" sz="1800" dirty="0" smtClean="0"/>
              <a:t>59, </a:t>
            </a:r>
            <a:r>
              <a:rPr lang="ru-RU" sz="1800" dirty="0"/>
              <a:t>против – 1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11" y="5373215"/>
            <a:ext cx="9144000" cy="17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86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>
              <a:lnSpc>
                <a:spcPct val="80000"/>
              </a:lnSpc>
              <a:buNone/>
            </a:pPr>
            <a:r>
              <a:rPr lang="ru-RU" altLang="ru-RU" sz="1800" dirty="0" smtClean="0"/>
              <a:t>	</a:t>
            </a:r>
            <a:r>
              <a:rPr lang="ru-RU" altLang="ru-RU" sz="1800" b="1" dirty="0" smtClean="0"/>
              <a:t>У</a:t>
            </a:r>
            <a:r>
              <a:rPr lang="ru-RU" altLang="ru-RU" sz="1800" b="1" i="1" dirty="0" smtClean="0"/>
              <a:t>ченое звание </a:t>
            </a:r>
            <a:r>
              <a:rPr lang="ru-RU" altLang="ru-RU" sz="1800" b="1" i="1" dirty="0"/>
              <a:t>доцента </a:t>
            </a:r>
            <a:r>
              <a:rPr lang="ru-RU" altLang="ru-RU" sz="1800" i="1" dirty="0"/>
              <a:t>по научной специальности 07.00.03 Всеобщая история.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dirty="0" smtClean="0"/>
              <a:t>	ЗЕМЛЯНИЦИН ВЛАДИМИР АЛЕКСАНДРОВИЧ, </a:t>
            </a:r>
            <a:r>
              <a:rPr lang="ru-RU" altLang="ru-RU" sz="1800" dirty="0" smtClean="0"/>
              <a:t>1979,</a:t>
            </a:r>
            <a:r>
              <a:rPr lang="ru-RU" altLang="ru-RU" sz="1800" b="1" dirty="0" smtClean="0"/>
              <a:t> </a:t>
            </a:r>
            <a:r>
              <a:rPr lang="ru-RU" altLang="ru-RU" sz="1800" dirty="0"/>
              <a:t>доцент кафедры всеобщей </a:t>
            </a:r>
            <a:r>
              <a:rPr lang="ru-RU" altLang="ru-RU" sz="1800" dirty="0" smtClean="0"/>
              <a:t>истории</a:t>
            </a:r>
            <a:endParaRPr lang="ru-RU" altLang="ru-RU" sz="1800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dirty="0" smtClean="0"/>
              <a:t>	Ученая </a:t>
            </a:r>
            <a:r>
              <a:rPr lang="ru-RU" altLang="ru-RU" sz="1800" dirty="0"/>
              <a:t>степень </a:t>
            </a:r>
            <a:r>
              <a:rPr lang="ru-RU" altLang="ru-RU" sz="1800" b="1" i="1" dirty="0"/>
              <a:t>кандидата исторических наук</a:t>
            </a:r>
            <a:r>
              <a:rPr lang="ru-RU" altLang="ru-RU" sz="1800" dirty="0"/>
              <a:t> присуждена решением диссертационного совета Д.212.199.06 Российского государственного педагогического университета им. А.И. Герцена от «01» декабря 2005 г. № 20 и выдан диплом Высшей аттестационной комиссией Министерства образования и науки РФ (КТ № 179625 от «21» апреля 2006 г</a:t>
            </a:r>
            <a:r>
              <a:rPr lang="ru-RU" altLang="ru-RU" sz="1800" dirty="0" smtClean="0"/>
              <a:t>.)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Стаж педагогической работы в вузе – 5 лет </a:t>
            </a:r>
            <a:r>
              <a:rPr lang="ru-RU" altLang="ru-RU" sz="1800" b="1" i="1" dirty="0"/>
              <a:t>4 месяца </a:t>
            </a:r>
            <a:r>
              <a:rPr lang="ru-RU" altLang="ru-RU" sz="1800" dirty="0"/>
              <a:t>по научной специальности 07.00.03 Всеобщая история</a:t>
            </a:r>
            <a:r>
              <a:rPr lang="ru-RU" altLang="ru-RU" sz="1800" b="1" dirty="0" smtClean="0"/>
              <a:t>.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dirty="0" smtClean="0"/>
              <a:t>	</a:t>
            </a:r>
            <a:r>
              <a:rPr lang="ru-RU" altLang="ru-RU" sz="1800" b="1" i="1" dirty="0" smtClean="0"/>
              <a:t>30 </a:t>
            </a:r>
            <a:r>
              <a:rPr lang="ru-RU" altLang="ru-RU" sz="1800" b="1" i="1" dirty="0"/>
              <a:t>публикаций</a:t>
            </a:r>
            <a:r>
              <a:rPr lang="ru-RU" altLang="ru-RU" sz="1800" b="1" dirty="0"/>
              <a:t>, </a:t>
            </a:r>
            <a:r>
              <a:rPr lang="ru-RU" altLang="ru-RU" sz="1800" dirty="0"/>
              <a:t>из них </a:t>
            </a:r>
            <a:r>
              <a:rPr lang="ru-RU" altLang="ru-RU" sz="1800" b="1" i="1" dirty="0" smtClean="0"/>
              <a:t>4 </a:t>
            </a:r>
            <a:r>
              <a:rPr lang="ru-RU" altLang="ru-RU" sz="1800" b="1" i="1" dirty="0"/>
              <a:t>учебных издания</a:t>
            </a:r>
            <a:r>
              <a:rPr lang="ru-RU" altLang="ru-RU" sz="1800" b="1" dirty="0"/>
              <a:t> </a:t>
            </a:r>
            <a:r>
              <a:rPr lang="ru-RU" altLang="ru-RU" sz="1800" dirty="0"/>
              <a:t>и</a:t>
            </a:r>
            <a:r>
              <a:rPr lang="ru-RU" altLang="ru-RU" sz="1800" b="1" dirty="0"/>
              <a:t> </a:t>
            </a:r>
            <a:r>
              <a:rPr lang="ru-RU" altLang="ru-RU" sz="1800" b="1" i="1" dirty="0" smtClean="0"/>
              <a:t>26 </a:t>
            </a:r>
            <a:r>
              <a:rPr lang="ru-RU" altLang="ru-RU" sz="1800" b="1" i="1" dirty="0"/>
              <a:t>научных </a:t>
            </a:r>
            <a:r>
              <a:rPr lang="ru-RU" altLang="ru-RU" sz="1800" b="1" i="1" dirty="0" smtClean="0"/>
              <a:t>трудов</a:t>
            </a:r>
            <a:r>
              <a:rPr lang="ru-RU" altLang="ru-RU" sz="1800" b="1" dirty="0" smtClean="0"/>
              <a:t>, </a:t>
            </a:r>
            <a:r>
              <a:rPr lang="ru-RU" altLang="ru-RU" sz="1800" dirty="0"/>
              <a:t>используемых в образовательном процессе</a:t>
            </a:r>
            <a:r>
              <a:rPr lang="ru-RU" altLang="ru-RU" sz="1800" dirty="0" smtClean="0"/>
              <a:t>.</a:t>
            </a:r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За </a:t>
            </a:r>
            <a:r>
              <a:rPr lang="ru-RU" altLang="ru-RU" sz="1800" b="1" i="1" dirty="0"/>
              <a:t>последние 3 года</a:t>
            </a:r>
            <a:r>
              <a:rPr lang="ru-RU" altLang="ru-RU" sz="1800" i="1" dirty="0"/>
              <a:t> </a:t>
            </a:r>
            <a:r>
              <a:rPr lang="ru-RU" altLang="ru-RU" sz="1800" dirty="0" smtClean="0"/>
              <a:t>опубликовал </a:t>
            </a:r>
            <a:r>
              <a:rPr lang="ru-RU" altLang="ru-RU" sz="1800" dirty="0"/>
              <a:t>по научной специальности, </a:t>
            </a:r>
            <a:r>
              <a:rPr lang="ru-RU" altLang="ru-RU" sz="1800" dirty="0" smtClean="0"/>
              <a:t>указанном </a:t>
            </a:r>
            <a:r>
              <a:rPr lang="ru-RU" altLang="ru-RU" sz="1800" dirty="0"/>
              <a:t>в аттестационном деле </a:t>
            </a:r>
            <a:r>
              <a:rPr lang="ru-RU" altLang="ru-RU" sz="1800" b="1" i="1" dirty="0"/>
              <a:t>3 научных труда</a:t>
            </a:r>
            <a:r>
              <a:rPr lang="ru-RU" altLang="ru-RU" sz="1800" dirty="0"/>
              <a:t>, опубликованных в рецензируемых научных изданиях, и </a:t>
            </a:r>
            <a:r>
              <a:rPr lang="ru-RU" altLang="ru-RU" sz="1800" b="1" i="1" dirty="0" smtClean="0"/>
              <a:t>2 </a:t>
            </a:r>
            <a:r>
              <a:rPr lang="ru-RU" altLang="ru-RU" sz="1800" b="1" i="1" dirty="0"/>
              <a:t>учебных издания</a:t>
            </a:r>
            <a:r>
              <a:rPr lang="ru-RU" altLang="ru-RU" sz="1800" b="1" i="1" dirty="0" smtClean="0"/>
              <a:t>.</a:t>
            </a:r>
            <a:endParaRPr lang="ru-RU" altLang="ru-RU" sz="1800" b="1" i="1" dirty="0"/>
          </a:p>
          <a:p>
            <a:pPr marL="0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	Читаемые курсы</a:t>
            </a:r>
            <a:r>
              <a:rPr lang="ru-RU" altLang="ru-RU" sz="1800" b="1" i="1" dirty="0"/>
              <a:t>: </a:t>
            </a:r>
            <a:r>
              <a:rPr lang="ru-RU" altLang="ru-RU" sz="1800" dirty="0" smtClean="0"/>
              <a:t>«</a:t>
            </a:r>
            <a:r>
              <a:rPr lang="ru-RU" altLang="ru-RU" sz="1800" dirty="0"/>
              <a:t>История средних веков», «Источниковедение», «История мировых цивилизаций», «Актуальные проблемы всеобщей истории», «Историография всеобщей истории</a:t>
            </a:r>
            <a:r>
              <a:rPr lang="ru-RU" altLang="ru-RU" sz="1800" dirty="0" smtClean="0"/>
              <a:t>».</a:t>
            </a:r>
          </a:p>
          <a:p>
            <a:pPr marL="0">
              <a:lnSpc>
                <a:spcPct val="80000"/>
              </a:lnSpc>
              <a:buFontTx/>
              <a:buNone/>
            </a:pPr>
            <a:endParaRPr lang="ru-RU" altLang="ru-RU" sz="1800" dirty="0" smtClean="0"/>
          </a:p>
          <a:p>
            <a:pPr marL="0">
              <a:lnSpc>
                <a:spcPct val="80000"/>
              </a:lnSpc>
              <a:buNone/>
            </a:pPr>
            <a:r>
              <a:rPr lang="ru-RU" sz="1800" dirty="0"/>
              <a:t>Результаты голосования: «за» – 60, против – нет.</a:t>
            </a:r>
          </a:p>
          <a:p>
            <a:pPr marL="0">
              <a:lnSpc>
                <a:spcPct val="80000"/>
              </a:lnSpc>
              <a:buFontTx/>
              <a:buNone/>
            </a:pPr>
            <a:endParaRPr lang="ru-RU" altLang="ru-RU" sz="1800" b="1" i="1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" y="5013176"/>
            <a:ext cx="9254270" cy="203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2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8538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Учение звание </a:t>
            </a:r>
            <a:r>
              <a:rPr lang="ru-RU" altLang="ru-RU" sz="1800" b="1" i="1" dirty="0">
                <a:solidFill>
                  <a:srgbClr val="000000"/>
                </a:solidFill>
              </a:rPr>
              <a:t>доцента </a:t>
            </a:r>
            <a:r>
              <a:rPr lang="ru-RU" altLang="ru-RU" sz="1800" i="1" dirty="0">
                <a:solidFill>
                  <a:srgbClr val="000000"/>
                </a:solidFill>
              </a:rPr>
              <a:t>по научной специальности 13.00.02 Теория и методика обучения и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воспитания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ЛАЛЫМ </a:t>
            </a:r>
            <a:r>
              <a:rPr lang="ru-RU" altLang="ru-RU" sz="1800" b="1" dirty="0">
                <a:solidFill>
                  <a:srgbClr val="000000"/>
                </a:solidFill>
              </a:rPr>
              <a:t>АННА СЕРГЕЕВНА,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1983,  </a:t>
            </a:r>
            <a:r>
              <a:rPr lang="ru-RU" altLang="ru-RU" sz="1800" dirty="0">
                <a:solidFill>
                  <a:srgbClr val="000000"/>
                </a:solidFill>
              </a:rPr>
              <a:t>доцент по кафедре современных европейских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языков</a:t>
            </a:r>
            <a:endParaRPr lang="ru-RU" altLang="ru-RU" sz="1800" i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	Ученая </a:t>
            </a:r>
            <a:r>
              <a:rPr lang="ru-RU" altLang="ru-RU" sz="1800" dirty="0">
                <a:solidFill>
                  <a:srgbClr val="000000"/>
                </a:solidFill>
              </a:rPr>
              <a:t>степень </a:t>
            </a:r>
            <a:r>
              <a:rPr lang="ru-RU" altLang="ru-RU" sz="1800" b="1" i="1" dirty="0">
                <a:solidFill>
                  <a:srgbClr val="000000"/>
                </a:solidFill>
              </a:rPr>
              <a:t>кандидата педагогических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Д.212.199.13 Российского государственного педагогического университета им. А. И. Герцена от «16» сентября 2009 г. № 35 и выдан диплом кандидата педагогических наук ДКН № 101079 Высшей аттестационной комиссией Министерства образования и науки Российской Федерации от «29» января 2010 г. № 3к/178.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Стаж </a:t>
            </a:r>
            <a:r>
              <a:rPr lang="ru-RU" altLang="ru-RU" sz="1800" b="1" i="1" dirty="0">
                <a:solidFill>
                  <a:srgbClr val="000000"/>
                </a:solidFill>
              </a:rPr>
              <a:t>педагогической работы в вузе </a:t>
            </a:r>
            <a:r>
              <a:rPr lang="ru-RU" altLang="ru-RU" sz="1800" dirty="0">
                <a:solidFill>
                  <a:srgbClr val="000000"/>
                </a:solidFill>
              </a:rPr>
              <a:t>– 8 лет по научной специальности 13.00.02 – Теория и методика профессионального образования. 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20 публикаций</a:t>
            </a:r>
            <a:r>
              <a:rPr lang="ru-RU" altLang="ru-RU" sz="1800" dirty="0" smtClean="0">
                <a:solidFill>
                  <a:srgbClr val="000000"/>
                </a:solidFill>
              </a:rPr>
              <a:t>, из них </a:t>
            </a:r>
            <a:r>
              <a:rPr lang="en-US" altLang="ru-RU" sz="1800" b="1" i="1" dirty="0" smtClean="0">
                <a:solidFill>
                  <a:srgbClr val="000000"/>
                </a:solidFill>
              </a:rPr>
              <a:t>3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i="1" dirty="0">
                <a:solidFill>
                  <a:srgbClr val="000000"/>
                </a:solidFill>
              </a:rPr>
              <a:t>учебных издания </a:t>
            </a:r>
            <a:r>
              <a:rPr lang="ru-RU" altLang="ru-RU" sz="1800" dirty="0">
                <a:solidFill>
                  <a:srgbClr val="000000"/>
                </a:solidFill>
              </a:rPr>
              <a:t>и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1</a:t>
            </a:r>
            <a:r>
              <a:rPr lang="en-US" altLang="ru-RU" sz="1800" b="1" i="1" dirty="0" smtClean="0">
                <a:solidFill>
                  <a:srgbClr val="000000"/>
                </a:solidFill>
              </a:rPr>
              <a:t>7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i="1" dirty="0">
                <a:solidFill>
                  <a:srgbClr val="000000"/>
                </a:solidFill>
              </a:rPr>
              <a:t>научных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работ,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используемых в образовательном процессе. </a:t>
            </a:r>
            <a:endParaRPr lang="en-US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За </a:t>
            </a:r>
            <a:r>
              <a:rPr lang="ru-RU" altLang="ru-RU" sz="1800" b="1" i="1" dirty="0">
                <a:solidFill>
                  <a:srgbClr val="000000"/>
                </a:solidFill>
              </a:rPr>
              <a:t>последние 3 года </a:t>
            </a:r>
            <a:r>
              <a:rPr lang="ru-RU" altLang="ru-RU" sz="1800" dirty="0">
                <a:solidFill>
                  <a:srgbClr val="000000"/>
                </a:solidFill>
              </a:rPr>
              <a:t>опубликовала по научной специальности, указанной в аттестационном деле</a:t>
            </a:r>
            <a:r>
              <a:rPr lang="ru-RU" altLang="ru-RU" sz="1800" b="1" i="1" dirty="0">
                <a:solidFill>
                  <a:srgbClr val="000000"/>
                </a:solidFill>
              </a:rPr>
              <a:t> 3 научных труда, опубликованных в рецензируемых научных изданиях, и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2 </a:t>
            </a:r>
            <a:r>
              <a:rPr lang="ru-RU" altLang="ru-RU" sz="1800" b="1" i="1" dirty="0">
                <a:solidFill>
                  <a:srgbClr val="000000"/>
                </a:solidFill>
              </a:rPr>
              <a:t>учебных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издания.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	Читаемые курсы</a:t>
            </a:r>
            <a:r>
              <a:rPr lang="ru-RU" altLang="ru-RU" sz="1800" b="1" i="1" dirty="0">
                <a:solidFill>
                  <a:srgbClr val="000000"/>
                </a:solidFill>
              </a:rPr>
              <a:t>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Содержание обучения грамматике финского языка в условиях курсового обучения», «Технологии обучения в лингвистическом образовании», «Практический курс первого иностранного языка (финский язык)». </a:t>
            </a:r>
            <a:endParaRPr lang="ru-RU" sz="1800" b="1" dirty="0"/>
          </a:p>
          <a:p>
            <a:pPr marL="0" indent="0">
              <a:buNone/>
            </a:pPr>
            <a:r>
              <a:rPr lang="ru-RU" sz="1800" dirty="0"/>
              <a:t>Результаты голосования: «за» – </a:t>
            </a:r>
            <a:r>
              <a:rPr lang="ru-RU" sz="1800" dirty="0" smtClean="0"/>
              <a:t>59</a:t>
            </a:r>
            <a:r>
              <a:rPr lang="ru-RU" sz="1800" smtClean="0"/>
              <a:t>, против </a:t>
            </a:r>
            <a:r>
              <a:rPr lang="ru-RU" sz="1800" dirty="0" smtClean="0"/>
              <a:t>– нет, недействительный -1.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5224"/>
            <a:ext cx="9289766" cy="224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0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 altLang="ru-RU" sz="1800" b="1" i="1" dirty="0" smtClean="0"/>
          </a:p>
          <a:p>
            <a:pPr marL="0" indent="0" algn="ctr">
              <a:buFontTx/>
              <a:buNone/>
            </a:pPr>
            <a:endParaRPr lang="ru-RU" altLang="ru-RU" sz="1800" b="1" i="1" dirty="0"/>
          </a:p>
          <a:p>
            <a:pPr marL="0" indent="0" algn="ctr">
              <a:buFontTx/>
              <a:buNone/>
            </a:pPr>
            <a:r>
              <a:rPr lang="ru-RU" altLang="ru-RU" sz="1800" b="1" i="1" dirty="0" smtClean="0"/>
              <a:t>Факультет математики</a:t>
            </a:r>
          </a:p>
          <a:p>
            <a:pPr marL="0" indent="0" algn="ctr">
              <a:buFontTx/>
              <a:buNone/>
            </a:pPr>
            <a:r>
              <a:rPr lang="ru-RU" altLang="ru-RU" sz="1800" b="1" i="1" dirty="0" smtClean="0"/>
              <a:t>Штатный </a:t>
            </a:r>
            <a:r>
              <a:rPr lang="ru-RU" altLang="ru-RU" sz="1800" b="1" i="1" dirty="0"/>
              <a:t>состав:</a:t>
            </a:r>
            <a:r>
              <a:rPr lang="ru-RU" altLang="ru-RU" sz="1800" dirty="0"/>
              <a:t> ППС – </a:t>
            </a:r>
            <a:r>
              <a:rPr lang="ru-RU" altLang="ru-RU" sz="1800" dirty="0" smtClean="0"/>
              <a:t>28,12; </a:t>
            </a:r>
            <a:r>
              <a:rPr lang="ru-RU" altLang="ru-RU" sz="1800" dirty="0"/>
              <a:t>НС – 0; УВП – </a:t>
            </a:r>
            <a:r>
              <a:rPr lang="ru-RU" altLang="ru-RU" sz="1800" dirty="0" smtClean="0"/>
              <a:t>7.</a:t>
            </a:r>
            <a:endParaRPr lang="ru-RU" alt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Кафедры:</a:t>
            </a:r>
          </a:p>
          <a:p>
            <a:pPr marL="0" indent="0" algn="ctr">
              <a:buNone/>
            </a:pPr>
            <a:r>
              <a:rPr lang="ru-RU" sz="1800" b="1" dirty="0" smtClean="0"/>
              <a:t>Алгебры</a:t>
            </a:r>
          </a:p>
          <a:p>
            <a:pPr marL="0" indent="0" algn="ctr">
              <a:buNone/>
            </a:pPr>
            <a:r>
              <a:rPr lang="ru-RU" sz="1800" b="1" dirty="0" smtClean="0"/>
              <a:t>Геометрии</a:t>
            </a:r>
          </a:p>
          <a:p>
            <a:pPr marL="0" indent="0" algn="ctr">
              <a:buNone/>
            </a:pPr>
            <a:r>
              <a:rPr lang="ru-RU" sz="1800" b="1" dirty="0" smtClean="0"/>
              <a:t>Математического анализа</a:t>
            </a:r>
          </a:p>
          <a:p>
            <a:pPr marL="0" indent="0" algn="ctr">
              <a:buNone/>
            </a:pPr>
            <a:r>
              <a:rPr lang="ru-RU" sz="1800" b="1" dirty="0" smtClean="0"/>
              <a:t>Методика обучения математике и информатике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96139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Подано заявлений – 1.</a:t>
            </a:r>
          </a:p>
          <a:p>
            <a:pPr marL="0" indent="0" algn="just">
              <a:buNone/>
            </a:pPr>
            <a:r>
              <a:rPr lang="ru-RU" sz="2000" b="1" dirty="0" smtClean="0"/>
              <a:t>        СНЕГУРОВА </a:t>
            </a:r>
            <a:r>
              <a:rPr lang="ru-RU" sz="2000" b="1" dirty="0"/>
              <a:t>ВИКТОРИЯ ИГОРЕВНА</a:t>
            </a:r>
            <a:r>
              <a:rPr lang="ru-RU" sz="2000" dirty="0"/>
              <a:t>, 1971, доктор педагогических наук (2010), доцент (2005), заведующая кафедрой методики обучения математике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i="1" dirty="0" smtClean="0"/>
              <a:t>        Основные </a:t>
            </a:r>
            <a:r>
              <a:rPr lang="ru-RU" sz="2000" b="1" i="1" dirty="0"/>
              <a:t>работы из </a:t>
            </a:r>
            <a:r>
              <a:rPr lang="ru-RU" sz="2000" b="1" i="1" dirty="0" smtClean="0"/>
              <a:t>123 </a:t>
            </a:r>
            <a:r>
              <a:rPr lang="ru-RU" sz="2000" b="1" i="1" dirty="0"/>
              <a:t>опубликованных</a:t>
            </a:r>
            <a:r>
              <a:rPr lang="ru-RU" sz="2000" b="1" i="1" dirty="0" smtClean="0"/>
              <a:t>: </a:t>
            </a:r>
          </a:p>
          <a:p>
            <a:pPr marL="0" indent="0" algn="just">
              <a:buNone/>
            </a:pPr>
            <a:r>
              <a:rPr lang="ru-RU" sz="2000" dirty="0"/>
              <a:t>«О проблемах подготовки учителя к использованию дистанционных образовательных технологий» (статья, 2014), «Требования к системе задач, способствующей формированию действия «прогнозирование» (статья, 2015</a:t>
            </a:r>
            <a:r>
              <a:rPr lang="ru-RU" sz="2000" dirty="0" smtClean="0"/>
              <a:t>).</a:t>
            </a:r>
          </a:p>
          <a:p>
            <a:pPr marL="0" indent="0" algn="just">
              <a:buNone/>
            </a:pP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Повышение 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квалификации:</a:t>
            </a:r>
          </a:p>
          <a:p>
            <a:pPr marL="0" indent="0">
              <a:lnSpc>
                <a:spcPct val="80000"/>
              </a:lnSpc>
              <a:spcBef>
                <a:spcPts val="451"/>
              </a:spcBef>
              <a:buNone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«Проектирование и организация учебного процесса в электронной информационно-образовательной среде ВУЗа» 2017, РГПУ им. А. И. Герцена.</a:t>
            </a:r>
          </a:p>
          <a:p>
            <a:pPr marL="0" indent="0">
              <a:lnSpc>
                <a:spcPct val="80000"/>
              </a:lnSpc>
              <a:spcBef>
                <a:spcPts val="451"/>
              </a:spcBef>
              <a:buNone/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«Проектирование фонда оценочных средств основной профессиональной программы высшего образования» 2017, РГПУ им. А. И. Герцена. </a:t>
            </a:r>
            <a:r>
              <a:rPr lang="ru-RU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i="1" dirty="0" smtClean="0"/>
              <a:t>        Научное руководство: </a:t>
            </a:r>
            <a:r>
              <a:rPr lang="ru-RU" sz="2000" dirty="0" smtClean="0"/>
              <a:t> </a:t>
            </a:r>
            <a:r>
              <a:rPr lang="ru-RU" sz="2000" dirty="0"/>
              <a:t>2 </a:t>
            </a:r>
            <a:r>
              <a:rPr lang="ru-RU" sz="2000" dirty="0" smtClean="0"/>
              <a:t>аспиранта.</a:t>
            </a:r>
          </a:p>
          <a:p>
            <a:pPr marL="0" indent="0" algn="just">
              <a:buNone/>
            </a:pPr>
            <a:r>
              <a:rPr lang="ru-RU" sz="2000" b="1" i="1" dirty="0" smtClean="0"/>
              <a:t>        Наличие грантов: </a:t>
            </a:r>
            <a:r>
              <a:rPr lang="ru-RU" sz="2000" dirty="0" smtClean="0"/>
              <a:t>ответственный</a:t>
            </a:r>
            <a:r>
              <a:rPr lang="ru-RU" sz="2000" b="1" i="1" dirty="0" smtClean="0"/>
              <a:t> </a:t>
            </a:r>
            <a:r>
              <a:rPr lang="ru-RU" sz="2000" dirty="0" smtClean="0"/>
              <a:t>исполнитель </a:t>
            </a:r>
            <a:r>
              <a:rPr lang="ru-RU" sz="2000" dirty="0"/>
              <a:t>3 проектов МО и Н РФ (2013, 2014-2016 гг.).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i="1" dirty="0" smtClean="0"/>
              <a:t>        Заявочная деятельность: </a:t>
            </a:r>
            <a:r>
              <a:rPr lang="ru-RU" sz="2000" dirty="0" smtClean="0"/>
              <a:t>нет </a:t>
            </a:r>
            <a:r>
              <a:rPr lang="ru-RU" sz="2000" dirty="0"/>
              <a:t>д</a:t>
            </a:r>
            <a:r>
              <a:rPr lang="ru-RU" sz="2000" dirty="0" smtClean="0"/>
              <a:t>анных.</a:t>
            </a:r>
          </a:p>
          <a:p>
            <a:pPr marL="0" indent="0" algn="just">
              <a:buNone/>
            </a:pPr>
            <a:r>
              <a:rPr lang="ru-RU" sz="1800" b="1" dirty="0" smtClean="0"/>
              <a:t>РИНЦ: </a:t>
            </a:r>
            <a:r>
              <a:rPr lang="ru-RU" sz="1800" dirty="0" smtClean="0"/>
              <a:t>общее количество работ 93, число цитирований – 250, </a:t>
            </a:r>
            <a:r>
              <a:rPr lang="ru-RU" sz="1800" b="1" dirty="0" smtClean="0"/>
              <a:t>индекс </a:t>
            </a:r>
            <a:r>
              <a:rPr lang="ru-RU" sz="1800" b="1" dirty="0" err="1" smtClean="0"/>
              <a:t>Хирша</a:t>
            </a:r>
            <a:r>
              <a:rPr lang="ru-RU" sz="1800" b="1" dirty="0" smtClean="0"/>
              <a:t> – 7.</a:t>
            </a:r>
            <a:r>
              <a:rPr lang="ru-RU" sz="1800" b="1" i="1" dirty="0" smtClean="0"/>
              <a:t>  </a:t>
            </a:r>
            <a:endParaRPr lang="ru-RU" sz="1800" b="1" i="1" dirty="0"/>
          </a:p>
          <a:p>
            <a:pPr marL="0" indent="0" algn="just">
              <a:buNone/>
            </a:pPr>
            <a:r>
              <a:rPr lang="ru-RU" sz="1800" b="1" dirty="0" err="1"/>
              <a:t>Web</a:t>
            </a:r>
            <a:r>
              <a:rPr lang="ru-RU" sz="1800" b="1" dirty="0"/>
              <a:t> </a:t>
            </a:r>
            <a:r>
              <a:rPr lang="ru-RU" sz="1800" b="1" dirty="0" err="1"/>
              <a:t>of</a:t>
            </a:r>
            <a:r>
              <a:rPr lang="ru-RU" sz="1800" b="1" dirty="0"/>
              <a:t> </a:t>
            </a:r>
            <a:r>
              <a:rPr lang="ru-RU" sz="1800" b="1" dirty="0" err="1"/>
              <a:t>Science</a:t>
            </a:r>
            <a:r>
              <a:rPr lang="ru-RU" sz="1800" dirty="0"/>
              <a:t>:  общее количество работ - </a:t>
            </a:r>
            <a:r>
              <a:rPr lang="ru-RU" sz="1800" dirty="0" smtClean="0"/>
              <a:t>0, </a:t>
            </a:r>
            <a:r>
              <a:rPr lang="ru-RU" sz="1800" dirty="0"/>
              <a:t>число цитирований - </a:t>
            </a:r>
            <a:r>
              <a:rPr lang="ru-RU" sz="1800" dirty="0" smtClean="0"/>
              <a:t>0, индекс </a:t>
            </a:r>
            <a:r>
              <a:rPr lang="ru-RU" sz="1800" dirty="0" err="1"/>
              <a:t>Хирша</a:t>
            </a:r>
            <a:r>
              <a:rPr lang="ru-RU" sz="1800" dirty="0"/>
              <a:t> – </a:t>
            </a:r>
            <a:r>
              <a:rPr lang="ru-RU" sz="1800" dirty="0" smtClean="0"/>
              <a:t>0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b="1" dirty="0" err="1" smtClean="0"/>
              <a:t>Scopus</a:t>
            </a:r>
            <a:r>
              <a:rPr lang="ru-RU" sz="1800" b="1" dirty="0"/>
              <a:t>:  </a:t>
            </a:r>
            <a:r>
              <a:rPr lang="ru-RU" sz="1800" dirty="0"/>
              <a:t>общее количество работ- </a:t>
            </a:r>
            <a:r>
              <a:rPr lang="ru-RU" sz="1800" dirty="0" smtClean="0"/>
              <a:t>0, </a:t>
            </a:r>
            <a:r>
              <a:rPr lang="ru-RU" sz="1800" dirty="0"/>
              <a:t>число цитирований – </a:t>
            </a:r>
            <a:r>
              <a:rPr lang="ru-RU" sz="1800" dirty="0" smtClean="0"/>
              <a:t>0, </a:t>
            </a:r>
            <a:r>
              <a:rPr lang="ru-RU" sz="1800" dirty="0"/>
              <a:t>индекс </a:t>
            </a:r>
            <a:r>
              <a:rPr lang="ru-RU" sz="1800" dirty="0" err="1"/>
              <a:t>Хирша</a:t>
            </a:r>
            <a:r>
              <a:rPr lang="ru-RU" sz="1800" dirty="0"/>
              <a:t> – </a:t>
            </a:r>
            <a:r>
              <a:rPr lang="ru-RU" sz="1800" dirty="0" smtClean="0"/>
              <a:t>0.</a:t>
            </a:r>
            <a:endParaRPr lang="ru-RU" sz="1800" dirty="0"/>
          </a:p>
          <a:p>
            <a:pPr marL="0" indent="0" algn="just">
              <a:buNone/>
            </a:pPr>
            <a:r>
              <a:rPr lang="ru-RU" sz="2000" dirty="0" smtClean="0"/>
              <a:t>Результаты голосования: «за» – 60, против – нет.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22360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ВЫБОРЫ ДЕКАНА ФАКУЛЬТЕТА ХИМИИ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725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 altLang="ru-RU" sz="1800" b="1" i="1" dirty="0"/>
          </a:p>
          <a:p>
            <a:pPr marL="0" indent="0" algn="ctr">
              <a:buFontTx/>
              <a:buNone/>
            </a:pPr>
            <a:endParaRPr lang="ru-RU" altLang="ru-RU" sz="1800" b="1" i="1" dirty="0"/>
          </a:p>
          <a:p>
            <a:pPr marL="0" indent="0" algn="ctr">
              <a:buFontTx/>
              <a:buNone/>
            </a:pPr>
            <a:endParaRPr lang="ru-RU" altLang="ru-RU" sz="1800" b="1" i="1" dirty="0"/>
          </a:p>
          <a:p>
            <a:pPr marL="0" indent="0" algn="ctr">
              <a:buFontTx/>
              <a:buNone/>
            </a:pPr>
            <a:r>
              <a:rPr lang="ru-RU" altLang="ru-RU" sz="1800" b="1" i="1" dirty="0" smtClean="0"/>
              <a:t>Факультет химии</a:t>
            </a:r>
          </a:p>
          <a:p>
            <a:pPr marL="0" indent="0" algn="ctr">
              <a:buFontTx/>
              <a:buNone/>
            </a:pPr>
            <a:r>
              <a:rPr lang="ru-RU" altLang="ru-RU" sz="1800" b="1" i="1" dirty="0" smtClean="0"/>
              <a:t>Штатный состав:</a:t>
            </a:r>
            <a:r>
              <a:rPr lang="ru-RU" altLang="ru-RU" sz="1800" dirty="0" smtClean="0"/>
              <a:t> ППС – 20, 25; НС – 0; УВП – 13,5.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Кафедры:</a:t>
            </a:r>
          </a:p>
          <a:p>
            <a:pPr marL="0" indent="0" algn="ctr">
              <a:buNone/>
            </a:pPr>
            <a:r>
              <a:rPr lang="ru-RU" sz="1800" b="1" dirty="0" smtClean="0"/>
              <a:t>Неорганической химии</a:t>
            </a:r>
          </a:p>
          <a:p>
            <a:pPr marL="0" indent="0" algn="ctr">
              <a:buNone/>
            </a:pPr>
            <a:r>
              <a:rPr lang="ru-RU" sz="1800" b="1" dirty="0" smtClean="0"/>
              <a:t>Органической химии</a:t>
            </a:r>
          </a:p>
          <a:p>
            <a:pPr marL="0" indent="0" algn="ctr">
              <a:buNone/>
            </a:pPr>
            <a:r>
              <a:rPr lang="ru-RU" sz="1800" b="1" dirty="0" smtClean="0"/>
              <a:t>Химического и экологического образования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69323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2"/>
          <p:cNvSpPr/>
          <p:nvPr/>
        </p:nvSpPr>
        <p:spPr>
          <a:xfrm>
            <a:off x="35496" y="260648"/>
            <a:ext cx="9108504" cy="664776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Подано заявлений -1.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МАКАРЕНКО СЕРГЕЙ ВАЛЕНТИНОВИЧ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1973, доктор химических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(2014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доцент (2006), заведующий кафедрой органической химии, исполняющий обязанности декана  факультета химии. 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Основные работы из 110 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«3-(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Нитрометил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)-3,4-дигидрохиноксалин-2(1Н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)-оны: синтез и строение» (статья в соавторстве, 2016), «Органическая химия. История и взаимная связь университетов России» (статья  в соавторстве, 2017).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Повышение квалификации: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«Проектирование и организация учебного процесса в электронной информационно-образовательной среде ВУЗа» 2017, РГПУ им. А. И. Герцена.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«Проектирование фонда оценочных средств основной профессиональной программы высшего образования» 2017, РГПУ им. А. И. Герцена.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Научное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руководство: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5 аспирантов.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Наличие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ответственный исполнитель 6 проектов МО и Н РФ (2013, 2014, 2016 гг.).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Заявочная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2016 г. – 1 заявка (РФФИ); 2017 г. – 1 заявка (РФФИ).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110,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227,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Web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40,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85, 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–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5.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41,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74,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5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</a:p>
          <a:p>
            <a:pPr>
              <a:spcBef>
                <a:spcPts val="451"/>
              </a:spcBef>
            </a:pPr>
            <a:r>
              <a:rPr lang="ru-RU" dirty="0" smtClean="0"/>
              <a:t>Результаты </a:t>
            </a:r>
            <a:r>
              <a:rPr lang="ru-RU" dirty="0"/>
              <a:t>голосования: «за» – 60, против – нет.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6622042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ИСТОРИИ РЕЛИГИЙ И ТЕОЛОГИИ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0,25)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СУБЕТТО АЛЕКСАНДР ИВАНОВИЧ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1937, заслуженный деятель науки  РФ, доктор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философских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1990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профессор 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2002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советник ректора Смольного института РАО, 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сор кафедры социологии и религиоведения.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94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опубликованных за последние 5 лет: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«Русская наука: от прошлого к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ноосферной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ответственности за будущее России и человечества» (статья, 2018. РИНЦ),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«Христианство, капитализм, социализм и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ноосферизм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 (статья, 2018).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«Теория общественного (социального интеллекта)», «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Ноосферизм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Заявочная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271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6131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22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dirty="0"/>
              <a:t>Результаты голосования: «за» – </a:t>
            </a:r>
            <a:r>
              <a:rPr lang="ru-RU" dirty="0" smtClean="0"/>
              <a:t>59, </a:t>
            </a:r>
            <a:r>
              <a:rPr lang="ru-RU" dirty="0"/>
              <a:t>против – 1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515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ТЕАТРАЛЬНОГО ИСКУССТВА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- 0,5)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95536" y="1124744"/>
            <a:ext cx="8280920" cy="573793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ПАРШИН СЕРГЕЙ ИВАНОВИЧ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1952, народный артист РФ,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председатель Санкт-Петербургского отделения Союза театральных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деятелей РФ, лауреат премии «Золотой софит», актер </a:t>
            </a:r>
            <a:r>
              <a:rPr lang="ru-RU" sz="2000" dirty="0" smtClean="0"/>
              <a:t>Российского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dirty="0" smtClean="0"/>
              <a:t>государственного академического театры </a:t>
            </a:r>
            <a:r>
              <a:rPr lang="ru-RU" sz="2000" dirty="0"/>
              <a:t>драмы им. А.С. </a:t>
            </a:r>
            <a:r>
              <a:rPr lang="ru-RU" sz="2000" dirty="0" smtClean="0"/>
              <a:t>Пушкина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dirty="0" smtClean="0"/>
              <a:t>(Александрийского театра), профессор кафедры театрального искусства.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Участвовал в 192 художественных проектах, из них в 34 театральных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постановках.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Лекционный курс: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«Актерское мастерство».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Ведет учебно-практические занятия в актерских мастерских.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dirty="0"/>
              <a:t>Результаты голосования: «за» – 60, против – нет.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97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952</Words>
  <Application>Microsoft Office PowerPoint</Application>
  <PresentationFormat>Экран (4:3)</PresentationFormat>
  <Paragraphs>152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ВЫБОРЫ ДЕКАНА ФАКУЛЬТЕТА МАТЕМАТИКИ</vt:lpstr>
      <vt:lpstr>Презентация PowerPoint</vt:lpstr>
      <vt:lpstr>Презентация PowerPoint</vt:lpstr>
      <vt:lpstr>ВЫБОРЫ ДЕКАНА ФАКУЛЬТЕТА ХИМИИ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к ученому званию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ДЕКАНА ФАКУЛЬТЕТА ХИМИИ</dc:title>
  <dc:creator>user</dc:creator>
  <cp:lastModifiedBy>User</cp:lastModifiedBy>
  <cp:revision>24</cp:revision>
  <cp:lastPrinted>2018-02-19T07:36:46Z</cp:lastPrinted>
  <dcterms:created xsi:type="dcterms:W3CDTF">2018-02-11T17:24:28Z</dcterms:created>
  <dcterms:modified xsi:type="dcterms:W3CDTF">2018-02-22T11:05:47Z</dcterms:modified>
</cp:coreProperties>
</file>