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2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8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2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77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48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1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0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8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9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0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6CC2D-D09C-4202-A8B0-B74382DD984B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7849-2EF2-4A15-B499-5A933C3B5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5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lc.herzen.spb.ru/ACont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lc.herzen.spb.ru/ACont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720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412875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altLang="ru-RU" sz="6600" dirty="0" smtClean="0"/>
              <a:t>Представление к ученым званиям</a:t>
            </a:r>
          </a:p>
        </p:txBody>
      </p:sp>
    </p:spTree>
    <p:extLst>
      <p:ext uri="{BB962C8B-B14F-4D97-AF65-F5344CB8AC3E}">
        <p14:creationId xmlns:p14="http://schemas.microsoft.com/office/powerpoint/2010/main" val="29891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892175"/>
            <a:ext cx="8497887" cy="122555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5888"/>
            <a:ext cx="8785225" cy="65151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ЛЕБЕДЕВ ВИТАЛИЙ НИКОЛАЕВИЧ,  </a:t>
            </a:r>
            <a:r>
              <a:rPr lang="ru-RU" altLang="ru-RU" sz="1600" smtClean="0"/>
              <a:t>1980 года рождения, доцент кафедры ботаники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1600" smtClean="0"/>
              <a:t>к ученому званию </a:t>
            </a:r>
            <a:r>
              <a:rPr lang="ru-RU" altLang="ru-RU" sz="1600" b="1" i="1" smtClean="0"/>
              <a:t>доцента по научной специальности 03.02.03  Микробиология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2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         </a:t>
            </a:r>
            <a:r>
              <a:rPr lang="ru-RU" altLang="ru-RU" sz="1600" smtClean="0"/>
              <a:t>Кандидат сельскохозяйственных наук (2009). </a:t>
            </a:r>
            <a:endParaRPr lang="ru-RU" altLang="ru-RU" sz="1600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i="1" smtClean="0"/>
              <a:t>        </a:t>
            </a:r>
            <a:r>
              <a:rPr lang="ru-RU" altLang="ru-RU" sz="1600" b="1" i="1" smtClean="0"/>
              <a:t>Стаж</a:t>
            </a:r>
            <a:r>
              <a:rPr lang="ru-RU" altLang="ru-RU" sz="1600" b="1" smtClean="0"/>
              <a:t>  </a:t>
            </a:r>
            <a:r>
              <a:rPr lang="ru-RU" altLang="ru-RU" sz="1600" smtClean="0"/>
              <a:t>научно-педагогической работы –   11 лет 1 месяц, педагогической работы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в вузе – 8 лет.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       </a:t>
            </a:r>
            <a:r>
              <a:rPr lang="ru-RU" altLang="ru-RU" sz="1600" b="1" smtClean="0"/>
              <a:t>Всего публикаций</a:t>
            </a:r>
            <a:r>
              <a:rPr lang="ru-RU" altLang="ru-RU" sz="1600" smtClean="0"/>
              <a:t> – 70, учебно-методических работ - 8, в том числе 6 учебных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изданий,  научных трудов  - 62.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        </a:t>
            </a:r>
            <a:r>
              <a:rPr lang="ru-RU" altLang="ru-RU" sz="1600" b="1" smtClean="0"/>
              <a:t>За последние 3 года</a:t>
            </a:r>
            <a:r>
              <a:rPr lang="ru-RU" altLang="ru-RU" sz="1600" smtClean="0"/>
              <a:t> опубликовал по научной специальности, указанной в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аттестационном деле, 5 учебных изданий и 16 научных трудов, в том числе 5  - в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рецензируемых научных изданиях.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      </a:t>
            </a:r>
            <a:r>
              <a:rPr lang="ru-RU" altLang="ru-RU" sz="1600" b="1" smtClean="0"/>
              <a:t>Читаемые лекционные курсы:</a:t>
            </a:r>
            <a:r>
              <a:rPr lang="ru-RU" altLang="ru-RU" sz="1600" smtClean="0"/>
              <a:t> «Науки о биологическом многообразии.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Микробиология» (18 час.);   «Науки о биологическом многообразии. Микробиология  с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основами вирусологии» (30 час.); «Практикум по физиологии растений и микробиологии»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(18 час.).</a:t>
            </a:r>
            <a:endParaRPr lang="ru-RU" altLang="ru-RU" sz="1600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i="1" smtClean="0"/>
              <a:t>         В moodle.herzen.spb.ru  и  в системе  </a:t>
            </a:r>
            <a:r>
              <a:rPr lang="ru-RU" altLang="ru-RU" sz="1600" i="1" u="sng" smtClean="0">
                <a:hlinkClick r:id="rId2"/>
              </a:rPr>
              <a:t>http://dlc.herzen.spb.ru/AContent</a:t>
            </a:r>
            <a:r>
              <a:rPr lang="ru-RU" altLang="ru-RU" sz="1600" i="1" smtClean="0"/>
              <a:t> не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i="1" smtClean="0"/>
              <a:t>зарегистрирован. Электронных курсов нет. </a:t>
            </a:r>
            <a:endParaRPr lang="ru-RU" altLang="ru-RU" sz="16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Победитель: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1600" smtClean="0"/>
              <a:t>«Конкурса грантовой поддержки публикационной активности аспирантов и молодых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научно-педагогических работников РГПУ им. А.И. Герцена в рамках Программы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стратегического развития университета 2012-2016» (2014 г.);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– «Конкурса учебно-методических разработок молодых научно-педагогических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работников РГПУ им. А.И. Герцена в рамках Программы стратегического развития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университета 2012-2016» (2014 г., 2015 г.).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Наукометрические показатели: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       РИНЦ:    общее количество статей – 37, число цитирований – 46, индекс Хирша –3.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94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747713"/>
            <a:ext cx="8229600" cy="1143001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496300" cy="56499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1600" b="1" smtClean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МЫЛЬНИКОВА СВЕТЛАНА АНДРЕЕВНА, </a:t>
            </a:r>
            <a:r>
              <a:rPr lang="ru-RU" altLang="ru-RU" sz="1600" smtClean="0"/>
              <a:t>1982 года рождения,</a:t>
            </a:r>
            <a:r>
              <a:rPr lang="ru-RU" altLang="ru-RU" sz="1600" b="1" smtClean="0"/>
              <a:t> </a:t>
            </a:r>
            <a:r>
              <a:rPr lang="ru-RU" altLang="ru-RU" sz="1600" smtClean="0"/>
              <a:t>доцент кафедры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современных европейских языков (0,5 ставки) - к ученому званию </a:t>
            </a:r>
            <a:r>
              <a:rPr lang="ru-RU" altLang="ru-RU" sz="1600" b="1" i="1" smtClean="0"/>
              <a:t>доцента</a:t>
            </a:r>
            <a:r>
              <a:rPr lang="ru-RU" altLang="ru-RU" sz="1600" i="1" smtClean="0"/>
              <a:t> </a:t>
            </a:r>
            <a:r>
              <a:rPr lang="ru-RU" altLang="ru-RU" sz="1600" b="1" i="1" smtClean="0"/>
              <a:t>по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i="1" smtClean="0"/>
              <a:t>научной специальности  13.00.08 Теория и методика профессионального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i="1" smtClean="0"/>
              <a:t>образования (педагогические науки).</a:t>
            </a:r>
            <a:endParaRPr lang="ru-RU" altLang="ru-RU" sz="16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       Кандидат педагогических наук (2009).</a:t>
            </a:r>
            <a:endParaRPr lang="ru-RU" altLang="ru-RU" sz="1600" b="1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i="1" smtClean="0"/>
              <a:t>Стаж</a:t>
            </a:r>
            <a:r>
              <a:rPr lang="ru-RU" altLang="ru-RU" sz="1600" b="1" smtClean="0"/>
              <a:t>  </a:t>
            </a:r>
            <a:r>
              <a:rPr lang="ru-RU" altLang="ru-RU" sz="1600" smtClean="0"/>
              <a:t>научно-педагогической работы –   5 лет, педагогической работы в вузе – 5 лет.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       </a:t>
            </a:r>
            <a:r>
              <a:rPr lang="ru-RU" altLang="ru-RU" sz="1600" b="1" smtClean="0"/>
              <a:t>Всего публикаций</a:t>
            </a:r>
            <a:r>
              <a:rPr lang="ru-RU" altLang="ru-RU" sz="1600" smtClean="0"/>
              <a:t> – 26, из   них  учебных изданий - 3,   научных трудов - 23.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       </a:t>
            </a:r>
            <a:r>
              <a:rPr lang="ru-RU" altLang="ru-RU" sz="1600" b="1" smtClean="0"/>
              <a:t>За последние 3 года</a:t>
            </a:r>
            <a:r>
              <a:rPr lang="ru-RU" altLang="ru-RU" sz="1600" smtClean="0"/>
              <a:t> по научной специальности, указанной в аттестационном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деле, опубликовала 16 научных трудов, в том числе 3 - в рецензируемых научных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изданиях, и 2 учебных издания.  </a:t>
            </a:r>
            <a:endParaRPr lang="ru-RU" altLang="ru-RU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       Читаемый лекционный курс: </a:t>
            </a:r>
            <a:r>
              <a:rPr lang="ru-RU" altLang="ru-RU" sz="1600" smtClean="0"/>
              <a:t>«Профессиональная коммуникативная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подготовка учителя иностранного языка в педагогическом вузе» (16 час.)</a:t>
            </a:r>
            <a:endParaRPr lang="ru-RU" altLang="ru-RU" sz="1600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i="1" smtClean="0"/>
              <a:t>         В </a:t>
            </a:r>
            <a:r>
              <a:rPr lang="ru-RU" altLang="ru-RU" sz="1600" b="1" i="1" smtClean="0"/>
              <a:t>moodle.herzen.spb.ru</a:t>
            </a:r>
            <a:r>
              <a:rPr lang="ru-RU" altLang="ru-RU" sz="1600" i="1" smtClean="0"/>
              <a:t>  и  в системе  </a:t>
            </a:r>
            <a:r>
              <a:rPr lang="ru-RU" altLang="ru-RU" sz="1600" b="1" i="1" u="sng" smtClean="0">
                <a:hlinkClick r:id="rId2"/>
              </a:rPr>
              <a:t>http://dlc.herzen.spb.ru/AContent</a:t>
            </a:r>
            <a:r>
              <a:rPr lang="ru-RU" altLang="ru-RU" sz="1600" b="1" i="1" smtClean="0"/>
              <a:t> не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i="1" smtClean="0"/>
              <a:t>зарегистрирована. Электронных курсов нет.</a:t>
            </a:r>
            <a:r>
              <a:rPr lang="ru-RU" altLang="ru-RU" sz="1600" i="1" smtClean="0"/>
              <a:t> </a:t>
            </a:r>
            <a:endParaRPr lang="ru-RU" altLang="ru-RU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        Наличие грантов: </a:t>
            </a:r>
            <a:r>
              <a:rPr lang="ru-RU" altLang="ru-RU" sz="1600" smtClean="0"/>
              <a:t>нет.</a:t>
            </a:r>
            <a:endParaRPr lang="ru-RU" altLang="ru-RU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Наукометрические показатели:</a:t>
            </a:r>
            <a:r>
              <a:rPr lang="ru-RU" altLang="ru-RU" sz="16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       РИНЦ:  общее количество статей – 12, число цитирований –14, индекс Хирша – 2.</a:t>
            </a:r>
          </a:p>
        </p:txBody>
      </p:sp>
    </p:spTree>
    <p:extLst>
      <p:ext uri="{BB962C8B-B14F-4D97-AF65-F5344CB8AC3E}">
        <p14:creationId xmlns:p14="http://schemas.microsoft.com/office/powerpoint/2010/main" val="327198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РЕЗУЛЬТАТЫ  ГОЛОСОВАНИЯ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altLang="ru-RU" sz="2000" smtClean="0"/>
              <a:t>«За» - 55, «Против» - нет, «Недействительных»  – нет  - </a:t>
            </a:r>
          </a:p>
          <a:p>
            <a:pPr>
              <a:buFontTx/>
              <a:buNone/>
            </a:pPr>
            <a:r>
              <a:rPr lang="ru-RU" altLang="ru-RU" sz="2000" smtClean="0"/>
              <a:t>представить Лебедева Виталия Николаевича к присвоению </a:t>
            </a:r>
          </a:p>
          <a:p>
            <a:pPr>
              <a:buFontTx/>
              <a:buNone/>
            </a:pPr>
            <a:r>
              <a:rPr lang="ru-RU" altLang="ru-RU" sz="2000" smtClean="0"/>
              <a:t>ученого звания доцента по научной специальности 03.02.03 </a:t>
            </a:r>
          </a:p>
          <a:p>
            <a:pPr>
              <a:buFontTx/>
              <a:buNone/>
            </a:pPr>
            <a:r>
              <a:rPr lang="ru-RU" altLang="ru-RU" sz="2000" smtClean="0"/>
              <a:t>Микробиология;</a:t>
            </a:r>
          </a:p>
          <a:p>
            <a:pPr>
              <a:buFontTx/>
              <a:buChar char="-"/>
            </a:pPr>
            <a:r>
              <a:rPr lang="ru-RU" altLang="ru-RU" sz="2000" smtClean="0"/>
              <a:t>«За» - 55, «Против» - нет, «Недействительных»  – нет  - </a:t>
            </a:r>
          </a:p>
          <a:p>
            <a:pPr>
              <a:buFontTx/>
              <a:buNone/>
            </a:pPr>
            <a:r>
              <a:rPr lang="ru-RU" altLang="ru-RU" sz="2000" smtClean="0"/>
              <a:t>представить Мыльникову Светлану Андреевну к присвоению </a:t>
            </a:r>
          </a:p>
          <a:p>
            <a:pPr>
              <a:buFontTx/>
              <a:buNone/>
            </a:pPr>
            <a:r>
              <a:rPr lang="ru-RU" altLang="ru-RU" sz="2000" smtClean="0"/>
              <a:t>ученого звания доцента по научной специальности 13.00.08 </a:t>
            </a:r>
          </a:p>
          <a:p>
            <a:pPr>
              <a:buFontTx/>
              <a:buNone/>
            </a:pPr>
            <a:r>
              <a:rPr lang="ru-RU" altLang="ru-RU" sz="2000" smtClean="0"/>
              <a:t>Теория и методика профессионального образования </a:t>
            </a:r>
          </a:p>
          <a:p>
            <a:pPr>
              <a:buFontTx/>
              <a:buNone/>
            </a:pPr>
            <a:r>
              <a:rPr lang="ru-RU" altLang="ru-RU" sz="2000" smtClean="0"/>
              <a:t>(педагогические науки).</a:t>
            </a:r>
            <a:endParaRPr lang="ru-RU" altLang="ru-RU" sz="1800" smtClean="0"/>
          </a:p>
        </p:txBody>
      </p:sp>
    </p:spTree>
    <p:extLst>
      <p:ext uri="{BB962C8B-B14F-4D97-AF65-F5344CB8AC3E}">
        <p14:creationId xmlns:p14="http://schemas.microsoft.com/office/powerpoint/2010/main" val="838699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</vt:lpstr>
      <vt:lpstr>Презентация PowerPoint</vt:lpstr>
      <vt:lpstr>Презентация PowerPoint</vt:lpstr>
      <vt:lpstr>РЕЗУЛЬТАТЫ  ГОЛОСОВАНИЯ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Tikhomirov</dc:creator>
  <cp:lastModifiedBy>Tikhomirov</cp:lastModifiedBy>
  <cp:revision>1</cp:revision>
  <dcterms:created xsi:type="dcterms:W3CDTF">2015-11-27T07:19:32Z</dcterms:created>
  <dcterms:modified xsi:type="dcterms:W3CDTF">2015-11-27T07:20:00Z</dcterms:modified>
</cp:coreProperties>
</file>