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DBA0-930F-48B2-87F9-3F854946771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E301-97A5-46A3-A366-92B200E66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3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EBA21-617B-4D0A-8926-0AFCEC31CF5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11F60B-EBB6-4541-9AFB-C1431558B47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6C1FA3-BA4B-4891-B3A8-C8E39854882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E47A7-4C75-4682-8F43-51E7419B70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29F49D-A27E-48FA-B980-A640AA0F3A0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C02A15-7E8E-4314-84E2-2359DE24DC6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9253B-04A0-4EF4-8A02-30606751516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C0133-9F49-47FE-89DD-F82097E4172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4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6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1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0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3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9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7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5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A346-F59A-4DD0-B451-25726BACAFC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729D-9D31-4CF6-8B4A-8C39158C6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01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05725" cy="1079500"/>
          </a:xfrm>
        </p:spPr>
        <p:txBody>
          <a:bodyPr/>
          <a:lstStyle/>
          <a:p>
            <a:pPr eaLnBrk="1" hangingPunct="1"/>
            <a:endParaRPr lang="ru-RU" altLang="ru-RU" sz="2400" b="1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5354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400" b="1" dirty="0" smtClean="0"/>
              <a:t>Конкурс </a:t>
            </a:r>
          </a:p>
          <a:p>
            <a:pPr algn="ctr" eaLnBrk="1" hangingPunct="1">
              <a:buFontTx/>
              <a:buNone/>
            </a:pPr>
            <a:r>
              <a:rPr lang="ru-RU" altLang="ru-RU" sz="4400" b="1" dirty="0" smtClean="0"/>
              <a:t>на должности </a:t>
            </a:r>
          </a:p>
          <a:p>
            <a:pPr algn="ctr" eaLnBrk="1" hangingPunct="1">
              <a:buFontTx/>
              <a:buNone/>
            </a:pPr>
            <a:r>
              <a:rPr lang="ru-RU" altLang="ru-RU" sz="4400" b="1" dirty="0" smtClean="0"/>
              <a:t>профессоров кафедр:</a:t>
            </a:r>
          </a:p>
          <a:p>
            <a:pPr eaLnBrk="1" hangingPunct="1">
              <a:buFontTx/>
              <a:buNone/>
            </a:pPr>
            <a:endParaRPr lang="ru-RU" altLang="ru-RU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2161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7921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ФИЛОСОФИИ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0,25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640763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СУЛТАНОВ КОНСТАНТИН ВИКТОРОВИЧ,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1937, заслуженный деятель науки РФ, почетный профессор РГПУ им. А.И. Герцена, доктор философских наук (1996), профессор (1998), профессор кафедры философии.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209, из них за отчетный период – 46, в том числе 5 учебно-методических работ.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отчетный период: </a:t>
            </a:r>
            <a:r>
              <a:rPr lang="ru-RU" altLang="ru-RU" sz="1800" smtClean="0"/>
              <a:t>«Ребенок на берегу Вселенной: аксиология детства конца второго – начала третьего тысячелетия» (материалы, 2013), «Социальный и человеческий капитал: дифференциация подходов» (статья, 2015).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Лекционный курс по профилю кафедры: </a:t>
            </a:r>
            <a:r>
              <a:rPr lang="ru-RU" altLang="ru-RU" sz="1800" smtClean="0"/>
              <a:t>«Философия».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   </a:t>
            </a:r>
            <a:r>
              <a:rPr lang="ru-RU" altLang="ru-RU" sz="1800" smtClean="0"/>
              <a:t>Подготовил 5 докторов наук, 12 кандидатов наук. 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отчетный период</a:t>
            </a:r>
            <a:r>
              <a:rPr lang="ru-RU" altLang="ru-RU" sz="1800" i="1" smtClean="0"/>
              <a:t>: </a:t>
            </a:r>
            <a:r>
              <a:rPr lang="ru-RU" altLang="ru-RU" sz="1800" smtClean="0"/>
              <a:t>руководитель 3 грантов РФФИ (2012, 2013, 2014 гг.), 2 грантов РГНФ (2012, 2015 гг.); исполнитель 5 грантов РГНФ (2012-2015 гг.), 2 проектов МО и Н РФ (2013).</a:t>
            </a:r>
            <a:endParaRPr lang="ru-RU" altLang="ru-RU" sz="1800" i="1" smtClean="0"/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Заявочная деятельность: </a:t>
            </a:r>
            <a:r>
              <a:rPr lang="ru-RU" altLang="ru-RU" sz="1800" smtClean="0"/>
              <a:t>2015 г. – 1 заявка на 2016 г.(РФФИ).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</a:t>
            </a: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– 101, число цитирований – 35,  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  </a:t>
            </a:r>
            <a:r>
              <a:rPr lang="ru-RU" altLang="ru-RU" sz="1800" b="1" smtClean="0"/>
              <a:t>индекс Хирша – 2.</a:t>
            </a:r>
          </a:p>
        </p:txBody>
      </p:sp>
    </p:spTree>
    <p:extLst>
      <p:ext uri="{BB962C8B-B14F-4D97-AF65-F5344CB8AC3E}">
        <p14:creationId xmlns:p14="http://schemas.microsoft.com/office/powerpoint/2010/main" val="39862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5762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1800" b="1" smtClean="0"/>
              <a:t>ФИЛОСОФСКОЙ АНТРОПОЛОГИИ И ОБЩЕСТВЕННЫХ КОММУНИКАЦИЙ – 0,25</a:t>
            </a:r>
            <a:r>
              <a:rPr lang="ru-RU" altLang="ru-RU" sz="2000" b="1" smtClean="0"/>
              <a:t>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0" y="620713"/>
            <a:ext cx="9109075" cy="623728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КОРОЛЬКОВ АЛЕКСАНДР АРКАДЬЕВИЧ,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1941, академик РАО, заслуженный работник высшей школы РФ, почетный профессор РГПУ им. А.И. Герцена, доктор философских наук (1981), профессор (1985), профессор кафедры  философской антропологии и общественных коммуникаций.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295, из них за последние 5 лет – 39, в том числе 2 учебно-методические работы.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5 лет: </a:t>
            </a:r>
            <a:r>
              <a:rPr lang="ru-RU" altLang="ru-RU" sz="1800" smtClean="0"/>
              <a:t>«Драма русского просвещения» (монография, 2013), «Духовность как сущностное основание целостного развития личности» (статья, 2013).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Лекционные курсы по профилю кафедры: </a:t>
            </a:r>
            <a:r>
              <a:rPr lang="ru-RU" altLang="ru-RU" sz="1800" smtClean="0"/>
              <a:t>«Философия образования», «Философская антропология».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   </a:t>
            </a:r>
            <a:r>
              <a:rPr lang="ru-RU" altLang="ru-RU" sz="1800" smtClean="0"/>
              <a:t>Подготовил 3 докторов наук, 26 кандидатов наук; осуществляет научное руководство 4 аспирантами.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последние 5 лет</a:t>
            </a:r>
            <a:r>
              <a:rPr lang="ru-RU" altLang="ru-RU" sz="1800" i="1" smtClean="0"/>
              <a:t>: </a:t>
            </a:r>
            <a:r>
              <a:rPr lang="ru-RU" altLang="ru-RU" sz="1800" smtClean="0"/>
              <a:t>руководитель проекта МО и Н РФ(2012), руководитель гранта комитета по печати Правительства Санкт-Петербурга (2015).</a:t>
            </a:r>
            <a:endParaRPr lang="ru-RU" altLang="ru-RU" sz="1800" i="1" smtClean="0"/>
          </a:p>
          <a:p>
            <a:pPr marL="0" indent="0">
              <a:buFontTx/>
              <a:buNone/>
            </a:pPr>
            <a:r>
              <a:rPr lang="ru-RU" altLang="ru-RU" sz="1800" i="1" smtClean="0"/>
              <a:t>           </a:t>
            </a:r>
            <a:r>
              <a:rPr lang="ru-RU" altLang="ru-RU" sz="1800" b="1" i="1" smtClean="0"/>
              <a:t>Заявочная деятельность: </a:t>
            </a:r>
            <a:r>
              <a:rPr lang="ru-RU" altLang="ru-RU" sz="1800" smtClean="0"/>
              <a:t>2012 г. -1 заявка (Комитет по науке и высшей школе Санкт-Петербурга).</a:t>
            </a:r>
            <a:endParaRPr lang="ru-RU" altLang="ru-RU" sz="1800" b="1" i="1" smtClean="0"/>
          </a:p>
          <a:p>
            <a:pPr marL="0" indent="0">
              <a:buFontTx/>
              <a:buNone/>
            </a:pP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-102, число цитирований- 561,и</a:t>
            </a:r>
            <a:r>
              <a:rPr lang="ru-RU" altLang="ru-RU" sz="1800" b="1" smtClean="0"/>
              <a:t>ндекс Хирша – 6.</a:t>
            </a:r>
          </a:p>
          <a:p>
            <a:pPr marL="0" indent="0">
              <a:buFontTx/>
              <a:buNone/>
            </a:pPr>
            <a:r>
              <a:rPr lang="en-US" altLang="ru-RU" sz="1800" smtClean="0"/>
              <a:t>Web of Science</a:t>
            </a:r>
            <a:r>
              <a:rPr lang="ru-RU" altLang="ru-RU" sz="1800" b="1" smtClean="0"/>
              <a:t>:</a:t>
            </a:r>
            <a:r>
              <a:rPr lang="ru-RU" altLang="ru-RU" sz="1800" smtClean="0">
                <a:solidFill>
                  <a:srgbClr val="000000"/>
                </a:solidFill>
              </a:rPr>
              <a:t> количество статей – 5, число цитирований – </a:t>
            </a:r>
            <a:r>
              <a:rPr lang="en-US" altLang="ru-RU" sz="1800" smtClean="0">
                <a:solidFill>
                  <a:srgbClr val="000000"/>
                </a:solidFill>
              </a:rPr>
              <a:t>4</a:t>
            </a:r>
            <a:r>
              <a:rPr lang="ru-RU" altLang="ru-RU" sz="1800" smtClean="0">
                <a:solidFill>
                  <a:srgbClr val="000000"/>
                </a:solidFill>
              </a:rPr>
              <a:t>; </a:t>
            </a:r>
            <a:r>
              <a:rPr lang="ru-RU" altLang="ru-RU" sz="1800" b="1" smtClean="0">
                <a:solidFill>
                  <a:srgbClr val="000000"/>
                </a:solidFill>
              </a:rPr>
              <a:t>индекс Хирша - </a:t>
            </a:r>
            <a:r>
              <a:rPr lang="en-US" altLang="ru-RU" sz="1800" b="1" smtClean="0">
                <a:solidFill>
                  <a:srgbClr val="000000"/>
                </a:solidFill>
              </a:rPr>
              <a:t>1</a:t>
            </a:r>
            <a:r>
              <a:rPr lang="ru-RU" altLang="ru-RU" sz="1800" b="1" smtClean="0">
                <a:solidFill>
                  <a:srgbClr val="000000"/>
                </a:solidFill>
              </a:rPr>
              <a:t>.</a:t>
            </a:r>
            <a:endParaRPr lang="ru-RU" altLang="ru-RU" sz="1800" b="1" smtClean="0"/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b="1" smtClean="0"/>
          </a:p>
          <a:p>
            <a:pPr marL="0" indent="0">
              <a:buFontTx/>
              <a:buNone/>
            </a:pPr>
            <a:endParaRPr lang="ru-RU" altLang="ru-RU" sz="1800" b="1" smtClean="0"/>
          </a:p>
        </p:txBody>
      </p:sp>
    </p:spTree>
    <p:extLst>
      <p:ext uri="{BB962C8B-B14F-4D97-AF65-F5344CB8AC3E}">
        <p14:creationId xmlns:p14="http://schemas.microsoft.com/office/powerpoint/2010/main" val="5643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altLang="ru-RU" sz="3600" b="1" smtClean="0"/>
              <a:t>РЕЗУЛЬТАТЫ  ГОЛОСОВАНИЯ</a:t>
            </a:r>
            <a:r>
              <a:rPr lang="ru-RU" altLang="ru-RU" smtClean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135938" cy="5472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altLang="ru-RU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По результатам голосования: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- «За» - 55, «Против» - нет–  Михайлова Зинаида Алексеевна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избрана на должность профессора кафедры дошкольной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педагогики;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- «За» - 55, «Против» - нет–  Кузмичева Мария Владимировна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избрана на должность профессора кафедры живописи;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ru-RU" sz="2000" smtClean="0"/>
              <a:t>«За» - 55, «Против» - нет–  Пен Сергей Варленович избран на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должность профессора кафедры живописи;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- «За» - 55, «Против» - нет–  Тряпицына Алла Прокофьевна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избрана на должность профессора кафедры педагогики;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- «За» - 55, «Против» - нет–  Роботова Алевтина Сергеевна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избрана на должность профессора кафедры педагогики;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- «За» - 55, «Против» - нет– Алексеев Анатолий Андреевич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избран на должность профессора кафедры психологии развития 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smtClean="0"/>
              <a:t>образования;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291403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819150"/>
            <a:ext cx="8229600" cy="11430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075612" cy="57213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smtClean="0"/>
              <a:t>- «За» - 54, «Против» - 1 – Дворецкая Марианна Ярославовна</a:t>
            </a:r>
          </a:p>
          <a:p>
            <a:pPr>
              <a:buFontTx/>
              <a:buNone/>
            </a:pPr>
            <a:r>
              <a:rPr lang="ru-RU" altLang="ru-RU" sz="2000" smtClean="0"/>
              <a:t>избрана на должность профессора кафедры психологии </a:t>
            </a:r>
          </a:p>
          <a:p>
            <a:pPr>
              <a:buFontTx/>
              <a:buNone/>
            </a:pPr>
            <a:r>
              <a:rPr lang="ru-RU" altLang="ru-RU" sz="2000" smtClean="0"/>
              <a:t>человека;</a:t>
            </a:r>
          </a:p>
          <a:p>
            <a:pPr>
              <a:buFontTx/>
              <a:buChar char="-"/>
            </a:pPr>
            <a:r>
              <a:rPr lang="ru-RU" altLang="ru-RU" sz="2000" smtClean="0"/>
              <a:t>«За» - 55, «Против» - нет– Клёцина Ирина Сергеевна избрана </a:t>
            </a:r>
          </a:p>
          <a:p>
            <a:pPr>
              <a:buFontTx/>
              <a:buNone/>
            </a:pPr>
            <a:r>
              <a:rPr lang="ru-RU" altLang="ru-RU" sz="2000" smtClean="0"/>
              <a:t>на должность профессора кафедры психологии человека;</a:t>
            </a:r>
          </a:p>
          <a:p>
            <a:pPr>
              <a:buFontTx/>
              <a:buNone/>
            </a:pPr>
            <a:r>
              <a:rPr lang="ru-RU" altLang="ru-RU" sz="2000" smtClean="0"/>
              <a:t>- «За» - 55, «Против» - нет– Султанов Константин Викторович</a:t>
            </a:r>
          </a:p>
          <a:p>
            <a:pPr>
              <a:buFontTx/>
              <a:buNone/>
            </a:pPr>
            <a:r>
              <a:rPr lang="ru-RU" altLang="ru-RU" sz="2000" smtClean="0"/>
              <a:t>избран на должность профессора кафедры философии;</a:t>
            </a:r>
          </a:p>
          <a:p>
            <a:pPr>
              <a:buFontTx/>
              <a:buNone/>
            </a:pPr>
            <a:r>
              <a:rPr lang="ru-RU" altLang="ru-RU" sz="2000" smtClean="0"/>
              <a:t>- «За» - 55, «Против» - нет– Корольков Александр Аркадьевич</a:t>
            </a:r>
          </a:p>
          <a:p>
            <a:pPr>
              <a:buFontTx/>
              <a:buNone/>
            </a:pPr>
            <a:r>
              <a:rPr lang="ru-RU" altLang="ru-RU" sz="2000" smtClean="0"/>
              <a:t>избран на должность профессора кафедры философии.</a:t>
            </a:r>
          </a:p>
          <a:p>
            <a:pPr>
              <a:buFontTx/>
              <a:buNone/>
            </a:pP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250941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036050" cy="647700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ДОШКОЛЬНОЙ ПЕДАГОГИКИ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0,25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8054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МИХАЙЛОВА ЗИНАИДА АЛЕКСЕЕВНА,</a:t>
            </a:r>
            <a:r>
              <a:rPr lang="ru-RU" altLang="ru-RU" sz="1700" b="1" smtClean="0"/>
              <a:t> </a:t>
            </a:r>
            <a:r>
              <a:rPr lang="ru-RU" altLang="ru-RU" sz="2000" smtClean="0"/>
              <a:t>1937, кандидат педагогических наук (1971), профессор (1994), доцент кафедры дошкольной педагогики.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             </a:t>
            </a:r>
            <a:r>
              <a:rPr lang="ru-RU" altLang="ru-RU" sz="2000" smtClean="0"/>
              <a:t>Всего публикаций – 153, из них за последние 5 лет – 44, в том числе 35 учебно-методических работ.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i="1" smtClean="0"/>
              <a:t>         Основные опубликованные работы по профилю  кафедры за 5 лет: </a:t>
            </a:r>
            <a:r>
              <a:rPr lang="ru-RU" altLang="ru-RU" sz="2000" smtClean="0"/>
              <a:t>«Логико-математическое развитие детей дошкольного возраста» (статья, 2014), «Игровые задачи для дошкольников» (методическое пособие, 2015).</a:t>
            </a:r>
            <a:endParaRPr lang="ru-RU" altLang="ru-RU" sz="20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i="1" smtClean="0"/>
              <a:t>            Лекционные курсы по профилю кафедры: </a:t>
            </a:r>
            <a:r>
              <a:rPr lang="ru-RU" altLang="ru-RU" sz="2000" smtClean="0"/>
              <a:t>«Познавательное развитие дошкольников», «Логико-математическое развитие дошкольников».</a:t>
            </a:r>
          </a:p>
          <a:p>
            <a:pPr marL="0" indent="0">
              <a:buFontTx/>
              <a:buNone/>
            </a:pPr>
            <a:r>
              <a:rPr lang="ru-RU" altLang="ru-RU" sz="2000" b="1" smtClean="0"/>
              <a:t>       </a:t>
            </a:r>
            <a:r>
              <a:rPr lang="ru-RU" altLang="ru-RU" sz="2000" smtClean="0"/>
              <a:t>В moodle.herzen.spb.ru и в системе  </a:t>
            </a:r>
            <a:r>
              <a:rPr lang="ru-RU" altLang="ru-RU" sz="2000" u="sng" smtClean="0">
                <a:hlinkClick r:id="rId3"/>
              </a:rPr>
              <a:t>http://dlc.herzen.spb.ru/AContent</a:t>
            </a:r>
            <a:r>
              <a:rPr lang="ru-RU" altLang="ru-RU" sz="2000" smtClean="0"/>
              <a:t> не зарегистрирована.  Электронных курсов нет.</a:t>
            </a:r>
            <a:r>
              <a:rPr lang="ru-RU" altLang="ru-RU" sz="2000" i="1" smtClean="0">
                <a:solidFill>
                  <a:srgbClr val="000000"/>
                </a:solidFill>
              </a:rPr>
              <a:t>  </a:t>
            </a:r>
            <a:r>
              <a:rPr lang="ru-RU" altLang="ru-RU" sz="20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2000" b="1" smtClean="0"/>
              <a:t>          </a:t>
            </a:r>
            <a:r>
              <a:rPr lang="ru-RU" altLang="ru-RU" sz="2000" smtClean="0"/>
              <a:t>Подготовила 5 кандидатов наук.</a:t>
            </a:r>
          </a:p>
          <a:p>
            <a:pPr marL="0" indent="0">
              <a:buFontTx/>
              <a:buNone/>
            </a:pPr>
            <a:r>
              <a:rPr lang="ru-RU" altLang="ru-RU" sz="2000" b="1" i="1" smtClean="0"/>
              <a:t>           Наличие грантов за последние 5 лет</a:t>
            </a:r>
            <a:r>
              <a:rPr lang="ru-RU" altLang="ru-RU" sz="2000" i="1" smtClean="0"/>
              <a:t>: -</a:t>
            </a:r>
          </a:p>
          <a:p>
            <a:pPr marL="0" indent="0">
              <a:buFontTx/>
              <a:buNone/>
            </a:pPr>
            <a:r>
              <a:rPr lang="ru-RU" altLang="ru-RU" sz="2000" b="1" i="1" smtClean="0"/>
              <a:t>     </a:t>
            </a:r>
            <a:r>
              <a:rPr lang="ru-RU" altLang="ru-RU" sz="2000" b="1" smtClean="0"/>
              <a:t>РИНЦ: </a:t>
            </a:r>
            <a:r>
              <a:rPr lang="ru-RU" altLang="ru-RU" sz="2000" smtClean="0"/>
              <a:t>общее количество работ – 87, число цитирований – 142,  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        и</a:t>
            </a:r>
            <a:r>
              <a:rPr lang="ru-RU" altLang="ru-RU" sz="2000" b="1" smtClean="0"/>
              <a:t>ндекс Хирша – 4.</a:t>
            </a:r>
          </a:p>
        </p:txBody>
      </p:sp>
    </p:spTree>
    <p:extLst>
      <p:ext uri="{BB962C8B-B14F-4D97-AF65-F5344CB8AC3E}">
        <p14:creationId xmlns:p14="http://schemas.microsoft.com/office/powerpoint/2010/main" val="35137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649287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ЖИВОПИСИ – 1 ставка</a:t>
            </a:r>
            <a:br>
              <a:rPr lang="ru-RU" altLang="ru-RU" sz="2000" b="1" smtClean="0"/>
            </a:br>
            <a:r>
              <a:rPr lang="ru-RU" altLang="ru-RU" sz="2000" b="1" smtClean="0"/>
              <a:t>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11188" y="908050"/>
            <a:ext cx="7993062" cy="561657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 КУЗМИЧЕВА МАРИЯ ВЛАДИМИРОВНА, </a:t>
            </a:r>
            <a:r>
              <a:rPr lang="ru-RU" altLang="ru-RU" sz="2000" smtClean="0"/>
              <a:t>1978, член Союза художников РФ, кандидат искусствоведения (2006),  доцент (2009), доцент кафедры живописи.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smtClean="0"/>
              <a:t> </a:t>
            </a:r>
            <a:r>
              <a:rPr lang="ru-RU" altLang="ru-RU" sz="2000" smtClean="0"/>
              <a:t>Всего публикаций – 33, из них за последние 5 лет – 14.                                                                                 </a:t>
            </a:r>
            <a:endParaRPr lang="ru-RU" altLang="ru-RU" sz="2000" b="1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i="1" smtClean="0"/>
              <a:t>          Основные опубликованные работы по профилю  кафедры за 5 лет: </a:t>
            </a:r>
            <a:r>
              <a:rPr lang="ru-RU" altLang="ru-RU" sz="2000" smtClean="0"/>
              <a:t>«Развитие художественно-творческого воображения у студентов художественных вузов при работе над «декоративным натюрмортом» (статья, 2015), «Живопись и цветоведение» (монография, 2015).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b="1" i="1" smtClean="0"/>
              <a:t>           Лекционные курсы по профилю кафедры: </a:t>
            </a:r>
            <a:r>
              <a:rPr lang="ru-RU" altLang="ru-RU" sz="2000" smtClean="0"/>
              <a:t>«Живопись», «История живописи».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     За последние 5 лет участвовала в 19 международных и всероссийских выставках, провела две персональные выставки.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     Подготовила 8 дипломантов, 4 лауреатов международных и всероссийских конкурсов творческих работ и выставок. </a:t>
            </a:r>
            <a:r>
              <a:rPr lang="ru-RU" altLang="ru-RU" sz="2000" b="1" smtClean="0"/>
              <a:t> </a:t>
            </a:r>
          </a:p>
          <a:p>
            <a:pPr marL="0" indent="0">
              <a:buFontTx/>
              <a:buNone/>
            </a:pPr>
            <a:r>
              <a:rPr lang="ru-RU" altLang="ru-RU" sz="2000" b="1" smtClean="0"/>
              <a:t>РИНЦ: </a:t>
            </a:r>
            <a:r>
              <a:rPr lang="ru-RU" altLang="ru-RU" sz="2000" smtClean="0"/>
              <a:t>общее количество работ – 21, число цитирований – 1,  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         </a:t>
            </a:r>
            <a:r>
              <a:rPr lang="ru-RU" altLang="ru-RU" sz="2000" b="1" smtClean="0"/>
              <a:t>индекс Хирша – 1.</a:t>
            </a:r>
          </a:p>
        </p:txBody>
      </p:sp>
    </p:spTree>
    <p:extLst>
      <p:ext uri="{BB962C8B-B14F-4D97-AF65-F5344CB8AC3E}">
        <p14:creationId xmlns:p14="http://schemas.microsoft.com/office/powerpoint/2010/main" val="4561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>ЖИВОПИСИ </a:t>
            </a:r>
            <a:r>
              <a:rPr lang="ru-RU" altLang="ru-RU" sz="2000" b="1" i="1" smtClean="0"/>
              <a:t>– </a:t>
            </a:r>
            <a:r>
              <a:rPr lang="ru-RU" altLang="ru-RU" sz="1800" b="1" smtClean="0"/>
              <a:t/>
            </a:r>
            <a:br>
              <a:rPr lang="ru-RU" altLang="ru-RU" sz="1800" b="1" smtClean="0"/>
            </a:br>
            <a:r>
              <a:rPr lang="ru-RU" altLang="ru-RU" sz="2000" b="1" smtClean="0"/>
              <a:t>0,5 ставки по совместительству.</a:t>
            </a:r>
            <a:r>
              <a:rPr lang="ru-RU" altLang="ru-RU" sz="2000" b="1" i="1" smtClean="0"/>
              <a:t> </a:t>
            </a:r>
            <a:br>
              <a:rPr lang="ru-RU" altLang="ru-RU" sz="2000" b="1" i="1" smtClean="0"/>
            </a:br>
            <a:r>
              <a:rPr lang="ru-RU" altLang="ru-RU" sz="2000" b="1" smtClean="0"/>
              <a:t>Подано заявлений -1.</a:t>
            </a:r>
            <a:endParaRPr lang="ru-RU" altLang="ru-RU" sz="2000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856662" cy="5800725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ru-RU" altLang="ru-RU" sz="1800" b="1" smtClean="0"/>
              <a:t>        ПЕН СЕРГЕЙ ВАРЛЕНОВИЧ, </a:t>
            </a:r>
            <a:r>
              <a:rPr lang="ru-RU" altLang="ru-RU" sz="1800" smtClean="0"/>
              <a:t>1952, заслуженный художник РФ, член Союза художников РФ, доцент (2015),  руководитель студии художников-маринистов при Центральном военно-морском музее, профессор кафедры живописи по совместительству.  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ru-RU" altLang="ru-RU" sz="1800" b="1" i="1" smtClean="0"/>
              <a:t>          Основные опубликованные работы по профилю кафедры: </a:t>
            </a:r>
            <a:r>
              <a:rPr lang="ru-RU" altLang="ru-RU" sz="1800" b="1" smtClean="0"/>
              <a:t>«</a:t>
            </a:r>
            <a:r>
              <a:rPr lang="ru-RU" altLang="ru-RU" sz="1800" smtClean="0"/>
              <a:t>Особенности работы над пейзажем с водой» (учебное наглядное пособие, 2015), «Особенности работы над детским портретом на старших курсах» (статья, 2015).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Лекционный курс по профилю кафедры: </a:t>
            </a:r>
            <a:r>
              <a:rPr lang="ru-RU" altLang="ru-RU" sz="1800" b="1" smtClean="0"/>
              <a:t>«Живопись».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</a:t>
            </a:r>
            <a:r>
              <a:rPr lang="ru-RU" altLang="ru-RU" sz="1800" smtClean="0"/>
              <a:t>За последние 5 лет участвовал в 22 выставках, провел три персональные выставки.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/>
              <a:t>         Его живописные работы находятся в ряде музеев РФ и за рубежом.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/>
              <a:t>         Руководит выпускными квалификационными работами иностранных студентов бакалавриата, магистерскими диссертациями, учебно-исследовательской практикой студентов бакалавриата.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</a:t>
            </a:r>
            <a:r>
              <a:rPr lang="ru-RU" altLang="ru-RU" sz="1800" smtClean="0"/>
              <a:t>Подготовил 1-го лауреата и 2-х дипломантов международных и всероссийских выставок.</a:t>
            </a:r>
            <a:endParaRPr lang="ru-RU" altLang="ru-RU" sz="1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РИНЦ: </a:t>
            </a:r>
            <a:r>
              <a:rPr lang="ru-RU" altLang="ru-RU" sz="1800" smtClean="0"/>
              <a:t>общее количество работ – 2, число цитирований – 0,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индекс Хирша – 0.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altLang="ru-RU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</p:txBody>
      </p:sp>
    </p:spTree>
    <p:extLst>
      <p:ext uri="{BB962C8B-B14F-4D97-AF65-F5344CB8AC3E}">
        <p14:creationId xmlns:p14="http://schemas.microsoft.com/office/powerpoint/2010/main" val="41105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036050" cy="719137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1800" b="1" smtClean="0"/>
              <a:t>	ПЕДАГОГИКИ - </a:t>
            </a:r>
            <a:r>
              <a:rPr lang="ru-RU" altLang="ru-RU" sz="2000" b="1" smtClean="0"/>
              <a:t>1 ставка. </a:t>
            </a:r>
            <a:br>
              <a:rPr lang="ru-RU" altLang="ru-RU" sz="2000" b="1" smtClean="0"/>
            </a:br>
            <a:r>
              <a:rPr lang="ru-RU" altLang="ru-RU" sz="2000" b="1" smtClean="0"/>
              <a:t>          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  ТРЯПИЦЫНА АЛЛА ПРОКОФЬЕВНА,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1949, член-корреспондент РАО, заслуженный работник высшей школы РФ, почетный профессор РГПУ им. А.И. Герцена, доктор педагогических наук (1991), профессор (1993), профессор кафедры педагогики.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372, из них за отчетный период – 72, в том числе 18 учебно-методических работ.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отчетный период: </a:t>
            </a:r>
            <a:r>
              <a:rPr lang="ru-RU" altLang="ru-RU" sz="1800" smtClean="0"/>
              <a:t>«Ученая степень в России: реальность и перспективы» (статья в соавторстве, 2013), «Социальные функции педагогического университета: современные аспекты реализации» (статья, 2015).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Лекционные курсы по профилю кафедры: </a:t>
            </a:r>
            <a:r>
              <a:rPr lang="ru-RU" altLang="ru-RU" sz="1800" smtClean="0"/>
              <a:t>«Инновационные процессы в образовании», «Философия образования», «Общая педагогика».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зарегистрирована.  Электронных курсов нет.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За отчетный период подготовила 2 докторов наук; осуществляет научное консультирование 2 докторантов, научное руководство 2 аспирантами.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отчетный период: </a:t>
            </a:r>
            <a:r>
              <a:rPr lang="ru-RU" altLang="ru-RU" sz="1800" smtClean="0"/>
              <a:t>руководитель 6 проектов МО и Н РФ (2012 – 2015 гг.), исполнитель 7 проектов МО и Н РФ (2012 – 2015 гг.).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</a:t>
            </a: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– 373, число цитирований – 2441,  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   </a:t>
            </a:r>
            <a:r>
              <a:rPr lang="ru-RU" altLang="ru-RU" sz="1800" b="1" smtClean="0"/>
              <a:t>индекс Хирша – 25.</a:t>
            </a:r>
          </a:p>
        </p:txBody>
      </p:sp>
    </p:spTree>
    <p:extLst>
      <p:ext uri="{BB962C8B-B14F-4D97-AF65-F5344CB8AC3E}">
        <p14:creationId xmlns:p14="http://schemas.microsoft.com/office/powerpoint/2010/main" val="9073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7921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ПЕДАГОГИКИ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0,25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  РОБОТОВА АЛЕВТИНА СЕРГЕЕВНА,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1938, почетный работник высшего профессионального образования РФ, доктор педагогических наук (1996), профессор (1999), профессор кафедры педагогики.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305, из них за последние 5 лет – 31.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5 лет: </a:t>
            </a:r>
            <a:r>
              <a:rPr lang="ru-RU" altLang="ru-RU" sz="1800" smtClean="0"/>
              <a:t>«Популяризация педагогического знания» (статья,2014. РИНЦ), «Очевидное и неочевидное в педагогическом молчании» (статья, 2015. РИНЦ).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Лекционный курс по профилю кафедры: </a:t>
            </a:r>
            <a:r>
              <a:rPr lang="ru-RU" altLang="ru-RU" sz="1800" smtClean="0"/>
              <a:t>«Духовно-нравственное воспитание в гуманитарном образовании на старшей ступени обучения».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зарегистрирована.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</a:t>
            </a:r>
            <a:r>
              <a:rPr lang="ru-RU" altLang="ru-RU" sz="1800" smtClean="0"/>
              <a:t>Подготовила 1  кандидата наук.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Наличие грантов за последние 5 лет</a:t>
            </a:r>
            <a:r>
              <a:rPr lang="ru-RU" altLang="ru-RU" sz="1800" i="1" smtClean="0"/>
              <a:t>: </a:t>
            </a:r>
            <a:r>
              <a:rPr lang="ru-RU" altLang="ru-RU" sz="1800" smtClean="0"/>
              <a:t>исполнитель проекта МО и Н РФ (2013 г.)</a:t>
            </a:r>
            <a:endParaRPr lang="ru-RU" altLang="ru-RU" sz="1800" i="1" smtClean="0"/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</a:t>
            </a: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– 162, число цитирований – 328,  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  </a:t>
            </a:r>
            <a:r>
              <a:rPr lang="ru-RU" altLang="ru-RU" sz="1800" b="1" smtClean="0"/>
              <a:t>индекс Хирша – 10.</a:t>
            </a:r>
          </a:p>
        </p:txBody>
      </p:sp>
    </p:spTree>
    <p:extLst>
      <p:ext uri="{BB962C8B-B14F-4D97-AF65-F5344CB8AC3E}">
        <p14:creationId xmlns:p14="http://schemas.microsoft.com/office/powerpoint/2010/main" val="16576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7921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ПСИХОЛОГИИ РАЗВИТИЯ И ОБРАЗОВАНИЯ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1 ставка.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АЛЕКСЕЕВ АНАТОЛИЙ АНДРЕЕВИЧ,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1947, кандидат психологических наук (1981), профессор (1997), профессор кафедры психологии развития и образования.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59, из них за последние 5 лет – 10.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5 лет: </a:t>
            </a:r>
            <a:r>
              <a:rPr lang="ru-RU" altLang="ru-RU" sz="1800" smtClean="0"/>
              <a:t>«Психометрический анализ шкалы «Отношение к статистике и тревога по поводу ее изучения»» (статья, 2014. РИНЦ), «Психометрический анализ методики «Нерешаемая задача» на выборе младших школьников» (статья,2015. РИНЦ).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Лекционные курсы по профилю кафедры: </a:t>
            </a:r>
            <a:r>
              <a:rPr lang="ru-RU" altLang="ru-RU" sz="1800" smtClean="0"/>
              <a:t>«Возрастная психология и психология развития», «Введение в клиническую и современную теории тестов».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   </a:t>
            </a:r>
            <a:r>
              <a:rPr lang="ru-RU" altLang="ru-RU" sz="1800" smtClean="0"/>
              <a:t>Подготовил 1 кандидата наук; осуществляет научное руководство 2 аспирантами. 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последние 5 лет</a:t>
            </a:r>
            <a:r>
              <a:rPr lang="ru-RU" altLang="ru-RU" sz="1800" i="1" smtClean="0"/>
              <a:t>: -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</a:t>
            </a: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– 48, число цитирований – 1962,  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  </a:t>
            </a:r>
            <a:r>
              <a:rPr lang="ru-RU" altLang="ru-RU" sz="1800" b="1" smtClean="0"/>
              <a:t>индекс Хирша – 14.</a:t>
            </a:r>
          </a:p>
        </p:txBody>
      </p:sp>
    </p:spTree>
    <p:extLst>
      <p:ext uri="{BB962C8B-B14F-4D97-AF65-F5344CB8AC3E}">
        <p14:creationId xmlns:p14="http://schemas.microsoft.com/office/powerpoint/2010/main" val="32329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7921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ПСИХОЛОГИИ ЧЕЛОВЕКА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0,5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ДВОРЕЦКАЯ МАРИАННА ЯРОСЛАВОВНА,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1960, доктор психологических наук (2007), доцент (2007), профессор кафедры психологии человека.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58, из них за отчетный период – 13, в том числе 3 учебно-методические работы.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отчетный период: </a:t>
            </a:r>
            <a:r>
              <a:rPr lang="ru-RU" altLang="ru-RU" sz="1800" smtClean="0"/>
              <a:t>«Разработка методики диагностики нравственных ориентаций» (статья, 2015. РИНЦ), «Истина для рационалиста: психология сомнения» (монография, 2015).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Лекционные курсы по профилю кафедры: </a:t>
            </a:r>
            <a:r>
              <a:rPr lang="ru-RU" altLang="ru-RU" sz="1800" smtClean="0"/>
              <a:t>«Антропология», «Психологические основы аксиологии», «Духовно-нравственное воспитание в школе», «Психология личности и индивидуальности» 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зарегистрирована.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   </a:t>
            </a:r>
            <a:r>
              <a:rPr lang="ru-RU" altLang="ru-RU" sz="1800" smtClean="0"/>
              <a:t>Подготовила 3 кандидатов наук; осуществляет научное руководство 2 аспирантами.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отчетный период</a:t>
            </a:r>
            <a:r>
              <a:rPr lang="ru-RU" altLang="ru-RU" sz="1800" i="1" smtClean="0"/>
              <a:t>: </a:t>
            </a:r>
            <a:r>
              <a:rPr lang="ru-RU" altLang="ru-RU" sz="1800" smtClean="0"/>
              <a:t>исполнитель гранта Правительства РФ (2013 г.).</a:t>
            </a:r>
            <a:r>
              <a:rPr lang="ru-RU" altLang="ru-RU" sz="1800" i="1" smtClean="0"/>
              <a:t> 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</a:t>
            </a:r>
            <a:r>
              <a:rPr lang="ru-RU" altLang="ru-RU" sz="1800" b="1" smtClean="0"/>
              <a:t>РИНЦ: </a:t>
            </a:r>
            <a:r>
              <a:rPr lang="ru-RU" altLang="ru-RU" sz="1800" smtClean="0"/>
              <a:t>общее количество работ – 47, число цитирований – 96,  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        </a:t>
            </a:r>
            <a:r>
              <a:rPr lang="ru-RU" altLang="ru-RU" sz="1800" b="1" smtClean="0"/>
              <a:t>индекс Хирша – 5.</a:t>
            </a:r>
          </a:p>
        </p:txBody>
      </p:sp>
    </p:spTree>
    <p:extLst>
      <p:ext uri="{BB962C8B-B14F-4D97-AF65-F5344CB8AC3E}">
        <p14:creationId xmlns:p14="http://schemas.microsoft.com/office/powerpoint/2010/main" val="29034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036050" cy="792163"/>
          </a:xfrm>
        </p:spPr>
        <p:txBody>
          <a:bodyPr>
            <a:normAutofit fontScale="90000"/>
          </a:bodyPr>
          <a:lstStyle/>
          <a:p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ПСИХОЛОГИИ ЧЕЛОВЕКА</a:t>
            </a:r>
            <a:r>
              <a:rPr lang="ru-RU" altLang="ru-RU" sz="1800" b="1" smtClean="0"/>
              <a:t> -</a:t>
            </a: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>0,5 ставки. Подано заявлений -1.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b="1" i="1" smtClean="0"/>
              <a:t/>
            </a:r>
            <a:br>
              <a:rPr lang="ru-RU" altLang="ru-RU" sz="2000" b="1" i="1" smtClean="0"/>
            </a:br>
            <a:endParaRPr lang="ru-RU" altLang="ru-RU" sz="20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07950" y="836613"/>
            <a:ext cx="8928100" cy="59499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z="2000" b="1" smtClean="0"/>
              <a:t>         КЛЕЦИНА ИРИНА СЕРГЕЕВНА,</a:t>
            </a:r>
            <a:r>
              <a:rPr lang="ru-RU" altLang="ru-RU" sz="1700" b="1" smtClean="0"/>
              <a:t> </a:t>
            </a:r>
            <a:r>
              <a:rPr lang="ru-RU" altLang="ru-RU" sz="1800" smtClean="0"/>
              <a:t>1952, доктор психологических наук (2005), профессор (2008), профессор кафедры психологии человека.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smtClean="0"/>
              <a:t>              </a:t>
            </a:r>
            <a:r>
              <a:rPr lang="ru-RU" altLang="ru-RU" sz="1800" smtClean="0"/>
              <a:t>Всего публикаций – 74, из них за последние 5 лет – 18.                                                                               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Основные опубликованные работы по профилю  кафедры за 5 лет: </a:t>
            </a:r>
            <a:r>
              <a:rPr lang="ru-RU" altLang="ru-RU" sz="1800" smtClean="0"/>
              <a:t>«Гендерный подход в анализе причин проявления насилия в близких отношениях между мужчинами и женщинами» (статья, 2015.РИНЦ), «Ситуация развода как предмет отечественных социологических и социально-психологических исследований семейных отношений» (статья, 2015. РИНЦ).</a:t>
            </a:r>
            <a:endParaRPr lang="ru-RU" altLang="ru-RU" sz="1800" i="1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/>
              <a:t>            Лекционные курсы по профилю кафедры: </a:t>
            </a:r>
            <a:r>
              <a:rPr lang="ru-RU" altLang="ru-RU" sz="1800" smtClean="0"/>
              <a:t>«Социальная психология», «Психология гендерных отношений».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</a:t>
            </a:r>
            <a:r>
              <a:rPr lang="ru-RU" altLang="ru-RU" sz="1800" smtClean="0"/>
              <a:t>В moodle.herzen.spb.ru и в системе  </a:t>
            </a:r>
            <a:r>
              <a:rPr lang="ru-RU" altLang="ru-RU" sz="1800" u="sng" smtClean="0">
                <a:hlinkClick r:id="rId3"/>
              </a:rPr>
              <a:t>http://dlc.herzen.spb.ru/AContent</a:t>
            </a:r>
            <a:r>
              <a:rPr lang="ru-RU" altLang="ru-RU" sz="1800" smtClean="0"/>
              <a:t> не зарегистрирована.  Электронных курсов нет.</a:t>
            </a:r>
            <a:r>
              <a:rPr lang="ru-RU" altLang="ru-RU" sz="1800" i="1" smtClean="0">
                <a:solidFill>
                  <a:srgbClr val="000000"/>
                </a:solidFill>
              </a:rPr>
              <a:t>  </a:t>
            </a:r>
            <a:r>
              <a:rPr lang="ru-RU" altLang="ru-RU" sz="1800" b="1" smtClean="0"/>
              <a:t>    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            </a:t>
            </a:r>
            <a:r>
              <a:rPr lang="ru-RU" altLang="ru-RU" sz="1800" smtClean="0"/>
              <a:t>Подготовила 1 кандидата наук; осуществляет научное руководство 3 аспирантами.</a:t>
            </a:r>
          </a:p>
          <a:p>
            <a:pPr marL="0" indent="0">
              <a:buFontTx/>
              <a:buNone/>
            </a:pPr>
            <a:r>
              <a:rPr lang="ru-RU" altLang="ru-RU" sz="1800" b="1" i="1" smtClean="0"/>
              <a:t>           Наличие грантов за последние 5 лет</a:t>
            </a:r>
            <a:r>
              <a:rPr lang="ru-RU" altLang="ru-RU" sz="1800" i="1" smtClean="0"/>
              <a:t>: -</a:t>
            </a:r>
          </a:p>
          <a:p>
            <a:pPr marL="0" indent="0">
              <a:buFontTx/>
              <a:buNone/>
            </a:pPr>
            <a:r>
              <a:rPr lang="ru-RU" altLang="ru-RU" sz="1800" i="1" smtClean="0"/>
              <a:t>           Заявочная деятельность: </a:t>
            </a:r>
            <a:r>
              <a:rPr lang="ru-RU" altLang="ru-RU" sz="1800" smtClean="0"/>
              <a:t>2013 г. – 1 заявка (РГНФ).</a:t>
            </a:r>
          </a:p>
          <a:p>
            <a:pPr marL="0" indent="0">
              <a:buFontTx/>
              <a:buNone/>
            </a:pPr>
            <a:r>
              <a:rPr lang="ru-RU" altLang="ru-RU" sz="1800" b="1" smtClean="0"/>
              <a:t>РИНЦ: количество статей – 75, число цитирований – 1122, индекс Хирша –7.   </a:t>
            </a:r>
            <a:r>
              <a:rPr lang="en-US" altLang="ru-RU" sz="1800" b="1" smtClean="0">
                <a:solidFill>
                  <a:srgbClr val="000000"/>
                </a:solidFill>
              </a:rPr>
              <a:t>Web of Science</a:t>
            </a:r>
            <a:r>
              <a:rPr lang="ru-RU" altLang="ru-RU" sz="1800" b="1" smtClean="0">
                <a:solidFill>
                  <a:srgbClr val="000000"/>
                </a:solidFill>
              </a:rPr>
              <a:t>: </a:t>
            </a:r>
            <a:r>
              <a:rPr lang="ru-RU" altLang="ru-RU" sz="1800" smtClean="0">
                <a:solidFill>
                  <a:srgbClr val="000000"/>
                </a:solidFill>
              </a:rPr>
              <a:t>количество статей – 2, число цитирований – 3; </a:t>
            </a:r>
          </a:p>
          <a:p>
            <a:pPr marL="0" indent="0">
              <a:buFontTx/>
              <a:buNone/>
            </a:pPr>
            <a:r>
              <a:rPr lang="ru-RU" altLang="ru-RU" sz="1800" b="1" smtClean="0">
                <a:solidFill>
                  <a:srgbClr val="000000"/>
                </a:solidFill>
              </a:rPr>
              <a:t>              индекс Хирша - 1. </a:t>
            </a:r>
          </a:p>
          <a:p>
            <a:pPr marL="0" indent="0">
              <a:buFontTx/>
              <a:buNone/>
            </a:pPr>
            <a:r>
              <a:rPr lang="en-US" altLang="ru-RU" sz="1800" b="1" smtClean="0"/>
              <a:t>Scopus</a:t>
            </a:r>
            <a:r>
              <a:rPr lang="ru-RU" altLang="ru-RU" sz="1800" b="1" smtClean="0"/>
              <a:t>:</a:t>
            </a:r>
            <a:r>
              <a:rPr lang="ru-RU" altLang="ru-RU" sz="1800" smtClean="0">
                <a:solidFill>
                  <a:srgbClr val="000000"/>
                </a:solidFill>
              </a:rPr>
              <a:t> количество статей – 2, число цитирований – 1; </a:t>
            </a:r>
            <a:r>
              <a:rPr lang="ru-RU" altLang="ru-RU" sz="1800" b="1" smtClean="0">
                <a:solidFill>
                  <a:srgbClr val="000000"/>
                </a:solidFill>
              </a:rPr>
              <a:t>индекс Хирша - 1.</a:t>
            </a:r>
            <a:endParaRPr lang="ru-RU" altLang="ru-RU" sz="1800" b="1" smtClean="0"/>
          </a:p>
          <a:p>
            <a:pPr marL="0" indent="0">
              <a:buFontTx/>
              <a:buNone/>
            </a:pPr>
            <a:r>
              <a:rPr lang="ru-RU" altLang="ru-RU" sz="1800" b="1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52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2072</Words>
  <Application>Microsoft Office PowerPoint</Application>
  <PresentationFormat>Экран (4:3)</PresentationFormat>
  <Paragraphs>142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  ДОШКОЛЬНОЙ ПЕДАГОГИКИ - 0,25 ставки. Подано заявлений -1.   </vt:lpstr>
      <vt:lpstr>   ЖИВОПИСИ – 1 ставка  Подано заявлений -1.   </vt:lpstr>
      <vt:lpstr>ЖИВОПИСИ –  0,5 ставки по совместительству.  Подано заявлений -1.</vt:lpstr>
      <vt:lpstr>    ПЕДАГОГИКИ - 1 ставка.             Подано заявлений -1.   </vt:lpstr>
      <vt:lpstr>   ПЕДАГОГИКИ - 0,25 ставки. Подано заявлений -1.   </vt:lpstr>
      <vt:lpstr>   ПСИХОЛОГИИ РАЗВИТИЯ И ОБРАЗОВАНИЯ - 1 ставка. Подано заявлений -1.   </vt:lpstr>
      <vt:lpstr>   ПСИХОЛОГИИ ЧЕЛОВЕКА - 0,5 ставки. Подано заявлений -1.   </vt:lpstr>
      <vt:lpstr>   ПСИХОЛОГИИ ЧЕЛОВЕКА - 0,5 ставки. Подано заявлений -1.   </vt:lpstr>
      <vt:lpstr>   ФИЛОСОФИИ - 0,25 ставки. Подано заявлений -1.   </vt:lpstr>
      <vt:lpstr>   ФИЛОСОФСКОЙ АНТРОПОЛОГИИ И ОБЩЕСТВЕННЫХ КОММУНИКАЦИЙ – 0,25 ставки. Подано заявлений -1.   </vt:lpstr>
      <vt:lpstr>РЕЗУЛЬТАТЫ  ГОЛОСОВАНИЯ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Tikhomirov</dc:creator>
  <cp:lastModifiedBy>Tikhomirov</cp:lastModifiedBy>
  <cp:revision>1</cp:revision>
  <dcterms:created xsi:type="dcterms:W3CDTF">2015-11-27T07:17:51Z</dcterms:created>
  <dcterms:modified xsi:type="dcterms:W3CDTF">2015-11-27T07:19:28Z</dcterms:modified>
</cp:coreProperties>
</file>