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1" r:id="rId4"/>
    <p:sldId id="276" r:id="rId5"/>
    <p:sldId id="277" r:id="rId6"/>
    <p:sldId id="283" r:id="rId7"/>
    <p:sldId id="279" r:id="rId8"/>
    <p:sldId id="278" r:id="rId9"/>
    <p:sldId id="261" r:id="rId10"/>
    <p:sldId id="258" r:id="rId11"/>
    <p:sldId id="259" r:id="rId12"/>
    <p:sldId id="260" r:id="rId13"/>
    <p:sldId id="263" r:id="rId14"/>
    <p:sldId id="264" r:id="rId15"/>
    <p:sldId id="265" r:id="rId16"/>
    <p:sldId id="284" r:id="rId17"/>
    <p:sldId id="266" r:id="rId18"/>
    <p:sldId id="267" r:id="rId19"/>
    <p:sldId id="268" r:id="rId20"/>
    <p:sldId id="289" r:id="rId21"/>
    <p:sldId id="290" r:id="rId22"/>
    <p:sldId id="288" r:id="rId23"/>
    <p:sldId id="269" r:id="rId24"/>
    <p:sldId id="287" r:id="rId25"/>
    <p:sldId id="270" r:id="rId26"/>
    <p:sldId id="271" r:id="rId27"/>
    <p:sldId id="285" r:id="rId28"/>
    <p:sldId id="286" r:id="rId29"/>
    <p:sldId id="291" r:id="rId30"/>
    <p:sldId id="272" r:id="rId31"/>
    <p:sldId id="294" r:id="rId32"/>
    <p:sldId id="293" r:id="rId33"/>
    <p:sldId id="292" r:id="rId34"/>
    <p:sldId id="274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actualidad.rt.com/sp/victori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actualidad.rt.com/sp/victoria/view/9570-El-sitio-de-Leningrad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онец-года=2014 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Situación en la cuidad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Hacia el 8 de setiembre de 1941, en la ciudad quedaban mas de dos millones y medio de habitantes. Los nazis, luego de cortar las vías de abastecimiento a Leningrado, condenaron a sus habitantes a la muerte por inanición. La escasez de alimentos y el hambre constante, la falta de calefacción y de luz, las dificultades del abastecimiento del agua y los tranvías y trolebuses paralizados. Además, el invierno de 1941 resultó ser singularmente inclemente, con temperaturas de hasta 40 grados bajo cero. El hambre y el frío hicieron que se propagaran enfermedades tales como la distrofia, la tuberculosis, la hipertensión. Todo esto llevó a la mortandad de la población. En el período del bloqueo los leningradenses morían a veces en su puesto de trabajo, en su vivienda o simplemente en la calle. Los historiadores publican hasta el día de hoy cifras distintas de los que perecieron a causa de los bombardeos, del hambre y las enfermedades, que van de los 600 mil hasta los 900 mil.</a:t>
            </a:r>
            <a:endParaRPr lang="ru-RU" dirty="0" smtClean="0"/>
          </a:p>
          <a:p>
            <a:r>
              <a:rPr lang="en-US" b="1" dirty="0" smtClean="0"/>
              <a:t> 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Objetivo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objetivo de </a:t>
            </a:r>
            <a:r>
              <a:rPr lang="en-US" dirty="0" smtClean="0">
                <a:hlinkClick r:id="rId2"/>
              </a:rPr>
              <a:t>las tropas fascistas</a:t>
            </a:r>
            <a:r>
              <a:rPr lang="en-US" dirty="0" smtClean="0"/>
              <a:t> era borrar a Leningrado (actualmente, San Petersburgo) de la faz de la tierra: acabar con la cuna de la revolución y el símbolo de la cultura rusa sería una solución perfecta para socavar la resistencia soviética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Otro fin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Había otros factores también: era un puerto marítimo estratégico y alojaba la única fábrica productora de tanques pesados, coches y trenes blindados del mundo. Los comandantes nazis analizaron la posible escalada de la resistencia y decidieron </a:t>
            </a:r>
            <a:r>
              <a:rPr lang="en-US" dirty="0" smtClean="0">
                <a:hlinkClick r:id="rId2"/>
              </a:rPr>
              <a:t>matar a la ciudad de hambre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las calles de Leningrado</a:t>
            </a:r>
            <a:endParaRPr lang="ru-RU" dirty="0"/>
          </a:p>
        </p:txBody>
      </p:sp>
      <p:pic>
        <p:nvPicPr>
          <p:cNvPr id="2050" name="Picture 2" descr="C:\Users\Елена\Desktop\ЭРМИТАЖ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75" y="1600200"/>
            <a:ext cx="3303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sala de Rembrandt</a:t>
            </a:r>
            <a:endParaRPr lang="ru-RU" dirty="0"/>
          </a:p>
        </p:txBody>
      </p:sp>
      <p:pic>
        <p:nvPicPr>
          <p:cNvPr id="3074" name="Picture 2" descr="C:\Users\Елена\Desktop\ЭРМИТАЖ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6764" y="2643981"/>
            <a:ext cx="1490472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Los tesoros de Tesorería Especial  (fulminante oro de los escitas)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Елена\Desktop\ЭРМИТАЖ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75" y="1600200"/>
            <a:ext cx="3303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tesoros se evacuan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ru-RU" dirty="0" smtClean="0"/>
              <a:t>а</a:t>
            </a:r>
            <a:r>
              <a:rPr lang="en-US" dirty="0" smtClean="0"/>
              <a:t>r</a:t>
            </a:r>
            <a:r>
              <a:rPr lang="ru-RU" dirty="0" smtClean="0"/>
              <a:t>а е</a:t>
            </a:r>
            <a:r>
              <a:rPr lang="en-US" dirty="0" smtClean="0"/>
              <a:t>mb</a:t>
            </a:r>
            <a:r>
              <a:rPr lang="ru-RU" dirty="0" smtClean="0"/>
              <a:t>а</a:t>
            </a:r>
            <a:r>
              <a:rPr lang="en-US" dirty="0" smtClean="0"/>
              <a:t>l</a:t>
            </a:r>
            <a:r>
              <a:rPr lang="ru-RU" dirty="0" smtClean="0"/>
              <a:t>а</a:t>
            </a:r>
            <a:r>
              <a:rPr lang="en-US" dirty="0" smtClean="0"/>
              <a:t>r todas las riquezas de la Tesorería se han otorgado seis dias. </a:t>
            </a:r>
            <a:endParaRPr lang="ru-RU" dirty="0" smtClean="0"/>
          </a:p>
          <a:p>
            <a:r>
              <a:rPr lang="en-US" dirty="0" smtClean="0"/>
              <a:t>Al rumor de papel envolvente, moría el oro escita, agonizaban constelaciones de brillantes</a:t>
            </a:r>
            <a:r>
              <a:rPr lang="ru-RU" dirty="0" smtClean="0"/>
              <a:t>.</a:t>
            </a:r>
          </a:p>
          <a:p>
            <a:r>
              <a:rPr lang="en-US" dirty="0" smtClean="0"/>
              <a:t>Nada fue robado.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Preparativos para la evacuación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Users\Елена\Desktop\ЭРМИТАЖ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3488" y="2643981"/>
            <a:ext cx="2097024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Marcando </a:t>
            </a:r>
            <a:r>
              <a:rPr lang="en-US" dirty="0" smtClean="0"/>
              <a:t>los cajones, el embalaje, evacuacion</a:t>
            </a:r>
            <a:r>
              <a:rPr lang="en-US" smtClean="0"/>
              <a:t>, carencia </a:t>
            </a:r>
            <a:r>
              <a:rPr lang="en-US" dirty="0" smtClean="0"/>
              <a:t>de recursos</a:t>
            </a:r>
            <a:endParaRPr lang="ru-RU" dirty="0"/>
          </a:p>
        </p:txBody>
      </p:sp>
      <p:pic>
        <p:nvPicPr>
          <p:cNvPr id="6146" name="Picture 2" descr="C:\Users\Елена\Desktop\ЭРМИТАЖ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75" y="1600200"/>
            <a:ext cx="3303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 salas se quedaron vacías (1)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 descr="C:\Users\Елена\Desktop\ЭРМИТАЖ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75" y="1600200"/>
            <a:ext cx="3303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Dedicado al 70 aniversario de la Gran Victoria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Se va distanciando la guerra, ya no hay encuentros con los veteranos de la guerra pero seguimos recordando los acontecimientos trágicos, la lucha heróica de los soldados y marineros, y gran sacrificio de todo el pueblo. La distancia no borra lo principal : nuestro amor a los defensores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</a:t>
            </a:r>
            <a:endParaRPr lang="ru-RU" dirty="0"/>
          </a:p>
        </p:txBody>
      </p:sp>
      <p:pic>
        <p:nvPicPr>
          <p:cNvPr id="75778" name="Picture 2" descr="C:\Users\Елена\Desktop\ЭРМИТАЖ\Яковлева Е.В._договор-3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828800"/>
            <a:ext cx="3303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Sverdlovsk recibe trenes blindados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sótanos palaciegos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Muchos sótanos palaciegos se habían transformado </a:t>
            </a:r>
            <a:r>
              <a:rPr lang="ru-RU" dirty="0" smtClean="0"/>
              <a:t>е</a:t>
            </a:r>
            <a:r>
              <a:rPr lang="en-US" dirty="0" smtClean="0"/>
              <a:t>n refugios.</a:t>
            </a:r>
            <a:endParaRPr lang="ru-RU" dirty="0" smtClean="0"/>
          </a:p>
          <a:p>
            <a:r>
              <a:rPr lang="en-US" dirty="0" smtClean="0"/>
              <a:t>Faltando de albafriles </a:t>
            </a:r>
            <a:r>
              <a:rPr lang="ru-RU" dirty="0" smtClean="0"/>
              <a:t>у </a:t>
            </a:r>
            <a:r>
              <a:rPr lang="en-US" dirty="0" smtClean="0"/>
              <a:t>carpinteros, los propios cientfíicos cegaron </a:t>
            </a:r>
            <a:r>
              <a:rPr lang="ru-RU" dirty="0" smtClean="0"/>
              <a:t>со</a:t>
            </a:r>
            <a:r>
              <a:rPr lang="en-US" dirty="0" smtClean="0"/>
              <a:t>n ladrillos Ios huecos de las ventanas, armaron </a:t>
            </a:r>
            <a:r>
              <a:rPr lang="ru-RU" dirty="0" err="1" smtClean="0"/>
              <a:t>р</a:t>
            </a:r>
            <a:r>
              <a:rPr lang="en-US" dirty="0" smtClean="0"/>
              <a:t>u</a:t>
            </a:r>
            <a:r>
              <a:rPr lang="ru-RU" dirty="0" smtClean="0"/>
              <a:t>е</a:t>
            </a:r>
            <a:r>
              <a:rPr lang="en-US" dirty="0" smtClean="0"/>
              <a:t>rt</a:t>
            </a:r>
            <a:r>
              <a:rPr lang="ru-RU" dirty="0" smtClean="0"/>
              <a:t>а</a:t>
            </a:r>
            <a:r>
              <a:rPr lang="en-US" dirty="0" smtClean="0"/>
              <a:t>s de hierro. </a:t>
            </a:r>
            <a:endParaRPr lang="ru-RU" dirty="0" smtClean="0"/>
          </a:p>
          <a:p>
            <a:r>
              <a:rPr lang="en-US" dirty="0" smtClean="0"/>
              <a:t>Dos mil personas habitaban aquellos refugios </a:t>
            </a:r>
            <a:r>
              <a:rPr lang="ru-RU" dirty="0" err="1" smtClean="0"/>
              <a:t>еп</a:t>
            </a:r>
            <a:r>
              <a:rPr lang="ru-RU" dirty="0" smtClean="0"/>
              <a:t> </a:t>
            </a:r>
            <a:r>
              <a:rPr lang="en-US" dirty="0" smtClean="0"/>
              <a:t>1941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destrucciones</a:t>
            </a:r>
            <a:endParaRPr lang="ru-RU" dirty="0"/>
          </a:p>
        </p:txBody>
      </p:sp>
      <p:pic>
        <p:nvPicPr>
          <p:cNvPr id="8194" name="Picture 2" descr="C:\Users\Елена\Desktop\ЭРМИТАЖ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707989"/>
            <a:ext cx="2438400" cy="2310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destrucciones de las salas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3048000" y="1905000"/>
          <a:ext cx="2963863" cy="4064000"/>
        </p:xfrm>
        <a:graphic>
          <a:graphicData uri="http://schemas.openxmlformats.org/presentationml/2006/ole">
            <p:oleObj spid="_x0000_s38914" name="Acrobat Document" r:id="rId3" imgW="5829233" imgH="7991468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Como lo vemos ahora</a:t>
            </a:r>
            <a:endParaRPr lang="ru-RU" dirty="0"/>
          </a:p>
        </p:txBody>
      </p:sp>
      <p:pic>
        <p:nvPicPr>
          <p:cNvPr id="9218" name="Picture 2" descr="C:\Users\Елена\Desktop\ЭРМИТАЖ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3028" y="2643981"/>
            <a:ext cx="1837944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Trágicos documentos, los nombres de empleados se borran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C:\Users\Елена\Desktop\ЭРМИТАЖ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0020" y="2643981"/>
            <a:ext cx="120396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vuelta de los tesoros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971800" y="1905000"/>
          <a:ext cx="2963863" cy="4064000"/>
        </p:xfrm>
        <a:graphic>
          <a:graphicData uri="http://schemas.openxmlformats.org/presentationml/2006/ole">
            <p:oleObj spid="_x0000_s1026" name="Acrobat Document" r:id="rId3" imgW="5829233" imgH="7991468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Anuncio de 1944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971800" y="1905000"/>
          <a:ext cx="2963863" cy="4064000"/>
        </p:xfrm>
        <a:graphic>
          <a:graphicData uri="http://schemas.openxmlformats.org/presentationml/2006/ole">
            <p:oleObj spid="_x0000_s2050" name="Acrobat Document" r:id="rId3" imgW="5829233" imgH="7991468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 VICTORIA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7826" name="Picture 2" descr="C:\Users\Елена\Desktop\ЭРМИТАЖ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204813"/>
            <a:ext cx="2438400" cy="1316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 museo de Hermitage. Salvado para todos nosotros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Елена\Pictures\Picasa\Exports\ЭРМИТАЖ\DSC00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anuncio</a:t>
            </a:r>
            <a:endParaRPr lang="ru-RU" dirty="0"/>
          </a:p>
        </p:txBody>
      </p:sp>
      <p:pic>
        <p:nvPicPr>
          <p:cNvPr id="11266" name="Picture 2" descr="C:\Users\Елена\Desktop\ЭРМИТАЖ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75" y="1600200"/>
            <a:ext cx="3303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Todo lo vemos en su lugar</a:t>
            </a:r>
            <a:endParaRPr lang="ru-RU" dirty="0"/>
          </a:p>
        </p:txBody>
      </p:sp>
      <p:pic>
        <p:nvPicPr>
          <p:cNvPr id="80898" name="Picture 2" descr="C:\Users\Елена\Desktop\ЭРМИТАЖ\DSC00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8325" y="1600200"/>
            <a:ext cx="518735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salas recuperadas</a:t>
            </a:r>
            <a:endParaRPr lang="ru-RU" dirty="0"/>
          </a:p>
        </p:txBody>
      </p:sp>
      <p:pic>
        <p:nvPicPr>
          <p:cNvPr id="79874" name="Picture 2" descr="C:\Users\Елена\Desktop\ЭРМИТАЖ\DSC00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Hasta el frágil vidrio español salvado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8850" name="Picture 2" descr="C:\Users\Елена\Desktop\ЭРМИТАЖ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776569"/>
            <a:ext cx="2438400" cy="2173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Gracia por su atencion - EV</a:t>
            </a:r>
            <a:endParaRPr lang="ru-RU" dirty="0"/>
          </a:p>
        </p:txBody>
      </p:sp>
      <p:pic>
        <p:nvPicPr>
          <p:cNvPr id="13314" name="Picture 2" descr="C:\Users\Елена\Pictures\2015-01-10 центр-города-2015\центр-города-2015 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Cuando paseamos por las Galerias  recordamos su historia</a:t>
            </a:r>
            <a:endParaRPr lang="ru-RU" dirty="0"/>
          </a:p>
        </p:txBody>
      </p:sp>
      <p:pic>
        <p:nvPicPr>
          <p:cNvPr id="1027" name="Picture 3" descr="C:\Users\Елена\Desktop\ЭРМИТАЖ\DSC00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 </a:t>
            </a:r>
            <a:r>
              <a:rPr lang="en-US" dirty="0" smtClean="0"/>
              <a:t>esculturas  </a:t>
            </a:r>
            <a:r>
              <a:rPr lang="en-US" dirty="0" smtClean="0"/>
              <a:t>fueron salvados para </a:t>
            </a:r>
            <a:r>
              <a:rPr lang="en-US" dirty="0" smtClean="0"/>
              <a:t>nosotros debido un esfuerzo</a:t>
            </a:r>
            <a:endParaRPr lang="ru-RU" dirty="0"/>
          </a:p>
        </p:txBody>
      </p:sp>
      <p:pic>
        <p:nvPicPr>
          <p:cNvPr id="2050" name="Picture 2" descr="C:\Users\Елена\Desktop\ЭРМИТАЖ\DSC008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inicio de la defensa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La noche del 23 de junio la radio dio la  voz de "Al</a:t>
            </a:r>
            <a:r>
              <a:rPr lang="ru-RU" dirty="0" smtClean="0"/>
              <a:t>а</a:t>
            </a:r>
            <a:r>
              <a:rPr lang="en-US" dirty="0" smtClean="0"/>
              <a:t>rm</a:t>
            </a:r>
            <a:r>
              <a:rPr lang="ru-RU" dirty="0" smtClean="0"/>
              <a:t>а </a:t>
            </a:r>
            <a:r>
              <a:rPr lang="ru-RU" dirty="0" err="1" smtClean="0"/>
              <a:t>а</a:t>
            </a:r>
            <a:r>
              <a:rPr lang="en-US" dirty="0" smtClean="0"/>
              <a:t>ér</a:t>
            </a:r>
            <a:r>
              <a:rPr lang="ru-RU" dirty="0" err="1" smtClean="0"/>
              <a:t>еа</a:t>
            </a:r>
            <a:r>
              <a:rPr lang="en-US" dirty="0" smtClean="0"/>
              <a:t>!" Se </a:t>
            </a:r>
            <a:r>
              <a:rPr lang="ru-RU" dirty="0" err="1" smtClean="0"/>
              <a:t>р</a:t>
            </a:r>
            <a:r>
              <a:rPr lang="en-US" dirty="0" smtClean="0"/>
              <a:t>r</a:t>
            </a:r>
            <a:r>
              <a:rPr lang="ru-RU" dirty="0" err="1" smtClean="0"/>
              <a:t>ес</a:t>
            </a:r>
            <a:r>
              <a:rPr lang="en-US" dirty="0" smtClean="0"/>
              <a:t>i</a:t>
            </a:r>
            <a:r>
              <a:rPr lang="ru-RU" dirty="0" err="1" smtClean="0"/>
              <a:t>р</a:t>
            </a:r>
            <a:r>
              <a:rPr lang="en-US" dirty="0" smtClean="0"/>
              <a:t>it</a:t>
            </a:r>
            <a:r>
              <a:rPr lang="ru-RU" dirty="0" smtClean="0"/>
              <a:t>а</a:t>
            </a:r>
            <a:r>
              <a:rPr lang="en-US" dirty="0" smtClean="0"/>
              <a:t>r</a:t>
            </a:r>
            <a:r>
              <a:rPr lang="ru-RU" dirty="0" smtClean="0"/>
              <a:t>о</a:t>
            </a:r>
            <a:r>
              <a:rPr lang="en-US" dirty="0" smtClean="0"/>
              <a:t>n todos </a:t>
            </a:r>
            <a:r>
              <a:rPr lang="ru-RU" dirty="0" smtClean="0"/>
              <a:t>а </a:t>
            </a:r>
            <a:r>
              <a:rPr lang="en-US" dirty="0" smtClean="0"/>
              <a:t>ocupar su Iugar: </a:t>
            </a:r>
            <a:r>
              <a:rPr lang="ru-RU" dirty="0" err="1" smtClean="0"/>
              <a:t>еп</a:t>
            </a:r>
            <a:r>
              <a:rPr lang="ru-RU" dirty="0" smtClean="0"/>
              <a:t> </a:t>
            </a:r>
            <a:r>
              <a:rPr lang="en-US" dirty="0" smtClean="0"/>
              <a:t>los tejados del Ermitage, </a:t>
            </a:r>
            <a:r>
              <a:rPr lang="ru-RU" dirty="0" err="1" smtClean="0"/>
              <a:t>еп</a:t>
            </a:r>
            <a:r>
              <a:rPr lang="en-US" dirty="0" smtClean="0"/>
              <a:t> las salas de </a:t>
            </a:r>
            <a:r>
              <a:rPr lang="ru-RU" dirty="0" err="1" smtClean="0"/>
              <a:t>ехро</a:t>
            </a:r>
            <a:r>
              <a:rPr lang="en-US" dirty="0" smtClean="0"/>
              <a:t>si</a:t>
            </a:r>
            <a:r>
              <a:rPr lang="ru-RU" dirty="0" smtClean="0"/>
              <a:t>с</a:t>
            </a:r>
            <a:r>
              <a:rPr lang="en-US" dirty="0" smtClean="0"/>
              <a:t>ión</a:t>
            </a:r>
            <a:r>
              <a:rPr lang="en-US" dirty="0" smtClean="0"/>
              <a:t>, </a:t>
            </a:r>
            <a:r>
              <a:rPr lang="ru-RU" dirty="0" err="1" smtClean="0"/>
              <a:t>еп</a:t>
            </a:r>
            <a:r>
              <a:rPr lang="ru-RU" dirty="0" smtClean="0"/>
              <a:t> </a:t>
            </a:r>
            <a:r>
              <a:rPr lang="en-US" dirty="0" smtClean="0"/>
              <a:t>las entradas. Así se inició la defensa, desde el primer día de la guerra.  </a:t>
            </a:r>
            <a:endParaRPr lang="ru-RU" dirty="0" smtClean="0"/>
          </a:p>
          <a:p>
            <a:r>
              <a:rPr lang="en-US" dirty="0" smtClean="0"/>
              <a:t>Todos observaban el cielo desde portones, puertas </a:t>
            </a:r>
            <a:r>
              <a:rPr lang="ru-RU" dirty="0" smtClean="0"/>
              <a:t>у </a:t>
            </a:r>
            <a:r>
              <a:rPr lang="en-US" dirty="0" smtClean="0"/>
              <a:t>tejados. Las</a:t>
            </a:r>
            <a:endParaRPr lang="ru-RU" dirty="0" smtClean="0"/>
          </a:p>
          <a:p>
            <a:r>
              <a:rPr lang="ru-RU" dirty="0" err="1" smtClean="0"/>
              <a:t>р</a:t>
            </a:r>
            <a:r>
              <a:rPr lang="en-US" dirty="0" smtClean="0"/>
              <a:t>étr</a:t>
            </a:r>
            <a:r>
              <a:rPr lang="ru-RU" dirty="0" err="1" smtClean="0"/>
              <a:t>еа</a:t>
            </a:r>
            <a:r>
              <a:rPr lang="en-US" dirty="0" smtClean="0"/>
              <a:t>s moles de los museos </a:t>
            </a:r>
            <a:r>
              <a:rPr lang="ru-RU" dirty="0" err="1" smtClean="0"/>
              <a:t>ра</a:t>
            </a:r>
            <a:r>
              <a:rPr lang="en-US" dirty="0" smtClean="0"/>
              <a:t>r</a:t>
            </a:r>
            <a:r>
              <a:rPr lang="ru-RU" dirty="0" err="1" smtClean="0"/>
              <a:t>ес</a:t>
            </a:r>
            <a:r>
              <a:rPr lang="en-US" dirty="0" smtClean="0"/>
              <a:t>í</a:t>
            </a:r>
            <a:r>
              <a:rPr lang="ru-RU" dirty="0" err="1" smtClean="0"/>
              <a:t>ап</a:t>
            </a:r>
            <a:r>
              <a:rPr lang="en-US" dirty="0" smtClean="0"/>
              <a:t> erguirse sobre la extensión deI</a:t>
            </a:r>
            <a:endParaRPr lang="ru-RU" dirty="0" smtClean="0"/>
          </a:p>
          <a:p>
            <a:r>
              <a:rPr lang="en-US" dirty="0" smtClean="0"/>
              <a:t>Neva </a:t>
            </a:r>
            <a:r>
              <a:rPr lang="ru-RU" dirty="0" smtClean="0"/>
              <a:t>у </a:t>
            </a:r>
            <a:r>
              <a:rPr lang="en-US" dirty="0" smtClean="0"/>
              <a:t>de la plaza, indefensas, expuestas al peligro del bombardeo.</a:t>
            </a:r>
            <a:endParaRPr lang="ru-RU" dirty="0" smtClean="0"/>
          </a:p>
          <a:p>
            <a:r>
              <a:rPr lang="en-US" dirty="0" smtClean="0"/>
              <a:t>De cuantas obras maestras guardaba eI Ermitage tan sól</a:t>
            </a:r>
            <a:r>
              <a:rPr lang="ru-RU" dirty="0" smtClean="0"/>
              <a:t>о</a:t>
            </a:r>
            <a:r>
              <a:rPr lang="en-US" dirty="0" smtClean="0"/>
              <a:t> cuarenta habían sido trasladadas </a:t>
            </a:r>
            <a:r>
              <a:rPr lang="ru-RU" dirty="0" smtClean="0"/>
              <a:t>а </a:t>
            </a:r>
            <a:r>
              <a:rPr lang="en-US" dirty="0" smtClean="0"/>
              <a:t>la planta baja que era el refugio más seguro de| Ermitage.</a:t>
            </a:r>
            <a:endParaRPr lang="ru-RU" dirty="0" smtClean="0"/>
          </a:p>
          <a:p>
            <a:r>
              <a:rPr lang="en-US" dirty="0" smtClean="0"/>
              <a:t>Eran Las madonas italianas </a:t>
            </a:r>
            <a:r>
              <a:rPr lang="ru-RU" dirty="0" smtClean="0"/>
              <a:t>у а</a:t>
            </a:r>
            <a:r>
              <a:rPr lang="en-US" dirty="0" smtClean="0"/>
              <a:t>ncianos de Amsterdam de Rembrandt.</a:t>
            </a:r>
            <a:endParaRPr lang="ru-RU" dirty="0" smtClean="0"/>
          </a:p>
          <a:p>
            <a:r>
              <a:rPr lang="en-US" dirty="0" smtClean="0"/>
              <a:t>AqueIla noche los aviones fascistas </a:t>
            </a:r>
            <a:r>
              <a:rPr lang="ru-RU" dirty="0" smtClean="0"/>
              <a:t>по </a:t>
            </a:r>
            <a:r>
              <a:rPr lang="en-US" dirty="0" smtClean="0"/>
              <a:t>supieron irrumpir </a:t>
            </a:r>
            <a:r>
              <a:rPr lang="ru-RU" dirty="0" smtClean="0"/>
              <a:t>е</a:t>
            </a:r>
            <a:r>
              <a:rPr lang="en-US" dirty="0" smtClean="0"/>
              <a:t>n el cielo de Leningrado </a:t>
            </a:r>
            <a:r>
              <a:rPr lang="ru-RU" dirty="0" smtClean="0"/>
              <a:t>у </a:t>
            </a:r>
            <a:r>
              <a:rPr lang="en-US" dirty="0" smtClean="0"/>
              <a:t>dejaron </a:t>
            </a:r>
            <a:r>
              <a:rPr lang="ru-RU" dirty="0" err="1" smtClean="0"/>
              <a:t>сае</a:t>
            </a:r>
            <a:r>
              <a:rPr lang="en-US" dirty="0" smtClean="0"/>
              <a:t>r sus bombas </a:t>
            </a:r>
            <a:r>
              <a:rPr lang="ru-RU" dirty="0" err="1" smtClean="0"/>
              <a:t>еп</a:t>
            </a:r>
            <a:r>
              <a:rPr lang="ru-RU" dirty="0" smtClean="0"/>
              <a:t> </a:t>
            </a:r>
            <a:r>
              <a:rPr lang="en-US" dirty="0" smtClean="0"/>
              <a:t>el golfo de Finlandia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smtClean="0"/>
              <a:t>caballeros medievales</a:t>
            </a:r>
            <a:endParaRPr lang="ru-RU" dirty="0"/>
          </a:p>
        </p:txBody>
      </p:sp>
      <p:pic>
        <p:nvPicPr>
          <p:cNvPr id="4098" name="Picture 2" descr="C:\Users\Елена\Desktop\ЭРМИТАЖ\DSC00867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</a:t>
            </a:r>
            <a:r>
              <a:rPr lang="en-US" dirty="0" smtClean="0"/>
              <a:t>os </a:t>
            </a:r>
            <a:r>
              <a:rPr lang="en-US" dirty="0" smtClean="0"/>
              <a:t>jarrones predilectos</a:t>
            </a:r>
            <a:endParaRPr lang="ru-RU" dirty="0"/>
          </a:p>
        </p:txBody>
      </p:sp>
      <p:pic>
        <p:nvPicPr>
          <p:cNvPr id="3074" name="Picture 2" descr="C:\Users\Елена\Desktop\ЭРМИТАЖ\DSC008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?De qué modo se salvaron?</a:t>
            </a:r>
            <a:endParaRPr lang="ru-RU" dirty="0"/>
          </a:p>
        </p:txBody>
      </p:sp>
      <p:pic>
        <p:nvPicPr>
          <p:cNvPr id="1026" name="Picture 2" descr="C:\Users\Елена\Desktop\ЭРМИТАЖ\Яковлева Е.В._договор-3_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75" y="1600200"/>
            <a:ext cx="330384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693</Words>
  <Application>Microsoft Office PowerPoint</Application>
  <PresentationFormat>Экран (4:3)</PresentationFormat>
  <Paragraphs>51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Office Theme</vt:lpstr>
      <vt:lpstr>Acrobat Document</vt:lpstr>
      <vt:lpstr>Слайд 1</vt:lpstr>
      <vt:lpstr>Dedicado al 70 aniversario de la Gran Victoria</vt:lpstr>
      <vt:lpstr>El museo de Hermitage. Salvado para todos nosotros </vt:lpstr>
      <vt:lpstr>Cuando paseamos por las Galerias  recordamos su historia</vt:lpstr>
      <vt:lpstr>Las esculturas  fueron salvados para nosotros debido un esfuerzo</vt:lpstr>
      <vt:lpstr>El inicio de la defensa</vt:lpstr>
      <vt:lpstr>Los caballeros medievales</vt:lpstr>
      <vt:lpstr>los jarrones predilectos</vt:lpstr>
      <vt:lpstr>?De qué modo se salvaron?</vt:lpstr>
      <vt:lpstr> Situación en la cuidad </vt:lpstr>
      <vt:lpstr>El Objetivo</vt:lpstr>
      <vt:lpstr>Otro fin</vt:lpstr>
      <vt:lpstr>En las calles de Leningrado</vt:lpstr>
      <vt:lpstr>La sala de Rembrandt</vt:lpstr>
      <vt:lpstr> Los tesoros de Tesorería Especial  (fulminante oro de los escitas) </vt:lpstr>
      <vt:lpstr>Los tesoros se evacuan</vt:lpstr>
      <vt:lpstr> Preparativos para la evacuación </vt:lpstr>
      <vt:lpstr>Marcando los cajones, el embalaje, evacuacion, carencia de recursos</vt:lpstr>
      <vt:lpstr>Las salas se quedaron vacías (1) </vt:lpstr>
      <vt:lpstr>(2)</vt:lpstr>
      <vt:lpstr>Sverdlovsk recibe trenes blindados</vt:lpstr>
      <vt:lpstr>Los sótanos palaciegos</vt:lpstr>
      <vt:lpstr>Las destrucciones</vt:lpstr>
      <vt:lpstr>Las destrucciones de las salas</vt:lpstr>
      <vt:lpstr>Como lo vemos ahora</vt:lpstr>
      <vt:lpstr> Trágicos documentos, los nombres de empleados se borran </vt:lpstr>
      <vt:lpstr>La vuelta de los tesoros </vt:lpstr>
      <vt:lpstr>Anuncio de 1944</vt:lpstr>
      <vt:lpstr>LA VICTORIA</vt:lpstr>
      <vt:lpstr>El anuncio</vt:lpstr>
      <vt:lpstr>Todo lo vemos en su lugar</vt:lpstr>
      <vt:lpstr>Las salas recuperadas</vt:lpstr>
      <vt:lpstr>Hasta el frágil vidrio español salvado </vt:lpstr>
      <vt:lpstr>Gracia por su atencion - EV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33</cp:revision>
  <dcterms:created xsi:type="dcterms:W3CDTF">2015-04-27T09:36:26Z</dcterms:created>
  <dcterms:modified xsi:type="dcterms:W3CDTF">2015-04-29T08:55:48Z</dcterms:modified>
</cp:coreProperties>
</file>