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5/5/2015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5/5/2015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5/5/2015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5/5/2015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5/5/2015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5/5/2015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5/5/2015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5/5/2015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5/5/2015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Вторая Мировая Война в искусстве Германии</a:t>
            </a:r>
            <a:endParaRPr lang="ru-RU" dirty="0"/>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3162975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Военные песни</a:t>
            </a:r>
            <a:endParaRPr lang="ru-RU" dirty="0"/>
          </a:p>
        </p:txBody>
      </p:sp>
      <p:sp>
        <p:nvSpPr>
          <p:cNvPr id="3" name="Объект 2"/>
          <p:cNvSpPr>
            <a:spLocks noGrp="1"/>
          </p:cNvSpPr>
          <p:nvPr>
            <p:ph idx="1"/>
          </p:nvPr>
        </p:nvSpPr>
        <p:spPr>
          <a:xfrm>
            <a:off x="2592925" y="1489657"/>
            <a:ext cx="6013875" cy="4724400"/>
          </a:xfrm>
        </p:spPr>
        <p:txBody>
          <a:bodyPr>
            <a:normAutofit fontScale="92500" lnSpcReduction="20000"/>
          </a:bodyPr>
          <a:lstStyle/>
          <a:p>
            <a:pPr marL="0" indent="0">
              <a:buNone/>
            </a:pPr>
            <a:r>
              <a:rPr lang="ru-RU" b="1" dirty="0" smtClean="0"/>
              <a:t>Подводные лодки на врага</a:t>
            </a:r>
          </a:p>
          <a:p>
            <a:pPr marL="0" indent="0">
              <a:buNone/>
            </a:pPr>
            <a:endParaRPr lang="ru-RU" dirty="0"/>
          </a:p>
          <a:p>
            <a:pPr marL="0" indent="0">
              <a:buNone/>
            </a:pPr>
            <a:r>
              <a:rPr lang="ru-RU" dirty="0" smtClean="0"/>
              <a:t>Британец </a:t>
            </a:r>
            <a:r>
              <a:rPr lang="ru-RU" dirty="0"/>
              <a:t>хвастается: «Весь мир мой», </a:t>
            </a:r>
            <a:br>
              <a:rPr lang="ru-RU" dirty="0"/>
            </a:br>
            <a:r>
              <a:rPr lang="ru-RU" dirty="0"/>
              <a:t>Народы - Англии рабы! </a:t>
            </a:r>
            <a:br>
              <a:rPr lang="ru-RU" dirty="0"/>
            </a:br>
            <a:r>
              <a:rPr lang="ru-RU" dirty="0"/>
              <a:t>Немецким мечом звучит «Нет!» </a:t>
            </a:r>
            <a:br>
              <a:rPr lang="ru-RU" dirty="0"/>
            </a:br>
            <a:r>
              <a:rPr lang="ru-RU" dirty="0"/>
              <a:t>Мы требуем наших прав. </a:t>
            </a:r>
            <a:br>
              <a:rPr lang="ru-RU" dirty="0"/>
            </a:br>
            <a:r>
              <a:rPr lang="ru-RU" dirty="0"/>
              <a:t/>
            </a:r>
            <a:br>
              <a:rPr lang="ru-RU" dirty="0"/>
            </a:br>
            <a:r>
              <a:rPr lang="ru-RU" dirty="0"/>
              <a:t>Подводная лодка сражается за честь Германии, </a:t>
            </a:r>
            <a:br>
              <a:rPr lang="ru-RU" dirty="0"/>
            </a:br>
            <a:r>
              <a:rPr lang="ru-RU" dirty="0"/>
              <a:t>За права и свободу на море. </a:t>
            </a:r>
            <a:br>
              <a:rPr lang="ru-RU" dirty="0"/>
            </a:br>
            <a:r>
              <a:rPr lang="ru-RU" dirty="0"/>
              <a:t>Берегись, Англия! </a:t>
            </a:r>
            <a:br>
              <a:rPr lang="ru-RU" dirty="0"/>
            </a:br>
            <a:r>
              <a:rPr lang="ru-RU" dirty="0"/>
              <a:t>Берегись, Англия! </a:t>
            </a:r>
            <a:br>
              <a:rPr lang="ru-RU" dirty="0"/>
            </a:br>
            <a:r>
              <a:rPr lang="ru-RU" dirty="0"/>
              <a:t/>
            </a:r>
            <a:br>
              <a:rPr lang="ru-RU" dirty="0"/>
            </a:br>
            <a:r>
              <a:rPr lang="ru-RU" dirty="0"/>
              <a:t>Изо дня в день, ночь за ночью </a:t>
            </a:r>
            <a:br>
              <a:rPr lang="ru-RU" dirty="0"/>
            </a:br>
            <a:r>
              <a:rPr lang="ru-RU" dirty="0"/>
              <a:t>Мы будем преследовать добычу. </a:t>
            </a:r>
            <a:br>
              <a:rPr lang="ru-RU" dirty="0"/>
            </a:br>
            <a:r>
              <a:rPr lang="ru-RU" dirty="0"/>
              <a:t>Пока, наконец-то, не выпустим торпеду, </a:t>
            </a:r>
            <a:br>
              <a:rPr lang="ru-RU" dirty="0"/>
            </a:br>
            <a:r>
              <a:rPr lang="ru-RU" dirty="0"/>
              <a:t>Несмотря на яростный вой стаи. </a:t>
            </a:r>
            <a:br>
              <a:rPr lang="ru-RU" dirty="0"/>
            </a:br>
            <a:r>
              <a:rPr lang="ru-RU" dirty="0"/>
              <a:t/>
            </a:r>
            <a:br>
              <a:rPr lang="ru-RU" dirty="0"/>
            </a:br>
            <a:r>
              <a:rPr lang="ru-RU" dirty="0"/>
              <a:t>Подводная лодка сражается за честь Германии, </a:t>
            </a:r>
            <a:br>
              <a:rPr lang="ru-RU" dirty="0"/>
            </a:br>
            <a:r>
              <a:rPr lang="ru-RU" dirty="0"/>
              <a:t>За права и свободу на море. </a:t>
            </a:r>
            <a:br>
              <a:rPr lang="ru-RU" dirty="0"/>
            </a:br>
            <a:r>
              <a:rPr lang="ru-RU" dirty="0"/>
              <a:t>Берегись, Англия! </a:t>
            </a:r>
            <a:br>
              <a:rPr lang="ru-RU" dirty="0"/>
            </a:br>
            <a:r>
              <a:rPr lang="ru-RU" dirty="0"/>
              <a:t>Берегись, Англия!</a:t>
            </a:r>
          </a:p>
        </p:txBody>
      </p:sp>
    </p:spTree>
    <p:extLst>
      <p:ext uri="{BB962C8B-B14F-4D97-AF65-F5344CB8AC3E}">
        <p14:creationId xmlns:p14="http://schemas.microsoft.com/office/powerpoint/2010/main" val="4205734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1214" y="624110"/>
            <a:ext cx="10161430" cy="1280890"/>
          </a:xfrm>
        </p:spPr>
        <p:txBody>
          <a:bodyPr>
            <a:normAutofit fontScale="90000"/>
          </a:bodyPr>
          <a:lstStyle/>
          <a:p>
            <a:r>
              <a:rPr lang="ru-RU" dirty="0" smtClean="0"/>
              <a:t>Памятник в </a:t>
            </a:r>
            <a:r>
              <a:rPr lang="ru-RU" dirty="0" smtClean="0"/>
              <a:t>Берлине:</a:t>
            </a:r>
            <a:br>
              <a:rPr lang="ru-RU" dirty="0" smtClean="0"/>
            </a:br>
            <a:r>
              <a:rPr lang="ru-RU" dirty="0" smtClean="0"/>
              <a:t>Советский </a:t>
            </a:r>
            <a:r>
              <a:rPr lang="ru-RU" dirty="0"/>
              <a:t>военный мемориал в </a:t>
            </a:r>
            <a:r>
              <a:rPr lang="ru-RU" dirty="0" err="1"/>
              <a:t>Трептов</a:t>
            </a:r>
            <a:r>
              <a:rPr lang="ru-RU" dirty="0"/>
              <a:t>-парке</a:t>
            </a:r>
            <a:br>
              <a:rPr lang="ru-RU" dirty="0"/>
            </a:br>
            <a:endParaRPr lang="ru-RU" dirty="0"/>
          </a:p>
        </p:txBody>
      </p:sp>
      <p:pic>
        <p:nvPicPr>
          <p:cNvPr id="4" name="Объект 3"/>
          <p:cNvPicPr>
            <a:picLocks noGrp="1" noChangeAspect="1"/>
          </p:cNvPicPr>
          <p:nvPr>
            <p:ph idx="1"/>
          </p:nvPr>
        </p:nvPicPr>
        <p:blipFill>
          <a:blip r:embed="rId2"/>
          <a:stretch>
            <a:fillRect/>
          </a:stretch>
        </p:blipFill>
        <p:spPr>
          <a:xfrm>
            <a:off x="1072994" y="2407276"/>
            <a:ext cx="6667500" cy="3752850"/>
          </a:xfrm>
          <a:prstGeom prst="rect">
            <a:avLst/>
          </a:prstGeom>
        </p:spPr>
      </p:pic>
      <p:pic>
        <p:nvPicPr>
          <p:cNvPr id="5" name="Рисунок 4"/>
          <p:cNvPicPr>
            <a:picLocks noChangeAspect="1"/>
          </p:cNvPicPr>
          <p:nvPr/>
        </p:nvPicPr>
        <p:blipFill>
          <a:blip r:embed="rId3"/>
          <a:stretch>
            <a:fillRect/>
          </a:stretch>
        </p:blipFill>
        <p:spPr>
          <a:xfrm>
            <a:off x="7972021" y="1905000"/>
            <a:ext cx="4020623" cy="2263036"/>
          </a:xfrm>
          <a:prstGeom prst="rect">
            <a:avLst/>
          </a:prstGeom>
        </p:spPr>
      </p:pic>
      <p:pic>
        <p:nvPicPr>
          <p:cNvPr id="6" name="Рисунок 5"/>
          <p:cNvPicPr>
            <a:picLocks noChangeAspect="1"/>
          </p:cNvPicPr>
          <p:nvPr/>
        </p:nvPicPr>
        <p:blipFill>
          <a:blip r:embed="rId4"/>
          <a:stretch>
            <a:fillRect/>
          </a:stretch>
        </p:blipFill>
        <p:spPr>
          <a:xfrm>
            <a:off x="7971654" y="4378817"/>
            <a:ext cx="4020990" cy="2263243"/>
          </a:xfrm>
          <a:prstGeom prst="rect">
            <a:avLst/>
          </a:prstGeom>
        </p:spPr>
      </p:pic>
    </p:spTree>
    <p:extLst>
      <p:ext uri="{BB962C8B-B14F-4D97-AF65-F5344CB8AC3E}">
        <p14:creationId xmlns:p14="http://schemas.microsoft.com/office/powerpoint/2010/main" val="3642590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00011" y="624110"/>
            <a:ext cx="10135674" cy="1280890"/>
          </a:xfrm>
        </p:spPr>
        <p:txBody>
          <a:bodyPr>
            <a:normAutofit fontScale="90000"/>
          </a:bodyPr>
          <a:lstStyle/>
          <a:p>
            <a:r>
              <a:rPr lang="ru-RU" dirty="0"/>
              <a:t>Памятник в Берлине:</a:t>
            </a:r>
            <a:br>
              <a:rPr lang="ru-RU" dirty="0"/>
            </a:br>
            <a:r>
              <a:rPr lang="ru-RU" dirty="0"/>
              <a:t>Советский военный мемориал в </a:t>
            </a:r>
            <a:r>
              <a:rPr lang="ru-RU" dirty="0" err="1"/>
              <a:t>Трептов</a:t>
            </a:r>
            <a:r>
              <a:rPr lang="ru-RU" dirty="0"/>
              <a:t>-парке</a:t>
            </a:r>
            <a:br>
              <a:rPr lang="ru-RU" dirty="0"/>
            </a:br>
            <a:endParaRPr lang="ru-RU" dirty="0"/>
          </a:p>
        </p:txBody>
      </p:sp>
      <p:pic>
        <p:nvPicPr>
          <p:cNvPr id="4" name="Объект 3"/>
          <p:cNvPicPr>
            <a:picLocks noGrp="1" noChangeAspect="1"/>
          </p:cNvPicPr>
          <p:nvPr>
            <p:ph idx="1"/>
          </p:nvPr>
        </p:nvPicPr>
        <p:blipFill>
          <a:blip r:embed="rId2"/>
          <a:stretch>
            <a:fillRect/>
          </a:stretch>
        </p:blipFill>
        <p:spPr>
          <a:xfrm>
            <a:off x="798491" y="2484549"/>
            <a:ext cx="5473521" cy="3080810"/>
          </a:xfrm>
          <a:prstGeom prst="rect">
            <a:avLst/>
          </a:prstGeom>
        </p:spPr>
      </p:pic>
      <p:pic>
        <p:nvPicPr>
          <p:cNvPr id="5" name="Рисунок 4"/>
          <p:cNvPicPr>
            <a:picLocks noChangeAspect="1"/>
          </p:cNvPicPr>
          <p:nvPr/>
        </p:nvPicPr>
        <p:blipFill>
          <a:blip r:embed="rId3"/>
          <a:stretch>
            <a:fillRect/>
          </a:stretch>
        </p:blipFill>
        <p:spPr>
          <a:xfrm>
            <a:off x="6503830" y="2484549"/>
            <a:ext cx="5463057" cy="3074921"/>
          </a:xfrm>
          <a:prstGeom prst="rect">
            <a:avLst/>
          </a:prstGeom>
        </p:spPr>
      </p:pic>
    </p:spTree>
    <p:extLst>
      <p:ext uri="{BB962C8B-B14F-4D97-AF65-F5344CB8AC3E}">
        <p14:creationId xmlns:p14="http://schemas.microsoft.com/office/powerpoint/2010/main" val="3157163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00011" y="624110"/>
            <a:ext cx="10174310" cy="1280890"/>
          </a:xfrm>
        </p:spPr>
        <p:txBody>
          <a:bodyPr>
            <a:normAutofit fontScale="90000"/>
          </a:bodyPr>
          <a:lstStyle/>
          <a:p>
            <a:r>
              <a:rPr lang="ru-RU" dirty="0"/>
              <a:t>Памятник в Берлине:</a:t>
            </a:r>
            <a:br>
              <a:rPr lang="ru-RU" dirty="0"/>
            </a:br>
            <a:r>
              <a:rPr lang="ru-RU" dirty="0"/>
              <a:t>Советский военный мемориал в </a:t>
            </a:r>
            <a:r>
              <a:rPr lang="ru-RU" dirty="0" err="1"/>
              <a:t>Трептов</a:t>
            </a:r>
            <a:r>
              <a:rPr lang="ru-RU" dirty="0"/>
              <a:t>-парке</a:t>
            </a:r>
            <a:br>
              <a:rPr lang="ru-RU" dirty="0"/>
            </a:br>
            <a:endParaRPr lang="ru-RU" dirty="0"/>
          </a:p>
        </p:txBody>
      </p:sp>
      <p:pic>
        <p:nvPicPr>
          <p:cNvPr id="4" name="Объект 3"/>
          <p:cNvPicPr>
            <a:picLocks noGrp="1" noChangeAspect="1"/>
          </p:cNvPicPr>
          <p:nvPr>
            <p:ph idx="1"/>
          </p:nvPr>
        </p:nvPicPr>
        <p:blipFill>
          <a:blip r:embed="rId2"/>
          <a:stretch>
            <a:fillRect/>
          </a:stretch>
        </p:blipFill>
        <p:spPr>
          <a:xfrm>
            <a:off x="657285" y="1700012"/>
            <a:ext cx="5962456" cy="3356010"/>
          </a:xfrm>
          <a:prstGeom prst="rect">
            <a:avLst/>
          </a:prstGeom>
        </p:spPr>
      </p:pic>
      <p:pic>
        <p:nvPicPr>
          <p:cNvPr id="5" name="Рисунок 4"/>
          <p:cNvPicPr>
            <a:picLocks noChangeAspect="1"/>
          </p:cNvPicPr>
          <p:nvPr/>
        </p:nvPicPr>
        <p:blipFill>
          <a:blip r:embed="rId3"/>
          <a:stretch>
            <a:fillRect/>
          </a:stretch>
        </p:blipFill>
        <p:spPr>
          <a:xfrm>
            <a:off x="6748530" y="3725838"/>
            <a:ext cx="5241700" cy="2950328"/>
          </a:xfrm>
          <a:prstGeom prst="rect">
            <a:avLst/>
          </a:prstGeom>
        </p:spPr>
      </p:pic>
    </p:spTree>
    <p:extLst>
      <p:ext uri="{BB962C8B-B14F-4D97-AF65-F5344CB8AC3E}">
        <p14:creationId xmlns:p14="http://schemas.microsoft.com/office/powerpoint/2010/main" val="486037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6180" y="211986"/>
            <a:ext cx="8860664" cy="1280890"/>
          </a:xfrm>
        </p:spPr>
        <p:txBody>
          <a:bodyPr/>
          <a:lstStyle/>
          <a:p>
            <a:r>
              <a:rPr lang="ru-RU" dirty="0" smtClean="0"/>
              <a:t>Немецкая поэзия военных лет</a:t>
            </a:r>
            <a:endParaRPr lang="ru-RU" dirty="0"/>
          </a:p>
        </p:txBody>
      </p:sp>
      <p:sp>
        <p:nvSpPr>
          <p:cNvPr id="3" name="Объект 2"/>
          <p:cNvSpPr>
            <a:spLocks noGrp="1"/>
          </p:cNvSpPr>
          <p:nvPr>
            <p:ph idx="1"/>
          </p:nvPr>
        </p:nvSpPr>
        <p:spPr>
          <a:xfrm>
            <a:off x="2370270" y="965916"/>
            <a:ext cx="4443210" cy="5492839"/>
          </a:xfrm>
        </p:spPr>
        <p:txBody>
          <a:bodyPr>
            <a:normAutofit fontScale="40000" lnSpcReduction="20000"/>
          </a:bodyPr>
          <a:lstStyle/>
          <a:p>
            <a:pPr marL="0" indent="0">
              <a:buNone/>
            </a:pPr>
            <a:r>
              <a:rPr lang="ru-RU" sz="4000" b="1" dirty="0" smtClean="0"/>
              <a:t>Сторожа</a:t>
            </a:r>
            <a:endParaRPr lang="ru-RU" sz="4000" b="1" dirty="0"/>
          </a:p>
          <a:p>
            <a:pPr marL="0" indent="0">
              <a:buNone/>
            </a:pPr>
            <a:r>
              <a:rPr lang="ru-RU" sz="3500" dirty="0"/>
              <a:t>Блюстители, приставленные к нам,</a:t>
            </a:r>
          </a:p>
          <a:p>
            <a:pPr marL="0" indent="0">
              <a:buNone/>
            </a:pPr>
            <a:r>
              <a:rPr lang="ru-RU" sz="3500" dirty="0"/>
              <a:t>Ребята превосходные - крестьяне.</a:t>
            </a:r>
          </a:p>
          <a:p>
            <a:pPr marL="0" indent="0">
              <a:buNone/>
            </a:pPr>
            <a:r>
              <a:rPr lang="ru-RU" sz="3500" dirty="0"/>
              <a:t>Их вырвали из сельской глухомани,</a:t>
            </a:r>
          </a:p>
          <a:p>
            <a:pPr marL="0" indent="0">
              <a:buNone/>
            </a:pPr>
            <a:r>
              <a:rPr lang="ru-RU" sz="3500" dirty="0"/>
              <a:t>Чтоб кинуть в дикий городской бедлам.</a:t>
            </a:r>
          </a:p>
          <a:p>
            <a:endParaRPr lang="ru-RU" sz="3500" dirty="0" smtClean="0"/>
          </a:p>
          <a:p>
            <a:pPr marL="0" indent="0">
              <a:buNone/>
            </a:pPr>
            <a:r>
              <a:rPr lang="ru-RU" sz="3500" dirty="0" smtClean="0"/>
              <a:t>Для </a:t>
            </a:r>
            <a:r>
              <a:rPr lang="ru-RU" sz="3500" dirty="0"/>
              <a:t>них связать два слова - тяжкий труд. </a:t>
            </a:r>
          </a:p>
          <a:p>
            <a:pPr marL="0" indent="0">
              <a:buNone/>
            </a:pPr>
            <a:r>
              <a:rPr lang="ru-RU" sz="3500" dirty="0"/>
              <a:t>И лишь порой прочтешь в немом их взоре </a:t>
            </a:r>
          </a:p>
          <a:p>
            <a:pPr marL="0" indent="0">
              <a:buNone/>
            </a:pPr>
            <a:r>
              <a:rPr lang="ru-RU" sz="3500" dirty="0" smtClean="0"/>
              <a:t>Вопрос о тяжком всенародном горе, </a:t>
            </a:r>
          </a:p>
          <a:p>
            <a:pPr marL="0" indent="0">
              <a:buNone/>
            </a:pPr>
            <a:r>
              <a:rPr lang="ru-RU" sz="3500" dirty="0" smtClean="0"/>
              <a:t>Которое </a:t>
            </a:r>
            <a:r>
              <a:rPr lang="ru-RU" sz="3500" dirty="0"/>
              <a:t>в сердцах они несут.</a:t>
            </a:r>
          </a:p>
          <a:p>
            <a:pPr marL="0" indent="0">
              <a:buNone/>
            </a:pPr>
            <a:endParaRPr lang="ru-RU" sz="3500" dirty="0"/>
          </a:p>
          <a:p>
            <a:pPr marL="0" indent="0">
              <a:buNone/>
            </a:pPr>
            <a:r>
              <a:rPr lang="ru-RU" sz="3500" dirty="0"/>
              <a:t>Они с востока, с берегов Дуная,</a:t>
            </a:r>
          </a:p>
          <a:p>
            <a:pPr marL="0" indent="0">
              <a:buNone/>
            </a:pPr>
            <a:r>
              <a:rPr lang="ru-RU" sz="3500" dirty="0"/>
              <a:t>Где все успела разорить война. </a:t>
            </a:r>
          </a:p>
          <a:p>
            <a:pPr marL="0" indent="0">
              <a:buNone/>
            </a:pPr>
            <a:r>
              <a:rPr lang="ru-RU" sz="3500" dirty="0"/>
              <a:t>Мертвы их семьи, выжжена страна. </a:t>
            </a:r>
          </a:p>
          <a:p>
            <a:pPr marL="0" indent="0">
              <a:buNone/>
            </a:pPr>
            <a:r>
              <a:rPr lang="ru-RU" sz="3500" dirty="0"/>
              <a:t>И ждут они - придет ли жизнь иная?</a:t>
            </a:r>
          </a:p>
          <a:p>
            <a:pPr marL="0" indent="0">
              <a:buNone/>
            </a:pPr>
            <a:endParaRPr lang="ru-RU" sz="3500" dirty="0"/>
          </a:p>
          <a:p>
            <a:pPr marL="0" indent="0">
              <a:buNone/>
            </a:pPr>
            <a:r>
              <a:rPr lang="ru-RU" sz="3500" dirty="0"/>
              <a:t>Их узниками сделали, как нас. </a:t>
            </a:r>
          </a:p>
          <a:p>
            <a:pPr marL="0" indent="0">
              <a:buNone/>
            </a:pPr>
            <a:r>
              <a:rPr lang="ru-RU" sz="3500" dirty="0"/>
              <a:t>Прозреют ли они? Пробьет ли час?</a:t>
            </a:r>
          </a:p>
        </p:txBody>
      </p:sp>
      <p:sp>
        <p:nvSpPr>
          <p:cNvPr id="4" name="TextBox 3"/>
          <p:cNvSpPr txBox="1"/>
          <p:nvPr/>
        </p:nvSpPr>
        <p:spPr>
          <a:xfrm>
            <a:off x="6929390" y="1095486"/>
            <a:ext cx="4533364" cy="5324535"/>
          </a:xfrm>
          <a:prstGeom prst="rect">
            <a:avLst/>
          </a:prstGeom>
          <a:noFill/>
        </p:spPr>
        <p:txBody>
          <a:bodyPr wrap="square" rtlCol="0">
            <a:spAutoFit/>
          </a:bodyPr>
          <a:lstStyle/>
          <a:p>
            <a:r>
              <a:rPr lang="ru-RU" sz="1400" b="1" dirty="0"/>
              <a:t>КРЫСИНЫЙ </a:t>
            </a:r>
            <a:r>
              <a:rPr lang="ru-RU" sz="1400" b="1" dirty="0" smtClean="0"/>
              <a:t>ПОХОД</a:t>
            </a:r>
            <a:br>
              <a:rPr lang="ru-RU" sz="1400" b="1" dirty="0" smtClean="0"/>
            </a:br>
            <a:endParaRPr lang="ru-RU" sz="1600" dirty="0"/>
          </a:p>
          <a:p>
            <a:r>
              <a:rPr lang="ru-RU" sz="1400" dirty="0"/>
              <a:t>Лавиной крысы движутся и реке, </a:t>
            </a:r>
          </a:p>
          <a:p>
            <a:r>
              <a:rPr lang="ru-RU" sz="1400" dirty="0"/>
              <a:t>Несчастную страну опустошая. </a:t>
            </a:r>
          </a:p>
          <a:p>
            <a:r>
              <a:rPr lang="ru-RU" sz="1400" dirty="0"/>
              <a:t>Вожак свистит - и, точно заводная, </a:t>
            </a:r>
          </a:p>
          <a:p>
            <a:r>
              <a:rPr lang="ru-RU" sz="1400" dirty="0"/>
              <a:t>Вся стая дергается при свистке.</a:t>
            </a:r>
          </a:p>
          <a:p>
            <a:endParaRPr lang="ru-RU" sz="1400" dirty="0"/>
          </a:p>
          <a:p>
            <a:r>
              <a:rPr lang="ru-RU" sz="1400" dirty="0"/>
              <a:t>Уничтожают житницы и склады, </a:t>
            </a:r>
          </a:p>
          <a:p>
            <a:r>
              <a:rPr lang="ru-RU" sz="1400" dirty="0"/>
              <a:t>Кто шаг замедлит - стиснут, понесут. </a:t>
            </a:r>
          </a:p>
          <a:p>
            <a:r>
              <a:rPr lang="ru-RU" sz="1400" dirty="0"/>
              <a:t>Упрется - закусают, загрызут. </a:t>
            </a:r>
          </a:p>
          <a:p>
            <a:r>
              <a:rPr lang="ru-RU" sz="1400" dirty="0"/>
              <a:t>Идут к реке - и нивам нет пощады.</a:t>
            </a:r>
          </a:p>
          <a:p>
            <a:endParaRPr lang="ru-RU" sz="1400" dirty="0"/>
          </a:p>
          <a:p>
            <a:r>
              <a:rPr lang="ru-RU" sz="1400" dirty="0"/>
              <a:t>По слухам, кровью плещет та река.</a:t>
            </a:r>
          </a:p>
          <a:p>
            <a:r>
              <a:rPr lang="ru-RU" sz="1400" dirty="0"/>
              <a:t>Все яростней призывы вожака,</a:t>
            </a:r>
          </a:p>
          <a:p>
            <a:r>
              <a:rPr lang="ru-RU" sz="1400" dirty="0"/>
              <a:t>Все ближе цель - вот запируют вскоре!</a:t>
            </a:r>
          </a:p>
          <a:p>
            <a:endParaRPr lang="ru-RU" sz="1400" dirty="0"/>
          </a:p>
          <a:p>
            <a:r>
              <a:rPr lang="ru-RU" sz="1400" dirty="0"/>
              <a:t>Истошный визг, пронзительный свисток,</a:t>
            </a:r>
          </a:p>
          <a:p>
            <a:r>
              <a:rPr lang="ru-RU" sz="1400" dirty="0"/>
              <a:t>Лавина низвергается в поток,-</a:t>
            </a:r>
          </a:p>
          <a:p>
            <a:r>
              <a:rPr lang="ru-RU" sz="1400" dirty="0"/>
              <a:t>И мертвых крыс поток выносит в море</a:t>
            </a:r>
            <a:r>
              <a:rPr lang="ru-RU" sz="1400" dirty="0" smtClean="0"/>
              <a:t>.</a:t>
            </a:r>
          </a:p>
          <a:p>
            <a:endParaRPr lang="ru-RU" sz="1400" dirty="0"/>
          </a:p>
          <a:p>
            <a:endParaRPr lang="ru-RU" sz="1400" dirty="0" smtClean="0"/>
          </a:p>
          <a:p>
            <a:endParaRPr lang="ru-RU" sz="1400" dirty="0"/>
          </a:p>
          <a:p>
            <a:endParaRPr lang="ru-RU" sz="1400" dirty="0" smtClean="0"/>
          </a:p>
          <a:p>
            <a:pPr algn="r"/>
            <a:r>
              <a:rPr lang="ru-RU" sz="1600" b="1" i="1" dirty="0"/>
              <a:t>Альбрехт </a:t>
            </a:r>
            <a:r>
              <a:rPr lang="ru-RU" sz="1600" b="1" i="1" dirty="0" err="1"/>
              <a:t>Гаусгофер</a:t>
            </a:r>
            <a:endParaRPr lang="ru-RU" sz="1600" b="1" i="1" dirty="0"/>
          </a:p>
        </p:txBody>
      </p:sp>
    </p:spTree>
    <p:extLst>
      <p:ext uri="{BB962C8B-B14F-4D97-AF65-F5344CB8AC3E}">
        <p14:creationId xmlns:p14="http://schemas.microsoft.com/office/powerpoint/2010/main" val="2877711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1251" y="166911"/>
            <a:ext cx="8911687" cy="1280890"/>
          </a:xfrm>
        </p:spPr>
        <p:txBody>
          <a:bodyPr/>
          <a:lstStyle/>
          <a:p>
            <a:r>
              <a:rPr lang="ru-RU" dirty="0"/>
              <a:t>Немецкая поэзия </a:t>
            </a:r>
            <a:r>
              <a:rPr lang="ru-RU" dirty="0" smtClean="0"/>
              <a:t>военных лет</a:t>
            </a:r>
            <a:endParaRPr lang="ru-RU" dirty="0"/>
          </a:p>
        </p:txBody>
      </p:sp>
      <p:sp>
        <p:nvSpPr>
          <p:cNvPr id="3" name="Объект 2"/>
          <p:cNvSpPr>
            <a:spLocks noGrp="1"/>
          </p:cNvSpPr>
          <p:nvPr>
            <p:ph idx="1"/>
          </p:nvPr>
        </p:nvSpPr>
        <p:spPr>
          <a:xfrm>
            <a:off x="298972" y="1394080"/>
            <a:ext cx="3966693" cy="4820992"/>
          </a:xfrm>
        </p:spPr>
        <p:txBody>
          <a:bodyPr>
            <a:noAutofit/>
          </a:bodyPr>
          <a:lstStyle/>
          <a:p>
            <a:pPr marL="0" indent="0">
              <a:buNone/>
            </a:pPr>
            <a:r>
              <a:rPr lang="ru-RU" sz="1400" dirty="0">
                <a:solidFill>
                  <a:schemeClr val="tx1"/>
                </a:solidFill>
              </a:rPr>
              <a:t>Над вами </a:t>
            </a:r>
            <a:r>
              <a:rPr lang="ru-RU" sz="1400" dirty="0" err="1">
                <a:solidFill>
                  <a:schemeClr val="tx1"/>
                </a:solidFill>
              </a:rPr>
              <a:t>вочь</a:t>
            </a:r>
            <a:r>
              <a:rPr lang="ru-RU" sz="1400" dirty="0">
                <a:solidFill>
                  <a:schemeClr val="tx1"/>
                </a:solidFill>
              </a:rPr>
              <a:t>, вас гложет боль тупая, </a:t>
            </a:r>
            <a:r>
              <a:rPr lang="ru-RU" sz="1400" dirty="0" smtClean="0">
                <a:solidFill>
                  <a:schemeClr val="tx1"/>
                </a:solidFill>
              </a:rPr>
              <a:t/>
            </a:r>
            <a:br>
              <a:rPr lang="ru-RU" sz="1400" dirty="0" smtClean="0">
                <a:solidFill>
                  <a:schemeClr val="tx1"/>
                </a:solidFill>
              </a:rPr>
            </a:br>
            <a:r>
              <a:rPr lang="ru-RU" sz="1400" dirty="0" smtClean="0">
                <a:solidFill>
                  <a:schemeClr val="tx1"/>
                </a:solidFill>
              </a:rPr>
              <a:t>Вы</a:t>
            </a:r>
            <a:r>
              <a:rPr lang="ru-RU" sz="1400" dirty="0">
                <a:solidFill>
                  <a:schemeClr val="tx1"/>
                </a:solidFill>
              </a:rPr>
              <a:t>, может, завтра превратитесь в прах, </a:t>
            </a:r>
            <a:r>
              <a:rPr lang="ru-RU" sz="1400" dirty="0" smtClean="0">
                <a:solidFill>
                  <a:schemeClr val="tx1"/>
                </a:solidFill>
              </a:rPr>
              <a:t/>
            </a:r>
            <a:br>
              <a:rPr lang="ru-RU" sz="1400" dirty="0" smtClean="0">
                <a:solidFill>
                  <a:schemeClr val="tx1"/>
                </a:solidFill>
              </a:rPr>
            </a:br>
            <a:r>
              <a:rPr lang="ru-RU" sz="1400" dirty="0" smtClean="0">
                <a:solidFill>
                  <a:schemeClr val="tx1"/>
                </a:solidFill>
              </a:rPr>
              <a:t>Вот </a:t>
            </a:r>
            <a:r>
              <a:rPr lang="ru-RU" sz="1400" dirty="0">
                <a:solidFill>
                  <a:schemeClr val="tx1"/>
                </a:solidFill>
              </a:rPr>
              <a:t>почему я в вашу смерть вступаю, </a:t>
            </a:r>
            <a:r>
              <a:rPr lang="ru-RU" sz="1400" dirty="0" smtClean="0">
                <a:solidFill>
                  <a:schemeClr val="tx1"/>
                </a:solidFill>
              </a:rPr>
              <a:t/>
            </a:r>
            <a:br>
              <a:rPr lang="ru-RU" sz="1400" dirty="0" smtClean="0">
                <a:solidFill>
                  <a:schemeClr val="tx1"/>
                </a:solidFill>
              </a:rPr>
            </a:br>
            <a:r>
              <a:rPr lang="ru-RU" sz="1400" dirty="0" smtClean="0">
                <a:solidFill>
                  <a:schemeClr val="tx1"/>
                </a:solidFill>
              </a:rPr>
              <a:t>Чтоб </a:t>
            </a:r>
            <a:r>
              <a:rPr lang="ru-RU" sz="1400" dirty="0">
                <a:solidFill>
                  <a:schemeClr val="tx1"/>
                </a:solidFill>
              </a:rPr>
              <a:t>рассказать, о чем молчит ваш страх. </a:t>
            </a:r>
            <a:r>
              <a:rPr lang="ru-RU" sz="1400" dirty="0" smtClean="0">
                <a:solidFill>
                  <a:schemeClr val="tx1"/>
                </a:solidFill>
              </a:rPr>
              <a:t/>
            </a:r>
            <a:br>
              <a:rPr lang="ru-RU" sz="1400" dirty="0" smtClean="0">
                <a:solidFill>
                  <a:schemeClr val="tx1"/>
                </a:solidFill>
              </a:rPr>
            </a:br>
            <a:r>
              <a:rPr lang="ru-RU" sz="1400" dirty="0" smtClean="0">
                <a:solidFill>
                  <a:schemeClr val="tx1"/>
                </a:solidFill>
              </a:rPr>
              <a:t>Я </a:t>
            </a:r>
            <a:r>
              <a:rPr lang="ru-RU" sz="1400" dirty="0">
                <a:solidFill>
                  <a:schemeClr val="tx1"/>
                </a:solidFill>
              </a:rPr>
              <a:t>стану вашим медленным прозреньем, </a:t>
            </a:r>
            <a:r>
              <a:rPr lang="ru-RU" sz="1400" dirty="0" smtClean="0">
                <a:solidFill>
                  <a:schemeClr val="tx1"/>
                </a:solidFill>
              </a:rPr>
              <a:t>Я </a:t>
            </a:r>
            <a:r>
              <a:rPr lang="ru-RU" sz="1400" dirty="0">
                <a:solidFill>
                  <a:schemeClr val="tx1"/>
                </a:solidFill>
              </a:rPr>
              <a:t>покажу вам знаки на стене. </a:t>
            </a:r>
            <a:r>
              <a:rPr lang="ru-RU" sz="1400" dirty="0" smtClean="0">
                <a:solidFill>
                  <a:schemeClr val="tx1"/>
                </a:solidFill>
              </a:rPr>
              <a:t/>
            </a:r>
            <a:br>
              <a:rPr lang="ru-RU" sz="1400" dirty="0" smtClean="0">
                <a:solidFill>
                  <a:schemeClr val="tx1"/>
                </a:solidFill>
              </a:rPr>
            </a:br>
            <a:r>
              <a:rPr lang="ru-RU" sz="1400" dirty="0" smtClean="0">
                <a:solidFill>
                  <a:schemeClr val="tx1"/>
                </a:solidFill>
              </a:rPr>
              <a:t>И </a:t>
            </a:r>
            <a:r>
              <a:rPr lang="ru-RU" sz="1400" dirty="0">
                <a:solidFill>
                  <a:schemeClr val="tx1"/>
                </a:solidFill>
              </a:rPr>
              <a:t>взглянете вы с диким изумленьем </a:t>
            </a:r>
            <a:r>
              <a:rPr lang="ru-RU" sz="1400" dirty="0" smtClean="0">
                <a:solidFill>
                  <a:schemeClr val="tx1"/>
                </a:solidFill>
              </a:rPr>
              <a:t/>
            </a:r>
            <a:br>
              <a:rPr lang="ru-RU" sz="1400" dirty="0" smtClean="0">
                <a:solidFill>
                  <a:schemeClr val="tx1"/>
                </a:solidFill>
              </a:rPr>
            </a:br>
            <a:r>
              <a:rPr lang="ru-RU" sz="1400" dirty="0" smtClean="0">
                <a:solidFill>
                  <a:schemeClr val="tx1"/>
                </a:solidFill>
              </a:rPr>
              <a:t>На </a:t>
            </a:r>
            <a:r>
              <a:rPr lang="ru-RU" sz="1400" dirty="0">
                <a:solidFill>
                  <a:schemeClr val="tx1"/>
                </a:solidFill>
              </a:rPr>
              <a:t>демонов, бушующих в стране.</a:t>
            </a:r>
          </a:p>
          <a:p>
            <a:pPr marL="0" indent="0">
              <a:buNone/>
            </a:pPr>
            <a:r>
              <a:rPr lang="ru-RU" sz="1400" dirty="0" smtClean="0">
                <a:solidFill>
                  <a:schemeClr val="tx1"/>
                </a:solidFill>
              </a:rPr>
              <a:t>Я </a:t>
            </a:r>
            <a:r>
              <a:rPr lang="ru-RU" sz="1400" dirty="0">
                <a:solidFill>
                  <a:schemeClr val="tx1"/>
                </a:solidFill>
              </a:rPr>
              <a:t>побываю в каждой вашей думе, </a:t>
            </a:r>
            <a:r>
              <a:rPr lang="ru-RU" sz="1400" dirty="0" smtClean="0">
                <a:solidFill>
                  <a:schemeClr val="tx1"/>
                </a:solidFill>
              </a:rPr>
              <a:t/>
            </a:r>
            <a:br>
              <a:rPr lang="ru-RU" sz="1400" dirty="0" smtClean="0">
                <a:solidFill>
                  <a:schemeClr val="tx1"/>
                </a:solidFill>
              </a:rPr>
            </a:br>
            <a:r>
              <a:rPr lang="ru-RU" sz="1400" dirty="0" smtClean="0">
                <a:solidFill>
                  <a:schemeClr val="tx1"/>
                </a:solidFill>
              </a:rPr>
              <a:t>Как </a:t>
            </a:r>
            <a:r>
              <a:rPr lang="ru-RU" sz="1400" dirty="0">
                <a:solidFill>
                  <a:schemeClr val="tx1"/>
                </a:solidFill>
              </a:rPr>
              <a:t>эхо смутных стонов и молитв. </a:t>
            </a:r>
            <a:r>
              <a:rPr lang="ru-RU" sz="1400" dirty="0" smtClean="0">
                <a:solidFill>
                  <a:schemeClr val="tx1"/>
                </a:solidFill>
              </a:rPr>
              <a:t/>
            </a:r>
            <a:br>
              <a:rPr lang="ru-RU" sz="1400" dirty="0" smtClean="0">
                <a:solidFill>
                  <a:schemeClr val="tx1"/>
                </a:solidFill>
              </a:rPr>
            </a:br>
            <a:r>
              <a:rPr lang="ru-RU" sz="1400" dirty="0" smtClean="0">
                <a:solidFill>
                  <a:schemeClr val="tx1"/>
                </a:solidFill>
              </a:rPr>
              <a:t>Сорвав </a:t>
            </a:r>
            <a:r>
              <a:rPr lang="ru-RU" sz="1400" dirty="0">
                <a:solidFill>
                  <a:schemeClr val="tx1"/>
                </a:solidFill>
              </a:rPr>
              <a:t>завесу вашего безумья, </a:t>
            </a:r>
            <a:r>
              <a:rPr lang="ru-RU" sz="1400" dirty="0" smtClean="0">
                <a:solidFill>
                  <a:schemeClr val="tx1"/>
                </a:solidFill>
              </a:rPr>
              <a:t/>
            </a:r>
            <a:br>
              <a:rPr lang="ru-RU" sz="1400" dirty="0" smtClean="0">
                <a:solidFill>
                  <a:schemeClr val="tx1"/>
                </a:solidFill>
              </a:rPr>
            </a:br>
            <a:r>
              <a:rPr lang="ru-RU" sz="1400" dirty="0" smtClean="0">
                <a:solidFill>
                  <a:schemeClr val="tx1"/>
                </a:solidFill>
              </a:rPr>
              <a:t>Я </a:t>
            </a:r>
            <a:r>
              <a:rPr lang="ru-RU" sz="1400" dirty="0">
                <a:solidFill>
                  <a:schemeClr val="tx1"/>
                </a:solidFill>
              </a:rPr>
              <a:t>вам открою тайну этих битв. </a:t>
            </a:r>
            <a:r>
              <a:rPr lang="ru-RU" sz="1400" dirty="0" smtClean="0">
                <a:solidFill>
                  <a:schemeClr val="tx1"/>
                </a:solidFill>
              </a:rPr>
              <a:t/>
            </a:r>
            <a:br>
              <a:rPr lang="ru-RU" sz="1400" dirty="0" smtClean="0">
                <a:solidFill>
                  <a:schemeClr val="tx1"/>
                </a:solidFill>
              </a:rPr>
            </a:br>
            <a:r>
              <a:rPr lang="ru-RU" sz="1400" dirty="0" smtClean="0">
                <a:solidFill>
                  <a:schemeClr val="tx1"/>
                </a:solidFill>
              </a:rPr>
              <a:t>Заставлю </a:t>
            </a:r>
            <a:r>
              <a:rPr lang="ru-RU" sz="1400" dirty="0">
                <a:solidFill>
                  <a:schemeClr val="tx1"/>
                </a:solidFill>
              </a:rPr>
              <a:t>вас, вглядевшись в сумрак серый, </a:t>
            </a:r>
            <a:r>
              <a:rPr lang="ru-RU" sz="1400" dirty="0" smtClean="0">
                <a:solidFill>
                  <a:schemeClr val="tx1"/>
                </a:solidFill>
              </a:rPr>
              <a:t/>
            </a:r>
            <a:br>
              <a:rPr lang="ru-RU" sz="1400" dirty="0" smtClean="0">
                <a:solidFill>
                  <a:schemeClr val="tx1"/>
                </a:solidFill>
              </a:rPr>
            </a:br>
            <a:r>
              <a:rPr lang="ru-RU" sz="1400" dirty="0" smtClean="0">
                <a:solidFill>
                  <a:schemeClr val="tx1"/>
                </a:solidFill>
              </a:rPr>
              <a:t>Забыть </a:t>
            </a:r>
            <a:r>
              <a:rPr lang="ru-RU" sz="1400" dirty="0">
                <a:solidFill>
                  <a:schemeClr val="tx1"/>
                </a:solidFill>
              </a:rPr>
              <a:t>свой дом и песенки невест. </a:t>
            </a:r>
            <a:r>
              <a:rPr lang="ru-RU" sz="1400" dirty="0" smtClean="0">
                <a:solidFill>
                  <a:schemeClr val="tx1"/>
                </a:solidFill>
              </a:rPr>
              <a:t/>
            </a:r>
            <a:br>
              <a:rPr lang="ru-RU" sz="1400" dirty="0" smtClean="0">
                <a:solidFill>
                  <a:schemeClr val="tx1"/>
                </a:solidFill>
              </a:rPr>
            </a:br>
            <a:r>
              <a:rPr lang="ru-RU" sz="1400" dirty="0" smtClean="0">
                <a:solidFill>
                  <a:schemeClr val="tx1"/>
                </a:solidFill>
              </a:rPr>
              <a:t>Отныне </a:t>
            </a:r>
            <a:r>
              <a:rPr lang="ru-RU" sz="1400" dirty="0">
                <a:solidFill>
                  <a:schemeClr val="tx1"/>
                </a:solidFill>
              </a:rPr>
              <a:t>все измерит новой мерой </a:t>
            </a:r>
            <a:r>
              <a:rPr lang="ru-RU" sz="1400" dirty="0" smtClean="0">
                <a:solidFill>
                  <a:schemeClr val="tx1"/>
                </a:solidFill>
              </a:rPr>
              <a:t/>
            </a:r>
            <a:br>
              <a:rPr lang="ru-RU" sz="1400" dirty="0" smtClean="0">
                <a:solidFill>
                  <a:schemeClr val="tx1"/>
                </a:solidFill>
              </a:rPr>
            </a:br>
            <a:r>
              <a:rPr lang="ru-RU" sz="1400" dirty="0" smtClean="0">
                <a:solidFill>
                  <a:schemeClr val="tx1"/>
                </a:solidFill>
              </a:rPr>
              <a:t>Снарядный </a:t>
            </a:r>
            <a:r>
              <a:rPr lang="ru-RU" sz="1400" dirty="0">
                <a:solidFill>
                  <a:schemeClr val="tx1"/>
                </a:solidFill>
              </a:rPr>
              <a:t>шквал, грохочущий окрест.</a:t>
            </a:r>
          </a:p>
          <a:p>
            <a:pPr marL="0" indent="0">
              <a:buNone/>
            </a:pPr>
            <a:endParaRPr lang="ru-RU" sz="1400" dirty="0"/>
          </a:p>
        </p:txBody>
      </p:sp>
      <p:sp>
        <p:nvSpPr>
          <p:cNvPr id="5" name="TextBox 4"/>
          <p:cNvSpPr txBox="1"/>
          <p:nvPr/>
        </p:nvSpPr>
        <p:spPr>
          <a:xfrm>
            <a:off x="4215169" y="1412327"/>
            <a:ext cx="4340180" cy="3754874"/>
          </a:xfrm>
          <a:prstGeom prst="rect">
            <a:avLst/>
          </a:prstGeom>
          <a:noFill/>
        </p:spPr>
        <p:txBody>
          <a:bodyPr wrap="square" rtlCol="0">
            <a:spAutoFit/>
          </a:bodyPr>
          <a:lstStyle/>
          <a:p>
            <a:r>
              <a:rPr lang="ru-RU" sz="1400" dirty="0"/>
              <a:t>На юный город подняли вы руку - </a:t>
            </a:r>
          </a:p>
          <a:p>
            <a:r>
              <a:rPr lang="ru-RU" sz="1400" dirty="0"/>
              <a:t>Вас обманули ваши </a:t>
            </a:r>
            <a:r>
              <a:rPr lang="ru-RU" sz="1400" dirty="0" err="1"/>
              <a:t>лжевожди</a:t>
            </a:r>
            <a:r>
              <a:rPr lang="ru-RU" sz="1400" dirty="0"/>
              <a:t>. </a:t>
            </a:r>
          </a:p>
          <a:p>
            <a:r>
              <a:rPr lang="ru-RU" sz="1400" dirty="0"/>
              <a:t>Вы мечетесь по огненному кругу. </a:t>
            </a:r>
          </a:p>
          <a:p>
            <a:r>
              <a:rPr lang="ru-RU" sz="1400" dirty="0"/>
              <a:t>Да, жребий брошен! Милости не жди! </a:t>
            </a:r>
          </a:p>
          <a:p>
            <a:r>
              <a:rPr lang="ru-RU" sz="1400" dirty="0"/>
              <a:t>Помчались смертоносные машины </a:t>
            </a:r>
          </a:p>
          <a:p>
            <a:r>
              <a:rPr lang="ru-RU" sz="1400" dirty="0"/>
              <a:t>На город братьев через снег и мглу, </a:t>
            </a:r>
          </a:p>
          <a:p>
            <a:r>
              <a:rPr lang="ru-RU" sz="1400" dirty="0"/>
              <a:t>Проламывали стены ваши мины </a:t>
            </a:r>
          </a:p>
          <a:p>
            <a:r>
              <a:rPr lang="ru-RU" sz="1400" dirty="0"/>
              <a:t>И обращали улицы в золу.</a:t>
            </a:r>
          </a:p>
          <a:p>
            <a:endParaRPr lang="ru-RU" sz="1400" dirty="0"/>
          </a:p>
          <a:p>
            <a:r>
              <a:rPr lang="ru-RU" sz="1400" dirty="0"/>
              <a:t>Горят дома, земли гноятся раны, </a:t>
            </a:r>
          </a:p>
          <a:p>
            <a:r>
              <a:rPr lang="ru-RU" sz="1400" dirty="0"/>
              <a:t>Леса и пашни выжжены дотла. </a:t>
            </a:r>
          </a:p>
          <a:p>
            <a:r>
              <a:rPr lang="ru-RU" sz="1400" dirty="0"/>
              <a:t>И ненавистью жарко дышат страны, </a:t>
            </a:r>
          </a:p>
          <a:p>
            <a:r>
              <a:rPr lang="ru-RU" sz="1400" dirty="0"/>
              <a:t>Где ваша банда черная прошла. </a:t>
            </a:r>
          </a:p>
          <a:p>
            <a:r>
              <a:rPr lang="ru-RU" sz="1400" dirty="0"/>
              <a:t>Но в снежном поле, трупами покрытом, </a:t>
            </a:r>
          </a:p>
          <a:p>
            <a:r>
              <a:rPr lang="ru-RU" sz="1400" dirty="0"/>
              <a:t>Тот город встал, стряхнув золу и дым, </a:t>
            </a:r>
          </a:p>
          <a:p>
            <a:r>
              <a:rPr lang="ru-RU" sz="1400" dirty="0"/>
              <a:t>Чтоб доказать свинцом и динамитом, </a:t>
            </a:r>
          </a:p>
          <a:p>
            <a:r>
              <a:rPr lang="ru-RU" sz="1400" dirty="0"/>
              <a:t>Что - все равно! - грядущее за нам.</a:t>
            </a:r>
          </a:p>
        </p:txBody>
      </p:sp>
      <p:sp>
        <p:nvSpPr>
          <p:cNvPr id="6" name="TextBox 5"/>
          <p:cNvSpPr txBox="1"/>
          <p:nvPr/>
        </p:nvSpPr>
        <p:spPr>
          <a:xfrm>
            <a:off x="7997275" y="1119818"/>
            <a:ext cx="3915177" cy="3754874"/>
          </a:xfrm>
          <a:prstGeom prst="rect">
            <a:avLst/>
          </a:prstGeom>
          <a:noFill/>
        </p:spPr>
        <p:txBody>
          <a:bodyPr wrap="square" rtlCol="0">
            <a:spAutoFit/>
          </a:bodyPr>
          <a:lstStyle/>
          <a:p>
            <a:r>
              <a:rPr lang="ru-RU" sz="1400" dirty="0"/>
              <a:t>Он выстоит, он выдержит удары, </a:t>
            </a:r>
          </a:p>
          <a:p>
            <a:r>
              <a:rPr lang="ru-RU" sz="1400" dirty="0"/>
              <a:t>А вы сгниете в глине и в снегу. </a:t>
            </a:r>
          </a:p>
          <a:p>
            <a:r>
              <a:rPr lang="ru-RU" sz="1400" dirty="0"/>
              <a:t>Вас изведут багровые кошмары </a:t>
            </a:r>
          </a:p>
          <a:p>
            <a:r>
              <a:rPr lang="ru-RU" sz="1400" dirty="0"/>
              <a:t>На этом неприступном берегу... </a:t>
            </a:r>
          </a:p>
          <a:p>
            <a:r>
              <a:rPr lang="ru-RU" sz="1400" dirty="0"/>
              <a:t>Я вас пугал. Теперь смотрите сами! </a:t>
            </a:r>
          </a:p>
          <a:p>
            <a:r>
              <a:rPr lang="ru-RU" sz="1400" dirty="0"/>
              <a:t>Бессильны стоны! Как тут на кричи, </a:t>
            </a:r>
          </a:p>
          <a:p>
            <a:r>
              <a:rPr lang="ru-RU" sz="1400" dirty="0"/>
              <a:t>Под русскими седыми небесами </a:t>
            </a:r>
          </a:p>
          <a:p>
            <a:r>
              <a:rPr lang="ru-RU" sz="1400" dirty="0"/>
              <a:t>Немецкой кровью пенятся ручьи,</a:t>
            </a:r>
          </a:p>
          <a:p>
            <a:endParaRPr lang="ru-RU" sz="1400" dirty="0"/>
          </a:p>
          <a:p>
            <a:r>
              <a:rPr lang="ru-RU" sz="1400" dirty="0"/>
              <a:t>Всему конец!.. Но есть еще спасенье. </a:t>
            </a:r>
          </a:p>
          <a:p>
            <a:r>
              <a:rPr lang="ru-RU" sz="1400" dirty="0"/>
              <a:t>Еще вы братья мне. Найдется путь! </a:t>
            </a:r>
          </a:p>
          <a:p>
            <a:r>
              <a:rPr lang="ru-RU" sz="1400" dirty="0"/>
              <a:t>Спешите, искупая преступленье, </a:t>
            </a:r>
          </a:p>
          <a:p>
            <a:r>
              <a:rPr lang="ru-RU" sz="1400" dirty="0"/>
              <a:t>Штыки своих винтовок повернуть </a:t>
            </a:r>
          </a:p>
          <a:p>
            <a:r>
              <a:rPr lang="ru-RU" sz="1400" dirty="0"/>
              <a:t>На главного зачинщика разбоя, </a:t>
            </a:r>
          </a:p>
          <a:p>
            <a:r>
              <a:rPr lang="ru-RU" sz="1400" dirty="0"/>
              <a:t>Виновника бессчетных слез сирот, </a:t>
            </a:r>
          </a:p>
          <a:p>
            <a:r>
              <a:rPr lang="ru-RU" sz="1400" dirty="0"/>
              <a:t>Который в пропасть тянет за собою </a:t>
            </a:r>
          </a:p>
          <a:p>
            <a:r>
              <a:rPr lang="ru-RU" sz="1400" dirty="0"/>
              <a:t>Обманутый и проданный народ!</a:t>
            </a:r>
          </a:p>
        </p:txBody>
      </p:sp>
      <p:sp>
        <p:nvSpPr>
          <p:cNvPr id="7" name="TextBox 6"/>
          <p:cNvSpPr txBox="1"/>
          <p:nvPr/>
        </p:nvSpPr>
        <p:spPr>
          <a:xfrm>
            <a:off x="9659155" y="1764406"/>
            <a:ext cx="3026535" cy="2653048"/>
          </a:xfrm>
          <a:prstGeom prst="rect">
            <a:avLst/>
          </a:prstGeom>
          <a:noFill/>
        </p:spPr>
        <p:txBody>
          <a:bodyPr wrap="square" rtlCol="0">
            <a:spAutoFit/>
          </a:bodyPr>
          <a:lstStyle/>
          <a:p>
            <a:endParaRPr lang="ru-RU" dirty="0"/>
          </a:p>
        </p:txBody>
      </p:sp>
      <p:sp>
        <p:nvSpPr>
          <p:cNvPr id="8" name="TextBox 7"/>
          <p:cNvSpPr txBox="1"/>
          <p:nvPr/>
        </p:nvSpPr>
        <p:spPr>
          <a:xfrm>
            <a:off x="7997275" y="4888216"/>
            <a:ext cx="4474271" cy="1815882"/>
          </a:xfrm>
          <a:prstGeom prst="rect">
            <a:avLst/>
          </a:prstGeom>
          <a:noFill/>
        </p:spPr>
        <p:txBody>
          <a:bodyPr wrap="square" rtlCol="0">
            <a:spAutoFit/>
          </a:bodyPr>
          <a:lstStyle/>
          <a:p>
            <a:r>
              <a:rPr lang="ru-RU" sz="1400" dirty="0"/>
              <a:t>Еще вы братья мне! Одной страною </a:t>
            </a:r>
          </a:p>
          <a:p>
            <a:r>
              <a:rPr lang="ru-RU" sz="1400" dirty="0"/>
              <a:t>Мы рождены. И я пришел сюда, </a:t>
            </a:r>
          </a:p>
          <a:p>
            <a:r>
              <a:rPr lang="ru-RU" sz="1400" dirty="0"/>
              <a:t>Чтоб с вашею безмерною виною </a:t>
            </a:r>
          </a:p>
          <a:p>
            <a:r>
              <a:rPr lang="ru-RU" sz="1400" dirty="0"/>
              <a:t>Явиться к вашим судьям в день суда. </a:t>
            </a:r>
          </a:p>
          <a:p>
            <a:r>
              <a:rPr lang="ru-RU" sz="1400" dirty="0"/>
              <a:t>Пришел, сломив судьбы неумолимость... </a:t>
            </a:r>
          </a:p>
          <a:p>
            <a:r>
              <a:rPr lang="ru-RU" sz="1400" dirty="0"/>
              <a:t>Я жду, о братья! В муках и в крови </a:t>
            </a:r>
          </a:p>
          <a:p>
            <a:r>
              <a:rPr lang="ru-RU" sz="1400" dirty="0"/>
              <a:t>Родится ли великая решимость </a:t>
            </a:r>
          </a:p>
          <a:p>
            <a:r>
              <a:rPr lang="ru-RU" sz="1400" dirty="0"/>
              <a:t>Из горя, из страданья, из любви?</a:t>
            </a:r>
          </a:p>
        </p:txBody>
      </p:sp>
      <p:sp>
        <p:nvSpPr>
          <p:cNvPr id="9" name="TextBox 8"/>
          <p:cNvSpPr txBox="1"/>
          <p:nvPr/>
        </p:nvSpPr>
        <p:spPr>
          <a:xfrm>
            <a:off x="1601251" y="5891907"/>
            <a:ext cx="5675312" cy="646331"/>
          </a:xfrm>
          <a:prstGeom prst="rect">
            <a:avLst/>
          </a:prstGeom>
          <a:noFill/>
        </p:spPr>
        <p:txBody>
          <a:bodyPr wrap="square" rtlCol="0">
            <a:spAutoFit/>
          </a:bodyPr>
          <a:lstStyle/>
          <a:p>
            <a:r>
              <a:rPr lang="ru-RU" b="1" i="1" dirty="0" smtClean="0"/>
              <a:t>Стефан </a:t>
            </a:r>
            <a:r>
              <a:rPr lang="ru-RU" b="1" i="1" dirty="0" err="1" smtClean="0"/>
              <a:t>Хермлин</a:t>
            </a:r>
            <a:r>
              <a:rPr lang="ru-RU" b="1" i="1" dirty="0" smtClean="0"/>
              <a:t> </a:t>
            </a:r>
            <a:r>
              <a:rPr lang="ru-RU" b="1" dirty="0" smtClean="0"/>
              <a:t>«Манифест к штурмующим город Сталинград»</a:t>
            </a:r>
            <a:endParaRPr lang="ru-RU" b="1" dirty="0"/>
          </a:p>
        </p:txBody>
      </p:sp>
    </p:spTree>
    <p:extLst>
      <p:ext uri="{BB962C8B-B14F-4D97-AF65-F5344CB8AC3E}">
        <p14:creationId xmlns:p14="http://schemas.microsoft.com/office/powerpoint/2010/main" val="312972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0315" y="624110"/>
            <a:ext cx="9624297" cy="805445"/>
          </a:xfrm>
        </p:spPr>
        <p:txBody>
          <a:bodyPr/>
          <a:lstStyle/>
          <a:p>
            <a:r>
              <a:rPr lang="ru-RU" dirty="0"/>
              <a:t>Немецкая поэзия </a:t>
            </a:r>
            <a:r>
              <a:rPr lang="ru-RU" dirty="0" err="1" smtClean="0"/>
              <a:t>военныхлет</a:t>
            </a:r>
            <a:endParaRPr lang="ru-RU" dirty="0"/>
          </a:p>
        </p:txBody>
      </p:sp>
      <p:sp>
        <p:nvSpPr>
          <p:cNvPr id="3" name="Объект 2"/>
          <p:cNvSpPr>
            <a:spLocks noGrp="1"/>
          </p:cNvSpPr>
          <p:nvPr>
            <p:ph idx="1"/>
          </p:nvPr>
        </p:nvSpPr>
        <p:spPr>
          <a:xfrm flipH="1">
            <a:off x="971712" y="2133600"/>
            <a:ext cx="45719" cy="45719"/>
          </a:xfrm>
        </p:spPr>
        <p:txBody>
          <a:bodyPr>
            <a:normAutofit fontScale="25000" lnSpcReduction="20000"/>
          </a:bodyPr>
          <a:lstStyle/>
          <a:p>
            <a:pPr marL="0" indent="0">
              <a:buNone/>
            </a:pPr>
            <a:endParaRPr lang="ru-RU" dirty="0"/>
          </a:p>
        </p:txBody>
      </p:sp>
      <p:sp>
        <p:nvSpPr>
          <p:cNvPr id="4" name="TextBox 3"/>
          <p:cNvSpPr txBox="1"/>
          <p:nvPr/>
        </p:nvSpPr>
        <p:spPr>
          <a:xfrm>
            <a:off x="1146220" y="1700011"/>
            <a:ext cx="4906850" cy="5632311"/>
          </a:xfrm>
          <a:prstGeom prst="rect">
            <a:avLst/>
          </a:prstGeom>
          <a:noFill/>
        </p:spPr>
        <p:txBody>
          <a:bodyPr wrap="square" rtlCol="0">
            <a:spAutoFit/>
          </a:bodyPr>
          <a:lstStyle/>
          <a:p>
            <a:r>
              <a:rPr lang="ru-RU" b="1" dirty="0"/>
              <a:t>ТЕРЦИНЫ</a:t>
            </a:r>
          </a:p>
          <a:p>
            <a:endParaRPr lang="ru-RU" dirty="0"/>
          </a:p>
          <a:p>
            <a:r>
              <a:rPr lang="ru-RU" dirty="0"/>
              <a:t>Германия, великая страна, </a:t>
            </a:r>
          </a:p>
          <a:p>
            <a:r>
              <a:rPr lang="ru-RU" dirty="0"/>
              <a:t>Зловонной уподобилась трясине, </a:t>
            </a:r>
          </a:p>
          <a:p>
            <a:r>
              <a:rPr lang="ru-RU" dirty="0"/>
              <a:t>Где все, чем в мире славилась она,</a:t>
            </a:r>
          </a:p>
          <a:p>
            <a:endParaRPr lang="ru-RU" dirty="0"/>
          </a:p>
          <a:p>
            <a:r>
              <a:rPr lang="ru-RU" dirty="0"/>
              <a:t>Бесславно гибнет в липкой смрадной тине,- </a:t>
            </a:r>
          </a:p>
          <a:p>
            <a:r>
              <a:rPr lang="ru-RU" dirty="0" err="1"/>
              <a:t>Плодильня</a:t>
            </a:r>
            <a:r>
              <a:rPr lang="ru-RU" dirty="0"/>
              <a:t> трупных мух, гнойник земной, </a:t>
            </a:r>
          </a:p>
          <a:p>
            <a:r>
              <a:rPr lang="ru-RU" dirty="0"/>
              <a:t>Для палачей Эдемом ставший ныне!</a:t>
            </a:r>
          </a:p>
          <a:p>
            <a:endParaRPr lang="ru-RU" dirty="0"/>
          </a:p>
          <a:p>
            <a:r>
              <a:rPr lang="ru-RU" dirty="0"/>
              <a:t>Свой клюв стервятник притупил </a:t>
            </a:r>
            <a:r>
              <a:rPr lang="ru-RU" dirty="0" err="1"/>
              <a:t>жратвой</a:t>
            </a:r>
            <a:r>
              <a:rPr lang="ru-RU" dirty="0"/>
              <a:t>, </a:t>
            </a:r>
          </a:p>
          <a:p>
            <a:r>
              <a:rPr lang="ru-RU" dirty="0"/>
              <a:t>Не зная страха, входят в храм гиены </a:t>
            </a:r>
          </a:p>
          <a:p>
            <a:r>
              <a:rPr lang="ru-RU" dirty="0"/>
              <a:t>И нагло пожирают хлеб святой</a:t>
            </a:r>
            <a:r>
              <a:rPr lang="ru-RU" dirty="0" smtClean="0"/>
              <a:t>,</a:t>
            </a:r>
          </a:p>
          <a:p>
            <a:endParaRPr lang="ru-RU" dirty="0"/>
          </a:p>
          <a:p>
            <a:r>
              <a:rPr lang="ru-RU" dirty="0"/>
              <a:t>И гадят на пол, мочатся на стены, </a:t>
            </a:r>
          </a:p>
          <a:p>
            <a:r>
              <a:rPr lang="ru-RU" dirty="0"/>
              <a:t>И тигр мурлычет, кровью пресыщен, </a:t>
            </a:r>
          </a:p>
          <a:p>
            <a:r>
              <a:rPr lang="ru-RU" dirty="0"/>
              <a:t>И лишь глаза горят огнем геенны.</a:t>
            </a:r>
          </a:p>
          <a:p>
            <a:endParaRPr lang="ru-RU" dirty="0"/>
          </a:p>
          <a:p>
            <a:endParaRPr lang="ru-RU" dirty="0"/>
          </a:p>
        </p:txBody>
      </p:sp>
      <p:sp>
        <p:nvSpPr>
          <p:cNvPr id="5" name="TextBox 4"/>
          <p:cNvSpPr txBox="1"/>
          <p:nvPr/>
        </p:nvSpPr>
        <p:spPr>
          <a:xfrm>
            <a:off x="6375042" y="1700011"/>
            <a:ext cx="5357611" cy="4801314"/>
          </a:xfrm>
          <a:prstGeom prst="rect">
            <a:avLst/>
          </a:prstGeom>
          <a:noFill/>
        </p:spPr>
        <p:txBody>
          <a:bodyPr wrap="square" rtlCol="0">
            <a:spAutoFit/>
          </a:bodyPr>
          <a:lstStyle/>
          <a:p>
            <a:endParaRPr lang="ru-RU" dirty="0"/>
          </a:p>
          <a:p>
            <a:r>
              <a:rPr lang="ru-RU" dirty="0"/>
              <a:t>Ему готовят европейский трон.</a:t>
            </a:r>
          </a:p>
          <a:p>
            <a:r>
              <a:rPr lang="ru-RU" dirty="0"/>
              <a:t>Пред ним рагу из падали. Он смрадом</a:t>
            </a:r>
          </a:p>
          <a:p>
            <a:r>
              <a:rPr lang="ru-RU" dirty="0"/>
              <a:t>И зрелищем гниенья упоен.</a:t>
            </a:r>
          </a:p>
          <a:p>
            <a:endParaRPr lang="ru-RU" dirty="0"/>
          </a:p>
          <a:p>
            <a:r>
              <a:rPr lang="ru-RU" dirty="0"/>
              <a:t>И, осмелев, шакалы бродят рядом.</a:t>
            </a:r>
          </a:p>
          <a:p>
            <a:r>
              <a:rPr lang="ru-RU" dirty="0"/>
              <a:t>И чьи-то кости в темноте хрустят.</a:t>
            </a:r>
          </a:p>
          <a:p>
            <a:r>
              <a:rPr lang="ru-RU" dirty="0"/>
              <a:t>И шепчет мир, ища смятенным взглядом:</a:t>
            </a:r>
          </a:p>
          <a:p>
            <a:endParaRPr lang="ru-RU" dirty="0"/>
          </a:p>
          <a:p>
            <a:r>
              <a:rPr lang="ru-RU" dirty="0"/>
              <a:t>"Где зверь? Кого он жрет?" </a:t>
            </a:r>
          </a:p>
          <a:p>
            <a:r>
              <a:rPr lang="ru-RU" dirty="0"/>
              <a:t>Мой скорбный брат! </a:t>
            </a:r>
          </a:p>
          <a:p>
            <a:r>
              <a:rPr lang="ru-RU" dirty="0"/>
              <a:t>Пройди с поникшим от печали взором. </a:t>
            </a:r>
          </a:p>
          <a:p>
            <a:r>
              <a:rPr lang="ru-RU" dirty="0"/>
              <a:t>Пройди скорей и не гляди назад,</a:t>
            </a:r>
          </a:p>
          <a:p>
            <a:endParaRPr lang="ru-RU" dirty="0"/>
          </a:p>
          <a:p>
            <a:r>
              <a:rPr lang="ru-RU" dirty="0"/>
              <a:t>На гноище, смердящее позором</a:t>
            </a:r>
            <a:r>
              <a:rPr lang="ru-RU" dirty="0" smtClean="0"/>
              <a:t>!</a:t>
            </a:r>
          </a:p>
          <a:p>
            <a:endParaRPr lang="ru-RU" dirty="0"/>
          </a:p>
          <a:p>
            <a:r>
              <a:rPr lang="ru-RU" dirty="0"/>
              <a:t>15 ноября 1942 г. </a:t>
            </a:r>
            <a:r>
              <a:rPr lang="ru-RU" b="1" i="1" dirty="0"/>
              <a:t>Герхард </a:t>
            </a:r>
            <a:r>
              <a:rPr lang="ru-RU" b="1" i="1" dirty="0" err="1"/>
              <a:t>Гауптман</a:t>
            </a:r>
            <a:endParaRPr lang="ru-RU" b="1" i="1" dirty="0"/>
          </a:p>
        </p:txBody>
      </p:sp>
    </p:spTree>
    <p:extLst>
      <p:ext uri="{BB962C8B-B14F-4D97-AF65-F5344CB8AC3E}">
        <p14:creationId xmlns:p14="http://schemas.microsoft.com/office/powerpoint/2010/main" val="3252914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5896" y="173350"/>
            <a:ext cx="8911687" cy="1280890"/>
          </a:xfrm>
        </p:spPr>
        <p:txBody>
          <a:bodyPr/>
          <a:lstStyle/>
          <a:p>
            <a:r>
              <a:rPr lang="ru-RU" dirty="0" smtClean="0"/>
              <a:t>Немецкая поэзия военных лет</a:t>
            </a:r>
            <a:endParaRPr lang="ru-RU" dirty="0"/>
          </a:p>
        </p:txBody>
      </p:sp>
      <p:sp>
        <p:nvSpPr>
          <p:cNvPr id="3" name="Объект 2"/>
          <p:cNvSpPr>
            <a:spLocks noGrp="1"/>
          </p:cNvSpPr>
          <p:nvPr>
            <p:ph idx="1"/>
          </p:nvPr>
        </p:nvSpPr>
        <p:spPr>
          <a:xfrm flipH="1">
            <a:off x="-682860" y="922986"/>
            <a:ext cx="1906632" cy="841420"/>
          </a:xfrm>
        </p:spPr>
        <p:txBody>
          <a:bodyPr/>
          <a:lstStyle/>
          <a:p>
            <a:endParaRPr lang="ru-RU" dirty="0"/>
          </a:p>
        </p:txBody>
      </p:sp>
      <p:sp>
        <p:nvSpPr>
          <p:cNvPr id="4" name="TextBox 3"/>
          <p:cNvSpPr txBox="1"/>
          <p:nvPr/>
        </p:nvSpPr>
        <p:spPr>
          <a:xfrm>
            <a:off x="1223772" y="1343696"/>
            <a:ext cx="5769735" cy="4801314"/>
          </a:xfrm>
          <a:prstGeom prst="rect">
            <a:avLst/>
          </a:prstGeom>
          <a:noFill/>
        </p:spPr>
        <p:txBody>
          <a:bodyPr wrap="square" rtlCol="0">
            <a:spAutoFit/>
          </a:bodyPr>
          <a:lstStyle/>
          <a:p>
            <a:r>
              <a:rPr lang="ru-RU" b="1" dirty="0"/>
              <a:t>СОН НЕМЕЦКОГО </a:t>
            </a:r>
            <a:r>
              <a:rPr lang="ru-RU" b="1" dirty="0" smtClean="0"/>
              <a:t>СОЛДАТА</a:t>
            </a:r>
          </a:p>
          <a:p>
            <a:endParaRPr lang="ru-RU" b="1" dirty="0"/>
          </a:p>
          <a:p>
            <a:r>
              <a:rPr lang="ru-RU" dirty="0"/>
              <a:t>Я видел сон, страшней всех прежних снов, - </a:t>
            </a:r>
          </a:p>
          <a:p>
            <a:r>
              <a:rPr lang="ru-RU" dirty="0"/>
              <a:t>Я был убит на линии огня. </a:t>
            </a:r>
          </a:p>
          <a:p>
            <a:r>
              <a:rPr lang="ru-RU" dirty="0"/>
              <a:t>Не помню, как меня швырнули в ров, </a:t>
            </a:r>
          </a:p>
          <a:p>
            <a:r>
              <a:rPr lang="ru-RU" dirty="0"/>
              <a:t>Как трупы навалили на меня.</a:t>
            </a:r>
          </a:p>
          <a:p>
            <a:endParaRPr lang="ru-RU" dirty="0"/>
          </a:p>
          <a:p>
            <a:r>
              <a:rPr lang="ru-RU" dirty="0"/>
              <a:t>Земля сырая на лицо легла. </a:t>
            </a:r>
          </a:p>
          <a:p>
            <a:r>
              <a:rPr lang="ru-RU" dirty="0"/>
              <a:t>И тишина могильная за ней. </a:t>
            </a:r>
          </a:p>
          <a:p>
            <a:r>
              <a:rPr lang="ru-RU" dirty="0"/>
              <a:t>И умер я, но мысль моя была </a:t>
            </a:r>
          </a:p>
          <a:p>
            <a:r>
              <a:rPr lang="ru-RU" dirty="0"/>
              <a:t>Отчетливей, чем раньше, и ясней.</a:t>
            </a:r>
          </a:p>
          <a:p>
            <a:endParaRPr lang="ru-RU" dirty="0"/>
          </a:p>
          <a:p>
            <a:r>
              <a:rPr lang="ru-RU" dirty="0"/>
              <a:t>Так я лежал и думал много дней. </a:t>
            </a:r>
          </a:p>
          <a:p>
            <a:r>
              <a:rPr lang="ru-RU" dirty="0"/>
              <a:t>Но вдруг шаги услышал над собой, </a:t>
            </a:r>
          </a:p>
          <a:p>
            <a:r>
              <a:rPr lang="ru-RU" dirty="0"/>
              <a:t>Услышал песню, звонкий смех детей... </a:t>
            </a:r>
          </a:p>
          <a:p>
            <a:r>
              <a:rPr lang="ru-RU" dirty="0"/>
              <a:t>О, белый свет! О, полдень голубой!</a:t>
            </a:r>
          </a:p>
          <a:p>
            <a:endParaRPr lang="ru-RU" dirty="0"/>
          </a:p>
        </p:txBody>
      </p:sp>
      <p:sp>
        <p:nvSpPr>
          <p:cNvPr id="5" name="TextBox 4"/>
          <p:cNvSpPr txBox="1"/>
          <p:nvPr/>
        </p:nvSpPr>
        <p:spPr>
          <a:xfrm>
            <a:off x="6993507" y="1927920"/>
            <a:ext cx="5198493" cy="4524315"/>
          </a:xfrm>
          <a:prstGeom prst="rect">
            <a:avLst/>
          </a:prstGeom>
          <a:noFill/>
        </p:spPr>
        <p:txBody>
          <a:bodyPr wrap="square" rtlCol="0">
            <a:spAutoFit/>
          </a:bodyPr>
          <a:lstStyle/>
          <a:p>
            <a:r>
              <a:rPr lang="ru-RU" dirty="0"/>
              <a:t>И голос над собой услышал я:</a:t>
            </a:r>
          </a:p>
          <a:p>
            <a:r>
              <a:rPr lang="ru-RU" dirty="0"/>
              <a:t>"Вот здесь фашисты спят в сырой могиле. </a:t>
            </a:r>
          </a:p>
          <a:p>
            <a:r>
              <a:rPr lang="ru-RU" dirty="0"/>
              <a:t>Они несли смерть в дальние края </a:t>
            </a:r>
          </a:p>
          <a:p>
            <a:r>
              <a:rPr lang="ru-RU" dirty="0"/>
              <a:t>И полземли в пустыню превратили".</a:t>
            </a:r>
          </a:p>
          <a:p>
            <a:endParaRPr lang="ru-RU" dirty="0"/>
          </a:p>
          <a:p>
            <a:r>
              <a:rPr lang="ru-RU" dirty="0"/>
              <a:t>И кровь в лицо мне бросилась в тот миг.</a:t>
            </a:r>
          </a:p>
          <a:p>
            <a:r>
              <a:rPr lang="ru-RU" dirty="0"/>
              <a:t>И захотел я крикнуть людям в дали:</a:t>
            </a:r>
          </a:p>
          <a:p>
            <a:r>
              <a:rPr lang="ru-RU" dirty="0"/>
              <a:t>"Я невиновен, я боялся их. </a:t>
            </a:r>
          </a:p>
          <a:p>
            <a:r>
              <a:rPr lang="ru-RU" dirty="0"/>
              <a:t>Они меня вас убивать послали".</a:t>
            </a:r>
          </a:p>
          <a:p>
            <a:endParaRPr lang="ru-RU" dirty="0"/>
          </a:p>
          <a:p>
            <a:r>
              <a:rPr lang="ru-RU" dirty="0"/>
              <a:t>От ужаса вскочил я. День вставал. </a:t>
            </a:r>
          </a:p>
          <a:p>
            <a:r>
              <a:rPr lang="ru-RU" dirty="0"/>
              <a:t>Кивали мертвецы на смертной тризне. </a:t>
            </a:r>
          </a:p>
          <a:p>
            <a:r>
              <a:rPr lang="ru-RU" dirty="0"/>
              <a:t>Я от собачьей смерти в плен бежал, </a:t>
            </a:r>
          </a:p>
          <a:p>
            <a:r>
              <a:rPr lang="ru-RU" dirty="0"/>
              <a:t>Сюда - навстречу новой, честной жизни</a:t>
            </a:r>
            <a:r>
              <a:rPr lang="ru-RU" dirty="0" smtClean="0"/>
              <a:t>.</a:t>
            </a:r>
          </a:p>
          <a:p>
            <a:endParaRPr lang="ru-RU" dirty="0"/>
          </a:p>
          <a:p>
            <a:pPr algn="r"/>
            <a:r>
              <a:rPr lang="ru-RU" b="1" i="1" dirty="0"/>
              <a:t>Эрих </a:t>
            </a:r>
            <a:r>
              <a:rPr lang="ru-RU" b="1" i="1" dirty="0" err="1"/>
              <a:t>Вайнерт</a:t>
            </a:r>
            <a:endParaRPr lang="ru-RU" b="1" i="1" dirty="0"/>
          </a:p>
        </p:txBody>
      </p:sp>
    </p:spTree>
    <p:extLst>
      <p:ext uri="{BB962C8B-B14F-4D97-AF65-F5344CB8AC3E}">
        <p14:creationId xmlns:p14="http://schemas.microsoft.com/office/powerpoint/2010/main" val="675932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882718"/>
          </a:xfrm>
        </p:spPr>
        <p:txBody>
          <a:bodyPr/>
          <a:lstStyle/>
          <a:p>
            <a:r>
              <a:rPr lang="ru-RU" dirty="0" smtClean="0"/>
              <a:t>Немецкие писатели о войне</a:t>
            </a:r>
            <a:endParaRPr lang="ru-RU" dirty="0"/>
          </a:p>
        </p:txBody>
      </p:sp>
      <p:sp>
        <p:nvSpPr>
          <p:cNvPr id="3" name="Объект 2"/>
          <p:cNvSpPr>
            <a:spLocks noGrp="1"/>
          </p:cNvSpPr>
          <p:nvPr>
            <p:ph idx="1"/>
          </p:nvPr>
        </p:nvSpPr>
        <p:spPr/>
        <p:txBody>
          <a:bodyPr/>
          <a:lstStyle/>
          <a:p>
            <a:r>
              <a:rPr lang="ru-RU" dirty="0" smtClean="0"/>
              <a:t>Генрих Белль</a:t>
            </a:r>
          </a:p>
          <a:p>
            <a:r>
              <a:rPr lang="ru-RU" dirty="0" smtClean="0"/>
              <a:t>Гюнтер </a:t>
            </a:r>
            <a:r>
              <a:rPr lang="ru-RU" dirty="0" err="1" smtClean="0"/>
              <a:t>Грасс</a:t>
            </a:r>
            <a:endParaRPr lang="ru-RU" dirty="0"/>
          </a:p>
        </p:txBody>
      </p:sp>
      <p:pic>
        <p:nvPicPr>
          <p:cNvPr id="4" name="Рисунок 3"/>
          <p:cNvPicPr>
            <a:picLocks noChangeAspect="1"/>
          </p:cNvPicPr>
          <p:nvPr/>
        </p:nvPicPr>
        <p:blipFill>
          <a:blip r:embed="rId2"/>
          <a:stretch>
            <a:fillRect/>
          </a:stretch>
        </p:blipFill>
        <p:spPr>
          <a:xfrm>
            <a:off x="2836303" y="3458334"/>
            <a:ext cx="4381500" cy="2628900"/>
          </a:xfrm>
          <a:prstGeom prst="rect">
            <a:avLst/>
          </a:prstGeom>
        </p:spPr>
      </p:pic>
      <p:pic>
        <p:nvPicPr>
          <p:cNvPr id="5" name="Рисунок 4"/>
          <p:cNvPicPr>
            <a:picLocks noChangeAspect="1"/>
          </p:cNvPicPr>
          <p:nvPr/>
        </p:nvPicPr>
        <p:blipFill>
          <a:blip r:embed="rId3"/>
          <a:stretch>
            <a:fillRect/>
          </a:stretch>
        </p:blipFill>
        <p:spPr>
          <a:xfrm>
            <a:off x="8036417" y="1506827"/>
            <a:ext cx="3229780" cy="3979089"/>
          </a:xfrm>
          <a:prstGeom prst="rect">
            <a:avLst/>
          </a:prstGeom>
        </p:spPr>
      </p:pic>
    </p:spTree>
    <p:extLst>
      <p:ext uri="{BB962C8B-B14F-4D97-AF65-F5344CB8AC3E}">
        <p14:creationId xmlns:p14="http://schemas.microsoft.com/office/powerpoint/2010/main" val="1875397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fr-FR" dirty="0"/>
              <a:t>http://warsite.ru/index/nemeckaja_kinokhronika_1945_god/0-90</a:t>
            </a:r>
            <a:endParaRPr lang="ru-RU" dirty="0"/>
          </a:p>
        </p:txBody>
      </p:sp>
    </p:spTree>
    <p:extLst>
      <p:ext uri="{BB962C8B-B14F-4D97-AF65-F5344CB8AC3E}">
        <p14:creationId xmlns:p14="http://schemas.microsoft.com/office/powerpoint/2010/main" val="3022112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Кино</a:t>
            </a:r>
            <a:endParaRPr lang="ru-RU" dirty="0"/>
          </a:p>
        </p:txBody>
      </p:sp>
      <p:sp>
        <p:nvSpPr>
          <p:cNvPr id="3" name="Объект 2"/>
          <p:cNvSpPr>
            <a:spLocks noGrp="1"/>
          </p:cNvSpPr>
          <p:nvPr>
            <p:ph idx="1"/>
          </p:nvPr>
        </p:nvSpPr>
        <p:spPr/>
        <p:txBody>
          <a:bodyPr>
            <a:normAutofit fontScale="92500"/>
          </a:bodyPr>
          <a:lstStyle/>
          <a:p>
            <a:r>
              <a:rPr lang="ru-RU" b="1" dirty="0"/>
              <a:t>История немецкого бронированного оружия </a:t>
            </a:r>
            <a:r>
              <a:rPr lang="ru-RU" b="1" dirty="0" smtClean="0"/>
              <a:t>1914-1945 (2002)</a:t>
            </a:r>
          </a:p>
          <a:p>
            <a:r>
              <a:rPr lang="ru-RU" dirty="0"/>
              <a:t>Развитие и </a:t>
            </a:r>
            <a:r>
              <a:rPr lang="ru-RU" dirty="0" err="1"/>
              <a:t>иcход</a:t>
            </a:r>
            <a:r>
              <a:rPr lang="ru-RU" dirty="0"/>
              <a:t> войн всегда является результатом современной оружейной техники и искусной военной стратегии. С начала этого столетия подвижность в ведении войны становилась все важнее. Изобретение боевого танка не делало как никакое другое армейское техническое развитие более подвижной. Молниеносные войны были возможны только благодаря комбинируемому использованию современных боевых танков и превосходящей военной авиации. Посредством многочисленных показаний свидетеля высоко-декорированных немецких бронированных водителей история немецкого бронированного оружия о Первой мировой войне всеобъемлюще представляется до конца Второй мировой войны. Анализ значительных бронированных битв разъясняет технический стандарт и военную стратегию, a также высокое использование составов.</a:t>
            </a:r>
          </a:p>
        </p:txBody>
      </p:sp>
      <p:pic>
        <p:nvPicPr>
          <p:cNvPr id="5" name="Рисунок 4"/>
          <p:cNvPicPr>
            <a:picLocks noChangeAspect="1"/>
          </p:cNvPicPr>
          <p:nvPr/>
        </p:nvPicPr>
        <p:blipFill>
          <a:blip r:embed="rId2"/>
          <a:stretch>
            <a:fillRect/>
          </a:stretch>
        </p:blipFill>
        <p:spPr>
          <a:xfrm>
            <a:off x="281210" y="3803292"/>
            <a:ext cx="2552700" cy="2857500"/>
          </a:xfrm>
          <a:prstGeom prst="rect">
            <a:avLst/>
          </a:prstGeom>
        </p:spPr>
      </p:pic>
    </p:spTree>
    <p:extLst>
      <p:ext uri="{BB962C8B-B14F-4D97-AF65-F5344CB8AC3E}">
        <p14:creationId xmlns:p14="http://schemas.microsoft.com/office/powerpoint/2010/main" val="1877434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Кино </a:t>
            </a:r>
            <a:endParaRPr lang="ru-RU" dirty="0"/>
          </a:p>
        </p:txBody>
      </p:sp>
      <p:sp>
        <p:nvSpPr>
          <p:cNvPr id="3" name="Объект 2"/>
          <p:cNvSpPr>
            <a:spLocks noGrp="1"/>
          </p:cNvSpPr>
          <p:nvPr>
            <p:ph idx="1"/>
          </p:nvPr>
        </p:nvSpPr>
        <p:spPr>
          <a:xfrm>
            <a:off x="2589212" y="2133599"/>
            <a:ext cx="5640388" cy="4344473"/>
          </a:xfrm>
        </p:spPr>
        <p:txBody>
          <a:bodyPr>
            <a:normAutofit/>
          </a:bodyPr>
          <a:lstStyle/>
          <a:p>
            <a:r>
              <a:rPr lang="ru-RU" b="1" dirty="0"/>
              <a:t>Немецкая пехота в войне - герои или жертвы</a:t>
            </a:r>
          </a:p>
          <a:p>
            <a:r>
              <a:rPr lang="ru-RU" sz="1600" dirty="0" smtClean="0"/>
              <a:t>Этот </a:t>
            </a:r>
            <a:r>
              <a:rPr lang="ru-RU" sz="1600" dirty="0"/>
              <a:t>фильм начинается с парада 1938 в Берлине, за один год до начала Второй Мировой войны. Немецкий солдат присутствовал всегда - и при визитах официальных делегаций и на парадах, и когда 1-го сентября 1939 года началась война, все они, связанные присягой, должны были маршем отправиться на войну, как было приказано. Холостые патроны заменены на боевые... пехота идёт на войну. Камера следует за ними, запечатлевая боевые действия различных кампаний.</a:t>
            </a:r>
          </a:p>
        </p:txBody>
      </p:sp>
      <p:pic>
        <p:nvPicPr>
          <p:cNvPr id="4" name="Рисунок 3"/>
          <p:cNvPicPr>
            <a:picLocks noChangeAspect="1"/>
          </p:cNvPicPr>
          <p:nvPr/>
        </p:nvPicPr>
        <p:blipFill>
          <a:blip r:embed="rId2"/>
          <a:stretch>
            <a:fillRect/>
          </a:stretch>
        </p:blipFill>
        <p:spPr>
          <a:xfrm>
            <a:off x="8577330" y="1646971"/>
            <a:ext cx="3275011" cy="4503141"/>
          </a:xfrm>
          <a:prstGeom prst="rect">
            <a:avLst/>
          </a:prstGeom>
        </p:spPr>
      </p:pic>
    </p:spTree>
    <p:extLst>
      <p:ext uri="{BB962C8B-B14F-4D97-AF65-F5344CB8AC3E}">
        <p14:creationId xmlns:p14="http://schemas.microsoft.com/office/powerpoint/2010/main" val="3453741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Кино </a:t>
            </a:r>
            <a:endParaRPr lang="ru-RU" dirty="0"/>
          </a:p>
        </p:txBody>
      </p:sp>
      <p:sp>
        <p:nvSpPr>
          <p:cNvPr id="3" name="Объект 2"/>
          <p:cNvSpPr>
            <a:spLocks noGrp="1"/>
          </p:cNvSpPr>
          <p:nvPr>
            <p:ph idx="1"/>
          </p:nvPr>
        </p:nvSpPr>
        <p:spPr>
          <a:xfrm>
            <a:off x="2589212" y="1528293"/>
            <a:ext cx="5666146" cy="4885386"/>
          </a:xfrm>
        </p:spPr>
        <p:txBody>
          <a:bodyPr>
            <a:normAutofit fontScale="77500" lnSpcReduction="20000"/>
          </a:bodyPr>
          <a:lstStyle/>
          <a:p>
            <a:pPr marL="0" indent="0">
              <a:buNone/>
            </a:pPr>
            <a:endParaRPr lang="ru-RU" dirty="0" smtClean="0"/>
          </a:p>
          <a:p>
            <a:r>
              <a:rPr lang="ru-RU" b="1" dirty="0" smtClean="0"/>
              <a:t>Подземный рейх (2004)</a:t>
            </a:r>
          </a:p>
          <a:p>
            <a:r>
              <a:rPr lang="ru-RU" dirty="0" smtClean="0"/>
              <a:t>Это </a:t>
            </a:r>
            <a:r>
              <a:rPr lang="ru-RU" dirty="0"/>
              <a:t>был один из самых масштабных и амбициозных проектов в истории человечества, в 1944 году архитекторы, инженеры и специалисты боевых конструкторских бюро Третьего рейха приступили к строительству разветвленной системы больших подземных сооружений как в Германии, так и на территории оккупированных стран, которая должна была надежно укрыть немецкие фабрики и заводы от ударов с воздуха и превратить тайные лаборатории по созданию новейших видов вооружений в трудные подземные крепости, в бесчеловечных условиях сотни тысяч подневольных рабочих и узников концлагерей до самых безвозвратных дней войны трудились над прокладкой многокилометровых лабиринтов, которые должны были обеспечить бесперебойную работу нацистской боевой </a:t>
            </a:r>
            <a:r>
              <a:rPr lang="ru-RU" dirty="0" err="1" smtClean="0"/>
              <a:t>машины.Подземное</a:t>
            </a:r>
            <a:r>
              <a:rPr lang="ru-RU" dirty="0" smtClean="0"/>
              <a:t> </a:t>
            </a:r>
            <a:r>
              <a:rPr lang="ru-RU" dirty="0"/>
              <a:t>убежище Гитлера, </a:t>
            </a:r>
            <a:r>
              <a:rPr lang="ru-RU" dirty="0" err="1"/>
              <a:t>последные</a:t>
            </a:r>
            <a:r>
              <a:rPr lang="ru-RU" dirty="0"/>
              <a:t> реактивные самолеты, супер-пушка и печально важные ракеты Фау-2, торговое производство нервно-паралитического газа и хранилище награбленных в Европе бесценных сокровищ – вот лишь подробная часть еще не до конца изученного мира подземного рейха, о котором рассказывает этот документальный фильм.</a:t>
            </a:r>
          </a:p>
        </p:txBody>
      </p:sp>
      <p:pic>
        <p:nvPicPr>
          <p:cNvPr id="4" name="Рисунок 3"/>
          <p:cNvPicPr>
            <a:picLocks noChangeAspect="1"/>
          </p:cNvPicPr>
          <p:nvPr/>
        </p:nvPicPr>
        <p:blipFill>
          <a:blip r:embed="rId2"/>
          <a:stretch>
            <a:fillRect/>
          </a:stretch>
        </p:blipFill>
        <p:spPr>
          <a:xfrm>
            <a:off x="8753407" y="1889304"/>
            <a:ext cx="3133725" cy="4524375"/>
          </a:xfrm>
          <a:prstGeom prst="rect">
            <a:avLst/>
          </a:prstGeom>
        </p:spPr>
      </p:pic>
    </p:spTree>
    <p:extLst>
      <p:ext uri="{BB962C8B-B14F-4D97-AF65-F5344CB8AC3E}">
        <p14:creationId xmlns:p14="http://schemas.microsoft.com/office/powerpoint/2010/main" val="2819248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Кино </a:t>
            </a:r>
            <a:endParaRPr lang="ru-RU" dirty="0"/>
          </a:p>
        </p:txBody>
      </p:sp>
      <p:sp>
        <p:nvSpPr>
          <p:cNvPr id="3" name="Объект 2"/>
          <p:cNvSpPr>
            <a:spLocks noGrp="1"/>
          </p:cNvSpPr>
          <p:nvPr>
            <p:ph idx="1"/>
          </p:nvPr>
        </p:nvSpPr>
        <p:spPr>
          <a:xfrm>
            <a:off x="2589212" y="2133600"/>
            <a:ext cx="5679025" cy="3777622"/>
          </a:xfrm>
        </p:spPr>
        <p:txBody>
          <a:bodyPr/>
          <a:lstStyle/>
          <a:p>
            <a:r>
              <a:rPr lang="ru-RU" b="1" dirty="0" err="1"/>
              <a:t>Пенемюнде</a:t>
            </a:r>
            <a:r>
              <a:rPr lang="ru-RU" b="1" dirty="0"/>
              <a:t> - здесь ковалось тайное оружие Гитлера </a:t>
            </a:r>
            <a:r>
              <a:rPr lang="ru-RU" b="1" dirty="0" smtClean="0"/>
              <a:t>(2002)</a:t>
            </a:r>
          </a:p>
          <a:p>
            <a:r>
              <a:rPr lang="ru-RU" dirty="0"/>
              <a:t>В </a:t>
            </a:r>
            <a:r>
              <a:rPr lang="ru-RU" dirty="0" err="1"/>
              <a:t>Пенемюнде</a:t>
            </a:r>
            <a:r>
              <a:rPr lang="ru-RU" dirty="0"/>
              <a:t> не только разрабатывалась немецкая ракетная программа по созданию "Оружия возмездия", там закладывалась основа космонавтики и астронавтики, так </a:t>
            </a:r>
            <a:r>
              <a:rPr lang="ru-RU" dirty="0" err="1"/>
              <a:t>так</a:t>
            </a:r>
            <a:r>
              <a:rPr lang="ru-RU" dirty="0"/>
              <a:t> основной мечтой </a:t>
            </a:r>
            <a:r>
              <a:rPr lang="ru-RU" dirty="0" err="1"/>
              <a:t>главнного</a:t>
            </a:r>
            <a:r>
              <a:rPr lang="ru-RU" dirty="0"/>
              <a:t> конструктора ракет Вернера фон Брауна был полет человека в космос и освоение Луны... О том, как всё начиналось и чем закончилось показано в этом фильме</a:t>
            </a:r>
          </a:p>
        </p:txBody>
      </p:sp>
      <p:pic>
        <p:nvPicPr>
          <p:cNvPr id="4" name="Рисунок 3"/>
          <p:cNvPicPr>
            <a:picLocks noChangeAspect="1"/>
          </p:cNvPicPr>
          <p:nvPr/>
        </p:nvPicPr>
        <p:blipFill>
          <a:blip r:embed="rId2"/>
          <a:stretch>
            <a:fillRect/>
          </a:stretch>
        </p:blipFill>
        <p:spPr>
          <a:xfrm>
            <a:off x="8847137" y="2101222"/>
            <a:ext cx="2657475" cy="3810000"/>
          </a:xfrm>
          <a:prstGeom prst="rect">
            <a:avLst/>
          </a:prstGeom>
        </p:spPr>
      </p:pic>
    </p:spTree>
    <p:extLst>
      <p:ext uri="{BB962C8B-B14F-4D97-AF65-F5344CB8AC3E}">
        <p14:creationId xmlns:p14="http://schemas.microsoft.com/office/powerpoint/2010/main" val="3394177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Кино </a:t>
            </a:r>
            <a:endParaRPr lang="ru-RU" dirty="0"/>
          </a:p>
        </p:txBody>
      </p:sp>
      <p:sp>
        <p:nvSpPr>
          <p:cNvPr id="3" name="Объект 2"/>
          <p:cNvSpPr>
            <a:spLocks noGrp="1"/>
          </p:cNvSpPr>
          <p:nvPr>
            <p:ph idx="1"/>
          </p:nvPr>
        </p:nvSpPr>
        <p:spPr>
          <a:xfrm>
            <a:off x="1842237" y="2841938"/>
            <a:ext cx="8915400" cy="3777622"/>
          </a:xfrm>
        </p:spPr>
        <p:txBody>
          <a:bodyPr>
            <a:normAutofit fontScale="85000" lnSpcReduction="20000"/>
          </a:bodyPr>
          <a:lstStyle/>
          <a:p>
            <a:r>
              <a:rPr lang="ru-RU" b="1" dirty="0"/>
              <a:t>Паулюс </a:t>
            </a:r>
            <a:r>
              <a:rPr lang="ru-RU" b="1" dirty="0" smtClean="0"/>
              <a:t>– военнопленный (1998)</a:t>
            </a:r>
            <a:endParaRPr lang="ru-RU" b="1" dirty="0"/>
          </a:p>
          <a:p>
            <a:r>
              <a:rPr lang="ru-RU" dirty="0" smtClean="0"/>
              <a:t>Это </a:t>
            </a:r>
            <a:r>
              <a:rPr lang="ru-RU" dirty="0"/>
              <a:t>фильм-биография самого известного военнопленного Великой Отечественной войны – фельдмаршала Фридриха </a:t>
            </a:r>
            <a:r>
              <a:rPr lang="ru-RU" dirty="0" err="1"/>
              <a:t>Паулюса.Начав</a:t>
            </a:r>
            <a:r>
              <a:rPr lang="ru-RU" dirty="0"/>
              <a:t> военную карьеру лейтенантом в Первую мировую войну, Фридрих Паулюс с приходом к власти Адольфа Гитлера начал заниматься очень перспективным направлением – танковыми войсками, мощным оружием будущих германских блицкригов. Его фамилия значится в списке разработчиков "Барбаросса" – плана нападения на Советский </a:t>
            </a:r>
            <a:r>
              <a:rPr lang="ru-RU" dirty="0" err="1"/>
              <a:t>Союз.Паулюс</a:t>
            </a:r>
            <a:r>
              <a:rPr lang="ru-RU" dirty="0"/>
              <a:t> возглавил Шестую германскую армию летом 1942. Она подошла к Сталинграду, но так и не смогла взять город. Будучи окруженным советскими войсками, Паулюс не смог решиться на прорыв. Получив по радио сообщение о том, что ему присвоено звание "фельдмаршала", он сдался в плен вместе со своим штабом. Впрочем, ему, в какой-то степени, повезло: ведь из 23 генералов штаба Паулюса, из плена не вернулся только один, а вот из 190 тысяч германских, итальянских и румынских солдат, взятых в плен под Сталинградом, остались в живых только 6 </a:t>
            </a:r>
            <a:r>
              <a:rPr lang="ru-RU" dirty="0" err="1"/>
              <a:t>тысяч.На</a:t>
            </a:r>
            <a:r>
              <a:rPr lang="ru-RU" dirty="0"/>
              <a:t> Нюрнбергском процессе Фридрих Паулюс не сидел на скамье подсудимых. Он выступал как свидетель обвинения. После смерти Сталина ему разрешили вернуться в Германию. Но не в Западную Германию, где жила семья Паулюса, а в ГДР. Однако на новой социалистической Родине он так и оставался чужим до самой смерти</a:t>
            </a:r>
          </a:p>
        </p:txBody>
      </p:sp>
      <p:pic>
        <p:nvPicPr>
          <p:cNvPr id="4" name="Рисунок 3"/>
          <p:cNvPicPr>
            <a:picLocks noChangeAspect="1"/>
          </p:cNvPicPr>
          <p:nvPr/>
        </p:nvPicPr>
        <p:blipFill>
          <a:blip r:embed="rId2"/>
          <a:stretch>
            <a:fillRect/>
          </a:stretch>
        </p:blipFill>
        <p:spPr>
          <a:xfrm>
            <a:off x="8113689" y="144888"/>
            <a:ext cx="3918955" cy="2939216"/>
          </a:xfrm>
          <a:prstGeom prst="rect">
            <a:avLst/>
          </a:prstGeom>
        </p:spPr>
      </p:pic>
    </p:spTree>
    <p:extLst>
      <p:ext uri="{BB962C8B-B14F-4D97-AF65-F5344CB8AC3E}">
        <p14:creationId xmlns:p14="http://schemas.microsoft.com/office/powerpoint/2010/main" val="1400319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Кино </a:t>
            </a:r>
            <a:endParaRPr lang="ru-RU" dirty="0"/>
          </a:p>
        </p:txBody>
      </p:sp>
      <p:sp>
        <p:nvSpPr>
          <p:cNvPr id="3" name="Объект 2"/>
          <p:cNvSpPr>
            <a:spLocks noGrp="1"/>
          </p:cNvSpPr>
          <p:nvPr>
            <p:ph idx="1"/>
          </p:nvPr>
        </p:nvSpPr>
        <p:spPr>
          <a:xfrm>
            <a:off x="2408909" y="1785870"/>
            <a:ext cx="5318416" cy="5072130"/>
          </a:xfrm>
        </p:spPr>
        <p:txBody>
          <a:bodyPr>
            <a:normAutofit fontScale="92500" lnSpcReduction="20000"/>
          </a:bodyPr>
          <a:lstStyle/>
          <a:p>
            <a:r>
              <a:rPr lang="ru-RU" b="1" dirty="0"/>
              <a:t>В Демянском котле </a:t>
            </a:r>
            <a:r>
              <a:rPr lang="ru-RU" b="1" dirty="0" smtClean="0"/>
              <a:t>(2006)</a:t>
            </a:r>
            <a:endParaRPr lang="ru-RU" b="1" dirty="0"/>
          </a:p>
          <a:p>
            <a:r>
              <a:rPr lang="ru-RU" dirty="0" smtClean="0"/>
              <a:t>Когда </a:t>
            </a:r>
            <a:r>
              <a:rPr lang="ru-RU" dirty="0"/>
              <a:t>зимой 1941 немецкое наступление остановилось в нескольких десятках километрах от Москвы, пробил час Красной Армии. Усиленные сибирскими элитными частями войска Сталина прорвали немецкую линию фронта и продвинулись далеко вперёд на запад. Однако в районе русского городка Демянска, что в 75 км на юго-востоке от озера Ильмень в северной части восточного фронта, более чем 100.000 вояк противостояли стремительному советскому наступлению. Они сопротивлялись 14 месяцев, отбивая яростные атаки, прежде чем их освободили немецкие части 21 марта 1942. Все участники событий — в том числе несколько датских добровольцев </a:t>
            </a:r>
            <a:r>
              <a:rPr lang="ru-RU" dirty="0" err="1"/>
              <a:t>Waffen</a:t>
            </a:r>
            <a:r>
              <a:rPr lang="ru-RU" dirty="0"/>
              <a:t>-SS и испанские бойцы „</a:t>
            </a:r>
            <a:r>
              <a:rPr lang="ru-RU" dirty="0" err="1"/>
              <a:t>Blauen</a:t>
            </a:r>
            <a:r>
              <a:rPr lang="ru-RU" dirty="0"/>
              <a:t> </a:t>
            </a:r>
            <a:r>
              <a:rPr lang="ru-RU" dirty="0" err="1"/>
              <a:t>Division</a:t>
            </a:r>
            <a:r>
              <a:rPr lang="ru-RU" dirty="0"/>
              <a:t>" — получили после завершения битвы в качестве награды почётную нашивку „</a:t>
            </a:r>
            <a:r>
              <a:rPr lang="ru-RU" dirty="0" err="1"/>
              <a:t>Demjanskschild</a:t>
            </a:r>
            <a:r>
              <a:rPr lang="ru-RU" dirty="0"/>
              <a:t>"...</a:t>
            </a:r>
          </a:p>
        </p:txBody>
      </p:sp>
      <p:pic>
        <p:nvPicPr>
          <p:cNvPr id="4" name="Рисунок 3"/>
          <p:cNvPicPr>
            <a:picLocks noChangeAspect="1"/>
          </p:cNvPicPr>
          <p:nvPr/>
        </p:nvPicPr>
        <p:blipFill>
          <a:blip r:embed="rId2"/>
          <a:stretch>
            <a:fillRect/>
          </a:stretch>
        </p:blipFill>
        <p:spPr>
          <a:xfrm>
            <a:off x="8158321" y="1262129"/>
            <a:ext cx="3704462" cy="5230701"/>
          </a:xfrm>
          <a:prstGeom prst="rect">
            <a:avLst/>
          </a:prstGeom>
        </p:spPr>
      </p:pic>
    </p:spTree>
    <p:extLst>
      <p:ext uri="{BB962C8B-B14F-4D97-AF65-F5344CB8AC3E}">
        <p14:creationId xmlns:p14="http://schemas.microsoft.com/office/powerpoint/2010/main" val="1195052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Военные песни</a:t>
            </a:r>
            <a:endParaRPr lang="ru-RU" dirty="0"/>
          </a:p>
        </p:txBody>
      </p:sp>
      <p:sp>
        <p:nvSpPr>
          <p:cNvPr id="3" name="Объект 2"/>
          <p:cNvSpPr>
            <a:spLocks noGrp="1"/>
          </p:cNvSpPr>
          <p:nvPr>
            <p:ph idx="1"/>
          </p:nvPr>
        </p:nvSpPr>
        <p:spPr>
          <a:xfrm>
            <a:off x="1944710" y="1223493"/>
            <a:ext cx="5190186" cy="5634507"/>
          </a:xfrm>
        </p:spPr>
        <p:txBody>
          <a:bodyPr>
            <a:normAutofit fontScale="77500" lnSpcReduction="20000"/>
          </a:bodyPr>
          <a:lstStyle/>
          <a:p>
            <a:pPr marL="0" indent="0">
              <a:buNone/>
            </a:pPr>
            <a:r>
              <a:rPr lang="ru-RU" b="1" dirty="0"/>
              <a:t>Когда солдаты маршируют по городу,</a:t>
            </a:r>
            <a:endParaRPr lang="ru-RU" b="1" dirty="0" smtClean="0"/>
          </a:p>
          <a:p>
            <a:pPr marL="0" indent="0">
              <a:buNone/>
            </a:pPr>
            <a:r>
              <a:rPr lang="ru-RU" dirty="0" smtClean="0"/>
              <a:t>Когда </a:t>
            </a:r>
            <a:r>
              <a:rPr lang="ru-RU" dirty="0"/>
              <a:t>солдаты маршируют по городу,</a:t>
            </a:r>
            <a:br>
              <a:rPr lang="ru-RU" dirty="0"/>
            </a:br>
            <a:r>
              <a:rPr lang="ru-RU" dirty="0"/>
              <a:t>Открывают девушки окна и двери. </a:t>
            </a:r>
            <a:br>
              <a:rPr lang="ru-RU" dirty="0"/>
            </a:br>
            <a:r>
              <a:rPr lang="ru-RU" dirty="0"/>
              <a:t/>
            </a:r>
            <a:br>
              <a:rPr lang="ru-RU" dirty="0"/>
            </a:br>
            <a:r>
              <a:rPr lang="ru-RU" dirty="0"/>
              <a:t>А почему? А потому! </a:t>
            </a:r>
            <a:br>
              <a:rPr lang="ru-RU" dirty="0"/>
            </a:br>
            <a:r>
              <a:rPr lang="ru-RU" dirty="0"/>
              <a:t>А почему? А потому! </a:t>
            </a:r>
            <a:br>
              <a:rPr lang="ru-RU" dirty="0"/>
            </a:br>
            <a:r>
              <a:rPr lang="ru-RU" dirty="0"/>
              <a:t>Только из-за </a:t>
            </a:r>
            <a:br>
              <a:rPr lang="ru-RU" dirty="0"/>
            </a:br>
            <a:r>
              <a:rPr lang="ru-RU" dirty="0" err="1"/>
              <a:t>Шингдерасса</a:t>
            </a:r>
            <a:r>
              <a:rPr lang="ru-RU" dirty="0"/>
              <a:t>, </a:t>
            </a:r>
            <a:r>
              <a:rPr lang="ru-RU" dirty="0" err="1"/>
              <a:t>бумдерассаса</a:t>
            </a:r>
            <a:r>
              <a:rPr lang="ru-RU" dirty="0"/>
              <a:t>! </a:t>
            </a:r>
            <a:br>
              <a:rPr lang="ru-RU" dirty="0"/>
            </a:br>
            <a:r>
              <a:rPr lang="ru-RU" dirty="0"/>
              <a:t>Только из-за </a:t>
            </a:r>
            <a:br>
              <a:rPr lang="ru-RU" dirty="0"/>
            </a:br>
            <a:r>
              <a:rPr lang="ru-RU" dirty="0" err="1"/>
              <a:t>Шингдерасса</a:t>
            </a:r>
            <a:r>
              <a:rPr lang="ru-RU" dirty="0"/>
              <a:t>, </a:t>
            </a:r>
            <a:r>
              <a:rPr lang="ru-RU" dirty="0" err="1"/>
              <a:t>бумдерассаса</a:t>
            </a:r>
            <a:r>
              <a:rPr lang="ru-RU" dirty="0"/>
              <a:t>! </a:t>
            </a:r>
            <a:br>
              <a:rPr lang="ru-RU" dirty="0"/>
            </a:br>
            <a:r>
              <a:rPr lang="ru-RU" dirty="0"/>
              <a:t/>
            </a:r>
            <a:br>
              <a:rPr lang="ru-RU" dirty="0"/>
            </a:br>
            <a:r>
              <a:rPr lang="ru-RU" dirty="0"/>
              <a:t>Двухцветные платки, усы и звезды </a:t>
            </a:r>
            <a:br>
              <a:rPr lang="ru-RU" dirty="0"/>
            </a:br>
            <a:r>
              <a:rPr lang="ru-RU" dirty="0"/>
              <a:t>Девушки прижимают к сердцу и целуют так охотно.</a:t>
            </a:r>
            <a:br>
              <a:rPr lang="ru-RU" dirty="0"/>
            </a:br>
            <a:r>
              <a:rPr lang="ru-RU" dirty="0"/>
              <a:t/>
            </a:r>
            <a:br>
              <a:rPr lang="ru-RU" dirty="0"/>
            </a:br>
            <a:r>
              <a:rPr lang="ru-RU" dirty="0"/>
              <a:t>А почему? А потому! </a:t>
            </a:r>
            <a:br>
              <a:rPr lang="ru-RU" dirty="0"/>
            </a:br>
            <a:r>
              <a:rPr lang="ru-RU" dirty="0"/>
              <a:t>А почему? А потому! </a:t>
            </a:r>
            <a:br>
              <a:rPr lang="ru-RU" dirty="0"/>
            </a:br>
            <a:r>
              <a:rPr lang="ru-RU" dirty="0"/>
              <a:t>Только из-за </a:t>
            </a:r>
            <a:br>
              <a:rPr lang="ru-RU" dirty="0"/>
            </a:br>
            <a:r>
              <a:rPr lang="ru-RU" dirty="0" err="1"/>
              <a:t>Шингдерасса</a:t>
            </a:r>
            <a:r>
              <a:rPr lang="ru-RU" dirty="0"/>
              <a:t>, </a:t>
            </a:r>
            <a:r>
              <a:rPr lang="ru-RU" dirty="0" err="1"/>
              <a:t>бумдерассаса</a:t>
            </a:r>
            <a:r>
              <a:rPr lang="ru-RU" dirty="0"/>
              <a:t>! </a:t>
            </a:r>
            <a:br>
              <a:rPr lang="ru-RU" dirty="0"/>
            </a:br>
            <a:r>
              <a:rPr lang="ru-RU" dirty="0"/>
              <a:t>Только из-за </a:t>
            </a:r>
            <a:br>
              <a:rPr lang="ru-RU" dirty="0"/>
            </a:br>
            <a:r>
              <a:rPr lang="ru-RU" dirty="0" err="1"/>
              <a:t>Шингдерасса</a:t>
            </a:r>
            <a:r>
              <a:rPr lang="ru-RU" dirty="0"/>
              <a:t>, </a:t>
            </a:r>
            <a:r>
              <a:rPr lang="ru-RU" dirty="0" err="1"/>
              <a:t>бумдерассаса</a:t>
            </a:r>
            <a:r>
              <a:rPr lang="ru-RU" dirty="0"/>
              <a:t>! </a:t>
            </a:r>
            <a:br>
              <a:rPr lang="ru-RU" dirty="0"/>
            </a:br>
            <a:r>
              <a:rPr lang="ru-RU" dirty="0"/>
              <a:t/>
            </a:r>
            <a:br>
              <a:rPr lang="ru-RU" dirty="0"/>
            </a:br>
            <a:r>
              <a:rPr lang="ru-RU" dirty="0"/>
              <a:t>Бутылку красного вина и кусочек жаркого </a:t>
            </a:r>
            <a:br>
              <a:rPr lang="ru-RU" dirty="0"/>
            </a:br>
            <a:r>
              <a:rPr lang="ru-RU" dirty="0"/>
              <a:t>Девушки дарят своим солдатам. </a:t>
            </a:r>
            <a:br>
              <a:rPr lang="ru-RU" dirty="0"/>
            </a:br>
            <a:r>
              <a:rPr lang="ru-RU" dirty="0"/>
              <a:t/>
            </a:r>
            <a:br>
              <a:rPr lang="ru-RU" dirty="0"/>
            </a:br>
            <a:r>
              <a:rPr lang="ru-RU" dirty="0"/>
              <a:t>А почему? А потому! </a:t>
            </a:r>
            <a:br>
              <a:rPr lang="ru-RU" dirty="0"/>
            </a:br>
            <a:r>
              <a:rPr lang="ru-RU" dirty="0"/>
              <a:t>А почему? А потому! </a:t>
            </a:r>
            <a:br>
              <a:rPr lang="ru-RU" dirty="0"/>
            </a:br>
            <a:r>
              <a:rPr lang="ru-RU" dirty="0"/>
              <a:t>Только из-за </a:t>
            </a:r>
            <a:br>
              <a:rPr lang="ru-RU" dirty="0"/>
            </a:br>
            <a:r>
              <a:rPr lang="ru-RU" dirty="0" err="1"/>
              <a:t>Шингдерасса</a:t>
            </a:r>
            <a:r>
              <a:rPr lang="ru-RU" dirty="0"/>
              <a:t>, </a:t>
            </a:r>
            <a:r>
              <a:rPr lang="ru-RU" dirty="0" err="1"/>
              <a:t>бумдерассаса</a:t>
            </a:r>
            <a:r>
              <a:rPr lang="ru-RU" dirty="0"/>
              <a:t>! </a:t>
            </a:r>
            <a:br>
              <a:rPr lang="ru-RU" dirty="0"/>
            </a:br>
            <a:r>
              <a:rPr lang="ru-RU" dirty="0"/>
              <a:t>Только из-за </a:t>
            </a:r>
            <a:br>
              <a:rPr lang="ru-RU" dirty="0"/>
            </a:br>
            <a:r>
              <a:rPr lang="ru-RU" dirty="0" err="1"/>
              <a:t>Шингдерасса</a:t>
            </a:r>
            <a:r>
              <a:rPr lang="ru-RU" dirty="0"/>
              <a:t>, </a:t>
            </a:r>
            <a:r>
              <a:rPr lang="ru-RU" dirty="0" err="1"/>
              <a:t>бумдерассаса</a:t>
            </a:r>
            <a:r>
              <a:rPr lang="ru-RU" dirty="0"/>
              <a:t>!</a:t>
            </a:r>
          </a:p>
        </p:txBody>
      </p:sp>
      <p:sp>
        <p:nvSpPr>
          <p:cNvPr id="4" name="TextBox 3"/>
          <p:cNvSpPr txBox="1"/>
          <p:nvPr/>
        </p:nvSpPr>
        <p:spPr>
          <a:xfrm>
            <a:off x="7048768" y="1223493"/>
            <a:ext cx="4198512" cy="4832092"/>
          </a:xfrm>
          <a:prstGeom prst="rect">
            <a:avLst/>
          </a:prstGeom>
          <a:noFill/>
        </p:spPr>
        <p:txBody>
          <a:bodyPr wrap="square" rtlCol="0">
            <a:spAutoFit/>
          </a:bodyPr>
          <a:lstStyle/>
          <a:p>
            <a:r>
              <a:rPr lang="ru-RU" sz="1400" b="1" dirty="0"/>
              <a:t>Любовь приносит большую </a:t>
            </a:r>
            <a:r>
              <a:rPr lang="ru-RU" sz="1400" b="1" dirty="0" smtClean="0"/>
              <a:t>радость</a:t>
            </a:r>
            <a:endParaRPr lang="ru-RU" sz="1400" dirty="0" smtClean="0"/>
          </a:p>
          <a:p>
            <a:endParaRPr lang="ru-RU" sz="1400" dirty="0"/>
          </a:p>
          <a:p>
            <a:r>
              <a:rPr lang="ru-RU" sz="1400" dirty="0" smtClean="0"/>
              <a:t>Любовь </a:t>
            </a:r>
            <a:r>
              <a:rPr lang="ru-RU" sz="1400" dirty="0"/>
              <a:t>приносит большую радость, </a:t>
            </a:r>
            <a:br>
              <a:rPr lang="ru-RU" sz="1400" dirty="0"/>
            </a:br>
            <a:r>
              <a:rPr lang="ru-RU" sz="1400" dirty="0"/>
              <a:t>Это знают все люди. </a:t>
            </a:r>
            <a:br>
              <a:rPr lang="ru-RU" sz="1400" dirty="0"/>
            </a:br>
            <a:r>
              <a:rPr lang="ru-RU" sz="1400" dirty="0"/>
              <a:t>Я знаю одно прекрасное сокровище </a:t>
            </a:r>
            <a:br>
              <a:rPr lang="ru-RU" sz="1400" dirty="0"/>
            </a:br>
            <a:r>
              <a:rPr lang="ru-RU" sz="1400" dirty="0"/>
              <a:t>С тёмно-карими глазами, </a:t>
            </a:r>
            <a:br>
              <a:rPr lang="ru-RU" sz="1400" dirty="0"/>
            </a:br>
            <a:r>
              <a:rPr lang="ru-RU" sz="1400" dirty="0"/>
              <a:t>Которая мне, которая мне, </a:t>
            </a:r>
            <a:br>
              <a:rPr lang="ru-RU" sz="1400" dirty="0"/>
            </a:br>
            <a:r>
              <a:rPr lang="ru-RU" sz="1400" dirty="0"/>
              <a:t>Которая мне радует сердце. </a:t>
            </a:r>
            <a:br>
              <a:rPr lang="ru-RU" sz="1400" dirty="0"/>
            </a:br>
            <a:r>
              <a:rPr lang="ru-RU" sz="1400" dirty="0"/>
              <a:t/>
            </a:r>
            <a:br>
              <a:rPr lang="ru-RU" sz="1400" dirty="0"/>
            </a:br>
            <a:r>
              <a:rPr lang="ru-RU" sz="1400" dirty="0"/>
              <a:t>Она написала мне письмецо: </a:t>
            </a:r>
            <a:br>
              <a:rPr lang="ru-RU" sz="1400" dirty="0"/>
            </a:br>
            <a:r>
              <a:rPr lang="ru-RU" sz="1400" dirty="0"/>
              <a:t>Я должен оставаться ей верным. </a:t>
            </a:r>
            <a:br>
              <a:rPr lang="ru-RU" sz="1400" dirty="0"/>
            </a:br>
            <a:r>
              <a:rPr lang="ru-RU" sz="1400" dirty="0"/>
              <a:t>На это я послал ей букетик </a:t>
            </a:r>
            <a:br>
              <a:rPr lang="ru-RU" sz="1400" dirty="0"/>
            </a:br>
            <a:r>
              <a:rPr lang="ru-RU" sz="1400" dirty="0"/>
              <a:t>Из розмарина и гвоздик: </a:t>
            </a:r>
            <a:br>
              <a:rPr lang="ru-RU" sz="1400" dirty="0"/>
            </a:br>
            <a:r>
              <a:rPr lang="ru-RU" sz="1400" dirty="0"/>
              <a:t>Она должна, она должна, </a:t>
            </a:r>
            <a:br>
              <a:rPr lang="ru-RU" sz="1400" dirty="0"/>
            </a:br>
            <a:r>
              <a:rPr lang="ru-RU" sz="1400" dirty="0"/>
              <a:t>Она должна быть моей. </a:t>
            </a:r>
            <a:br>
              <a:rPr lang="ru-RU" sz="1400" dirty="0"/>
            </a:br>
            <a:r>
              <a:rPr lang="ru-RU" sz="1400" dirty="0"/>
              <a:t/>
            </a:r>
            <a:br>
              <a:rPr lang="ru-RU" sz="1400" dirty="0"/>
            </a:br>
            <a:r>
              <a:rPr lang="ru-RU" sz="1400" dirty="0"/>
              <a:t>Она должна быть моей, </a:t>
            </a:r>
            <a:br>
              <a:rPr lang="ru-RU" sz="1400" dirty="0"/>
            </a:br>
            <a:r>
              <a:rPr lang="ru-RU" sz="1400" dirty="0"/>
              <a:t>Не принадлежать никому другому. </a:t>
            </a:r>
            <a:br>
              <a:rPr lang="ru-RU" sz="1400" dirty="0"/>
            </a:br>
            <a:r>
              <a:rPr lang="ru-RU" sz="1400" dirty="0"/>
              <a:t>Так будем жить мы в радости и скорби, </a:t>
            </a:r>
            <a:br>
              <a:rPr lang="ru-RU" sz="1400" dirty="0"/>
            </a:br>
            <a:r>
              <a:rPr lang="ru-RU" sz="1400" dirty="0"/>
              <a:t>Пока смерть не разлучит нас. </a:t>
            </a:r>
            <a:br>
              <a:rPr lang="ru-RU" sz="1400" dirty="0"/>
            </a:br>
            <a:r>
              <a:rPr lang="ru-RU" sz="1400" dirty="0"/>
              <a:t>Прощай, прощай, </a:t>
            </a:r>
            <a:br>
              <a:rPr lang="ru-RU" sz="1400" dirty="0"/>
            </a:br>
            <a:r>
              <a:rPr lang="ru-RU" sz="1400" dirty="0"/>
              <a:t>Прощай, дорогая, прощай</a:t>
            </a:r>
          </a:p>
        </p:txBody>
      </p:sp>
    </p:spTree>
    <p:extLst>
      <p:ext uri="{BB962C8B-B14F-4D97-AF65-F5344CB8AC3E}">
        <p14:creationId xmlns:p14="http://schemas.microsoft.com/office/powerpoint/2010/main" val="1807149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Военные песни</a:t>
            </a:r>
            <a:endParaRPr lang="ru-RU" dirty="0"/>
          </a:p>
        </p:txBody>
      </p:sp>
      <p:sp>
        <p:nvSpPr>
          <p:cNvPr id="3" name="Объект 2"/>
          <p:cNvSpPr>
            <a:spLocks noGrp="1"/>
          </p:cNvSpPr>
          <p:nvPr>
            <p:ph idx="1"/>
          </p:nvPr>
        </p:nvSpPr>
        <p:spPr>
          <a:xfrm>
            <a:off x="2292440" y="1403797"/>
            <a:ext cx="5074276" cy="5454203"/>
          </a:xfrm>
        </p:spPr>
        <p:txBody>
          <a:bodyPr>
            <a:normAutofit fontScale="92500" lnSpcReduction="20000"/>
          </a:bodyPr>
          <a:lstStyle/>
          <a:p>
            <a:pPr marL="0" indent="0">
              <a:buNone/>
            </a:pPr>
            <a:r>
              <a:rPr lang="ru-RU" b="1" dirty="0" smtClean="0"/>
              <a:t>В лесу, в зелёном лесу</a:t>
            </a:r>
            <a:endParaRPr lang="ru-RU" b="1" dirty="0"/>
          </a:p>
          <a:p>
            <a:pPr marL="0" indent="0">
              <a:buNone/>
            </a:pPr>
            <a:r>
              <a:rPr lang="ru-RU" dirty="0" smtClean="0"/>
              <a:t>В </a:t>
            </a:r>
            <a:r>
              <a:rPr lang="ru-RU" dirty="0"/>
              <a:t>лесу, в зелёном лесу </a:t>
            </a:r>
            <a:br>
              <a:rPr lang="ru-RU" dirty="0"/>
            </a:br>
            <a:r>
              <a:rPr lang="ru-RU" dirty="0"/>
              <a:t>Там стоит домик лесника, </a:t>
            </a:r>
            <a:br>
              <a:rPr lang="ru-RU" dirty="0"/>
            </a:br>
            <a:r>
              <a:rPr lang="ru-RU" dirty="0"/>
              <a:t>Оттуда выглядывает каждое утро, </a:t>
            </a:r>
            <a:br>
              <a:rPr lang="ru-RU" dirty="0"/>
            </a:br>
            <a:r>
              <a:rPr lang="ru-RU" dirty="0"/>
              <a:t>Такая весёлая и свободная от забот, </a:t>
            </a:r>
            <a:br>
              <a:rPr lang="ru-RU" dirty="0"/>
            </a:br>
            <a:r>
              <a:rPr lang="ru-RU" dirty="0"/>
              <a:t>Дочь лесника, </a:t>
            </a:r>
            <a:br>
              <a:rPr lang="ru-RU" dirty="0"/>
            </a:br>
            <a:r>
              <a:rPr lang="ru-RU" dirty="0"/>
              <a:t>Дочь лесника, такая весёлая, </a:t>
            </a:r>
            <a:br>
              <a:rPr lang="ru-RU" dirty="0"/>
            </a:br>
            <a:r>
              <a:rPr lang="ru-RU" dirty="0"/>
              <a:t>Дочь лесника. </a:t>
            </a:r>
            <a:br>
              <a:rPr lang="ru-RU" dirty="0"/>
            </a:br>
            <a:r>
              <a:rPr lang="ru-RU" dirty="0"/>
              <a:t/>
            </a:r>
            <a:br>
              <a:rPr lang="ru-RU" dirty="0"/>
            </a:br>
            <a:r>
              <a:rPr lang="ru-RU" dirty="0"/>
              <a:t>Лора, Лора, Лора, Лора, </a:t>
            </a:r>
            <a:br>
              <a:rPr lang="ru-RU" dirty="0"/>
            </a:br>
            <a:r>
              <a:rPr lang="ru-RU" dirty="0"/>
              <a:t>Прекрасны девушки </a:t>
            </a:r>
            <a:br>
              <a:rPr lang="ru-RU" dirty="0"/>
            </a:br>
            <a:r>
              <a:rPr lang="ru-RU" dirty="0"/>
              <a:t>Семнадцати, восемнадцати лет. </a:t>
            </a:r>
            <a:br>
              <a:rPr lang="ru-RU" dirty="0"/>
            </a:br>
            <a:r>
              <a:rPr lang="ru-RU" dirty="0"/>
              <a:t>Лора, Лора, Лора, Лора, </a:t>
            </a:r>
            <a:br>
              <a:rPr lang="ru-RU" dirty="0"/>
            </a:br>
            <a:r>
              <a:rPr lang="ru-RU" dirty="0"/>
              <a:t>Везде есть прекрасные девушки; </a:t>
            </a:r>
            <a:br>
              <a:rPr lang="ru-RU" dirty="0"/>
            </a:br>
            <a:r>
              <a:rPr lang="ru-RU" dirty="0"/>
              <a:t>Приходит весна в долину, </a:t>
            </a:r>
            <a:br>
              <a:rPr lang="ru-RU" dirty="0"/>
            </a:br>
            <a:r>
              <a:rPr lang="ru-RU" dirty="0"/>
              <a:t>Передайте привет Лоре, прощай, прощай, прощай. </a:t>
            </a:r>
            <a:br>
              <a:rPr lang="ru-RU" dirty="0"/>
            </a:br>
            <a:r>
              <a:rPr lang="ru-RU" dirty="0"/>
              <a:t/>
            </a:r>
            <a:br>
              <a:rPr lang="ru-RU" dirty="0"/>
            </a:br>
            <a:r>
              <a:rPr lang="ru-RU" dirty="0"/>
              <a:t>Лесник и его дочь – </a:t>
            </a:r>
            <a:br>
              <a:rPr lang="ru-RU" dirty="0"/>
            </a:br>
            <a:r>
              <a:rPr lang="ru-RU" dirty="0"/>
              <a:t>Оба прекрасно стреляют. </a:t>
            </a:r>
            <a:br>
              <a:rPr lang="ru-RU" dirty="0"/>
            </a:br>
            <a:r>
              <a:rPr lang="ru-RU" dirty="0"/>
              <a:t>Лесник подстрелил оленя, </a:t>
            </a:r>
            <a:br>
              <a:rPr lang="ru-RU" dirty="0"/>
            </a:br>
            <a:r>
              <a:rPr lang="ru-RU" dirty="0"/>
              <a:t>Дочь затронула парнишку </a:t>
            </a:r>
            <a:br>
              <a:rPr lang="ru-RU" dirty="0"/>
            </a:br>
            <a:r>
              <a:rPr lang="ru-RU" dirty="0"/>
              <a:t>Глубоко в сердце. </a:t>
            </a:r>
            <a:br>
              <a:rPr lang="ru-RU" dirty="0"/>
            </a:br>
            <a:r>
              <a:rPr lang="ru-RU" dirty="0"/>
              <a:t>Глубоко в юном, юном сердце, </a:t>
            </a:r>
            <a:br>
              <a:rPr lang="ru-RU" dirty="0"/>
            </a:br>
            <a:r>
              <a:rPr lang="ru-RU" dirty="0"/>
              <a:t>Глубоко в юном сердце.</a:t>
            </a:r>
          </a:p>
        </p:txBody>
      </p:sp>
      <p:sp>
        <p:nvSpPr>
          <p:cNvPr id="4" name="TextBox 3"/>
          <p:cNvSpPr txBox="1"/>
          <p:nvPr/>
        </p:nvSpPr>
        <p:spPr>
          <a:xfrm>
            <a:off x="7366716" y="624110"/>
            <a:ext cx="4528534" cy="6124754"/>
          </a:xfrm>
          <a:prstGeom prst="rect">
            <a:avLst/>
          </a:prstGeom>
          <a:noFill/>
        </p:spPr>
        <p:txBody>
          <a:bodyPr wrap="square" rtlCol="0">
            <a:spAutoFit/>
          </a:bodyPr>
          <a:lstStyle/>
          <a:p>
            <a:r>
              <a:rPr lang="ru-RU" sz="1400" b="1" dirty="0" smtClean="0"/>
              <a:t>Эрика</a:t>
            </a:r>
          </a:p>
          <a:p>
            <a:endParaRPr lang="ru-RU" sz="1400" dirty="0"/>
          </a:p>
          <a:p>
            <a:r>
              <a:rPr lang="ru-RU" sz="1400" dirty="0" smtClean="0"/>
              <a:t>На </a:t>
            </a:r>
            <a:r>
              <a:rPr lang="ru-RU" sz="1400" dirty="0"/>
              <a:t>лугу цветет маленький цветочек, </a:t>
            </a:r>
            <a:br>
              <a:rPr lang="ru-RU" sz="1400" dirty="0"/>
            </a:br>
            <a:r>
              <a:rPr lang="ru-RU" sz="1400" dirty="0"/>
              <a:t>Он называется Эрика. </a:t>
            </a:r>
            <a:br>
              <a:rPr lang="ru-RU" sz="1400" dirty="0"/>
            </a:br>
            <a:r>
              <a:rPr lang="ru-RU" sz="1400" dirty="0"/>
              <a:t>Сотни тысяч маленьких пчелок </a:t>
            </a:r>
            <a:br>
              <a:rPr lang="ru-RU" sz="1400" dirty="0"/>
            </a:br>
            <a:r>
              <a:rPr lang="ru-RU" sz="1400" dirty="0"/>
              <a:t>Роятся вокруг Эрики, </a:t>
            </a:r>
            <a:br>
              <a:rPr lang="ru-RU" sz="1400" dirty="0"/>
            </a:br>
            <a:r>
              <a:rPr lang="ru-RU" sz="1400" dirty="0"/>
              <a:t>Потому что ее сердце наполнено сладостью. </a:t>
            </a:r>
            <a:br>
              <a:rPr lang="ru-RU" sz="1400" dirty="0"/>
            </a:br>
            <a:r>
              <a:rPr lang="ru-RU" sz="1400" dirty="0"/>
              <a:t>Нежный запах исходит от цветочного платья. </a:t>
            </a:r>
            <a:br>
              <a:rPr lang="ru-RU" sz="1400" dirty="0"/>
            </a:br>
            <a:r>
              <a:rPr lang="ru-RU" sz="1400" dirty="0"/>
              <a:t>На лугу цветет маленький цветочек, </a:t>
            </a:r>
            <a:br>
              <a:rPr lang="ru-RU" sz="1400" dirty="0"/>
            </a:br>
            <a:r>
              <a:rPr lang="ru-RU" sz="1400" dirty="0"/>
              <a:t>Он называется Эрика. </a:t>
            </a:r>
            <a:br>
              <a:rPr lang="ru-RU" sz="1400" dirty="0"/>
            </a:br>
            <a:r>
              <a:rPr lang="ru-RU" sz="1400" dirty="0"/>
              <a:t/>
            </a:r>
            <a:br>
              <a:rPr lang="ru-RU" sz="1400" dirty="0"/>
            </a:br>
            <a:r>
              <a:rPr lang="ru-RU" sz="1400" dirty="0"/>
              <a:t>На Родине живет маленькая девочка, </a:t>
            </a:r>
            <a:br>
              <a:rPr lang="ru-RU" sz="1400" dirty="0"/>
            </a:br>
            <a:r>
              <a:rPr lang="ru-RU" sz="1400" dirty="0"/>
              <a:t>И ее зовут Эрика. </a:t>
            </a:r>
            <a:br>
              <a:rPr lang="ru-RU" sz="1400" dirty="0"/>
            </a:br>
            <a:r>
              <a:rPr lang="ru-RU" sz="1400" dirty="0"/>
              <a:t>Эта девушка — мое настоящее сокровище </a:t>
            </a:r>
            <a:br>
              <a:rPr lang="ru-RU" sz="1400" dirty="0"/>
            </a:br>
            <a:r>
              <a:rPr lang="ru-RU" sz="1400" dirty="0"/>
              <a:t>И мое счастье — Эрика. </a:t>
            </a:r>
            <a:br>
              <a:rPr lang="ru-RU" sz="1400" dirty="0"/>
            </a:br>
            <a:r>
              <a:rPr lang="ru-RU" sz="1400" dirty="0"/>
              <a:t>Когда вереск цветет красно-лиловым, </a:t>
            </a:r>
            <a:br>
              <a:rPr lang="ru-RU" sz="1400" dirty="0"/>
            </a:br>
            <a:r>
              <a:rPr lang="ru-RU" sz="1400" dirty="0"/>
              <a:t>Пою я эту песню ей в приветствие. </a:t>
            </a:r>
            <a:br>
              <a:rPr lang="ru-RU" sz="1400" dirty="0"/>
            </a:br>
            <a:r>
              <a:rPr lang="ru-RU" sz="1400" dirty="0"/>
              <a:t>На лугу цветет маленькая девочка, </a:t>
            </a:r>
            <a:br>
              <a:rPr lang="ru-RU" sz="1400" dirty="0"/>
            </a:br>
            <a:r>
              <a:rPr lang="ru-RU" sz="1400" dirty="0"/>
              <a:t>И ее зовут Эрика. </a:t>
            </a:r>
            <a:br>
              <a:rPr lang="ru-RU" sz="1400" dirty="0"/>
            </a:br>
            <a:r>
              <a:rPr lang="ru-RU" sz="1400" dirty="0"/>
              <a:t/>
            </a:r>
            <a:br>
              <a:rPr lang="ru-RU" sz="1400" dirty="0"/>
            </a:br>
            <a:r>
              <a:rPr lang="ru-RU" sz="1400" dirty="0"/>
              <a:t>В моей комнатке тоже цветет цветочек, </a:t>
            </a:r>
            <a:br>
              <a:rPr lang="ru-RU" sz="1400" dirty="0"/>
            </a:br>
            <a:r>
              <a:rPr lang="ru-RU" sz="1400" dirty="0"/>
              <a:t>И его зовут Эрика. </a:t>
            </a:r>
            <a:br>
              <a:rPr lang="ru-RU" sz="1400" dirty="0"/>
            </a:br>
            <a:r>
              <a:rPr lang="ru-RU" sz="1400" dirty="0"/>
              <a:t>На рассвете и в сумерках </a:t>
            </a:r>
            <a:br>
              <a:rPr lang="ru-RU" sz="1400" dirty="0"/>
            </a:br>
            <a:r>
              <a:rPr lang="ru-RU" sz="1400" dirty="0"/>
              <a:t>глядит на меня Эрика </a:t>
            </a:r>
            <a:br>
              <a:rPr lang="ru-RU" sz="1400" dirty="0"/>
            </a:br>
            <a:r>
              <a:rPr lang="ru-RU" sz="1400" dirty="0"/>
              <a:t>И потом спрашивает меня громко: </a:t>
            </a:r>
            <a:br>
              <a:rPr lang="ru-RU" sz="1400" dirty="0"/>
            </a:br>
            <a:r>
              <a:rPr lang="ru-RU" sz="1400" dirty="0"/>
              <a:t>"Ты думаешь о своей маленькой невесте? </a:t>
            </a:r>
            <a:br>
              <a:rPr lang="ru-RU" sz="1400" dirty="0"/>
            </a:br>
            <a:r>
              <a:rPr lang="ru-RU" sz="1400" dirty="0"/>
              <a:t>На Родине плачет по тебе девочка, </a:t>
            </a:r>
            <a:br>
              <a:rPr lang="ru-RU" sz="1400" dirty="0"/>
            </a:br>
            <a:r>
              <a:rPr lang="ru-RU" sz="1400" dirty="0"/>
              <a:t>И ее зовут Эрика".</a:t>
            </a:r>
          </a:p>
        </p:txBody>
      </p:sp>
    </p:spTree>
    <p:extLst>
      <p:ext uri="{BB962C8B-B14F-4D97-AF65-F5344CB8AC3E}">
        <p14:creationId xmlns:p14="http://schemas.microsoft.com/office/powerpoint/2010/main" val="1587904564"/>
      </p:ext>
    </p:extLst>
  </p:cSld>
  <p:clrMapOvr>
    <a:masterClrMapping/>
  </p:clrMapOvr>
</p:sld>
</file>

<file path=ppt/theme/theme1.xml><?xml version="1.0" encoding="utf-8"?>
<a:theme xmlns:a="http://schemas.openxmlformats.org/drawingml/2006/main" name="Легкий дым">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234</TotalTime>
  <Words>1588</Words>
  <Application>Microsoft Office PowerPoint</Application>
  <PresentationFormat>Широкоэкранный</PresentationFormat>
  <Paragraphs>199</Paragraphs>
  <Slides>19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19</vt:i4>
      </vt:variant>
    </vt:vector>
  </HeadingPairs>
  <TitlesOfParts>
    <vt:vector size="23" baseType="lpstr">
      <vt:lpstr>Arial</vt:lpstr>
      <vt:lpstr>Century Gothic</vt:lpstr>
      <vt:lpstr>Wingdings 3</vt:lpstr>
      <vt:lpstr>Легкий дым</vt:lpstr>
      <vt:lpstr>Вторая Мировая Война в искусстве Германии</vt:lpstr>
      <vt:lpstr>Кино</vt:lpstr>
      <vt:lpstr>Кино </vt:lpstr>
      <vt:lpstr>Кино </vt:lpstr>
      <vt:lpstr>Кино </vt:lpstr>
      <vt:lpstr>Кино </vt:lpstr>
      <vt:lpstr>Кино </vt:lpstr>
      <vt:lpstr>Военные песни</vt:lpstr>
      <vt:lpstr>Военные песни</vt:lpstr>
      <vt:lpstr>Военные песни</vt:lpstr>
      <vt:lpstr>Памятник в Берлине: Советский военный мемориал в Трептов-парке </vt:lpstr>
      <vt:lpstr>Памятник в Берлине: Советский военный мемориал в Трептов-парке </vt:lpstr>
      <vt:lpstr>Памятник в Берлине: Советский военный мемориал в Трептов-парке </vt:lpstr>
      <vt:lpstr>Немецкая поэзия военных лет</vt:lpstr>
      <vt:lpstr>Немецкая поэзия военных лет</vt:lpstr>
      <vt:lpstr>Немецкая поэзия военныхлет</vt:lpstr>
      <vt:lpstr>Немецкая поэзия военных лет</vt:lpstr>
      <vt:lpstr>Немецкие писатели о войне</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Вторая Мировая Война в искусстве Германии</dc:title>
  <dc:creator>Windows User</dc:creator>
  <cp:lastModifiedBy>Windows User</cp:lastModifiedBy>
  <cp:revision>16</cp:revision>
  <dcterms:created xsi:type="dcterms:W3CDTF">2015-05-04T19:31:50Z</dcterms:created>
  <dcterms:modified xsi:type="dcterms:W3CDTF">2015-05-05T06:54:08Z</dcterms:modified>
</cp:coreProperties>
</file>