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7" r:id="rId6"/>
    <p:sldId id="260" r:id="rId7"/>
    <p:sldId id="258" r:id="rId8"/>
    <p:sldId id="261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70052-C63D-46D8-AF7C-466633D51867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C147F-C8BE-49D8-818B-11E644380CCC}">
      <dgm:prSet phldrT="[Текст]"/>
      <dgm:spPr/>
      <dgm:t>
        <a:bodyPr/>
        <a:lstStyle/>
        <a:p>
          <a:r>
            <a: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Основная профессиональная образовательная программа</a:t>
          </a:r>
        </a:p>
      </dgm:t>
    </dgm:pt>
    <dgm:pt modelId="{478AAE43-EBF6-43BA-9EB6-C064EFA560D4}" type="parTrans" cxnId="{E03D9E21-9228-4DC3-8BB5-99259EAEFDE8}">
      <dgm:prSet/>
      <dgm:spPr/>
      <dgm:t>
        <a:bodyPr/>
        <a:lstStyle/>
        <a:p>
          <a:endParaRPr lang="ru-RU"/>
        </a:p>
      </dgm:t>
    </dgm:pt>
    <dgm:pt modelId="{4365F008-BC97-4327-9D57-6C5BED5D73F7}" type="sibTrans" cxnId="{E03D9E21-9228-4DC3-8BB5-99259EAEFDE8}">
      <dgm:prSet/>
      <dgm:spPr/>
      <dgm:t>
        <a:bodyPr/>
        <a:lstStyle/>
        <a:p>
          <a:endParaRPr lang="ru-RU"/>
        </a:p>
      </dgm:t>
    </dgm:pt>
    <dgm:pt modelId="{AF8A753A-4157-467F-AD91-EA8B19FCF5B7}">
      <dgm:prSet phldrT="[Текст]"/>
      <dgm:spPr/>
      <dgm:t>
        <a:bodyPr/>
        <a:lstStyle/>
        <a:p>
          <a:r>
            <a:rPr lang="ru-RU" dirty="0"/>
            <a:t>Что обязательно?</a:t>
          </a:r>
        </a:p>
      </dgm:t>
    </dgm:pt>
    <dgm:pt modelId="{366FEBA9-C8FA-4CD5-857A-D02AF405E72E}" type="parTrans" cxnId="{FE12DF5B-C2D5-46DB-BDB6-CA04B73C014D}">
      <dgm:prSet/>
      <dgm:spPr/>
      <dgm:t>
        <a:bodyPr/>
        <a:lstStyle/>
        <a:p>
          <a:endParaRPr lang="ru-RU"/>
        </a:p>
      </dgm:t>
    </dgm:pt>
    <dgm:pt modelId="{A9A037B6-0840-44EB-8D23-039818FC5CBB}" type="sibTrans" cxnId="{FE12DF5B-C2D5-46DB-BDB6-CA04B73C014D}">
      <dgm:prSet/>
      <dgm:spPr/>
      <dgm:t>
        <a:bodyPr/>
        <a:lstStyle/>
        <a:p>
          <a:endParaRPr lang="ru-RU"/>
        </a:p>
      </dgm:t>
    </dgm:pt>
    <dgm:pt modelId="{62BB1D25-41D3-4D18-9AA1-2EB9A92AD024}">
      <dgm:prSet phldrT="[Текст]"/>
      <dgm:spPr/>
      <dgm:t>
        <a:bodyPr/>
        <a:lstStyle/>
        <a:p>
          <a:r>
            <a:rPr lang="ru-RU" dirty="0"/>
            <a:t>Что запрещено?</a:t>
          </a:r>
        </a:p>
      </dgm:t>
    </dgm:pt>
    <dgm:pt modelId="{10089EA1-D5C1-4F8C-A3EE-E742015D7E2B}" type="parTrans" cxnId="{39A1EA78-BECE-4F13-8179-F9DAB447A712}">
      <dgm:prSet/>
      <dgm:spPr/>
      <dgm:t>
        <a:bodyPr/>
        <a:lstStyle/>
        <a:p>
          <a:endParaRPr lang="ru-RU"/>
        </a:p>
      </dgm:t>
    </dgm:pt>
    <dgm:pt modelId="{F49DEA91-048E-42B6-850A-FEFD2C7E02C0}" type="sibTrans" cxnId="{39A1EA78-BECE-4F13-8179-F9DAB447A712}">
      <dgm:prSet/>
      <dgm:spPr/>
      <dgm:t>
        <a:bodyPr/>
        <a:lstStyle/>
        <a:p>
          <a:endParaRPr lang="ru-RU"/>
        </a:p>
      </dgm:t>
    </dgm:pt>
    <dgm:pt modelId="{F13984B4-C4CB-400B-9B10-7C4B21B7B678}">
      <dgm:prSet phldrT="[Текст]"/>
      <dgm:spPr/>
      <dgm:t>
        <a:bodyPr/>
        <a:lstStyle/>
        <a:p>
          <a:r>
            <a:rPr lang="ru-RU" dirty="0"/>
            <a:t>Что возможно?</a:t>
          </a:r>
        </a:p>
      </dgm:t>
    </dgm:pt>
    <dgm:pt modelId="{0C9D5CA6-BA36-4D4A-9CB8-7834D4AD3CE3}" type="parTrans" cxnId="{A203CF7B-E07A-401B-A829-B1160C7296EF}">
      <dgm:prSet/>
      <dgm:spPr/>
      <dgm:t>
        <a:bodyPr/>
        <a:lstStyle/>
        <a:p>
          <a:endParaRPr lang="ru-RU"/>
        </a:p>
      </dgm:t>
    </dgm:pt>
    <dgm:pt modelId="{C3985FE0-7127-4764-B8FC-75DC40468C41}" type="sibTrans" cxnId="{A203CF7B-E07A-401B-A829-B1160C7296EF}">
      <dgm:prSet/>
      <dgm:spPr/>
      <dgm:t>
        <a:bodyPr/>
        <a:lstStyle/>
        <a:p>
          <a:endParaRPr lang="ru-RU"/>
        </a:p>
      </dgm:t>
    </dgm:pt>
    <dgm:pt modelId="{8A4B609E-39CE-42FB-BBB4-264F33D178A6}" type="pres">
      <dgm:prSet presAssocID="{4B070052-C63D-46D8-AF7C-466633D5186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5FE2870-015D-4382-A7A1-B788B01C627B}" type="pres">
      <dgm:prSet presAssocID="{115C147F-C8BE-49D8-818B-11E644380CCC}" presName="singleCycle" presStyleCnt="0"/>
      <dgm:spPr/>
    </dgm:pt>
    <dgm:pt modelId="{3567FE99-138E-4503-9F54-1348AC7CA576}" type="pres">
      <dgm:prSet presAssocID="{115C147F-C8BE-49D8-818B-11E644380CCC}" presName="singleCenter" presStyleLbl="node1" presStyleIdx="0" presStyleCnt="4" custScaleX="184447" custLinFactNeighborX="-368" custLinFactNeighborY="-8523">
        <dgm:presLayoutVars>
          <dgm:chMax val="7"/>
          <dgm:chPref val="7"/>
        </dgm:presLayoutVars>
      </dgm:prSet>
      <dgm:spPr/>
    </dgm:pt>
    <dgm:pt modelId="{772ED9F7-1AA3-4F8F-B575-AF6446E36EB2}" type="pres">
      <dgm:prSet presAssocID="{366FEBA9-C8FA-4CD5-857A-D02AF405E72E}" presName="Name56" presStyleLbl="parChTrans1D2" presStyleIdx="0" presStyleCnt="3"/>
      <dgm:spPr/>
    </dgm:pt>
    <dgm:pt modelId="{093879DA-0CB2-49C0-8EA3-CF70C29914D7}" type="pres">
      <dgm:prSet presAssocID="{AF8A753A-4157-467F-AD91-EA8B19FCF5B7}" presName="text0" presStyleLbl="node1" presStyleIdx="1" presStyleCnt="4" custScaleX="291874">
        <dgm:presLayoutVars>
          <dgm:bulletEnabled val="1"/>
        </dgm:presLayoutVars>
      </dgm:prSet>
      <dgm:spPr/>
    </dgm:pt>
    <dgm:pt modelId="{14288D43-50CE-4C46-95CF-1B76EB15EACC}" type="pres">
      <dgm:prSet presAssocID="{10089EA1-D5C1-4F8C-A3EE-E742015D7E2B}" presName="Name56" presStyleLbl="parChTrans1D2" presStyleIdx="1" presStyleCnt="3"/>
      <dgm:spPr/>
    </dgm:pt>
    <dgm:pt modelId="{38FE101F-12F5-41A7-B410-49C4C925CC8F}" type="pres">
      <dgm:prSet presAssocID="{62BB1D25-41D3-4D18-9AA1-2EB9A92AD024}" presName="text0" presStyleLbl="node1" presStyleIdx="2" presStyleCnt="4" custScaleX="296160" custRadScaleRad="106901" custRadScaleInc="5825">
        <dgm:presLayoutVars>
          <dgm:bulletEnabled val="1"/>
        </dgm:presLayoutVars>
      </dgm:prSet>
      <dgm:spPr/>
    </dgm:pt>
    <dgm:pt modelId="{9A74B655-9624-4ABA-ABBB-34EC0527B835}" type="pres">
      <dgm:prSet presAssocID="{0C9D5CA6-BA36-4D4A-9CB8-7834D4AD3CE3}" presName="Name56" presStyleLbl="parChTrans1D2" presStyleIdx="2" presStyleCnt="3"/>
      <dgm:spPr/>
    </dgm:pt>
    <dgm:pt modelId="{E20AC0D5-06DF-4856-8C81-12F7DEC78B67}" type="pres">
      <dgm:prSet presAssocID="{F13984B4-C4CB-400B-9B10-7C4B21B7B678}" presName="text0" presStyleLbl="node1" presStyleIdx="3" presStyleCnt="4" custScaleX="283006" custRadScaleRad="106994" custRadScaleInc="-8900">
        <dgm:presLayoutVars>
          <dgm:bulletEnabled val="1"/>
        </dgm:presLayoutVars>
      </dgm:prSet>
      <dgm:spPr/>
    </dgm:pt>
  </dgm:ptLst>
  <dgm:cxnLst>
    <dgm:cxn modelId="{D2C4F61A-7370-4EC5-B7A2-59DB9EC41031}" type="presOf" srcId="{0C9D5CA6-BA36-4D4A-9CB8-7834D4AD3CE3}" destId="{9A74B655-9624-4ABA-ABBB-34EC0527B835}" srcOrd="0" destOrd="0" presId="urn:microsoft.com/office/officeart/2008/layout/RadialCluster"/>
    <dgm:cxn modelId="{E03D9E21-9228-4DC3-8BB5-99259EAEFDE8}" srcId="{4B070052-C63D-46D8-AF7C-466633D51867}" destId="{115C147F-C8BE-49D8-818B-11E644380CCC}" srcOrd="0" destOrd="0" parTransId="{478AAE43-EBF6-43BA-9EB6-C064EFA560D4}" sibTransId="{4365F008-BC97-4327-9D57-6C5BED5D73F7}"/>
    <dgm:cxn modelId="{9D922A25-7C6A-4131-B81D-7F472BD30700}" type="presOf" srcId="{F13984B4-C4CB-400B-9B10-7C4B21B7B678}" destId="{E20AC0D5-06DF-4856-8C81-12F7DEC78B67}" srcOrd="0" destOrd="0" presId="urn:microsoft.com/office/officeart/2008/layout/RadialCluster"/>
    <dgm:cxn modelId="{FE12DF5B-C2D5-46DB-BDB6-CA04B73C014D}" srcId="{115C147F-C8BE-49D8-818B-11E644380CCC}" destId="{AF8A753A-4157-467F-AD91-EA8B19FCF5B7}" srcOrd="0" destOrd="0" parTransId="{366FEBA9-C8FA-4CD5-857A-D02AF405E72E}" sibTransId="{A9A037B6-0840-44EB-8D23-039818FC5CBB}"/>
    <dgm:cxn modelId="{5E5CF249-31A5-4515-B60C-89EEDFE0C063}" type="presOf" srcId="{AF8A753A-4157-467F-AD91-EA8B19FCF5B7}" destId="{093879DA-0CB2-49C0-8EA3-CF70C29914D7}" srcOrd="0" destOrd="0" presId="urn:microsoft.com/office/officeart/2008/layout/RadialCluster"/>
    <dgm:cxn modelId="{93506C77-11D9-45AA-B982-877B0DB15D1B}" type="presOf" srcId="{366FEBA9-C8FA-4CD5-857A-D02AF405E72E}" destId="{772ED9F7-1AA3-4F8F-B575-AF6446E36EB2}" srcOrd="0" destOrd="0" presId="urn:microsoft.com/office/officeart/2008/layout/RadialCluster"/>
    <dgm:cxn modelId="{39A1EA78-BECE-4F13-8179-F9DAB447A712}" srcId="{115C147F-C8BE-49D8-818B-11E644380CCC}" destId="{62BB1D25-41D3-4D18-9AA1-2EB9A92AD024}" srcOrd="1" destOrd="0" parTransId="{10089EA1-D5C1-4F8C-A3EE-E742015D7E2B}" sibTransId="{F49DEA91-048E-42B6-850A-FEFD2C7E02C0}"/>
    <dgm:cxn modelId="{A203CF7B-E07A-401B-A829-B1160C7296EF}" srcId="{115C147F-C8BE-49D8-818B-11E644380CCC}" destId="{F13984B4-C4CB-400B-9B10-7C4B21B7B678}" srcOrd="2" destOrd="0" parTransId="{0C9D5CA6-BA36-4D4A-9CB8-7834D4AD3CE3}" sibTransId="{C3985FE0-7127-4764-B8FC-75DC40468C41}"/>
    <dgm:cxn modelId="{86CEC69D-630C-495A-916C-1749278EDFC8}" type="presOf" srcId="{10089EA1-D5C1-4F8C-A3EE-E742015D7E2B}" destId="{14288D43-50CE-4C46-95CF-1B76EB15EACC}" srcOrd="0" destOrd="0" presId="urn:microsoft.com/office/officeart/2008/layout/RadialCluster"/>
    <dgm:cxn modelId="{BFA713D7-0D96-4E1D-BF35-8C63B3B058F2}" type="presOf" srcId="{4B070052-C63D-46D8-AF7C-466633D51867}" destId="{8A4B609E-39CE-42FB-BBB4-264F33D178A6}" srcOrd="0" destOrd="0" presId="urn:microsoft.com/office/officeart/2008/layout/RadialCluster"/>
    <dgm:cxn modelId="{2A6648E8-1401-4593-900C-903D046A96F9}" type="presOf" srcId="{115C147F-C8BE-49D8-818B-11E644380CCC}" destId="{3567FE99-138E-4503-9F54-1348AC7CA576}" srcOrd="0" destOrd="0" presId="urn:microsoft.com/office/officeart/2008/layout/RadialCluster"/>
    <dgm:cxn modelId="{E2B00DF0-85A1-457E-8A83-8FCF4E7F267B}" type="presOf" srcId="{62BB1D25-41D3-4D18-9AA1-2EB9A92AD024}" destId="{38FE101F-12F5-41A7-B410-49C4C925CC8F}" srcOrd="0" destOrd="0" presId="urn:microsoft.com/office/officeart/2008/layout/RadialCluster"/>
    <dgm:cxn modelId="{08897C4C-4DD0-4983-8FD7-5C692A22B3D5}" type="presParOf" srcId="{8A4B609E-39CE-42FB-BBB4-264F33D178A6}" destId="{75FE2870-015D-4382-A7A1-B788B01C627B}" srcOrd="0" destOrd="0" presId="urn:microsoft.com/office/officeart/2008/layout/RadialCluster"/>
    <dgm:cxn modelId="{5C52EADD-E8DF-4E96-A5DA-B9865168275C}" type="presParOf" srcId="{75FE2870-015D-4382-A7A1-B788B01C627B}" destId="{3567FE99-138E-4503-9F54-1348AC7CA576}" srcOrd="0" destOrd="0" presId="urn:microsoft.com/office/officeart/2008/layout/RadialCluster"/>
    <dgm:cxn modelId="{CF0319EB-9DE7-414E-84DF-013C5F633B16}" type="presParOf" srcId="{75FE2870-015D-4382-A7A1-B788B01C627B}" destId="{772ED9F7-1AA3-4F8F-B575-AF6446E36EB2}" srcOrd="1" destOrd="0" presId="urn:microsoft.com/office/officeart/2008/layout/RadialCluster"/>
    <dgm:cxn modelId="{A7EC9C46-84C7-4463-B346-9DC311364F4C}" type="presParOf" srcId="{75FE2870-015D-4382-A7A1-B788B01C627B}" destId="{093879DA-0CB2-49C0-8EA3-CF70C29914D7}" srcOrd="2" destOrd="0" presId="urn:microsoft.com/office/officeart/2008/layout/RadialCluster"/>
    <dgm:cxn modelId="{741C8E28-A644-4472-BC21-C67BF05E150C}" type="presParOf" srcId="{75FE2870-015D-4382-A7A1-B788B01C627B}" destId="{14288D43-50CE-4C46-95CF-1B76EB15EACC}" srcOrd="3" destOrd="0" presId="urn:microsoft.com/office/officeart/2008/layout/RadialCluster"/>
    <dgm:cxn modelId="{02D01E67-09B3-485B-9D16-22A570EAA734}" type="presParOf" srcId="{75FE2870-015D-4382-A7A1-B788B01C627B}" destId="{38FE101F-12F5-41A7-B410-49C4C925CC8F}" srcOrd="4" destOrd="0" presId="urn:microsoft.com/office/officeart/2008/layout/RadialCluster"/>
    <dgm:cxn modelId="{6337B0F6-38FB-40A9-AB76-F30F6C7A98C6}" type="presParOf" srcId="{75FE2870-015D-4382-A7A1-B788B01C627B}" destId="{9A74B655-9624-4ABA-ABBB-34EC0527B835}" srcOrd="5" destOrd="0" presId="urn:microsoft.com/office/officeart/2008/layout/RadialCluster"/>
    <dgm:cxn modelId="{6DDC74F5-099B-42E9-90F9-B0D04D4C725E}" type="presParOf" srcId="{75FE2870-015D-4382-A7A1-B788B01C627B}" destId="{E20AC0D5-06DF-4856-8C81-12F7DEC78B6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7FE99-138E-4503-9F54-1348AC7CA576}">
      <dsp:nvSpPr>
        <dsp:cNvPr id="0" name=""/>
        <dsp:cNvSpPr/>
      </dsp:nvSpPr>
      <dsp:spPr>
        <a:xfrm>
          <a:off x="2412234" y="2088212"/>
          <a:ext cx="2988373" cy="1620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Основная профессиональная образовательная программа</a:t>
          </a:r>
        </a:p>
      </dsp:txBody>
      <dsp:txXfrm>
        <a:off x="2491325" y="2167303"/>
        <a:ext cx="2830191" cy="1461998"/>
      </dsp:txXfrm>
    </dsp:sp>
    <dsp:sp modelId="{772ED9F7-1AA3-4F8F-B575-AF6446E36EB2}">
      <dsp:nvSpPr>
        <dsp:cNvPr id="0" name=""/>
        <dsp:cNvSpPr/>
      </dsp:nvSpPr>
      <dsp:spPr>
        <a:xfrm rot="16230500">
          <a:off x="3560675" y="1732134"/>
          <a:ext cx="7121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21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879DA-0CB2-49C0-8EA3-CF70C29914D7}">
      <dsp:nvSpPr>
        <dsp:cNvPr id="0" name=""/>
        <dsp:cNvSpPr/>
      </dsp:nvSpPr>
      <dsp:spPr>
        <a:xfrm>
          <a:off x="2340566" y="290535"/>
          <a:ext cx="3168352" cy="108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/>
            <a:t>Что обязательно?</a:t>
          </a:r>
        </a:p>
      </dsp:txBody>
      <dsp:txXfrm>
        <a:off x="2393557" y="343526"/>
        <a:ext cx="3062370" cy="979538"/>
      </dsp:txXfrm>
    </dsp:sp>
    <dsp:sp modelId="{14288D43-50CE-4C46-95CF-1B76EB15EACC}">
      <dsp:nvSpPr>
        <dsp:cNvPr id="0" name=""/>
        <dsp:cNvSpPr/>
      </dsp:nvSpPr>
      <dsp:spPr>
        <a:xfrm rot="2413843">
          <a:off x="4765091" y="3978423"/>
          <a:ext cx="8361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18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E101F-12F5-41A7-B410-49C4C925CC8F}">
      <dsp:nvSpPr>
        <dsp:cNvPr id="0" name=""/>
        <dsp:cNvSpPr/>
      </dsp:nvSpPr>
      <dsp:spPr>
        <a:xfrm>
          <a:off x="4536509" y="4248455"/>
          <a:ext cx="3214877" cy="108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Что запрещено?</a:t>
          </a:r>
        </a:p>
      </dsp:txBody>
      <dsp:txXfrm>
        <a:off x="4589500" y="4301446"/>
        <a:ext cx="3108895" cy="979538"/>
      </dsp:txXfrm>
    </dsp:sp>
    <dsp:sp modelId="{9A74B655-9624-4ABA-ABBB-34EC0527B835}">
      <dsp:nvSpPr>
        <dsp:cNvPr id="0" name=""/>
        <dsp:cNvSpPr/>
      </dsp:nvSpPr>
      <dsp:spPr>
        <a:xfrm rot="8262664">
          <a:off x="2231477" y="4011735"/>
          <a:ext cx="90164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16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AC0D5-06DF-4856-8C81-12F7DEC78B67}">
      <dsp:nvSpPr>
        <dsp:cNvPr id="0" name=""/>
        <dsp:cNvSpPr/>
      </dsp:nvSpPr>
      <dsp:spPr>
        <a:xfrm>
          <a:off x="216037" y="4315079"/>
          <a:ext cx="3072088" cy="108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Что возможно?</a:t>
          </a:r>
        </a:p>
      </dsp:txBody>
      <dsp:txXfrm>
        <a:off x="269028" y="4368070"/>
        <a:ext cx="2966106" cy="979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45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60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1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0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90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4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7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4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72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9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1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9212D-7230-41DD-BC59-CD22C2369620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2A5A-5230-4D85-97B2-24345B86E8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egalacts.ru/doc/prikaz-minobrnauki-rossii-ot-28052014-n-59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gosvo.ru/files/files/Letter_MON_23032017_2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.ru/products/ipo/prime/doc/71621568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gosvo.ru/news/1/398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Формирование структуры ОПОП на основе ПООП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7632847" cy="1752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Светлана Анатольевна Писарева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Член-корреспондент РАО, 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</a:rPr>
              <a:t>д.пед.н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, профессор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Директор института педагогики РГПУ им. А.И. Герцена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Заместитель председателя ФУМО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по УГСН 44.00.00 «Образование и педагогические науки»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31787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/>
              <a:t>ФУМО по УГСН 44.00.00 </a:t>
            </a:r>
          </a:p>
          <a:p>
            <a:pPr algn="ctr"/>
            <a:r>
              <a:rPr lang="ru-RU" b="1" i="1" dirty="0"/>
              <a:t>«Образование и педагогические науки» </a:t>
            </a:r>
          </a:p>
          <a:p>
            <a:pPr algn="ctr"/>
            <a:r>
              <a:rPr lang="ru-RU" b="1" i="1" dirty="0"/>
              <a:t>Вебинар по проектированию основных профессиональных образовательных программ </a:t>
            </a:r>
          </a:p>
          <a:p>
            <a:pPr algn="ctr"/>
            <a:r>
              <a:rPr lang="ru-RU" b="1" i="1" dirty="0"/>
              <a:t>07 марта 2019 года</a:t>
            </a:r>
            <a:endParaRPr lang="ru-RU" dirty="0"/>
          </a:p>
        </p:txBody>
      </p:sp>
      <p:pic>
        <p:nvPicPr>
          <p:cNvPr id="1026" name="Picture 2" descr="https://im0-tub-ru.yandex.net/i?id=436c4ca4865ec73bfa9883f70c8481b3-sr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03015" cy="17412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0-tub-ru.yandex.net/i?id=04c2283ab09f86faa2ef98aaf440e8b1-sr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038478" cy="147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5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218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Формируемые компетенции в ОПОП</a:t>
            </a:r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1403648" y="1412776"/>
            <a:ext cx="2448272" cy="1944216"/>
          </a:xfrm>
          <a:prstGeom prst="flowChartMultidocumen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Вариативная часть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ОПОП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5652120" y="1412776"/>
            <a:ext cx="2376264" cy="1944216"/>
          </a:xfrm>
          <a:prstGeom prst="flowChart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часть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41967" y="3429000"/>
            <a:ext cx="432048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Общепрофессиональные</a:t>
            </a:r>
            <a:r>
              <a:rPr lang="ru-RU" dirty="0"/>
              <a:t> компетенции</a:t>
            </a:r>
          </a:p>
          <a:p>
            <a:pPr algn="ctr"/>
            <a:r>
              <a:rPr lang="ru-RU" b="1" dirty="0"/>
              <a:t>Профессиональные</a:t>
            </a:r>
            <a:r>
              <a:rPr lang="ru-RU" dirty="0"/>
              <a:t> компетенции, установленные ПООП в качестве </a:t>
            </a:r>
            <a:r>
              <a:rPr lang="ru-RU" b="1" dirty="0"/>
              <a:t>обязательных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527" y="4725144"/>
            <a:ext cx="8280920" cy="175432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Как в обязательной, так и вариативной частях ОПОП могут формироваться: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универсальные </a:t>
            </a:r>
            <a:r>
              <a:rPr lang="ru-RU" dirty="0"/>
              <a:t>компетенции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профессиональные </a:t>
            </a:r>
            <a:r>
              <a:rPr lang="ru-RU" dirty="0"/>
              <a:t>компетенции, установленные ПООП в качестве </a:t>
            </a:r>
            <a:r>
              <a:rPr lang="ru-RU" b="1" dirty="0"/>
              <a:t>рекомендуемых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/>
              <a:t>профессиональные </a:t>
            </a:r>
            <a:r>
              <a:rPr lang="ru-RU" dirty="0"/>
              <a:t>компетенции, определяемые организацией </a:t>
            </a:r>
            <a:r>
              <a:rPr lang="ru-RU" b="1" dirty="0"/>
              <a:t>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44051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811B594-7187-45B3-BD40-097DEA6DF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55055"/>
            <a:ext cx="5174047" cy="1723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Благодарю за внимание 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09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41029469"/>
              </p:ext>
            </p:extLst>
          </p:nvPr>
        </p:nvGraphicFramePr>
        <p:xfrm>
          <a:off x="755576" y="764704"/>
          <a:ext cx="79208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08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1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Закон об образовании в РФ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32023" y="963877"/>
            <a:ext cx="4783327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dirty="0"/>
              <a:t>Статья 12. Образовательные программы</a:t>
            </a:r>
          </a:p>
          <a:p>
            <a:pPr marL="0" indent="-228600">
              <a:spcBef>
                <a:spcPts val="0"/>
              </a:spcBef>
            </a:pPr>
            <a:endParaRPr lang="ru-RU" sz="1800" dirty="0"/>
          </a:p>
          <a:p>
            <a:pPr marL="0" indent="-228600">
              <a:spcBef>
                <a:spcPts val="0"/>
              </a:spcBef>
            </a:pPr>
            <a:r>
              <a:rPr lang="ru-RU" sz="1800" dirty="0"/>
              <a:t>7. </a:t>
            </a:r>
            <a:r>
              <a:rPr lang="ru-RU" sz="1800" b="1" dirty="0"/>
              <a:t>Организации, </a:t>
            </a:r>
            <a:r>
              <a:rPr lang="ru-RU" sz="1800" dirty="0"/>
              <a:t>осуществляющие образовательную деятельность </a:t>
            </a:r>
            <a:r>
              <a:rPr lang="ru-RU" sz="1800" b="1" dirty="0"/>
              <a:t>по имеющим государственную аккредитацию образовательным программам</a:t>
            </a:r>
            <a:r>
              <a:rPr lang="ru-RU" sz="1800" dirty="0"/>
              <a:t> (</a:t>
            </a:r>
            <a:r>
              <a:rPr lang="ru-RU" sz="1800" u="sng" dirty="0"/>
              <a:t>за исключением образовательных программ высшего образования, реализуемых на основе образовательных стандартов, утвержденных образовательными организациями высшего образования самостоятельно</a:t>
            </a:r>
            <a:r>
              <a:rPr lang="ru-RU" sz="1800" dirty="0"/>
              <a:t>), </a:t>
            </a:r>
            <a:r>
              <a:rPr lang="ru-RU" sz="1800" b="1" u="sng" dirty="0"/>
              <a:t>разрабатывают</a:t>
            </a:r>
            <a:r>
              <a:rPr lang="ru-RU" sz="1800" b="1" dirty="0"/>
              <a:t> образовательные программы </a:t>
            </a:r>
            <a:r>
              <a:rPr lang="ru-RU" sz="1800" b="1" u="sng" dirty="0"/>
              <a:t>в соответствии</a:t>
            </a:r>
            <a:r>
              <a:rPr lang="ru-RU" sz="1800" b="1" dirty="0"/>
              <a:t> с федеральными государственными образовательными стандартами и </a:t>
            </a:r>
            <a:r>
              <a:rPr lang="ru-RU" sz="1800" b="1" u="sng" dirty="0"/>
              <a:t>с учетом </a:t>
            </a:r>
            <a:r>
              <a:rPr lang="ru-RU" sz="1800" b="1" dirty="0"/>
              <a:t>соответствующих примерных основных образовательных 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30276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tx2"/>
                </a:solidFill>
              </a:rPr>
              <a:t>Приказ Минобрнауки России от 28.05.2014 N 594 (ред. от 09.04.2015) Об утверждении </a:t>
            </a:r>
            <a:r>
              <a:rPr lang="ru-RU" sz="2400" b="1" u="sng">
                <a:solidFill>
                  <a:schemeClr val="tx2"/>
                </a:solidFill>
              </a:rPr>
              <a:t>Порядка разработки примерных основных образовательных программ</a:t>
            </a:r>
            <a:r>
              <a:rPr lang="ru-RU" sz="2400" b="1">
                <a:solidFill>
                  <a:schemeClr val="tx2"/>
                </a:solidFill>
              </a:rPr>
              <a:t>, проведения их экспертизы и ведения реестра примерных основных образовательных программ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592288"/>
          </a:xfrm>
        </p:spPr>
        <p:txBody>
          <a:bodyPr>
            <a:normAutofit/>
          </a:bodyPr>
          <a:lstStyle/>
          <a:p>
            <a:r>
              <a:rPr lang="ru-RU" sz="2400"/>
              <a:t>Примерные программы разрабатываются </a:t>
            </a:r>
            <a:r>
              <a:rPr lang="ru-RU" sz="2400" b="1"/>
              <a:t>по основным профессиональным образовательным программам</a:t>
            </a:r>
          </a:p>
          <a:p>
            <a:r>
              <a:rPr lang="ru-RU" sz="2400"/>
              <a:t>Примерные основные образовательные программы разрабатываются с учетом их </a:t>
            </a:r>
            <a:r>
              <a:rPr lang="ru-RU" sz="2400" b="1"/>
              <a:t>уровня и направленности </a:t>
            </a:r>
            <a:r>
              <a:rPr lang="ru-RU" sz="2400"/>
              <a:t>на основе федеральных государственных образовательных стандартов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44522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Доступ: </a:t>
            </a:r>
            <a:r>
              <a:rPr lang="en-US">
                <a:hlinkClick r:id="rId2"/>
              </a:rPr>
              <a:t>http://legalacts.ru/doc/prikaz-minobrnauki-rossii-ot-28052014-n-594/</a:t>
            </a:r>
            <a:r>
              <a:rPr lang="ru-RU"/>
              <a:t> (дата обращения 06.03.2019)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4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76401"/>
            <a:ext cx="5247323" cy="3667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67544" y="465313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Макет предложен в Письме Департамента государственной политики в сфере высшего образования «О доработке проектов ФГОС и разработке ПООП», направленном председателям ФУМО по УГСН 23.03.2017.</a:t>
            </a:r>
          </a:p>
          <a:p>
            <a:endParaRPr lang="ru-RU" dirty="0"/>
          </a:p>
          <a:p>
            <a:r>
              <a:rPr lang="ru-RU" dirty="0"/>
              <a:t>Доступ: </a:t>
            </a:r>
            <a:r>
              <a:rPr lang="en-US" dirty="0">
                <a:hlinkClick r:id="rId3"/>
              </a:rPr>
              <a:t>http://fgosvo.ru/files/files/Letter_MON_23032017_2.pdf</a:t>
            </a:r>
            <a:r>
              <a:rPr lang="ru-RU" dirty="0"/>
              <a:t> </a:t>
            </a:r>
          </a:p>
          <a:p>
            <a:r>
              <a:rPr lang="ru-RU" dirty="0"/>
              <a:t>(дата обращения 06.03.2019) </a:t>
            </a:r>
          </a:p>
        </p:txBody>
      </p:sp>
    </p:spTree>
    <p:extLst>
      <p:ext uri="{BB962C8B-B14F-4D97-AF65-F5344CB8AC3E}">
        <p14:creationId xmlns:p14="http://schemas.microsoft.com/office/powerpoint/2010/main" val="3172114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94421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/>
                </a:solidFill>
              </a:rPr>
              <a:t>Приказ </a:t>
            </a:r>
            <a:r>
              <a:rPr lang="ru-RU" sz="2000" b="1" dirty="0" err="1">
                <a:solidFill>
                  <a:schemeClr val="tx2"/>
                </a:solidFill>
              </a:rPr>
              <a:t>Минобрнауки</a:t>
            </a:r>
            <a:r>
              <a:rPr lang="ru-RU" sz="2000" b="1" dirty="0">
                <a:solidFill>
                  <a:schemeClr val="tx2"/>
                </a:solidFill>
              </a:rPr>
              <a:t> России от 05.04.2017 N301"Об утверждении </a:t>
            </a:r>
            <a:r>
              <a:rPr lang="ru-RU" sz="2000" b="1" u="sng" dirty="0">
                <a:solidFill>
                  <a:schemeClr val="tx2"/>
                </a:solidFill>
              </a:rPr>
              <a:t>Порядка организации и осуществления образовательной деятельности по образовательным программам </a:t>
            </a:r>
            <a:r>
              <a:rPr lang="ru-RU" sz="2000" b="1" dirty="0">
                <a:solidFill>
                  <a:schemeClr val="tx2"/>
                </a:solidFill>
              </a:rPr>
              <a:t>высшего образования -программам </a:t>
            </a:r>
            <a:r>
              <a:rPr lang="ru-RU" sz="2000" b="1" dirty="0" err="1">
                <a:solidFill>
                  <a:schemeClr val="tx2"/>
                </a:solidFill>
              </a:rPr>
              <a:t>бакалавриата</a:t>
            </a:r>
            <a:r>
              <a:rPr lang="ru-RU" sz="2000" b="1" dirty="0">
                <a:solidFill>
                  <a:schemeClr val="tx2"/>
                </a:solidFill>
              </a:rPr>
              <a:t>, программам </a:t>
            </a:r>
            <a:r>
              <a:rPr lang="ru-RU" sz="2000" b="1" dirty="0" err="1">
                <a:solidFill>
                  <a:schemeClr val="tx2"/>
                </a:solidFill>
              </a:rPr>
              <a:t>специалитета</a:t>
            </a:r>
            <a:r>
              <a:rPr lang="ru-RU" sz="2000" b="1" dirty="0">
                <a:solidFill>
                  <a:schemeClr val="tx2"/>
                </a:solidFill>
              </a:rPr>
              <a:t>, программам магистратуры"(Зарегистрировано в Минюсте России 14.07.2017 N 47415)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302433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При  включении  </a:t>
            </a:r>
            <a:r>
              <a:rPr lang="ru-RU" sz="1800" b="1" dirty="0"/>
              <a:t>примерной   основной   образовательной   программы</a:t>
            </a:r>
            <a:r>
              <a:rPr lang="ru-RU" sz="1800" dirty="0"/>
              <a:t>   </a:t>
            </a:r>
            <a:r>
              <a:rPr lang="ru-RU" sz="1800" b="1" dirty="0"/>
              <a:t>в   реестр   </a:t>
            </a:r>
            <a:r>
              <a:rPr lang="ru-RU" sz="1800" dirty="0"/>
              <a:t>примерных   основных образовательных программ (далее - соответственно ПООП, реестр) </a:t>
            </a:r>
            <a:r>
              <a:rPr lang="ru-RU" sz="1800" b="1" dirty="0"/>
              <a:t>организация разрабатывает с учетом ПООП образовательную программу </a:t>
            </a:r>
            <a:r>
              <a:rPr lang="ru-RU" sz="1800" dirty="0"/>
              <a:t>для лиц, поступающих на обучение, в год, следующий за годом включения ПООП  в реестр.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/>
              <a:t>Обучение лиц обучающихся по </a:t>
            </a:r>
            <a:r>
              <a:rPr lang="ru-RU" sz="1800" b="1" dirty="0"/>
              <a:t>образовательной программе</a:t>
            </a:r>
            <a:r>
              <a:rPr lang="ru-RU" sz="1800" dirty="0"/>
              <a:t>, разработанной </a:t>
            </a:r>
            <a:r>
              <a:rPr lang="ru-RU" sz="1800" b="1" dirty="0"/>
              <a:t>до включения соответствующей ПООП в реестр</a:t>
            </a:r>
            <a:r>
              <a:rPr lang="ru-RU" sz="1800" dirty="0"/>
              <a:t>, осуществляется по образовательной программе, разработанной на момент их поступления или по решению организации по образовательной программе, </a:t>
            </a:r>
            <a:r>
              <a:rPr lang="ru-RU" sz="1800" b="1" dirty="0"/>
              <a:t>обновленной с учетом вновь включенной ПООП в реестр</a:t>
            </a:r>
            <a:r>
              <a:rPr lang="ru-RU" sz="1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8052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Доступ: </a:t>
            </a:r>
            <a:r>
              <a:rPr lang="en-US" dirty="0">
                <a:hlinkClick r:id="rId2"/>
              </a:rPr>
              <a:t>https://www.garant.ru/products/ipo/prime/doc/71621568/</a:t>
            </a:r>
            <a:r>
              <a:rPr lang="ru-RU" dirty="0"/>
              <a:t>  </a:t>
            </a:r>
          </a:p>
          <a:p>
            <a:r>
              <a:rPr lang="ru-RU" dirty="0"/>
              <a:t>(Дата обращения 06.03.2019)  </a:t>
            </a:r>
          </a:p>
        </p:txBody>
      </p:sp>
    </p:spTree>
    <p:extLst>
      <p:ext uri="{BB962C8B-B14F-4D97-AF65-F5344CB8AC3E}">
        <p14:creationId xmlns:p14="http://schemas.microsoft.com/office/powerpoint/2010/main" val="834313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ru-RU" sz="3700" b="1">
                <a:solidFill>
                  <a:schemeClr val="accent1"/>
                </a:solidFill>
              </a:rPr>
              <a:t>Требования ФГОС 3++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ru-RU" sz="2100"/>
              <a:t>Организация разрабатывает программу бакалавриата (магистратуры) в соответствии с ФГОС ВО, с учетом соответствующей примерной основной образовательной программы, включенной в реестр ПООП. </a:t>
            </a:r>
          </a:p>
        </p:txBody>
      </p:sp>
    </p:spTree>
    <p:extLst>
      <p:ext uri="{BB962C8B-B14F-4D97-AF65-F5344CB8AC3E}">
        <p14:creationId xmlns:p14="http://schemas.microsoft.com/office/powerpoint/2010/main" val="28156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50" y="188640"/>
            <a:ext cx="7831298" cy="5423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0059" y="588656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Доступ: </a:t>
            </a:r>
            <a:r>
              <a:rPr lang="en-US" dirty="0">
                <a:hlinkClick r:id="rId3"/>
              </a:rPr>
              <a:t>http://fgosvo.ru/news/1/3984</a:t>
            </a:r>
            <a:r>
              <a:rPr lang="ru-RU" dirty="0"/>
              <a:t> (дата обращения 06.03.2019) </a:t>
            </a:r>
          </a:p>
        </p:txBody>
      </p:sp>
    </p:spTree>
    <p:extLst>
      <p:ext uri="{BB962C8B-B14F-4D97-AF65-F5344CB8AC3E}">
        <p14:creationId xmlns:p14="http://schemas.microsoft.com/office/powerpoint/2010/main" val="178968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4494" y="1528819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Традиции вуза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Научные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Научно-педагогические кадры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/>
              <a:t>Материальная база </a:t>
            </a: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4463988" y="1268760"/>
            <a:ext cx="1862593" cy="1737387"/>
          </a:xfrm>
          <a:prstGeom prst="flowChart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ПООП</a:t>
            </a: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4995546" y="3957524"/>
            <a:ext cx="2097847" cy="2232248"/>
          </a:xfrm>
          <a:prstGeom prst="flowChart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Обязательная часть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ОПОП</a:t>
            </a:r>
          </a:p>
        </p:txBody>
      </p:sp>
      <p:sp>
        <p:nvSpPr>
          <p:cNvPr id="5" name="Блок-схема: несколько документов 4"/>
          <p:cNvSpPr/>
          <p:nvPr/>
        </p:nvSpPr>
        <p:spPr>
          <a:xfrm>
            <a:off x="2543938" y="3988546"/>
            <a:ext cx="2304256" cy="2232248"/>
          </a:xfrm>
          <a:prstGeom prst="flowChartMultidocumen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Вариативная часть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ОПОП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951563" y="2137453"/>
            <a:ext cx="1512168" cy="1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  <a:endCxn id="4" idx="0"/>
          </p:cNvCxnSpPr>
          <p:nvPr/>
        </p:nvCxnSpPr>
        <p:spPr>
          <a:xfrm>
            <a:off x="5652120" y="2860486"/>
            <a:ext cx="392350" cy="1097038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093393" y="2541189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Дисциплины (модули)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036" y="4653136"/>
            <a:ext cx="22027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Формируется участниками образовательных отношений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771800" y="2860486"/>
            <a:ext cx="828092" cy="1097038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8"/>
          <p:cNvSpPr>
            <a:spLocks noGrp="1"/>
          </p:cNvSpPr>
          <p:nvPr>
            <p:ph type="title" idx="4294967295"/>
          </p:nvPr>
        </p:nvSpPr>
        <p:spPr>
          <a:xfrm>
            <a:off x="457200" y="198957"/>
            <a:ext cx="8229600" cy="922337"/>
          </a:xfrm>
        </p:spPr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Порядок разработки ОПОП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8EECB6-4888-4B4F-A275-542E1B6FAB7F}"/>
              </a:ext>
            </a:extLst>
          </p:cNvPr>
          <p:cNvSpPr txBox="1"/>
          <p:nvPr/>
        </p:nvSpPr>
        <p:spPr>
          <a:xfrm>
            <a:off x="7208333" y="3993732"/>
            <a:ext cx="1737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Объем:</a:t>
            </a:r>
          </a:p>
          <a:p>
            <a:r>
              <a:rPr lang="ru-RU" dirty="0"/>
              <a:t>Бакалавриат – не менее 70% объема ОПОП</a:t>
            </a:r>
          </a:p>
          <a:p>
            <a:r>
              <a:rPr lang="ru-RU" dirty="0"/>
              <a:t>Магистратура  - не менее 40% объема ОПОП</a:t>
            </a:r>
          </a:p>
        </p:txBody>
      </p:sp>
    </p:spTree>
    <p:extLst>
      <p:ext uri="{BB962C8B-B14F-4D97-AF65-F5344CB8AC3E}">
        <p14:creationId xmlns:p14="http://schemas.microsoft.com/office/powerpoint/2010/main" val="533306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555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Формирование структуры ОПОП на основе ПООП</vt:lpstr>
      <vt:lpstr>Презентация PowerPoint</vt:lpstr>
      <vt:lpstr>Закон об образовании в РФ</vt:lpstr>
      <vt:lpstr>Приказ Минобрнауки России от 28.05.2014 N 594 (ред. от 09.04.2015) Об утверждении Порядка разработки примерных основных образовательных программ, проведения их экспертизы и ведения реестра примерных основных образовательных программ</vt:lpstr>
      <vt:lpstr>Презентация PowerPoint</vt:lpstr>
      <vt:lpstr>Приказ Минобрнауки России от 05.04.2017 N301"Об утверждении Порядка организации и осуществления образовательной деятельности по образовательным программам высшего образования -программам бакалавриата, программам специалитета, программам магистратуры"(Зарегистрировано в Минюсте России 14.07.2017 N 47415)</vt:lpstr>
      <vt:lpstr>Требования ФГОС 3++</vt:lpstr>
      <vt:lpstr>Презентация PowerPoint</vt:lpstr>
      <vt:lpstr>Порядок разработки ОПОП</vt:lpstr>
      <vt:lpstr>Формируемые компетенции в ОПОП</vt:lpstr>
      <vt:lpstr>Благодарю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структуры ОПОП на основе ПООП</dc:title>
  <dc:creator>аудитория34</dc:creator>
  <cp:lastModifiedBy>Светлана</cp:lastModifiedBy>
  <cp:revision>17</cp:revision>
  <dcterms:created xsi:type="dcterms:W3CDTF">2019-03-06T10:23:33Z</dcterms:created>
  <dcterms:modified xsi:type="dcterms:W3CDTF">2019-03-06T21:27:41Z</dcterms:modified>
</cp:coreProperties>
</file>