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351" r:id="rId4"/>
    <p:sldId id="349" r:id="rId5"/>
    <p:sldId id="264" r:id="rId6"/>
    <p:sldId id="265" r:id="rId7"/>
    <p:sldId id="259" r:id="rId8"/>
    <p:sldId id="260" r:id="rId9"/>
    <p:sldId id="261" r:id="rId10"/>
    <p:sldId id="262" r:id="rId11"/>
    <p:sldId id="319" r:id="rId12"/>
    <p:sldId id="320" r:id="rId13"/>
    <p:sldId id="321" r:id="rId14"/>
    <p:sldId id="322" r:id="rId15"/>
    <p:sldId id="323" r:id="rId16"/>
    <p:sldId id="316" r:id="rId17"/>
    <p:sldId id="317" r:id="rId18"/>
    <p:sldId id="266" r:id="rId19"/>
    <p:sldId id="257" r:id="rId20"/>
    <p:sldId id="268" r:id="rId21"/>
    <p:sldId id="269" r:id="rId22"/>
    <p:sldId id="271" r:id="rId23"/>
    <p:sldId id="272" r:id="rId24"/>
    <p:sldId id="274" r:id="rId25"/>
    <p:sldId id="275" r:id="rId26"/>
    <p:sldId id="281" r:id="rId27"/>
    <p:sldId id="283" r:id="rId28"/>
    <p:sldId id="302" r:id="rId29"/>
    <p:sldId id="350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2898"/>
    <a:srgbClr val="371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68" autoAdjust="0"/>
    <p:restoredTop sz="94660"/>
  </p:normalViewPr>
  <p:slideViewPr>
    <p:cSldViewPr snapToGrid="0">
      <p:cViewPr>
        <p:scale>
          <a:sx n="81" d="100"/>
          <a:sy n="81" d="100"/>
        </p:scale>
        <p:origin x="-31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529-4F04-AF2B-707920163A4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529-4F04-AF2B-707920163A4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529-4F04-AF2B-707920163A4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529-4F04-AF2B-707920163A4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529-4F04-AF2B-707920163A4F}"/>
              </c:ext>
            </c:extLst>
          </c:dPt>
          <c:dLbls>
            <c:dLbl>
              <c:idx val="3"/>
              <c:layout>
                <c:manualLayout>
                  <c:x val="4.952675603038378E-3"/>
                  <c:y val="9.903436090995299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4.4573641710399431E-2"/>
                      <c:h val="8.77455011580844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529-4F04-AF2B-707920163A4F}"/>
                </c:ext>
              </c:extLst>
            </c:dLbl>
            <c:dLbl>
              <c:idx val="4"/>
              <c:layout>
                <c:manualLayout>
                  <c:x val="9.9842190197960666E-3"/>
                  <c:y val="1.48689241162350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529-4F04-AF2B-707920163A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работают по найму</c:v>
                </c:pt>
                <c:pt idx="1">
                  <c:v>владеют бизнесом с наемным трудом</c:v>
                </c:pt>
                <c:pt idx="2">
                  <c:v>работают по найму и имеют собственный бизнес</c:v>
                </c:pt>
                <c:pt idx="3">
                  <c:v>заняты индивидуально-трудовой деятельностью</c:v>
                </c:pt>
                <c:pt idx="4">
                  <c:v>заняты другими видами деятельности (мелкая коммерция, работа в личном подсобном и домашнем хозяйстве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89.8</c:v>
                </c:pt>
                <c:pt idx="1">
                  <c:v>2.7</c:v>
                </c:pt>
                <c:pt idx="2">
                  <c:v>2.2000000000000002</c:v>
                </c:pt>
                <c:pt idx="3">
                  <c:v>2.5</c:v>
                </c:pt>
                <c:pt idx="4">
                  <c:v>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529-4F04-AF2B-707920163A4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1265542522605978"/>
          <c:y val="2.8825921646672008E-2"/>
          <c:w val="0.48734457477394022"/>
          <c:h val="0.971174255391989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/>
              <a:t>Рис.2. Желание работать по специальности</a:t>
            </a:r>
          </a:p>
        </c:rich>
      </c:tx>
      <c:layout>
        <c:manualLayout>
          <c:xMode val="edge"/>
          <c:yMode val="edge"/>
          <c:x val="4.1142929686519898E-2"/>
          <c:y val="0.7954326464169070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5343805421749857"/>
          <c:y val="3.345170344610527E-2"/>
          <c:w val="0.35110556867849546"/>
          <c:h val="0.6409070856960058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943-426C-AB09-806ABD07D2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943-426C-AB09-806ABD07D2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Лист1!$A$7:$A$8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Лист1!$B$7:$B$8</c:f>
              <c:numCache>
                <c:formatCode>0%</c:formatCode>
                <c:ptCount val="2"/>
                <c:pt idx="0">
                  <c:v>0.08</c:v>
                </c:pt>
                <c:pt idx="1">
                  <c:v>0.92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943-426C-AB09-806ABD07D26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9243994996264512E-2"/>
          <c:y val="2.0170860571788272E-3"/>
          <c:w val="0.13453006772638307"/>
          <c:h val="0.283135032221780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lnSpc>
                <a:spcPct val="90000"/>
              </a:lnSpc>
              <a:defRPr lang="ru-RU" sz="1800" b="1" i="0" u="none" strike="noStrike" kern="1200" cap="all" spc="5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u="none" strike="noStrike" kern="1200" cap="all" spc="5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rPr>
              <a:t>Рис. 3 Легко ли найти работу по окончанию вуза</a:t>
            </a:r>
          </a:p>
        </c:rich>
      </c:tx>
      <c:layout>
        <c:manualLayout>
          <c:xMode val="edge"/>
          <c:yMode val="edge"/>
          <c:x val="0.29640949649779152"/>
          <c:y val="0.81301188527330681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55577043376012769"/>
          <c:y val="1.1794876875106804E-2"/>
          <c:w val="0.42971441196302651"/>
          <c:h val="0.729769773909856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AEA-42A1-B073-B698549326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AEA-42A1-B073-B698549326C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0.45</c:v>
                </c:pt>
                <c:pt idx="1">
                  <c:v>0.55000000000000004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AEA-42A1-B073-B698549326C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2552740704073846"/>
          <c:y val="5.2616914782169365E-2"/>
          <c:w val="0.17415204225863434"/>
          <c:h val="0.286887626090639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/>
              <a:t>Рис. 4. Намерение продолжить учебу</a:t>
            </a:r>
          </a:p>
        </c:rich>
      </c:tx>
      <c:layout>
        <c:manualLayout>
          <c:xMode val="edge"/>
          <c:yMode val="edge"/>
          <c:x val="2.8497970088150713E-2"/>
          <c:y val="0.7427894675753706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6982435697311155"/>
          <c:y val="3.0095542414655958E-2"/>
          <c:w val="0.3619139404257104"/>
          <c:h val="0.5857483095141480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5DE-4E3D-AFC5-D48DB959A63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5DE-4E3D-AFC5-D48DB959A63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Лист1!$A$11:$A$12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Лист1!$B$11:$B$12</c:f>
              <c:numCache>
                <c:formatCode>0%</c:formatCode>
                <c:ptCount val="2"/>
                <c:pt idx="0">
                  <c:v>0.33</c:v>
                </c:pt>
                <c:pt idx="1">
                  <c:v>0.67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5DE-4E3D-AFC5-D48DB959A63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7858364843694242E-4"/>
          <c:y val="3.5308296798191134E-3"/>
          <c:w val="0.15268172682378434"/>
          <c:h val="0.232912326871610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5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2000"/>
              <a:t>Рис. 5 Приоритеты будущей работы </a:t>
            </a:r>
          </a:p>
        </c:rich>
      </c:tx>
      <c:layout>
        <c:manualLayout>
          <c:xMode val="edge"/>
          <c:yMode val="edge"/>
          <c:x val="0.35593841046452551"/>
          <c:y val="0.80672985676233067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2101526135521287E-2"/>
          <c:y val="0.16579149499913087"/>
          <c:w val="0.38962548378486589"/>
          <c:h val="0.7282671634926450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B15-4A6A-ACF2-FA2E276463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B15-4A6A-ACF2-FA2E276463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B15-4A6A-ACF2-FA2E2764632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B15-4A6A-ACF2-FA2E2764632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Лист1!$A$21:$A$24</c:f>
              <c:strCache>
                <c:ptCount val="4"/>
                <c:pt idx="0">
                  <c:v>Заработная плата</c:v>
                </c:pt>
                <c:pt idx="1">
                  <c:v>Режим работы</c:v>
                </c:pt>
                <c:pt idx="2">
                  <c:v>Творческая реализация</c:v>
                </c:pt>
                <c:pt idx="3">
                  <c:v>Возможность карьерного роста</c:v>
                </c:pt>
              </c:strCache>
            </c:strRef>
          </c:cat>
          <c:val>
            <c:numRef>
              <c:f>Лист1!$B$21:$B$24</c:f>
              <c:numCache>
                <c:formatCode>0%</c:formatCode>
                <c:ptCount val="4"/>
                <c:pt idx="0">
                  <c:v>0.32</c:v>
                </c:pt>
                <c:pt idx="1">
                  <c:v>0.2</c:v>
                </c:pt>
                <c:pt idx="2">
                  <c:v>0.19</c:v>
                </c:pt>
                <c:pt idx="3">
                  <c:v>0.28999999999999998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B15-4A6A-ACF2-FA2E27646321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46217944052297188"/>
          <c:y val="7.8668556771256618E-3"/>
          <c:w val="0.43724485794015161"/>
          <c:h val="0.821622843601156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Рис. 6. Ожидаемый уровень заработной платы</a:t>
            </a:r>
          </a:p>
        </c:rich>
      </c:tx>
      <c:layout>
        <c:manualLayout>
          <c:xMode val="edge"/>
          <c:yMode val="edge"/>
          <c:x val="0.14818807131867137"/>
          <c:y val="0.884259259259259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3333333333333333E-2"/>
          <c:y val="2.303258967629046E-2"/>
          <c:w val="0.93888888888888888"/>
          <c:h val="0.7395239543554910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Лист1!$A$37:$A$41</c:f>
              <c:strCache>
                <c:ptCount val="5"/>
                <c:pt idx="0">
                  <c:v>10-20 т.р.</c:v>
                </c:pt>
                <c:pt idx="1">
                  <c:v>21-30 т.р.</c:v>
                </c:pt>
                <c:pt idx="2">
                  <c:v>31-50 т.р.</c:v>
                </c:pt>
                <c:pt idx="3">
                  <c:v>51-100 т.р.</c:v>
                </c:pt>
                <c:pt idx="4">
                  <c:v>свыше 100 т.р.</c:v>
                </c:pt>
              </c:strCache>
            </c:strRef>
          </c:cat>
          <c:val>
            <c:numRef>
              <c:f>Лист1!$B$37:$B$41</c:f>
              <c:numCache>
                <c:formatCode>0%</c:formatCode>
                <c:ptCount val="5"/>
                <c:pt idx="0">
                  <c:v>0.15</c:v>
                </c:pt>
                <c:pt idx="1">
                  <c:v>0.24</c:v>
                </c:pt>
                <c:pt idx="2">
                  <c:v>0.13</c:v>
                </c:pt>
                <c:pt idx="3">
                  <c:v>0.06</c:v>
                </c:pt>
                <c:pt idx="4">
                  <c:v>0.03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CB3-4642-BAC7-10EE59773FE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3968384"/>
        <c:axId val="173979520"/>
      </c:barChart>
      <c:catAx>
        <c:axId val="17396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3979520"/>
        <c:crosses val="autoZero"/>
        <c:auto val="1"/>
        <c:lblAlgn val="ctr"/>
        <c:lblOffset val="100"/>
        <c:noMultiLvlLbl val="0"/>
      </c:catAx>
      <c:valAx>
        <c:axId val="1739795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73968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000">
          <a:solidFill>
            <a:sysClr val="windowText" lastClr="000000"/>
          </a:solidFill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DD28FB-FEB1-4A20-956F-CD99E1286255}" type="doc">
      <dgm:prSet loTypeId="urn:microsoft.com/office/officeart/2005/8/layout/hList7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08DD16-8A7D-4171-8FB8-C06B05A1BBFC}">
      <dgm:prSet/>
      <dgm:spPr/>
      <dgm:t>
        <a:bodyPr/>
        <a:lstStyle/>
        <a:p>
          <a:endParaRPr lang="ru-RU" dirty="0"/>
        </a:p>
        <a:p>
          <a:endParaRPr lang="ru-RU" dirty="0"/>
        </a:p>
        <a:p>
          <a:r>
            <a:rPr lang="ru-RU" b="1" dirty="0">
              <a:solidFill>
                <a:sysClr val="windowText" lastClr="000000"/>
              </a:solidFill>
            </a:rPr>
            <a:t>работник, обладающий соответствующей профессиональной квалификацией, возможностями и желанием трудиться и «продавать» свой труд работодателю за соответствующее вознаграждение</a:t>
          </a:r>
        </a:p>
      </dgm:t>
    </dgm:pt>
    <dgm:pt modelId="{02145108-359D-4D4D-B57F-4595270E104E}" type="parTrans" cxnId="{527C0F0F-FF35-469D-AC75-CB115DBA84FD}">
      <dgm:prSet/>
      <dgm:spPr/>
      <dgm:t>
        <a:bodyPr/>
        <a:lstStyle/>
        <a:p>
          <a:endParaRPr lang="ru-RU"/>
        </a:p>
      </dgm:t>
    </dgm:pt>
    <dgm:pt modelId="{A61D542A-A1E7-45DE-ACF8-3F8A7BBE38AA}" type="sibTrans" cxnId="{527C0F0F-FF35-469D-AC75-CB115DBA84FD}">
      <dgm:prSet/>
      <dgm:spPr/>
      <dgm:t>
        <a:bodyPr/>
        <a:lstStyle/>
        <a:p>
          <a:endParaRPr lang="ru-RU"/>
        </a:p>
      </dgm:t>
    </dgm:pt>
    <dgm:pt modelId="{5BD7B67E-889D-4C05-B69B-B8CDC8950F37}">
      <dgm:prSet/>
      <dgm:spPr/>
      <dgm:t>
        <a:bodyPr/>
        <a:lstStyle/>
        <a:p>
          <a:endParaRPr lang="ru-RU" dirty="0"/>
        </a:p>
        <a:p>
          <a:endParaRPr lang="ru-RU" dirty="0"/>
        </a:p>
        <a:p>
          <a:endParaRPr lang="ru-RU" dirty="0">
            <a:solidFill>
              <a:sysClr val="windowText" lastClr="000000"/>
            </a:solidFill>
          </a:endParaRPr>
        </a:p>
        <a:p>
          <a:r>
            <a:rPr lang="ru-RU" b="1" dirty="0">
              <a:solidFill>
                <a:sysClr val="windowText" lastClr="000000"/>
              </a:solidFill>
            </a:rPr>
            <a:t>работодатель - организация или человек, имеющие финансовые, юридические или иные возможности приобрести труд работник</a:t>
          </a:r>
          <a:r>
            <a:rPr lang="ru-RU" b="1" dirty="0">
              <a:solidFill>
                <a:schemeClr val="tx1"/>
              </a:solidFill>
            </a:rPr>
            <a:t>а</a:t>
          </a:r>
        </a:p>
      </dgm:t>
    </dgm:pt>
    <dgm:pt modelId="{807BA5D4-8D6D-442C-8CEF-83FF5C6334D2}" type="sibTrans" cxnId="{38A9C0B4-DC1C-4772-9FD6-2B8B820731B7}">
      <dgm:prSet/>
      <dgm:spPr/>
      <dgm:t>
        <a:bodyPr/>
        <a:lstStyle/>
        <a:p>
          <a:endParaRPr lang="ru-RU"/>
        </a:p>
      </dgm:t>
    </dgm:pt>
    <dgm:pt modelId="{F73D9DE7-54FA-448C-A1B7-D29B1388A98D}" type="parTrans" cxnId="{38A9C0B4-DC1C-4772-9FD6-2B8B820731B7}">
      <dgm:prSet/>
      <dgm:spPr/>
      <dgm:t>
        <a:bodyPr/>
        <a:lstStyle/>
        <a:p>
          <a:endParaRPr lang="ru-RU"/>
        </a:p>
      </dgm:t>
    </dgm:pt>
    <dgm:pt modelId="{8FA0177F-47D2-4542-BD1D-41EDFCDCB98C}" type="pres">
      <dgm:prSet presAssocID="{89DD28FB-FEB1-4A20-956F-CD99E128625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226907-06DB-4B5A-845A-1A6620A65AA2}" type="pres">
      <dgm:prSet presAssocID="{89DD28FB-FEB1-4A20-956F-CD99E1286255}" presName="fgShape" presStyleLbl="fgShp" presStyleIdx="0" presStyleCnt="1" custScaleX="106809" custScaleY="103996" custLinFactNeighborX="138" custLinFactNeighborY="20436"/>
      <dgm:spPr/>
    </dgm:pt>
    <dgm:pt modelId="{BAB47B70-B2E1-4088-AECB-C777F83DD7C7}" type="pres">
      <dgm:prSet presAssocID="{89DD28FB-FEB1-4A20-956F-CD99E1286255}" presName="linComp" presStyleCnt="0"/>
      <dgm:spPr/>
    </dgm:pt>
    <dgm:pt modelId="{D0533FED-9DC3-403D-B828-FE02FF553B03}" type="pres">
      <dgm:prSet presAssocID="{7408DD16-8A7D-4171-8FB8-C06B05A1BBFC}" presName="compNode" presStyleCnt="0"/>
      <dgm:spPr/>
    </dgm:pt>
    <dgm:pt modelId="{FDB59F7B-ADCF-4D96-A19F-DA9BA61D3632}" type="pres">
      <dgm:prSet presAssocID="{7408DD16-8A7D-4171-8FB8-C06B05A1BBFC}" presName="bkgdShape" presStyleLbl="node1" presStyleIdx="0" presStyleCnt="2" custLinFactNeighborX="429" custLinFactNeighborY="528"/>
      <dgm:spPr/>
      <dgm:t>
        <a:bodyPr/>
        <a:lstStyle/>
        <a:p>
          <a:endParaRPr lang="ru-RU"/>
        </a:p>
      </dgm:t>
    </dgm:pt>
    <dgm:pt modelId="{5167153E-9A19-44A9-B5BB-DC0A1025AD7D}" type="pres">
      <dgm:prSet presAssocID="{7408DD16-8A7D-4171-8FB8-C06B05A1BBFC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8C9992-A56B-455D-9539-C39A06AB6CF4}" type="pres">
      <dgm:prSet presAssocID="{7408DD16-8A7D-4171-8FB8-C06B05A1BBFC}" presName="invisiNode" presStyleLbl="node1" presStyleIdx="0" presStyleCnt="2"/>
      <dgm:spPr/>
    </dgm:pt>
    <dgm:pt modelId="{B64DCAEB-6D91-4C02-92C5-CD92ED8E614A}" type="pres">
      <dgm:prSet presAssocID="{7408DD16-8A7D-4171-8FB8-C06B05A1BBFC}" presName="imagNode" presStyleLbl="fgImgPlace1" presStyleIdx="0" presStyleCnt="2" custScaleX="147418" custScaleY="164277" custLinFactNeighborY="14262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8000" r="-48000"/>
          </a:stretch>
        </a:blipFill>
      </dgm:spPr>
    </dgm:pt>
    <dgm:pt modelId="{C39DC158-7FA9-43CD-A455-DB72F908F224}" type="pres">
      <dgm:prSet presAssocID="{A61D542A-A1E7-45DE-ACF8-3F8A7BBE38AA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D3937A6-DD1D-42F4-AC39-CE35F0ADCE94}" type="pres">
      <dgm:prSet presAssocID="{5BD7B67E-889D-4C05-B69B-B8CDC8950F37}" presName="compNode" presStyleCnt="0"/>
      <dgm:spPr/>
    </dgm:pt>
    <dgm:pt modelId="{A75F7847-B39F-49EA-ADC1-026A81077178}" type="pres">
      <dgm:prSet presAssocID="{5BD7B67E-889D-4C05-B69B-B8CDC8950F37}" presName="bkgdShape" presStyleLbl="node1" presStyleIdx="1" presStyleCnt="2" custLinFactNeighborX="87" custLinFactNeighborY="1022"/>
      <dgm:spPr/>
      <dgm:t>
        <a:bodyPr/>
        <a:lstStyle/>
        <a:p>
          <a:endParaRPr lang="ru-RU"/>
        </a:p>
      </dgm:t>
    </dgm:pt>
    <dgm:pt modelId="{91EDD956-EEC8-44FB-9C51-D00D009DEC05}" type="pres">
      <dgm:prSet presAssocID="{5BD7B67E-889D-4C05-B69B-B8CDC8950F37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C8EE2-8CBB-46A4-A95A-199A5139643D}" type="pres">
      <dgm:prSet presAssocID="{5BD7B67E-889D-4C05-B69B-B8CDC8950F37}" presName="invisiNode" presStyleLbl="node1" presStyleIdx="1" presStyleCnt="2"/>
      <dgm:spPr/>
    </dgm:pt>
    <dgm:pt modelId="{341A55C5-290D-4B64-9145-ED3E8CF47A52}" type="pres">
      <dgm:prSet presAssocID="{5BD7B67E-889D-4C05-B69B-B8CDC8950F37}" presName="imagNode" presStyleLbl="fgImgPlace1" presStyleIdx="1" presStyleCnt="2" custScaleX="139634" custScaleY="177307" custLinFactNeighborX="748" custLinFactNeighborY="25743"/>
      <dgm:spPr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</dgm:ptLst>
  <dgm:cxnLst>
    <dgm:cxn modelId="{CDDEB279-5E36-4485-A9F6-29187A433BAB}" type="presOf" srcId="{5BD7B67E-889D-4C05-B69B-B8CDC8950F37}" destId="{91EDD956-EEC8-44FB-9C51-D00D009DEC05}" srcOrd="1" destOrd="0" presId="urn:microsoft.com/office/officeart/2005/8/layout/hList7"/>
    <dgm:cxn modelId="{55F4F1E8-1BF5-4329-AA94-782B1558BE74}" type="presOf" srcId="{7408DD16-8A7D-4171-8FB8-C06B05A1BBFC}" destId="{FDB59F7B-ADCF-4D96-A19F-DA9BA61D3632}" srcOrd="0" destOrd="0" presId="urn:microsoft.com/office/officeart/2005/8/layout/hList7"/>
    <dgm:cxn modelId="{03207E16-6AE3-4A63-9BD0-EB89C7E774F3}" type="presOf" srcId="{7408DD16-8A7D-4171-8FB8-C06B05A1BBFC}" destId="{5167153E-9A19-44A9-B5BB-DC0A1025AD7D}" srcOrd="1" destOrd="0" presId="urn:microsoft.com/office/officeart/2005/8/layout/hList7"/>
    <dgm:cxn modelId="{F890E2CA-6757-45B2-8BAA-AF8232B76FDE}" type="presOf" srcId="{89DD28FB-FEB1-4A20-956F-CD99E1286255}" destId="{8FA0177F-47D2-4542-BD1D-41EDFCDCB98C}" srcOrd="0" destOrd="0" presId="urn:microsoft.com/office/officeart/2005/8/layout/hList7"/>
    <dgm:cxn modelId="{38A9C0B4-DC1C-4772-9FD6-2B8B820731B7}" srcId="{89DD28FB-FEB1-4A20-956F-CD99E1286255}" destId="{5BD7B67E-889D-4C05-B69B-B8CDC8950F37}" srcOrd="1" destOrd="0" parTransId="{F73D9DE7-54FA-448C-A1B7-D29B1388A98D}" sibTransId="{807BA5D4-8D6D-442C-8CEF-83FF5C6334D2}"/>
    <dgm:cxn modelId="{A315C863-715E-4B82-8B5E-FA4193B73D3B}" type="presOf" srcId="{5BD7B67E-889D-4C05-B69B-B8CDC8950F37}" destId="{A75F7847-B39F-49EA-ADC1-026A81077178}" srcOrd="0" destOrd="0" presId="urn:microsoft.com/office/officeart/2005/8/layout/hList7"/>
    <dgm:cxn modelId="{AAE268E1-2883-4CA2-B86D-CBB5278285AE}" type="presOf" srcId="{A61D542A-A1E7-45DE-ACF8-3F8A7BBE38AA}" destId="{C39DC158-7FA9-43CD-A455-DB72F908F224}" srcOrd="0" destOrd="0" presId="urn:microsoft.com/office/officeart/2005/8/layout/hList7"/>
    <dgm:cxn modelId="{527C0F0F-FF35-469D-AC75-CB115DBA84FD}" srcId="{89DD28FB-FEB1-4A20-956F-CD99E1286255}" destId="{7408DD16-8A7D-4171-8FB8-C06B05A1BBFC}" srcOrd="0" destOrd="0" parTransId="{02145108-359D-4D4D-B57F-4595270E104E}" sibTransId="{A61D542A-A1E7-45DE-ACF8-3F8A7BBE38AA}"/>
    <dgm:cxn modelId="{BE379A71-03A4-4960-82C3-5BEC42416292}" type="presParOf" srcId="{8FA0177F-47D2-4542-BD1D-41EDFCDCB98C}" destId="{00226907-06DB-4B5A-845A-1A6620A65AA2}" srcOrd="0" destOrd="0" presId="urn:microsoft.com/office/officeart/2005/8/layout/hList7"/>
    <dgm:cxn modelId="{68B92495-9477-4141-8F8A-0C25B4712987}" type="presParOf" srcId="{8FA0177F-47D2-4542-BD1D-41EDFCDCB98C}" destId="{BAB47B70-B2E1-4088-AECB-C777F83DD7C7}" srcOrd="1" destOrd="0" presId="urn:microsoft.com/office/officeart/2005/8/layout/hList7"/>
    <dgm:cxn modelId="{C1A26D4E-8ED9-41F0-9AC4-15EDAEF43C9E}" type="presParOf" srcId="{BAB47B70-B2E1-4088-AECB-C777F83DD7C7}" destId="{D0533FED-9DC3-403D-B828-FE02FF553B03}" srcOrd="0" destOrd="0" presId="urn:microsoft.com/office/officeart/2005/8/layout/hList7"/>
    <dgm:cxn modelId="{CB2B4161-A60D-4730-B025-05C6576AFC41}" type="presParOf" srcId="{D0533FED-9DC3-403D-B828-FE02FF553B03}" destId="{FDB59F7B-ADCF-4D96-A19F-DA9BA61D3632}" srcOrd="0" destOrd="0" presId="urn:microsoft.com/office/officeart/2005/8/layout/hList7"/>
    <dgm:cxn modelId="{4D655DD1-9FC2-43BA-9271-3994A4D9716E}" type="presParOf" srcId="{D0533FED-9DC3-403D-B828-FE02FF553B03}" destId="{5167153E-9A19-44A9-B5BB-DC0A1025AD7D}" srcOrd="1" destOrd="0" presId="urn:microsoft.com/office/officeart/2005/8/layout/hList7"/>
    <dgm:cxn modelId="{2FC90E0E-7B5C-4B32-80EA-5F9D741F19FB}" type="presParOf" srcId="{D0533FED-9DC3-403D-B828-FE02FF553B03}" destId="{CD8C9992-A56B-455D-9539-C39A06AB6CF4}" srcOrd="2" destOrd="0" presId="urn:microsoft.com/office/officeart/2005/8/layout/hList7"/>
    <dgm:cxn modelId="{F4DB9CD9-1CE6-4B69-94AD-FA287FE62160}" type="presParOf" srcId="{D0533FED-9DC3-403D-B828-FE02FF553B03}" destId="{B64DCAEB-6D91-4C02-92C5-CD92ED8E614A}" srcOrd="3" destOrd="0" presId="urn:microsoft.com/office/officeart/2005/8/layout/hList7"/>
    <dgm:cxn modelId="{97CCAED0-D5DB-4EA8-AE7C-03F4C351F726}" type="presParOf" srcId="{BAB47B70-B2E1-4088-AECB-C777F83DD7C7}" destId="{C39DC158-7FA9-43CD-A455-DB72F908F224}" srcOrd="1" destOrd="0" presId="urn:microsoft.com/office/officeart/2005/8/layout/hList7"/>
    <dgm:cxn modelId="{CFA4A1D6-FC61-41FD-A903-FD3A02B5E443}" type="presParOf" srcId="{BAB47B70-B2E1-4088-AECB-C777F83DD7C7}" destId="{6D3937A6-DD1D-42F4-AC39-CE35F0ADCE94}" srcOrd="2" destOrd="0" presId="urn:microsoft.com/office/officeart/2005/8/layout/hList7"/>
    <dgm:cxn modelId="{F0D1F7CD-9A34-4FAD-A6AC-B2817A814C3E}" type="presParOf" srcId="{6D3937A6-DD1D-42F4-AC39-CE35F0ADCE94}" destId="{A75F7847-B39F-49EA-ADC1-026A81077178}" srcOrd="0" destOrd="0" presId="urn:microsoft.com/office/officeart/2005/8/layout/hList7"/>
    <dgm:cxn modelId="{D3B9F52D-4D6E-4F5C-8FAB-F303F56752F5}" type="presParOf" srcId="{6D3937A6-DD1D-42F4-AC39-CE35F0ADCE94}" destId="{91EDD956-EEC8-44FB-9C51-D00D009DEC05}" srcOrd="1" destOrd="0" presId="urn:microsoft.com/office/officeart/2005/8/layout/hList7"/>
    <dgm:cxn modelId="{855E08DC-E4BA-4DFF-8523-C26FE4818570}" type="presParOf" srcId="{6D3937A6-DD1D-42F4-AC39-CE35F0ADCE94}" destId="{E5EC8EE2-8CBB-46A4-A95A-199A5139643D}" srcOrd="2" destOrd="0" presId="urn:microsoft.com/office/officeart/2005/8/layout/hList7"/>
    <dgm:cxn modelId="{310CA48A-C90C-433F-9331-93E016585F85}" type="presParOf" srcId="{6D3937A6-DD1D-42F4-AC39-CE35F0ADCE94}" destId="{341A55C5-290D-4B64-9145-ED3E8CF47A5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77D909-F2DB-4459-846D-83D749604FD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49744B-3052-4824-AB01-2B87010E2F4A}">
      <dgm:prSet phldrT="[Текст]" custT="1"/>
      <dgm:spPr>
        <a:solidFill>
          <a:srgbClr val="FFC000"/>
        </a:solidFill>
        <a:ln w="28575"/>
      </dgm:spPr>
      <dgm:t>
        <a:bodyPr/>
        <a:lstStyle/>
        <a:p>
          <a:r>
            <a:rPr lang="ru-RU" sz="4100" b="1" dirty="0">
              <a:solidFill>
                <a:schemeClr val="tx1"/>
              </a:solidFill>
            </a:rPr>
            <a:t>Р</a:t>
          </a:r>
          <a:r>
            <a:rPr lang="ru-RU" sz="2400" b="1" dirty="0">
              <a:solidFill>
                <a:schemeClr val="tx1"/>
              </a:solidFill>
            </a:rPr>
            <a:t>ынок труда молодёжи</a:t>
          </a:r>
        </a:p>
      </dgm:t>
    </dgm:pt>
    <dgm:pt modelId="{C592B1C4-685F-42F4-93FC-A0CDA90581E5}" type="parTrans" cxnId="{E8B0F6E0-BBDC-463B-A0BC-6CBC6F5CD42A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79EED12-8708-4D5D-BAC2-C614D02B3958}" type="sibTrans" cxnId="{E8B0F6E0-BBDC-463B-A0BC-6CBC6F5CD42A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36A9DB6-9FD1-41C0-9719-22D8FCA73313}">
      <dgm:prSet custT="1"/>
      <dgm:spPr>
        <a:solidFill>
          <a:srgbClr val="FF0000"/>
        </a:solidFill>
        <a:ln w="28575"/>
      </dgm:spPr>
      <dgm:t>
        <a:bodyPr/>
        <a:lstStyle/>
        <a:p>
          <a:r>
            <a:rPr lang="ru-RU" sz="2200" b="1" dirty="0">
              <a:solidFill>
                <a:schemeClr val="tx1"/>
              </a:solidFill>
            </a:rPr>
            <a:t>Молодежь от 16 до 18 лет, </a:t>
          </a:r>
        </a:p>
        <a:p>
          <a:r>
            <a:rPr lang="ru-RU" sz="2200" b="1" dirty="0">
              <a:solidFill>
                <a:schemeClr val="tx1"/>
              </a:solidFill>
            </a:rPr>
            <a:t>услуги неквалифицированного труда</a:t>
          </a:r>
        </a:p>
      </dgm:t>
    </dgm:pt>
    <dgm:pt modelId="{7C48179F-EBA4-49B8-9D44-1E71DA41AC60}" type="parTrans" cxnId="{B5D8D714-BA10-4503-B6B2-4736643DE116}">
      <dgm:prSet/>
      <dgm:spPr>
        <a:ln w="38100"/>
      </dgm:spPr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033AC42-9BF0-4C7D-95C9-67AEC44A1F82}" type="sibTrans" cxnId="{B5D8D714-BA10-4503-B6B2-4736643DE116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68B7906-0BB0-4954-973A-06DA7C3CF680}">
      <dgm:prSet custT="1"/>
      <dgm:spPr>
        <a:solidFill>
          <a:srgbClr val="00B050"/>
        </a:solidFill>
        <a:ln w="28575"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200" b="1" dirty="0">
              <a:solidFill>
                <a:schemeClr val="tx1"/>
              </a:solidFill>
            </a:rPr>
            <a:t>Молодежь - 19–24 года.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200" b="1" dirty="0">
              <a:solidFill>
                <a:schemeClr val="tx1"/>
              </a:solidFill>
            </a:rPr>
            <a:t>Завершили учёбу и профессиональную подготовку,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200" b="1" dirty="0">
              <a:solidFill>
                <a:schemeClr val="tx1"/>
              </a:solidFill>
            </a:rPr>
            <a:t>не имеют достаточного социального и профессионального опыта,</a:t>
          </a:r>
          <a:r>
            <a:rPr lang="en-US" sz="2200" b="1" dirty="0">
              <a:solidFill>
                <a:schemeClr val="tx1"/>
              </a:solidFill>
            </a:rPr>
            <a:t> </a:t>
          </a:r>
          <a:r>
            <a:rPr lang="ru-RU" sz="2200" b="1" dirty="0">
              <a:solidFill>
                <a:schemeClr val="tx1"/>
              </a:solidFill>
            </a:rPr>
            <a:t>недостаточно конкурентоспособны</a:t>
          </a:r>
        </a:p>
      </dgm:t>
    </dgm:pt>
    <dgm:pt modelId="{41E7424C-460A-4AC1-831B-4F3C62984A79}" type="parTrans" cxnId="{45B87067-DCEA-44E1-A469-A117F869C52B}">
      <dgm:prSet/>
      <dgm:spPr>
        <a:ln w="38100"/>
      </dgm:spPr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49B42B1-2C72-4419-A772-95DA3A41E739}" type="sibTrans" cxnId="{45B87067-DCEA-44E1-A469-A117F869C52B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F6B5041-200D-4645-8D4D-2DFAECF90AA1}">
      <dgm:prSet custT="1"/>
      <dgm:spPr>
        <a:ln w="28575"/>
      </dgm:spPr>
      <dgm:t>
        <a:bodyPr/>
        <a:lstStyle/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2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Молодежи от 25 до 29 лет.</a:t>
          </a:r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2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Имеют трудовой стаж и формальную квалификацию. </a:t>
          </a:r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2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нередко осознают необходимость повышения квалификации, переподготовки, получения второго и, даже третьего, профессионального образования</a:t>
          </a:r>
        </a:p>
      </dgm:t>
    </dgm:pt>
    <dgm:pt modelId="{52FA3DCB-9458-41F2-A6C9-E273F3F4F14A}" type="parTrans" cxnId="{F9B2D9D7-3F19-445A-9E68-11B4B5E354D2}">
      <dgm:prSet/>
      <dgm:spPr>
        <a:ln w="38100"/>
      </dgm:spPr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18686F62-1C96-4C11-A51C-1968D26A8697}" type="sibTrans" cxnId="{F9B2D9D7-3F19-445A-9E68-11B4B5E354D2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E4EDB057-AFAA-46CC-AC42-ACC670048560}" type="pres">
      <dgm:prSet presAssocID="{B877D909-F2DB-4459-846D-83D749604FD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4CAE9A-A515-4652-B65D-5C00BC9AB864}" type="pres">
      <dgm:prSet presAssocID="{7549744B-3052-4824-AB01-2B87010E2F4A}" presName="root1" presStyleCnt="0"/>
      <dgm:spPr/>
    </dgm:pt>
    <dgm:pt modelId="{BF79390E-B2E2-48F7-96DF-0F52FEDB9226}" type="pres">
      <dgm:prSet presAssocID="{7549744B-3052-4824-AB01-2B87010E2F4A}" presName="LevelOneTextNode" presStyleLbl="node0" presStyleIdx="0" presStyleCnt="1" custLinFactNeighborX="5168" custLinFactNeighborY="1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A9BD39-B5FB-4465-9EC9-937F5059E1F1}" type="pres">
      <dgm:prSet presAssocID="{7549744B-3052-4824-AB01-2B87010E2F4A}" presName="level2hierChild" presStyleCnt="0"/>
      <dgm:spPr/>
    </dgm:pt>
    <dgm:pt modelId="{172EB847-D00F-4850-9E65-EE9431E1ACCF}" type="pres">
      <dgm:prSet presAssocID="{7C48179F-EBA4-49B8-9D44-1E71DA41AC60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41890EF8-1EE1-4568-82E1-3A0AD62C0BA7}" type="pres">
      <dgm:prSet presAssocID="{7C48179F-EBA4-49B8-9D44-1E71DA41AC6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38630CB2-1A45-4533-8B9D-9590BFAE03FD}" type="pres">
      <dgm:prSet presAssocID="{F36A9DB6-9FD1-41C0-9719-22D8FCA73313}" presName="root2" presStyleCnt="0"/>
      <dgm:spPr/>
    </dgm:pt>
    <dgm:pt modelId="{A7E5A8CD-019B-471E-A37E-053977B1D8A2}" type="pres">
      <dgm:prSet presAssocID="{F36A9DB6-9FD1-41C0-9719-22D8FCA73313}" presName="LevelTwoTextNode" presStyleLbl="node2" presStyleIdx="0" presStyleCnt="3" custScaleX="2235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0CA0F7-59E6-4362-B81E-D362EA3E73C1}" type="pres">
      <dgm:prSet presAssocID="{F36A9DB6-9FD1-41C0-9719-22D8FCA73313}" presName="level3hierChild" presStyleCnt="0"/>
      <dgm:spPr/>
    </dgm:pt>
    <dgm:pt modelId="{AF57AC15-7CEB-43C6-9A8E-8C5A5861E288}" type="pres">
      <dgm:prSet presAssocID="{41E7424C-460A-4AC1-831B-4F3C62984A79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CC874EDA-41C7-41DC-B6B8-0A774E0E65DE}" type="pres">
      <dgm:prSet presAssocID="{41E7424C-460A-4AC1-831B-4F3C62984A79}" presName="connTx" presStyleLbl="parChTrans1D2" presStyleIdx="1" presStyleCnt="3"/>
      <dgm:spPr/>
      <dgm:t>
        <a:bodyPr/>
        <a:lstStyle/>
        <a:p>
          <a:endParaRPr lang="ru-RU"/>
        </a:p>
      </dgm:t>
    </dgm:pt>
    <dgm:pt modelId="{3424C054-0820-457C-B544-2DFFA163A461}" type="pres">
      <dgm:prSet presAssocID="{968B7906-0BB0-4954-973A-06DA7C3CF680}" presName="root2" presStyleCnt="0"/>
      <dgm:spPr/>
    </dgm:pt>
    <dgm:pt modelId="{ADF91F84-CC17-4E36-84F2-781DB7BD8CA3}" type="pres">
      <dgm:prSet presAssocID="{968B7906-0BB0-4954-973A-06DA7C3CF680}" presName="LevelTwoTextNode" presStyleLbl="node2" presStyleIdx="1" presStyleCnt="3" custScaleX="225976" custScaleY="1637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1069C36-3339-47B5-B271-0BCD5214DC22}" type="pres">
      <dgm:prSet presAssocID="{968B7906-0BB0-4954-973A-06DA7C3CF680}" presName="level3hierChild" presStyleCnt="0"/>
      <dgm:spPr/>
    </dgm:pt>
    <dgm:pt modelId="{6F856657-3FB1-4B9C-BF11-C6E22503F5F6}" type="pres">
      <dgm:prSet presAssocID="{52FA3DCB-9458-41F2-A6C9-E273F3F4F14A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1AF11B66-65BE-4D1F-830E-12BABC3ECD09}" type="pres">
      <dgm:prSet presAssocID="{52FA3DCB-9458-41F2-A6C9-E273F3F4F14A}" presName="connTx" presStyleLbl="parChTrans1D2" presStyleIdx="2" presStyleCnt="3"/>
      <dgm:spPr/>
      <dgm:t>
        <a:bodyPr/>
        <a:lstStyle/>
        <a:p>
          <a:endParaRPr lang="ru-RU"/>
        </a:p>
      </dgm:t>
    </dgm:pt>
    <dgm:pt modelId="{CB0084B4-9FB6-45A1-A37E-CFBA873C876C}" type="pres">
      <dgm:prSet presAssocID="{7F6B5041-200D-4645-8D4D-2DFAECF90AA1}" presName="root2" presStyleCnt="0"/>
      <dgm:spPr/>
    </dgm:pt>
    <dgm:pt modelId="{FC745797-D65A-4F5E-B53D-DCA8FCC17384}" type="pres">
      <dgm:prSet presAssocID="{7F6B5041-200D-4645-8D4D-2DFAECF90AA1}" presName="LevelTwoTextNode" presStyleLbl="node2" presStyleIdx="2" presStyleCnt="3" custScaleX="224866" custScaleY="2137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138535-F0D5-4924-A7A3-645E8FB3028A}" type="pres">
      <dgm:prSet presAssocID="{7F6B5041-200D-4645-8D4D-2DFAECF90AA1}" presName="level3hierChild" presStyleCnt="0"/>
      <dgm:spPr/>
    </dgm:pt>
  </dgm:ptLst>
  <dgm:cxnLst>
    <dgm:cxn modelId="{4B5AA332-7863-4D53-B85D-0989A5BE65A0}" type="presOf" srcId="{41E7424C-460A-4AC1-831B-4F3C62984A79}" destId="{AF57AC15-7CEB-43C6-9A8E-8C5A5861E288}" srcOrd="0" destOrd="0" presId="urn:microsoft.com/office/officeart/2008/layout/HorizontalMultiLevelHierarchy"/>
    <dgm:cxn modelId="{F9B2D9D7-3F19-445A-9E68-11B4B5E354D2}" srcId="{7549744B-3052-4824-AB01-2B87010E2F4A}" destId="{7F6B5041-200D-4645-8D4D-2DFAECF90AA1}" srcOrd="2" destOrd="0" parTransId="{52FA3DCB-9458-41F2-A6C9-E273F3F4F14A}" sibTransId="{18686F62-1C96-4C11-A51C-1968D26A8697}"/>
    <dgm:cxn modelId="{E550F850-E342-4927-96BE-7012778F9CE3}" type="presOf" srcId="{7F6B5041-200D-4645-8D4D-2DFAECF90AA1}" destId="{FC745797-D65A-4F5E-B53D-DCA8FCC17384}" srcOrd="0" destOrd="0" presId="urn:microsoft.com/office/officeart/2008/layout/HorizontalMultiLevelHierarchy"/>
    <dgm:cxn modelId="{6D06BFA4-46C3-4ABD-B888-7BADEB5D21ED}" type="presOf" srcId="{52FA3DCB-9458-41F2-A6C9-E273F3F4F14A}" destId="{6F856657-3FB1-4B9C-BF11-C6E22503F5F6}" srcOrd="0" destOrd="0" presId="urn:microsoft.com/office/officeart/2008/layout/HorizontalMultiLevelHierarchy"/>
    <dgm:cxn modelId="{71325723-7090-417A-B5F8-A033777B10BC}" type="presOf" srcId="{7C48179F-EBA4-49B8-9D44-1E71DA41AC60}" destId="{41890EF8-1EE1-4568-82E1-3A0AD62C0BA7}" srcOrd="1" destOrd="0" presId="urn:microsoft.com/office/officeart/2008/layout/HorizontalMultiLevelHierarchy"/>
    <dgm:cxn modelId="{8F9E1460-EE67-4944-80CB-6B63592AD939}" type="presOf" srcId="{7C48179F-EBA4-49B8-9D44-1E71DA41AC60}" destId="{172EB847-D00F-4850-9E65-EE9431E1ACCF}" srcOrd="0" destOrd="0" presId="urn:microsoft.com/office/officeart/2008/layout/HorizontalMultiLevelHierarchy"/>
    <dgm:cxn modelId="{5A5CD2E9-0E79-4B91-B677-9D9745203E13}" type="presOf" srcId="{F36A9DB6-9FD1-41C0-9719-22D8FCA73313}" destId="{A7E5A8CD-019B-471E-A37E-053977B1D8A2}" srcOrd="0" destOrd="0" presId="urn:microsoft.com/office/officeart/2008/layout/HorizontalMultiLevelHierarchy"/>
    <dgm:cxn modelId="{45B87067-DCEA-44E1-A469-A117F869C52B}" srcId="{7549744B-3052-4824-AB01-2B87010E2F4A}" destId="{968B7906-0BB0-4954-973A-06DA7C3CF680}" srcOrd="1" destOrd="0" parTransId="{41E7424C-460A-4AC1-831B-4F3C62984A79}" sibTransId="{449B42B1-2C72-4419-A772-95DA3A41E739}"/>
    <dgm:cxn modelId="{F6F801BD-D730-4B94-A385-A60757477211}" type="presOf" srcId="{41E7424C-460A-4AC1-831B-4F3C62984A79}" destId="{CC874EDA-41C7-41DC-B6B8-0A774E0E65DE}" srcOrd="1" destOrd="0" presId="urn:microsoft.com/office/officeart/2008/layout/HorizontalMultiLevelHierarchy"/>
    <dgm:cxn modelId="{60DA008F-5C0C-4DC6-9505-1901C6B56A09}" type="presOf" srcId="{968B7906-0BB0-4954-973A-06DA7C3CF680}" destId="{ADF91F84-CC17-4E36-84F2-781DB7BD8CA3}" srcOrd="0" destOrd="0" presId="urn:microsoft.com/office/officeart/2008/layout/HorizontalMultiLevelHierarchy"/>
    <dgm:cxn modelId="{838AF39A-7D8E-4C00-AA8A-F9A49B8CD330}" type="presOf" srcId="{7549744B-3052-4824-AB01-2B87010E2F4A}" destId="{BF79390E-B2E2-48F7-96DF-0F52FEDB9226}" srcOrd="0" destOrd="0" presId="urn:microsoft.com/office/officeart/2008/layout/HorizontalMultiLevelHierarchy"/>
    <dgm:cxn modelId="{71510AF5-52BE-489E-BD39-225B49671C27}" type="presOf" srcId="{B877D909-F2DB-4459-846D-83D749604FD6}" destId="{E4EDB057-AFAA-46CC-AC42-ACC670048560}" srcOrd="0" destOrd="0" presId="urn:microsoft.com/office/officeart/2008/layout/HorizontalMultiLevelHierarchy"/>
    <dgm:cxn modelId="{236F1555-9CA0-4270-B05F-7D32260A2964}" type="presOf" srcId="{52FA3DCB-9458-41F2-A6C9-E273F3F4F14A}" destId="{1AF11B66-65BE-4D1F-830E-12BABC3ECD09}" srcOrd="1" destOrd="0" presId="urn:microsoft.com/office/officeart/2008/layout/HorizontalMultiLevelHierarchy"/>
    <dgm:cxn modelId="{B5D8D714-BA10-4503-B6B2-4736643DE116}" srcId="{7549744B-3052-4824-AB01-2B87010E2F4A}" destId="{F36A9DB6-9FD1-41C0-9719-22D8FCA73313}" srcOrd="0" destOrd="0" parTransId="{7C48179F-EBA4-49B8-9D44-1E71DA41AC60}" sibTransId="{8033AC42-9BF0-4C7D-95C9-67AEC44A1F82}"/>
    <dgm:cxn modelId="{E8B0F6E0-BBDC-463B-A0BC-6CBC6F5CD42A}" srcId="{B877D909-F2DB-4459-846D-83D749604FD6}" destId="{7549744B-3052-4824-AB01-2B87010E2F4A}" srcOrd="0" destOrd="0" parTransId="{C592B1C4-685F-42F4-93FC-A0CDA90581E5}" sibTransId="{F79EED12-8708-4D5D-BAC2-C614D02B3958}"/>
    <dgm:cxn modelId="{650308C7-A942-4C31-8957-FE7B465C3D5E}" type="presParOf" srcId="{E4EDB057-AFAA-46CC-AC42-ACC670048560}" destId="{EF4CAE9A-A515-4652-B65D-5C00BC9AB864}" srcOrd="0" destOrd="0" presId="urn:microsoft.com/office/officeart/2008/layout/HorizontalMultiLevelHierarchy"/>
    <dgm:cxn modelId="{6AF22C10-47D7-4794-8BEA-DB2BB18C22B1}" type="presParOf" srcId="{EF4CAE9A-A515-4652-B65D-5C00BC9AB864}" destId="{BF79390E-B2E2-48F7-96DF-0F52FEDB9226}" srcOrd="0" destOrd="0" presId="urn:microsoft.com/office/officeart/2008/layout/HorizontalMultiLevelHierarchy"/>
    <dgm:cxn modelId="{0C094EAA-4B6F-4E55-BAAB-F815B2FF0AC1}" type="presParOf" srcId="{EF4CAE9A-A515-4652-B65D-5C00BC9AB864}" destId="{10A9BD39-B5FB-4465-9EC9-937F5059E1F1}" srcOrd="1" destOrd="0" presId="urn:microsoft.com/office/officeart/2008/layout/HorizontalMultiLevelHierarchy"/>
    <dgm:cxn modelId="{7BDB8CA4-70BA-41B0-BEFC-9B2B083CF902}" type="presParOf" srcId="{10A9BD39-B5FB-4465-9EC9-937F5059E1F1}" destId="{172EB847-D00F-4850-9E65-EE9431E1ACCF}" srcOrd="0" destOrd="0" presId="urn:microsoft.com/office/officeart/2008/layout/HorizontalMultiLevelHierarchy"/>
    <dgm:cxn modelId="{51559836-E8B0-4E68-B3F2-1A74798FD49C}" type="presParOf" srcId="{172EB847-D00F-4850-9E65-EE9431E1ACCF}" destId="{41890EF8-1EE1-4568-82E1-3A0AD62C0BA7}" srcOrd="0" destOrd="0" presId="urn:microsoft.com/office/officeart/2008/layout/HorizontalMultiLevelHierarchy"/>
    <dgm:cxn modelId="{BF138B6F-58A3-4C64-8EFE-7C02F691009B}" type="presParOf" srcId="{10A9BD39-B5FB-4465-9EC9-937F5059E1F1}" destId="{38630CB2-1A45-4533-8B9D-9590BFAE03FD}" srcOrd="1" destOrd="0" presId="urn:microsoft.com/office/officeart/2008/layout/HorizontalMultiLevelHierarchy"/>
    <dgm:cxn modelId="{CA736B90-2FAB-4A13-BD1D-24577B4D0091}" type="presParOf" srcId="{38630CB2-1A45-4533-8B9D-9590BFAE03FD}" destId="{A7E5A8CD-019B-471E-A37E-053977B1D8A2}" srcOrd="0" destOrd="0" presId="urn:microsoft.com/office/officeart/2008/layout/HorizontalMultiLevelHierarchy"/>
    <dgm:cxn modelId="{5EBE23D9-0621-4D38-9E66-FAF9218060C9}" type="presParOf" srcId="{38630CB2-1A45-4533-8B9D-9590BFAE03FD}" destId="{C50CA0F7-59E6-4362-B81E-D362EA3E73C1}" srcOrd="1" destOrd="0" presId="urn:microsoft.com/office/officeart/2008/layout/HorizontalMultiLevelHierarchy"/>
    <dgm:cxn modelId="{56254809-1BC7-4E5C-8109-B6E16F55472B}" type="presParOf" srcId="{10A9BD39-B5FB-4465-9EC9-937F5059E1F1}" destId="{AF57AC15-7CEB-43C6-9A8E-8C5A5861E288}" srcOrd="2" destOrd="0" presId="urn:microsoft.com/office/officeart/2008/layout/HorizontalMultiLevelHierarchy"/>
    <dgm:cxn modelId="{7FBECB08-7A48-4C7E-B47C-0FCC940EF9CA}" type="presParOf" srcId="{AF57AC15-7CEB-43C6-9A8E-8C5A5861E288}" destId="{CC874EDA-41C7-41DC-B6B8-0A774E0E65DE}" srcOrd="0" destOrd="0" presId="urn:microsoft.com/office/officeart/2008/layout/HorizontalMultiLevelHierarchy"/>
    <dgm:cxn modelId="{753E5D98-0B82-4258-8866-9E9247990B1B}" type="presParOf" srcId="{10A9BD39-B5FB-4465-9EC9-937F5059E1F1}" destId="{3424C054-0820-457C-B544-2DFFA163A461}" srcOrd="3" destOrd="0" presId="urn:microsoft.com/office/officeart/2008/layout/HorizontalMultiLevelHierarchy"/>
    <dgm:cxn modelId="{ECFEEF1F-B5BB-48B5-B6DC-574437CEFDE5}" type="presParOf" srcId="{3424C054-0820-457C-B544-2DFFA163A461}" destId="{ADF91F84-CC17-4E36-84F2-781DB7BD8CA3}" srcOrd="0" destOrd="0" presId="urn:microsoft.com/office/officeart/2008/layout/HorizontalMultiLevelHierarchy"/>
    <dgm:cxn modelId="{6CE579C6-3BC1-4E8B-A8D3-24AC36A48156}" type="presParOf" srcId="{3424C054-0820-457C-B544-2DFFA163A461}" destId="{D1069C36-3339-47B5-B271-0BCD5214DC22}" srcOrd="1" destOrd="0" presId="urn:microsoft.com/office/officeart/2008/layout/HorizontalMultiLevelHierarchy"/>
    <dgm:cxn modelId="{40707255-C61C-4D72-AE58-4476AD38D79B}" type="presParOf" srcId="{10A9BD39-B5FB-4465-9EC9-937F5059E1F1}" destId="{6F856657-3FB1-4B9C-BF11-C6E22503F5F6}" srcOrd="4" destOrd="0" presId="urn:microsoft.com/office/officeart/2008/layout/HorizontalMultiLevelHierarchy"/>
    <dgm:cxn modelId="{70B83E2E-4BDA-45A2-85EB-277D967D4769}" type="presParOf" srcId="{6F856657-3FB1-4B9C-BF11-C6E22503F5F6}" destId="{1AF11B66-65BE-4D1F-830E-12BABC3ECD09}" srcOrd="0" destOrd="0" presId="urn:microsoft.com/office/officeart/2008/layout/HorizontalMultiLevelHierarchy"/>
    <dgm:cxn modelId="{0F0B3789-9C9D-4E98-863C-F946B0DDCAA1}" type="presParOf" srcId="{10A9BD39-B5FB-4465-9EC9-937F5059E1F1}" destId="{CB0084B4-9FB6-45A1-A37E-CFBA873C876C}" srcOrd="5" destOrd="0" presId="urn:microsoft.com/office/officeart/2008/layout/HorizontalMultiLevelHierarchy"/>
    <dgm:cxn modelId="{EF2779E7-C75F-46AB-B933-6F0982F887D4}" type="presParOf" srcId="{CB0084B4-9FB6-45A1-A37E-CFBA873C876C}" destId="{FC745797-D65A-4F5E-B53D-DCA8FCC17384}" srcOrd="0" destOrd="0" presId="urn:microsoft.com/office/officeart/2008/layout/HorizontalMultiLevelHierarchy"/>
    <dgm:cxn modelId="{43DEF317-8966-4EEC-AD0B-C2929518B498}" type="presParOf" srcId="{CB0084B4-9FB6-45A1-A37E-CFBA873C876C}" destId="{73138535-F0D5-4924-A7A3-645E8FB3028A}" srcOrd="1" destOrd="0" presId="urn:microsoft.com/office/officeart/2008/layout/HorizontalMultiLevelHierarchy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9EF4BC-9AB5-4962-94F2-9DF4C8AA78F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DD1714-314F-4524-80DE-5886146B84F5}">
      <dgm:prSet/>
      <dgm:spPr>
        <a:solidFill>
          <a:srgbClr val="FFFFCC"/>
        </a:solidFill>
        <a:ln w="28575">
          <a:solidFill>
            <a:srgbClr val="002060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ea typeface="Times New Roman" panose="02020603050405020304" pitchFamily="18" charset="0"/>
            </a:rPr>
            <a:t>I. </a:t>
          </a:r>
          <a:r>
            <a:rPr lang="ru-RU" dirty="0">
              <a:solidFill>
                <a:schemeClr val="tx1"/>
              </a:solidFill>
              <a:ea typeface="Times New Roman" panose="02020603050405020304" pitchFamily="18" charset="0"/>
            </a:rPr>
            <a:t>Определение максимально широкого круга вакансий</a:t>
          </a:r>
          <a:endParaRPr lang="ru-RU" dirty="0">
            <a:solidFill>
              <a:schemeClr val="tx1"/>
            </a:solidFill>
          </a:endParaRPr>
        </a:p>
      </dgm:t>
    </dgm:pt>
    <dgm:pt modelId="{587FD236-E199-40F0-9452-E96A4654401A}" type="parTrans" cxnId="{471CB7AE-9A4A-4199-B4E2-DC8C12A9CF44}">
      <dgm:prSet/>
      <dgm:spPr/>
      <dgm:t>
        <a:bodyPr/>
        <a:lstStyle/>
        <a:p>
          <a:endParaRPr lang="ru-RU"/>
        </a:p>
      </dgm:t>
    </dgm:pt>
    <dgm:pt modelId="{30633C04-EC85-4596-9524-853546D5D86F}" type="sibTrans" cxnId="{471CB7AE-9A4A-4199-B4E2-DC8C12A9CF44}">
      <dgm:prSet/>
      <dgm:spPr/>
      <dgm:t>
        <a:bodyPr/>
        <a:lstStyle/>
        <a:p>
          <a:endParaRPr lang="ru-RU"/>
        </a:p>
      </dgm:t>
    </dgm:pt>
    <dgm:pt modelId="{F014EE80-A7E0-467B-8C4F-E28F5303BA40}">
      <dgm:prSet/>
      <dgm:spPr>
        <a:solidFill>
          <a:srgbClr val="FFFFCC"/>
        </a:solidFill>
        <a:ln w="28575">
          <a:solidFill>
            <a:srgbClr val="002060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ea typeface="Times New Roman" panose="02020603050405020304" pitchFamily="18" charset="0"/>
            </a:rPr>
            <a:t>II. </a:t>
          </a:r>
          <a:r>
            <a:rPr lang="ru-RU" dirty="0">
              <a:solidFill>
                <a:schemeClr val="tx1"/>
              </a:solidFill>
              <a:ea typeface="Times New Roman" panose="02020603050405020304" pitchFamily="18" charset="0"/>
            </a:rPr>
            <a:t>Представление работодателю информации о себе, ведение переговоров</a:t>
          </a:r>
          <a:endParaRPr lang="ru-RU" dirty="0">
            <a:solidFill>
              <a:schemeClr val="tx1"/>
            </a:solidFill>
          </a:endParaRPr>
        </a:p>
      </dgm:t>
    </dgm:pt>
    <dgm:pt modelId="{2E1DEB6D-0B07-4D21-A682-03153BAC78FA}" type="parTrans" cxnId="{34103DDE-321F-4A5D-A355-545232E9F134}">
      <dgm:prSet/>
      <dgm:spPr/>
      <dgm:t>
        <a:bodyPr/>
        <a:lstStyle/>
        <a:p>
          <a:endParaRPr lang="ru-RU"/>
        </a:p>
      </dgm:t>
    </dgm:pt>
    <dgm:pt modelId="{3EAC8E67-C84C-4E13-B8AA-56744B61926A}" type="sibTrans" cxnId="{34103DDE-321F-4A5D-A355-545232E9F134}">
      <dgm:prSet/>
      <dgm:spPr/>
      <dgm:t>
        <a:bodyPr/>
        <a:lstStyle/>
        <a:p>
          <a:endParaRPr lang="ru-RU"/>
        </a:p>
      </dgm:t>
    </dgm:pt>
    <dgm:pt modelId="{B900452B-8F0E-476C-B8C8-2B07E310496F}">
      <dgm:prSet/>
      <dgm:spPr>
        <a:solidFill>
          <a:srgbClr val="FFFFCC"/>
        </a:solidFill>
        <a:ln w="28575">
          <a:solidFill>
            <a:srgbClr val="002060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ea typeface="Times New Roman" panose="02020603050405020304" pitchFamily="18" charset="0"/>
            </a:rPr>
            <a:t>III. </a:t>
          </a:r>
          <a:r>
            <a:rPr lang="ru-RU" dirty="0">
              <a:solidFill>
                <a:schemeClr val="tx1"/>
              </a:solidFill>
              <a:ea typeface="Times New Roman" panose="02020603050405020304" pitchFamily="18" charset="0"/>
            </a:rPr>
            <a:t>Закрепление на новом рабочем месте</a:t>
          </a:r>
          <a:endParaRPr lang="ru-RU" dirty="0">
            <a:solidFill>
              <a:schemeClr val="tx1"/>
            </a:solidFill>
          </a:endParaRPr>
        </a:p>
      </dgm:t>
    </dgm:pt>
    <dgm:pt modelId="{5053AB68-517C-42ED-AE87-3B5CC5A04F92}" type="parTrans" cxnId="{4F6901B6-EE42-49A4-BFDE-262215BAE59D}">
      <dgm:prSet/>
      <dgm:spPr/>
      <dgm:t>
        <a:bodyPr/>
        <a:lstStyle/>
        <a:p>
          <a:endParaRPr lang="ru-RU"/>
        </a:p>
      </dgm:t>
    </dgm:pt>
    <dgm:pt modelId="{B6AB0F48-51CA-423F-AF2E-1CF436053680}" type="sibTrans" cxnId="{4F6901B6-EE42-49A4-BFDE-262215BAE59D}">
      <dgm:prSet/>
      <dgm:spPr/>
      <dgm:t>
        <a:bodyPr/>
        <a:lstStyle/>
        <a:p>
          <a:endParaRPr lang="ru-RU"/>
        </a:p>
      </dgm:t>
    </dgm:pt>
    <dgm:pt modelId="{A411ACCB-037B-46E0-91ED-8AEDE32D4835}" type="pres">
      <dgm:prSet presAssocID="{CF9EF4BC-9AB5-4962-94F2-9DF4C8AA78F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9D92BAD-768A-4C84-BFC2-3CD89898B4C1}" type="pres">
      <dgm:prSet presAssocID="{53DD1714-314F-4524-80DE-5886146B84F5}" presName="composite" presStyleCnt="0"/>
      <dgm:spPr/>
    </dgm:pt>
    <dgm:pt modelId="{5949B65F-E2D0-438D-80FF-270824A60E9A}" type="pres">
      <dgm:prSet presAssocID="{53DD1714-314F-4524-80DE-5886146B84F5}" presName="bentUpArrow1" presStyleLbl="alignImgPlace1" presStyleIdx="0" presStyleCnt="2" custLinFactNeighborX="-46557" custLinFactNeighborY="-946"/>
      <dgm:spPr>
        <a:ln w="28575">
          <a:solidFill>
            <a:srgbClr val="002060"/>
          </a:solidFill>
        </a:ln>
      </dgm:spPr>
    </dgm:pt>
    <dgm:pt modelId="{C631EC73-5B04-4460-A252-0969BF577921}" type="pres">
      <dgm:prSet presAssocID="{53DD1714-314F-4524-80DE-5886146B84F5}" presName="ParentText" presStyleLbl="node1" presStyleIdx="0" presStyleCnt="3" custScaleX="164349" custLinFactNeighborX="-36545" custLinFactNeighborY="-18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37569-A329-40B8-A979-AB6CB8499199}" type="pres">
      <dgm:prSet presAssocID="{53DD1714-314F-4524-80DE-5886146B84F5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0A95D72B-A5ED-40AD-92BE-C157CE2D95AC}" type="pres">
      <dgm:prSet presAssocID="{30633C04-EC85-4596-9524-853546D5D86F}" presName="sibTrans" presStyleCnt="0"/>
      <dgm:spPr/>
    </dgm:pt>
    <dgm:pt modelId="{70700126-0E88-48E1-AC35-C40BC3FD6E69}" type="pres">
      <dgm:prSet presAssocID="{F014EE80-A7E0-467B-8C4F-E28F5303BA40}" presName="composite" presStyleCnt="0"/>
      <dgm:spPr/>
    </dgm:pt>
    <dgm:pt modelId="{3362D359-05FD-477F-A937-DEF4F8EB6AE4}" type="pres">
      <dgm:prSet presAssocID="{F014EE80-A7E0-467B-8C4F-E28F5303BA40}" presName="bentUpArrow1" presStyleLbl="alignImgPlace1" presStyleIdx="1" presStyleCnt="2" custLinFactNeighborX="-4157"/>
      <dgm:spPr>
        <a:ln w="28575">
          <a:solidFill>
            <a:srgbClr val="002060"/>
          </a:solidFill>
        </a:ln>
      </dgm:spPr>
    </dgm:pt>
    <dgm:pt modelId="{9D6134F6-F300-4534-BFA4-2B78F65754FC}" type="pres">
      <dgm:prSet presAssocID="{F014EE80-A7E0-467B-8C4F-E28F5303BA40}" presName="ParentText" presStyleLbl="node1" presStyleIdx="1" presStyleCnt="3" custScaleX="183709" custLinFactNeighborX="-1693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D2E33E-CD8C-4C39-948C-2D03A5EC04AD}" type="pres">
      <dgm:prSet presAssocID="{F014EE80-A7E0-467B-8C4F-E28F5303BA40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7F0F6FD5-86C6-43FA-9800-1814815CB8BE}" type="pres">
      <dgm:prSet presAssocID="{3EAC8E67-C84C-4E13-B8AA-56744B61926A}" presName="sibTrans" presStyleCnt="0"/>
      <dgm:spPr/>
    </dgm:pt>
    <dgm:pt modelId="{F623BC0C-AF8E-4DEC-9AFB-3185D30967CD}" type="pres">
      <dgm:prSet presAssocID="{B900452B-8F0E-476C-B8C8-2B07E310496F}" presName="composite" presStyleCnt="0"/>
      <dgm:spPr/>
    </dgm:pt>
    <dgm:pt modelId="{61FB9677-04CA-41C7-B19E-E733A15F955E}" type="pres">
      <dgm:prSet presAssocID="{B900452B-8F0E-476C-B8C8-2B07E310496F}" presName="ParentText" presStyleLbl="node1" presStyleIdx="2" presStyleCnt="3" custScaleX="169651" custLinFactNeighborX="19115" custLinFactNeighborY="32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103DDE-321F-4A5D-A355-545232E9F134}" srcId="{CF9EF4BC-9AB5-4962-94F2-9DF4C8AA78F2}" destId="{F014EE80-A7E0-467B-8C4F-E28F5303BA40}" srcOrd="1" destOrd="0" parTransId="{2E1DEB6D-0B07-4D21-A682-03153BAC78FA}" sibTransId="{3EAC8E67-C84C-4E13-B8AA-56744B61926A}"/>
    <dgm:cxn modelId="{4F6901B6-EE42-49A4-BFDE-262215BAE59D}" srcId="{CF9EF4BC-9AB5-4962-94F2-9DF4C8AA78F2}" destId="{B900452B-8F0E-476C-B8C8-2B07E310496F}" srcOrd="2" destOrd="0" parTransId="{5053AB68-517C-42ED-AE87-3B5CC5A04F92}" sibTransId="{B6AB0F48-51CA-423F-AF2E-1CF436053680}"/>
    <dgm:cxn modelId="{E8F1FEFA-D70C-4DB8-858A-7A49B0D9073C}" type="presOf" srcId="{B900452B-8F0E-476C-B8C8-2B07E310496F}" destId="{61FB9677-04CA-41C7-B19E-E733A15F955E}" srcOrd="0" destOrd="0" presId="urn:microsoft.com/office/officeart/2005/8/layout/StepDownProcess"/>
    <dgm:cxn modelId="{8AE035D7-C7A1-44C6-AA73-8391184B2943}" type="presOf" srcId="{53DD1714-314F-4524-80DE-5886146B84F5}" destId="{C631EC73-5B04-4460-A252-0969BF577921}" srcOrd="0" destOrd="0" presId="urn:microsoft.com/office/officeart/2005/8/layout/StepDownProcess"/>
    <dgm:cxn modelId="{471CB7AE-9A4A-4199-B4E2-DC8C12A9CF44}" srcId="{CF9EF4BC-9AB5-4962-94F2-9DF4C8AA78F2}" destId="{53DD1714-314F-4524-80DE-5886146B84F5}" srcOrd="0" destOrd="0" parTransId="{587FD236-E199-40F0-9452-E96A4654401A}" sibTransId="{30633C04-EC85-4596-9524-853546D5D86F}"/>
    <dgm:cxn modelId="{207BC3C3-B05F-4826-B37E-723164A94E25}" type="presOf" srcId="{CF9EF4BC-9AB5-4962-94F2-9DF4C8AA78F2}" destId="{A411ACCB-037B-46E0-91ED-8AEDE32D4835}" srcOrd="0" destOrd="0" presId="urn:microsoft.com/office/officeart/2005/8/layout/StepDownProcess"/>
    <dgm:cxn modelId="{E5C44F2C-0032-4B26-9538-81CF5E9F30A2}" type="presOf" srcId="{F014EE80-A7E0-467B-8C4F-E28F5303BA40}" destId="{9D6134F6-F300-4534-BFA4-2B78F65754FC}" srcOrd="0" destOrd="0" presId="urn:microsoft.com/office/officeart/2005/8/layout/StepDownProcess"/>
    <dgm:cxn modelId="{5C89EA83-EE9D-4EE1-BD11-619465CBFA48}" type="presParOf" srcId="{A411ACCB-037B-46E0-91ED-8AEDE32D4835}" destId="{49D92BAD-768A-4C84-BFC2-3CD89898B4C1}" srcOrd="0" destOrd="0" presId="urn:microsoft.com/office/officeart/2005/8/layout/StepDownProcess"/>
    <dgm:cxn modelId="{B5721D39-C964-40E9-8AB9-FCE4ED13460B}" type="presParOf" srcId="{49D92BAD-768A-4C84-BFC2-3CD89898B4C1}" destId="{5949B65F-E2D0-438D-80FF-270824A60E9A}" srcOrd="0" destOrd="0" presId="urn:microsoft.com/office/officeart/2005/8/layout/StepDownProcess"/>
    <dgm:cxn modelId="{15F68AA6-D621-40A9-90A5-F747891A8FDF}" type="presParOf" srcId="{49D92BAD-768A-4C84-BFC2-3CD89898B4C1}" destId="{C631EC73-5B04-4460-A252-0969BF577921}" srcOrd="1" destOrd="0" presId="urn:microsoft.com/office/officeart/2005/8/layout/StepDownProcess"/>
    <dgm:cxn modelId="{AA9D1B1E-8708-435A-94CD-E89F732DE27B}" type="presParOf" srcId="{49D92BAD-768A-4C84-BFC2-3CD89898B4C1}" destId="{AA937569-A329-40B8-A979-AB6CB8499199}" srcOrd="2" destOrd="0" presId="urn:microsoft.com/office/officeart/2005/8/layout/StepDownProcess"/>
    <dgm:cxn modelId="{963E8BD1-CA53-428C-90E5-8D1E55D4C45D}" type="presParOf" srcId="{A411ACCB-037B-46E0-91ED-8AEDE32D4835}" destId="{0A95D72B-A5ED-40AD-92BE-C157CE2D95AC}" srcOrd="1" destOrd="0" presId="urn:microsoft.com/office/officeart/2005/8/layout/StepDownProcess"/>
    <dgm:cxn modelId="{F7889E71-8208-447B-B09E-E444FECD5212}" type="presParOf" srcId="{A411ACCB-037B-46E0-91ED-8AEDE32D4835}" destId="{70700126-0E88-48E1-AC35-C40BC3FD6E69}" srcOrd="2" destOrd="0" presId="urn:microsoft.com/office/officeart/2005/8/layout/StepDownProcess"/>
    <dgm:cxn modelId="{372E5589-9B1B-4574-8C67-5E85F994EE83}" type="presParOf" srcId="{70700126-0E88-48E1-AC35-C40BC3FD6E69}" destId="{3362D359-05FD-477F-A937-DEF4F8EB6AE4}" srcOrd="0" destOrd="0" presId="urn:microsoft.com/office/officeart/2005/8/layout/StepDownProcess"/>
    <dgm:cxn modelId="{E0C99050-B495-480D-AFFE-9A7253F0F5EC}" type="presParOf" srcId="{70700126-0E88-48E1-AC35-C40BC3FD6E69}" destId="{9D6134F6-F300-4534-BFA4-2B78F65754FC}" srcOrd="1" destOrd="0" presId="urn:microsoft.com/office/officeart/2005/8/layout/StepDownProcess"/>
    <dgm:cxn modelId="{C1D8E07E-CE74-4B49-9180-B595583DD06C}" type="presParOf" srcId="{70700126-0E88-48E1-AC35-C40BC3FD6E69}" destId="{02D2E33E-CD8C-4C39-948C-2D03A5EC04AD}" srcOrd="2" destOrd="0" presId="urn:microsoft.com/office/officeart/2005/8/layout/StepDownProcess"/>
    <dgm:cxn modelId="{0932EFCC-6652-4622-98D1-B4815F3B5544}" type="presParOf" srcId="{A411ACCB-037B-46E0-91ED-8AEDE32D4835}" destId="{7F0F6FD5-86C6-43FA-9800-1814815CB8BE}" srcOrd="3" destOrd="0" presId="urn:microsoft.com/office/officeart/2005/8/layout/StepDownProcess"/>
    <dgm:cxn modelId="{471D9C37-4A13-4E4F-A273-42F140421EE6}" type="presParOf" srcId="{A411ACCB-037B-46E0-91ED-8AEDE32D4835}" destId="{F623BC0C-AF8E-4DEC-9AFB-3185D30967CD}" srcOrd="4" destOrd="0" presId="urn:microsoft.com/office/officeart/2005/8/layout/StepDownProcess"/>
    <dgm:cxn modelId="{2DB50DBF-B4AE-45D6-A642-F82D34D1EF1C}" type="presParOf" srcId="{F623BC0C-AF8E-4DEC-9AFB-3185D30967CD}" destId="{61FB9677-04CA-41C7-B19E-E733A15F955E}" srcOrd="0" destOrd="0" presId="urn:microsoft.com/office/officeart/2005/8/layout/StepDownProcess"/>
  </dgm:cxnLst>
  <dgm:bg/>
  <dgm:whole>
    <a:ln w="1905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D3EA09-DE8D-4B0A-873E-AF2F469878C5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5A8693-0134-4EEB-AF69-975F0C0B8996}">
      <dgm:prSet phldrT="[Текст]" custT="1"/>
      <dgm:spPr>
        <a:solidFill>
          <a:srgbClr val="FFFFCC"/>
        </a:solidFill>
        <a:ln w="19050"/>
      </dgm:spPr>
      <dgm:t>
        <a:bodyPr/>
        <a:lstStyle/>
        <a:p>
          <a:r>
            <a:rPr lang="ru-RU" sz="2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Резюме</a:t>
          </a:r>
          <a:endParaRPr lang="ru-RU" sz="2200" dirty="0"/>
        </a:p>
      </dgm:t>
    </dgm:pt>
    <dgm:pt modelId="{D06E4888-9CFB-4D98-8BD5-83E6DA1AC131}" type="parTrans" cxnId="{BEDAC471-0D53-4116-9227-9EEA5B722A5A}">
      <dgm:prSet/>
      <dgm:spPr/>
      <dgm:t>
        <a:bodyPr/>
        <a:lstStyle/>
        <a:p>
          <a:endParaRPr lang="ru-RU" sz="2400"/>
        </a:p>
      </dgm:t>
    </dgm:pt>
    <dgm:pt modelId="{81FA670C-3739-432F-9162-A6ECB1C48D47}" type="sibTrans" cxnId="{BEDAC471-0D53-4116-9227-9EEA5B722A5A}">
      <dgm:prSet/>
      <dgm:spPr/>
      <dgm:t>
        <a:bodyPr/>
        <a:lstStyle/>
        <a:p>
          <a:endParaRPr lang="ru-RU" sz="2400"/>
        </a:p>
      </dgm:t>
    </dgm:pt>
    <dgm:pt modelId="{A5E3AC8F-D84E-4813-BE2C-37FB89BBCF6A}">
      <dgm:prSet phldrT="[Текст]" custT="1"/>
      <dgm:spPr>
        <a:solidFill>
          <a:schemeClr val="accent3">
            <a:lumMod val="20000"/>
            <a:lumOff val="80000"/>
          </a:schemeClr>
        </a:solidFill>
        <a:ln w="19050"/>
      </dgm:spPr>
      <dgm:t>
        <a:bodyPr/>
        <a:lstStyle/>
        <a:p>
          <a:r>
            <a:rPr lang="ru-RU" sz="2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Авто-биография</a:t>
          </a:r>
          <a:endParaRPr lang="ru-RU" sz="2200" dirty="0"/>
        </a:p>
      </dgm:t>
    </dgm:pt>
    <dgm:pt modelId="{AF6D5F84-34F7-4823-9BF9-383D34DEB946}" type="parTrans" cxnId="{CF8C5FB1-C71A-45E0-80C6-35B68CF267EC}">
      <dgm:prSet/>
      <dgm:spPr/>
      <dgm:t>
        <a:bodyPr/>
        <a:lstStyle/>
        <a:p>
          <a:endParaRPr lang="ru-RU" sz="2400"/>
        </a:p>
      </dgm:t>
    </dgm:pt>
    <dgm:pt modelId="{576947D9-88A2-46CC-B5B0-3D0EB71526F4}" type="sibTrans" cxnId="{CF8C5FB1-C71A-45E0-80C6-35B68CF267EC}">
      <dgm:prSet/>
      <dgm:spPr/>
      <dgm:t>
        <a:bodyPr/>
        <a:lstStyle/>
        <a:p>
          <a:endParaRPr lang="ru-RU" sz="2400"/>
        </a:p>
      </dgm:t>
    </dgm:pt>
    <dgm:pt modelId="{EF1EF0BE-620B-47BC-94AD-DBE06BB5A3E3}">
      <dgm:prSet phldrT="[Текст]" custT="1"/>
      <dgm:spPr>
        <a:solidFill>
          <a:schemeClr val="accent6">
            <a:lumMod val="40000"/>
            <a:lumOff val="60000"/>
          </a:schemeClr>
        </a:solidFill>
        <a:ln w="19050"/>
      </dgm:spPr>
      <dgm:t>
        <a:bodyPr/>
        <a:lstStyle/>
        <a:p>
          <a:r>
            <a:rPr lang="ru-RU" sz="2200" b="1" dirty="0" err="1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Анкети-рование</a:t>
          </a:r>
          <a:endParaRPr lang="ru-RU" sz="2200" dirty="0"/>
        </a:p>
      </dgm:t>
    </dgm:pt>
    <dgm:pt modelId="{626F1269-DE76-46B6-8404-0E5D42212F01}" type="parTrans" cxnId="{07E46EA5-110A-4E82-A3F9-0A6DA8B401B0}">
      <dgm:prSet/>
      <dgm:spPr/>
      <dgm:t>
        <a:bodyPr/>
        <a:lstStyle/>
        <a:p>
          <a:endParaRPr lang="ru-RU" sz="2400"/>
        </a:p>
      </dgm:t>
    </dgm:pt>
    <dgm:pt modelId="{B37D3FB9-9318-4B58-BCB7-D1D9A60A7ECF}" type="sibTrans" cxnId="{07E46EA5-110A-4E82-A3F9-0A6DA8B401B0}">
      <dgm:prSet/>
      <dgm:spPr/>
      <dgm:t>
        <a:bodyPr/>
        <a:lstStyle/>
        <a:p>
          <a:endParaRPr lang="ru-RU" sz="2400"/>
        </a:p>
      </dgm:t>
    </dgm:pt>
    <dgm:pt modelId="{F1490BAD-8689-4D53-B95F-9B4A0C4AED41}">
      <dgm:prSet custT="1"/>
      <dgm:spPr>
        <a:solidFill>
          <a:srgbClr val="FFC000"/>
        </a:solidFill>
        <a:ln w="19050"/>
      </dgm:spPr>
      <dgm:t>
        <a:bodyPr/>
        <a:lstStyle/>
        <a:p>
          <a:r>
            <a:rPr lang="ru-RU" sz="2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Тести-</a:t>
          </a:r>
          <a:r>
            <a:rPr lang="ru-RU" sz="2200" b="1" dirty="0" err="1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рование</a:t>
          </a:r>
          <a:endParaRPr lang="ru-RU" sz="2200" dirty="0"/>
        </a:p>
      </dgm:t>
    </dgm:pt>
    <dgm:pt modelId="{F29C8A8D-455B-44D2-8582-62CF3C248035}" type="parTrans" cxnId="{327DC9E7-195E-4ADC-84D8-52C0835D89B9}">
      <dgm:prSet/>
      <dgm:spPr/>
      <dgm:t>
        <a:bodyPr/>
        <a:lstStyle/>
        <a:p>
          <a:endParaRPr lang="ru-RU" sz="2400"/>
        </a:p>
      </dgm:t>
    </dgm:pt>
    <dgm:pt modelId="{15300507-2775-4F95-81F0-5A9744BEA84E}" type="sibTrans" cxnId="{327DC9E7-195E-4ADC-84D8-52C0835D89B9}">
      <dgm:prSet/>
      <dgm:spPr/>
      <dgm:t>
        <a:bodyPr/>
        <a:lstStyle/>
        <a:p>
          <a:endParaRPr lang="ru-RU" sz="2400"/>
        </a:p>
      </dgm:t>
    </dgm:pt>
    <dgm:pt modelId="{C6505229-8BCF-40BB-A748-4D628F8B3965}">
      <dgm:prSet custT="1"/>
      <dgm:spPr>
        <a:solidFill>
          <a:srgbClr val="CCFF33"/>
        </a:solidFill>
        <a:ln w="19050"/>
      </dgm:spPr>
      <dgm:t>
        <a:bodyPr/>
        <a:lstStyle/>
        <a:p>
          <a:r>
            <a:rPr lang="ru-RU" sz="2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Деловое (</a:t>
          </a:r>
          <a:r>
            <a:rPr lang="ru-RU" sz="2200" b="1" dirty="0" err="1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сопрово-дительное</a:t>
          </a:r>
          <a:r>
            <a:rPr lang="ru-RU" sz="2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, </a:t>
          </a:r>
          <a:r>
            <a:rPr lang="ru-RU" sz="2200" b="1" dirty="0" err="1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рекоменда</a:t>
          </a:r>
          <a:r>
            <a:rPr lang="ru-RU" sz="2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-тельное) письмо</a:t>
          </a:r>
          <a:endParaRPr lang="ru-RU" sz="2200" dirty="0"/>
        </a:p>
      </dgm:t>
    </dgm:pt>
    <dgm:pt modelId="{EAC9E559-554C-4625-A7F5-5ECA5D051805}" type="parTrans" cxnId="{5C111B19-9E65-4920-AAE3-3B51C7F724DD}">
      <dgm:prSet/>
      <dgm:spPr/>
      <dgm:t>
        <a:bodyPr/>
        <a:lstStyle/>
        <a:p>
          <a:endParaRPr lang="ru-RU" sz="2400"/>
        </a:p>
      </dgm:t>
    </dgm:pt>
    <dgm:pt modelId="{E18FBF94-7A56-4BE3-9EE0-2206C3A3710A}" type="sibTrans" cxnId="{5C111B19-9E65-4920-AAE3-3B51C7F724DD}">
      <dgm:prSet/>
      <dgm:spPr/>
      <dgm:t>
        <a:bodyPr/>
        <a:lstStyle/>
        <a:p>
          <a:endParaRPr lang="ru-RU" sz="2400"/>
        </a:p>
      </dgm:t>
    </dgm:pt>
    <dgm:pt modelId="{F183AE80-FD33-4FA6-BC62-D026ED379849}">
      <dgm:prSet custT="1"/>
      <dgm:spPr>
        <a:solidFill>
          <a:schemeClr val="bg1">
            <a:lumMod val="85000"/>
          </a:schemeClr>
        </a:solidFill>
        <a:ln w="19050"/>
      </dgm:spPr>
      <dgm:t>
        <a:bodyPr/>
        <a:lstStyle/>
        <a:p>
          <a:r>
            <a:rPr lang="ru-RU" sz="2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Телефон-</a:t>
          </a:r>
          <a:r>
            <a:rPr lang="ru-RU" sz="2200" b="1" dirty="0" err="1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ный</a:t>
          </a:r>
          <a:r>
            <a:rPr lang="ru-RU" sz="2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 разговор</a:t>
          </a:r>
          <a:endParaRPr lang="ru-RU" sz="2200" dirty="0"/>
        </a:p>
      </dgm:t>
    </dgm:pt>
    <dgm:pt modelId="{D7C42ECA-652A-4E36-92A1-DA98156B20DE}" type="parTrans" cxnId="{9D1FA737-8C10-4FB4-A5BC-92D22B5E7EF2}">
      <dgm:prSet/>
      <dgm:spPr/>
      <dgm:t>
        <a:bodyPr/>
        <a:lstStyle/>
        <a:p>
          <a:endParaRPr lang="ru-RU" sz="2400"/>
        </a:p>
      </dgm:t>
    </dgm:pt>
    <dgm:pt modelId="{1257F794-6888-4140-B955-1817ED5C9632}" type="sibTrans" cxnId="{9D1FA737-8C10-4FB4-A5BC-92D22B5E7EF2}">
      <dgm:prSet/>
      <dgm:spPr/>
      <dgm:t>
        <a:bodyPr/>
        <a:lstStyle/>
        <a:p>
          <a:endParaRPr lang="ru-RU" sz="2400"/>
        </a:p>
      </dgm:t>
    </dgm:pt>
    <dgm:pt modelId="{81424BC4-71AC-4AA1-8CA4-6741F7686DFA}">
      <dgm:prSet custT="1"/>
      <dgm:spPr>
        <a:solidFill>
          <a:schemeClr val="accent1">
            <a:lumMod val="40000"/>
            <a:lumOff val="60000"/>
          </a:schemeClr>
        </a:solidFill>
        <a:ln w="19050"/>
      </dgm:spPr>
      <dgm:t>
        <a:bodyPr/>
        <a:lstStyle/>
        <a:p>
          <a:r>
            <a:rPr lang="ru-RU" sz="2200" b="1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Собесе-</a:t>
          </a:r>
          <a:r>
            <a:rPr lang="ru-RU" sz="2200" b="1" dirty="0" err="1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rPr>
            <a:t>дование</a:t>
          </a:r>
          <a:endParaRPr lang="ru-RU" sz="2200" dirty="0"/>
        </a:p>
      </dgm:t>
    </dgm:pt>
    <dgm:pt modelId="{63E83986-501F-4FC9-BD85-AF48583D42E8}" type="parTrans" cxnId="{AC29F04F-F800-42D8-BE2D-A11A02FC8812}">
      <dgm:prSet/>
      <dgm:spPr/>
      <dgm:t>
        <a:bodyPr/>
        <a:lstStyle/>
        <a:p>
          <a:endParaRPr lang="ru-RU" sz="2400"/>
        </a:p>
      </dgm:t>
    </dgm:pt>
    <dgm:pt modelId="{D3C7AD61-25F8-4073-ACA3-5DCC9CE9DB3B}" type="sibTrans" cxnId="{AC29F04F-F800-42D8-BE2D-A11A02FC8812}">
      <dgm:prSet/>
      <dgm:spPr/>
      <dgm:t>
        <a:bodyPr/>
        <a:lstStyle/>
        <a:p>
          <a:endParaRPr lang="ru-RU" sz="2400"/>
        </a:p>
      </dgm:t>
    </dgm:pt>
    <dgm:pt modelId="{BCC64FB0-0C45-4A84-9C3D-3B28E3CE6189}" type="pres">
      <dgm:prSet presAssocID="{C3D3EA09-DE8D-4B0A-873E-AF2F469878C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338941-7391-4433-B2A5-286D06522189}" type="pres">
      <dgm:prSet presAssocID="{D55A8693-0134-4EEB-AF69-975F0C0B8996}" presName="node" presStyleLbl="node1" presStyleIdx="0" presStyleCnt="7" custScaleX="2000000" custLinFactX="115809" custLinFactNeighborX="2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9380BB-A95E-4C1C-804C-578E58884659}" type="pres">
      <dgm:prSet presAssocID="{81FA670C-3739-432F-9162-A6ECB1C48D47}" presName="sibTrans" presStyleCnt="0"/>
      <dgm:spPr/>
    </dgm:pt>
    <dgm:pt modelId="{F1925949-269A-4D21-BB70-7ED6D1703BCB}" type="pres">
      <dgm:prSet presAssocID="{A5E3AC8F-D84E-4813-BE2C-37FB89BBCF6A}" presName="node" presStyleLbl="node1" presStyleIdx="1" presStyleCnt="7" custScaleX="2000000" custLinFactX="-138300" custLinFactNeighborX="-2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C1DAC-BF2B-478C-A1FB-BB8908DC6E27}" type="pres">
      <dgm:prSet presAssocID="{576947D9-88A2-46CC-B5B0-3D0EB71526F4}" presName="sibTrans" presStyleCnt="0"/>
      <dgm:spPr/>
    </dgm:pt>
    <dgm:pt modelId="{9BDAFDF0-7DAF-4807-968A-16CA4A9C807B}" type="pres">
      <dgm:prSet presAssocID="{EF1EF0BE-620B-47BC-94AD-DBE06BB5A3E3}" presName="node" presStyleLbl="node1" presStyleIdx="2" presStyleCnt="7" custScaleX="1797650" custLinFactX="-204213" custLinFactNeighborX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A00B5-C3AE-4FF5-9A0A-FDEBBB015F92}" type="pres">
      <dgm:prSet presAssocID="{B37D3FB9-9318-4B58-BCB7-D1D9A60A7ECF}" presName="sibTrans" presStyleCnt="0"/>
      <dgm:spPr/>
    </dgm:pt>
    <dgm:pt modelId="{1F3003B1-12AD-44AF-B38C-DC658E42F350}" type="pres">
      <dgm:prSet presAssocID="{F1490BAD-8689-4D53-B95F-9B4A0C4AED41}" presName="node" presStyleLbl="node1" presStyleIdx="3" presStyleCnt="7" custScaleX="1688264" custLinFactX="-234837" custLinFactNeighborX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A06095-C824-4B75-B1CE-600D4D8A9D1E}" type="pres">
      <dgm:prSet presAssocID="{15300507-2775-4F95-81F0-5A9744BEA84E}" presName="sibTrans" presStyleCnt="0"/>
      <dgm:spPr/>
    </dgm:pt>
    <dgm:pt modelId="{97C9AE95-4971-4438-B809-8DADA54F7520}" type="pres">
      <dgm:prSet presAssocID="{C6505229-8BCF-40BB-A748-4D628F8B3965}" presName="node" presStyleLbl="node1" presStyleIdx="4" presStyleCnt="7" custScaleX="2000000" custLinFactX="-257294" custLinFactNeighborX="-3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7250E-1F7A-412B-B08A-7D20C3E65590}" type="pres">
      <dgm:prSet presAssocID="{E18FBF94-7A56-4BE3-9EE0-2206C3A3710A}" presName="sibTrans" presStyleCnt="0"/>
      <dgm:spPr/>
    </dgm:pt>
    <dgm:pt modelId="{11F1C296-1346-4941-99B8-5F7F23B25664}" type="pres">
      <dgm:prSet presAssocID="{F183AE80-FD33-4FA6-BC62-D026ED379849}" presName="node" presStyleLbl="node1" presStyleIdx="5" presStyleCnt="7" custScaleX="2000000" custLinFactX="-276294" custLinFactNeighborX="-3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27096-C62F-4E49-921E-BB2886F60433}" type="pres">
      <dgm:prSet presAssocID="{1257F794-6888-4140-B955-1817ED5C9632}" presName="sibTrans" presStyleCnt="0"/>
      <dgm:spPr/>
    </dgm:pt>
    <dgm:pt modelId="{C1783415-B895-403B-9F39-A849F9797863}" type="pres">
      <dgm:prSet presAssocID="{81424BC4-71AC-4AA1-8CA4-6741F7686DFA}" presName="node" presStyleLbl="node1" presStyleIdx="6" presStyleCnt="7" custScaleX="2000000" custLinFactX="-300000" custLinFactNeighborX="-383886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F5D8CD-FD11-40A7-95D0-545EBA507DBD}" type="presOf" srcId="{C6505229-8BCF-40BB-A748-4D628F8B3965}" destId="{97C9AE95-4971-4438-B809-8DADA54F7520}" srcOrd="0" destOrd="0" presId="urn:microsoft.com/office/officeart/2005/8/layout/hList6"/>
    <dgm:cxn modelId="{56AC7540-3ADA-4039-9070-C9043A877277}" type="presOf" srcId="{81424BC4-71AC-4AA1-8CA4-6741F7686DFA}" destId="{C1783415-B895-403B-9F39-A849F9797863}" srcOrd="0" destOrd="0" presId="urn:microsoft.com/office/officeart/2005/8/layout/hList6"/>
    <dgm:cxn modelId="{CD7A1901-F283-4506-A4C7-20BB5A09D62C}" type="presOf" srcId="{D55A8693-0134-4EEB-AF69-975F0C0B8996}" destId="{58338941-7391-4433-B2A5-286D06522189}" srcOrd="0" destOrd="0" presId="urn:microsoft.com/office/officeart/2005/8/layout/hList6"/>
    <dgm:cxn modelId="{AEFB9D11-3192-429E-B194-8ED0CCF4E05F}" type="presOf" srcId="{F183AE80-FD33-4FA6-BC62-D026ED379849}" destId="{11F1C296-1346-4941-99B8-5F7F23B25664}" srcOrd="0" destOrd="0" presId="urn:microsoft.com/office/officeart/2005/8/layout/hList6"/>
    <dgm:cxn modelId="{9D1FA737-8C10-4FB4-A5BC-92D22B5E7EF2}" srcId="{C3D3EA09-DE8D-4B0A-873E-AF2F469878C5}" destId="{F183AE80-FD33-4FA6-BC62-D026ED379849}" srcOrd="5" destOrd="0" parTransId="{D7C42ECA-652A-4E36-92A1-DA98156B20DE}" sibTransId="{1257F794-6888-4140-B955-1817ED5C9632}"/>
    <dgm:cxn modelId="{CF8C5FB1-C71A-45E0-80C6-35B68CF267EC}" srcId="{C3D3EA09-DE8D-4B0A-873E-AF2F469878C5}" destId="{A5E3AC8F-D84E-4813-BE2C-37FB89BBCF6A}" srcOrd="1" destOrd="0" parTransId="{AF6D5F84-34F7-4823-9BF9-383D34DEB946}" sibTransId="{576947D9-88A2-46CC-B5B0-3D0EB71526F4}"/>
    <dgm:cxn modelId="{C5EB552D-8C75-428A-833C-1DC0D0520210}" type="presOf" srcId="{A5E3AC8F-D84E-4813-BE2C-37FB89BBCF6A}" destId="{F1925949-269A-4D21-BB70-7ED6D1703BCB}" srcOrd="0" destOrd="0" presId="urn:microsoft.com/office/officeart/2005/8/layout/hList6"/>
    <dgm:cxn modelId="{327DC9E7-195E-4ADC-84D8-52C0835D89B9}" srcId="{C3D3EA09-DE8D-4B0A-873E-AF2F469878C5}" destId="{F1490BAD-8689-4D53-B95F-9B4A0C4AED41}" srcOrd="3" destOrd="0" parTransId="{F29C8A8D-455B-44D2-8582-62CF3C248035}" sibTransId="{15300507-2775-4F95-81F0-5A9744BEA84E}"/>
    <dgm:cxn modelId="{7C8CDF4F-E567-47DE-BAAC-57C42F54CC02}" type="presOf" srcId="{EF1EF0BE-620B-47BC-94AD-DBE06BB5A3E3}" destId="{9BDAFDF0-7DAF-4807-968A-16CA4A9C807B}" srcOrd="0" destOrd="0" presId="urn:microsoft.com/office/officeart/2005/8/layout/hList6"/>
    <dgm:cxn modelId="{BEDAC471-0D53-4116-9227-9EEA5B722A5A}" srcId="{C3D3EA09-DE8D-4B0A-873E-AF2F469878C5}" destId="{D55A8693-0134-4EEB-AF69-975F0C0B8996}" srcOrd="0" destOrd="0" parTransId="{D06E4888-9CFB-4D98-8BD5-83E6DA1AC131}" sibTransId="{81FA670C-3739-432F-9162-A6ECB1C48D47}"/>
    <dgm:cxn modelId="{AC29F04F-F800-42D8-BE2D-A11A02FC8812}" srcId="{C3D3EA09-DE8D-4B0A-873E-AF2F469878C5}" destId="{81424BC4-71AC-4AA1-8CA4-6741F7686DFA}" srcOrd="6" destOrd="0" parTransId="{63E83986-501F-4FC9-BD85-AF48583D42E8}" sibTransId="{D3C7AD61-25F8-4073-ACA3-5DCC9CE9DB3B}"/>
    <dgm:cxn modelId="{9179CBCD-B503-478B-8437-6A128ED941B8}" type="presOf" srcId="{C3D3EA09-DE8D-4B0A-873E-AF2F469878C5}" destId="{BCC64FB0-0C45-4A84-9C3D-3B28E3CE6189}" srcOrd="0" destOrd="0" presId="urn:microsoft.com/office/officeart/2005/8/layout/hList6"/>
    <dgm:cxn modelId="{07E46EA5-110A-4E82-A3F9-0A6DA8B401B0}" srcId="{C3D3EA09-DE8D-4B0A-873E-AF2F469878C5}" destId="{EF1EF0BE-620B-47BC-94AD-DBE06BB5A3E3}" srcOrd="2" destOrd="0" parTransId="{626F1269-DE76-46B6-8404-0E5D42212F01}" sibTransId="{B37D3FB9-9318-4B58-BCB7-D1D9A60A7ECF}"/>
    <dgm:cxn modelId="{EBC7EA24-AEEA-43B7-A3A2-F120FCCC2308}" type="presOf" srcId="{F1490BAD-8689-4D53-B95F-9B4A0C4AED41}" destId="{1F3003B1-12AD-44AF-B38C-DC658E42F350}" srcOrd="0" destOrd="0" presId="urn:microsoft.com/office/officeart/2005/8/layout/hList6"/>
    <dgm:cxn modelId="{5C111B19-9E65-4920-AAE3-3B51C7F724DD}" srcId="{C3D3EA09-DE8D-4B0A-873E-AF2F469878C5}" destId="{C6505229-8BCF-40BB-A748-4D628F8B3965}" srcOrd="4" destOrd="0" parTransId="{EAC9E559-554C-4625-A7F5-5ECA5D051805}" sibTransId="{E18FBF94-7A56-4BE3-9EE0-2206C3A3710A}"/>
    <dgm:cxn modelId="{7D65C477-69E5-49DD-9C3D-0CF91E8399A8}" type="presParOf" srcId="{BCC64FB0-0C45-4A84-9C3D-3B28E3CE6189}" destId="{58338941-7391-4433-B2A5-286D06522189}" srcOrd="0" destOrd="0" presId="urn:microsoft.com/office/officeart/2005/8/layout/hList6"/>
    <dgm:cxn modelId="{B65CFAF8-5D91-4E44-B1C7-0E0A4E49A135}" type="presParOf" srcId="{BCC64FB0-0C45-4A84-9C3D-3B28E3CE6189}" destId="{399380BB-A95E-4C1C-804C-578E58884659}" srcOrd="1" destOrd="0" presId="urn:microsoft.com/office/officeart/2005/8/layout/hList6"/>
    <dgm:cxn modelId="{9C307409-4649-49B4-A0BE-81F5CF7D26CF}" type="presParOf" srcId="{BCC64FB0-0C45-4A84-9C3D-3B28E3CE6189}" destId="{F1925949-269A-4D21-BB70-7ED6D1703BCB}" srcOrd="2" destOrd="0" presId="urn:microsoft.com/office/officeart/2005/8/layout/hList6"/>
    <dgm:cxn modelId="{00BC9FCC-67C7-4E93-B59E-B0EB1F1E4D5C}" type="presParOf" srcId="{BCC64FB0-0C45-4A84-9C3D-3B28E3CE6189}" destId="{1B6C1DAC-BF2B-478C-A1FB-BB8908DC6E27}" srcOrd="3" destOrd="0" presId="urn:microsoft.com/office/officeart/2005/8/layout/hList6"/>
    <dgm:cxn modelId="{9989D570-80EE-4C41-B955-A838C3D75C1C}" type="presParOf" srcId="{BCC64FB0-0C45-4A84-9C3D-3B28E3CE6189}" destId="{9BDAFDF0-7DAF-4807-968A-16CA4A9C807B}" srcOrd="4" destOrd="0" presId="urn:microsoft.com/office/officeart/2005/8/layout/hList6"/>
    <dgm:cxn modelId="{0B111C21-F00F-4682-A8D7-4F8F60DC85E4}" type="presParOf" srcId="{BCC64FB0-0C45-4A84-9C3D-3B28E3CE6189}" destId="{EC2A00B5-C3AE-4FF5-9A0A-FDEBBB015F92}" srcOrd="5" destOrd="0" presId="urn:microsoft.com/office/officeart/2005/8/layout/hList6"/>
    <dgm:cxn modelId="{63707F56-9657-4905-86E3-78050E6902F5}" type="presParOf" srcId="{BCC64FB0-0C45-4A84-9C3D-3B28E3CE6189}" destId="{1F3003B1-12AD-44AF-B38C-DC658E42F350}" srcOrd="6" destOrd="0" presId="urn:microsoft.com/office/officeart/2005/8/layout/hList6"/>
    <dgm:cxn modelId="{51F1AF39-16CF-410C-BD00-5DAAFCCBC50C}" type="presParOf" srcId="{BCC64FB0-0C45-4A84-9C3D-3B28E3CE6189}" destId="{F4A06095-C824-4B75-B1CE-600D4D8A9D1E}" srcOrd="7" destOrd="0" presId="urn:microsoft.com/office/officeart/2005/8/layout/hList6"/>
    <dgm:cxn modelId="{EC3390F4-37AB-4F10-8D97-323406E756A8}" type="presParOf" srcId="{BCC64FB0-0C45-4A84-9C3D-3B28E3CE6189}" destId="{97C9AE95-4971-4438-B809-8DADA54F7520}" srcOrd="8" destOrd="0" presId="urn:microsoft.com/office/officeart/2005/8/layout/hList6"/>
    <dgm:cxn modelId="{E8A0F1FE-EDEF-4BE0-B14E-842D1818DAF2}" type="presParOf" srcId="{BCC64FB0-0C45-4A84-9C3D-3B28E3CE6189}" destId="{F147250E-1F7A-412B-B08A-7D20C3E65590}" srcOrd="9" destOrd="0" presId="urn:microsoft.com/office/officeart/2005/8/layout/hList6"/>
    <dgm:cxn modelId="{AC3A04FE-29A0-4DA4-84F4-A00938BF8103}" type="presParOf" srcId="{BCC64FB0-0C45-4A84-9C3D-3B28E3CE6189}" destId="{11F1C296-1346-4941-99B8-5F7F23B25664}" srcOrd="10" destOrd="0" presId="urn:microsoft.com/office/officeart/2005/8/layout/hList6"/>
    <dgm:cxn modelId="{37A21356-A22B-43CC-BF3C-A6D664959EB4}" type="presParOf" srcId="{BCC64FB0-0C45-4A84-9C3D-3B28E3CE6189}" destId="{90D27096-C62F-4E49-921E-BB2886F60433}" srcOrd="11" destOrd="0" presId="urn:microsoft.com/office/officeart/2005/8/layout/hList6"/>
    <dgm:cxn modelId="{A1ECF06F-8783-4A40-AA20-5005508C8D3D}" type="presParOf" srcId="{BCC64FB0-0C45-4A84-9C3D-3B28E3CE6189}" destId="{C1783415-B895-403B-9F39-A849F9797863}" srcOrd="1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59F7B-ADCF-4D96-A19F-DA9BA61D3632}">
      <dsp:nvSpPr>
        <dsp:cNvPr id="0" name=""/>
        <dsp:cNvSpPr/>
      </dsp:nvSpPr>
      <dsp:spPr>
        <a:xfrm>
          <a:off x="27374" y="141705"/>
          <a:ext cx="5302038" cy="60273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solidFill>
                <a:sysClr val="windowText" lastClr="000000"/>
              </a:solidFill>
            </a:rPr>
            <a:t>работник, обладающий соответствующей профессиональной квалификацией, возможностями и желанием трудиться и «продавать» свой труд работодателю за соответствующее вознаграждение</a:t>
          </a:r>
        </a:p>
      </dsp:txBody>
      <dsp:txXfrm>
        <a:off x="27374" y="2552626"/>
        <a:ext cx="5302038" cy="2410921"/>
      </dsp:txXfrm>
    </dsp:sp>
    <dsp:sp modelId="{B64DCAEB-6D91-4C02-92C5-CD92ED8E614A}">
      <dsp:nvSpPr>
        <dsp:cNvPr id="0" name=""/>
        <dsp:cNvSpPr/>
      </dsp:nvSpPr>
      <dsp:spPr>
        <a:xfrm>
          <a:off x="1176240" y="144545"/>
          <a:ext cx="2958814" cy="3297190"/>
        </a:xfrm>
        <a:prstGeom prst="ellipse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8000" r="-4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5F7847-B39F-49EA-ADC1-026A81077178}">
      <dsp:nvSpPr>
        <dsp:cNvPr id="0" name=""/>
        <dsp:cNvSpPr/>
      </dsp:nvSpPr>
      <dsp:spPr>
        <a:xfrm>
          <a:off x="5470340" y="207086"/>
          <a:ext cx="5302038" cy="60273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>
            <a:solidFill>
              <a:sysClr val="windowText" lastClr="000000"/>
            </a:solidFill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>
              <a:solidFill>
                <a:sysClr val="windowText" lastClr="000000"/>
              </a:solidFill>
            </a:rPr>
            <a:t>работодатель - организация или человек, имеющие финансовые, юридические или иные возможности приобрести труд работник</a:t>
          </a:r>
          <a:r>
            <a:rPr lang="ru-RU" sz="1900" b="1" kern="1200" dirty="0">
              <a:solidFill>
                <a:schemeClr val="tx1"/>
              </a:solidFill>
            </a:rPr>
            <a:t>а</a:t>
          </a:r>
        </a:p>
      </dsp:txBody>
      <dsp:txXfrm>
        <a:off x="5470340" y="2618007"/>
        <a:ext cx="5302038" cy="2410921"/>
      </dsp:txXfrm>
    </dsp:sp>
    <dsp:sp modelId="{341A55C5-290D-4B64-9145-ED3E8CF47A52}">
      <dsp:nvSpPr>
        <dsp:cNvPr id="0" name=""/>
        <dsp:cNvSpPr/>
      </dsp:nvSpPr>
      <dsp:spPr>
        <a:xfrm>
          <a:off x="6730468" y="309599"/>
          <a:ext cx="2802582" cy="3558714"/>
        </a:xfrm>
        <a:prstGeom prst="ellipse">
          <a:avLst/>
        </a:prstGeom>
        <a:blipFill rotWithShape="1"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226907-06DB-4B5A-845A-1A6620A65AA2}">
      <dsp:nvSpPr>
        <dsp:cNvPr id="0" name=""/>
        <dsp:cNvSpPr/>
      </dsp:nvSpPr>
      <dsp:spPr>
        <a:xfrm>
          <a:off x="107165" y="4988539"/>
          <a:ext cx="10585416" cy="940223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856657-3FB1-4B9C-BF11-C6E22503F5F6}">
      <dsp:nvSpPr>
        <dsp:cNvPr id="0" name=""/>
        <dsp:cNvSpPr/>
      </dsp:nvSpPr>
      <dsp:spPr>
        <a:xfrm>
          <a:off x="2037207" y="2719909"/>
          <a:ext cx="619747" cy="1598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9873" y="0"/>
              </a:lnTo>
              <a:lnTo>
                <a:pt x="309873" y="1598395"/>
              </a:lnTo>
              <a:lnTo>
                <a:pt x="619747" y="1598395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tx1"/>
            </a:solidFill>
          </a:endParaRPr>
        </a:p>
      </dsp:txBody>
      <dsp:txXfrm>
        <a:off x="2304222" y="3476248"/>
        <a:ext cx="85716" cy="85716"/>
      </dsp:txXfrm>
    </dsp:sp>
    <dsp:sp modelId="{AF57AC15-7CEB-43C6-9A8E-8C5A5861E288}">
      <dsp:nvSpPr>
        <dsp:cNvPr id="0" name=""/>
        <dsp:cNvSpPr/>
      </dsp:nvSpPr>
      <dsp:spPr>
        <a:xfrm>
          <a:off x="2037207" y="2125961"/>
          <a:ext cx="619747" cy="593947"/>
        </a:xfrm>
        <a:custGeom>
          <a:avLst/>
          <a:gdLst/>
          <a:ahLst/>
          <a:cxnLst/>
          <a:rect l="0" t="0" r="0" b="0"/>
          <a:pathLst>
            <a:path>
              <a:moveTo>
                <a:pt x="0" y="593947"/>
              </a:moveTo>
              <a:lnTo>
                <a:pt x="309873" y="593947"/>
              </a:lnTo>
              <a:lnTo>
                <a:pt x="309873" y="0"/>
              </a:lnTo>
              <a:lnTo>
                <a:pt x="619747" y="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tx1"/>
            </a:solidFill>
          </a:endParaRPr>
        </a:p>
      </dsp:txBody>
      <dsp:txXfrm>
        <a:off x="2325620" y="2401475"/>
        <a:ext cx="42920" cy="42920"/>
      </dsp:txXfrm>
    </dsp:sp>
    <dsp:sp modelId="{172EB847-D00F-4850-9E65-EE9431E1ACCF}">
      <dsp:nvSpPr>
        <dsp:cNvPr id="0" name=""/>
        <dsp:cNvSpPr/>
      </dsp:nvSpPr>
      <dsp:spPr>
        <a:xfrm>
          <a:off x="2037207" y="516990"/>
          <a:ext cx="619747" cy="2202918"/>
        </a:xfrm>
        <a:custGeom>
          <a:avLst/>
          <a:gdLst/>
          <a:ahLst/>
          <a:cxnLst/>
          <a:rect l="0" t="0" r="0" b="0"/>
          <a:pathLst>
            <a:path>
              <a:moveTo>
                <a:pt x="0" y="2202918"/>
              </a:moveTo>
              <a:lnTo>
                <a:pt x="309873" y="2202918"/>
              </a:lnTo>
              <a:lnTo>
                <a:pt x="309873" y="0"/>
              </a:lnTo>
              <a:lnTo>
                <a:pt x="619747" y="0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chemeClr val="tx1"/>
            </a:solidFill>
          </a:endParaRPr>
        </a:p>
      </dsp:txBody>
      <dsp:txXfrm>
        <a:off x="2289869" y="1561238"/>
        <a:ext cx="114421" cy="114421"/>
      </dsp:txXfrm>
    </dsp:sp>
    <dsp:sp modelId="{BF79390E-B2E2-48F7-96DF-0F52FEDB9226}">
      <dsp:nvSpPr>
        <dsp:cNvPr id="0" name=""/>
        <dsp:cNvSpPr/>
      </dsp:nvSpPr>
      <dsp:spPr>
        <a:xfrm rot="16200000">
          <a:off x="-1174314" y="2207145"/>
          <a:ext cx="5397515" cy="1025528"/>
        </a:xfrm>
        <a:prstGeom prst="rect">
          <a:avLst/>
        </a:prstGeom>
        <a:solidFill>
          <a:srgbClr val="FFC000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kern="1200" dirty="0">
              <a:solidFill>
                <a:schemeClr val="tx1"/>
              </a:solidFill>
            </a:rPr>
            <a:t>Р</a:t>
          </a:r>
          <a:r>
            <a:rPr lang="ru-RU" sz="2400" b="1" kern="1200" dirty="0">
              <a:solidFill>
                <a:schemeClr val="tx1"/>
              </a:solidFill>
            </a:rPr>
            <a:t>ынок труда молодёжи</a:t>
          </a:r>
        </a:p>
      </dsp:txBody>
      <dsp:txXfrm>
        <a:off x="-1174314" y="2207145"/>
        <a:ext cx="5397515" cy="1025528"/>
      </dsp:txXfrm>
    </dsp:sp>
    <dsp:sp modelId="{A7E5A8CD-019B-471E-A37E-053977B1D8A2}">
      <dsp:nvSpPr>
        <dsp:cNvPr id="0" name=""/>
        <dsp:cNvSpPr/>
      </dsp:nvSpPr>
      <dsp:spPr>
        <a:xfrm>
          <a:off x="2656954" y="4226"/>
          <a:ext cx="7519319" cy="1025528"/>
        </a:xfrm>
        <a:prstGeom prst="rect">
          <a:avLst/>
        </a:prstGeom>
        <a:solidFill>
          <a:srgbClr val="FF0000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solidFill>
                <a:schemeClr val="tx1"/>
              </a:solidFill>
            </a:rPr>
            <a:t>Молодежь от 16 до 18 лет,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solidFill>
                <a:schemeClr val="tx1"/>
              </a:solidFill>
            </a:rPr>
            <a:t>услуги неквалифицированного труда</a:t>
          </a:r>
        </a:p>
      </dsp:txBody>
      <dsp:txXfrm>
        <a:off x="2656954" y="4226"/>
        <a:ext cx="7519319" cy="1025528"/>
      </dsp:txXfrm>
    </dsp:sp>
    <dsp:sp modelId="{ADF91F84-CC17-4E36-84F2-781DB7BD8CA3}">
      <dsp:nvSpPr>
        <dsp:cNvPr id="0" name=""/>
        <dsp:cNvSpPr/>
      </dsp:nvSpPr>
      <dsp:spPr>
        <a:xfrm>
          <a:off x="2656954" y="1286136"/>
          <a:ext cx="7601226" cy="1679650"/>
        </a:xfrm>
        <a:prstGeom prst="rect">
          <a:avLst/>
        </a:prstGeom>
        <a:solidFill>
          <a:srgbClr val="00B050"/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kern="1200" dirty="0">
              <a:solidFill>
                <a:schemeClr val="tx1"/>
              </a:solidFill>
            </a:rPr>
            <a:t>Молодежь - 19–24 года.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kern="1200" dirty="0">
              <a:solidFill>
                <a:schemeClr val="tx1"/>
              </a:solidFill>
            </a:rPr>
            <a:t>Завершили учёбу и профессиональную подготовку,</a:t>
          </a:r>
        </a:p>
        <a:p>
          <a:pPr lvl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200" b="1" kern="1200" dirty="0">
              <a:solidFill>
                <a:schemeClr val="tx1"/>
              </a:solidFill>
            </a:rPr>
            <a:t>не имеют достаточного социального и профессионального опыта,</a:t>
          </a:r>
          <a:r>
            <a:rPr lang="en-US" sz="2200" b="1" kern="1200" dirty="0">
              <a:solidFill>
                <a:schemeClr val="tx1"/>
              </a:solidFill>
            </a:rPr>
            <a:t> </a:t>
          </a:r>
          <a:r>
            <a:rPr lang="ru-RU" sz="2200" b="1" kern="1200" dirty="0">
              <a:solidFill>
                <a:schemeClr val="tx1"/>
              </a:solidFill>
            </a:rPr>
            <a:t>недостаточно конкурентоспособны</a:t>
          </a:r>
        </a:p>
      </dsp:txBody>
      <dsp:txXfrm>
        <a:off x="2656954" y="1286136"/>
        <a:ext cx="7601226" cy="1679650"/>
      </dsp:txXfrm>
    </dsp:sp>
    <dsp:sp modelId="{FC745797-D65A-4F5E-B53D-DCA8FCC17384}">
      <dsp:nvSpPr>
        <dsp:cNvPr id="0" name=""/>
        <dsp:cNvSpPr/>
      </dsp:nvSpPr>
      <dsp:spPr>
        <a:xfrm>
          <a:off x="2656954" y="3222169"/>
          <a:ext cx="7563889" cy="21922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2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Молодежи от 25 до 29 лет.</a:t>
          </a:r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2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Имеют трудовой стаж и формальную квалификацию. </a:t>
          </a:r>
        </a:p>
        <a:p>
          <a:pPr marL="0"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2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нередко осознают необходимость повышения квалификации, переподготовки, получения второго и, даже третьего, профессионального образования</a:t>
          </a:r>
        </a:p>
      </dsp:txBody>
      <dsp:txXfrm>
        <a:off x="2656954" y="3222169"/>
        <a:ext cx="7563889" cy="21922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9C7A22-49BC-44B4-B065-2A74C42CC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3B4542F8-B265-41F0-8347-DA34FCE09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3C1C31-A7F4-43A9-8345-D2ED7008C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CC3C-2976-417E-BFD6-BCCA4C2B5443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E49B2A2-F1BB-4192-AD11-552B2349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86DDF83-5BB4-4E2F-9B90-B921195C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205-F011-45A8-A40D-FD36B6A16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88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8DE58D-7C94-4458-B277-43CB41905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5159605-F7FE-4432-9072-E38F1F250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ACDC65E-EB55-4CE5-A39F-D684AFE36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CC3C-2976-417E-BFD6-BCCA4C2B5443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6659834-DBB5-4DEE-BAE2-E3E10B90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A0DE37E-3E85-4557-AB58-468C7535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205-F011-45A8-A40D-FD36B6A16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7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7B17D45-EE4F-4DF5-825F-613471C604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E5A9BF7-DF3B-43A8-AABC-D5C71A35C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894A84A-6DAE-44E3-A3F7-07A4FEA9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CC3C-2976-417E-BFD6-BCCA4C2B5443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2A36EF1-2D25-40F9-9D5B-73A7CFCB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9A4E1A8-49FF-4522-8A31-F05EA7922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205-F011-45A8-A40D-FD36B6A16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219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632A-1A12-46A9-BA73-0AB2F30EBEA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6963-7C2B-416E-84DC-494A6A1C1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661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632A-1A12-46A9-BA73-0AB2F30EBEA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6963-7C2B-416E-84DC-494A6A1C1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048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632A-1A12-46A9-BA73-0AB2F30EBEA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6963-7C2B-416E-84DC-494A6A1C1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931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632A-1A12-46A9-BA73-0AB2F30EBEA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6963-7C2B-416E-84DC-494A6A1C1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302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632A-1A12-46A9-BA73-0AB2F30EBEA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6963-7C2B-416E-84DC-494A6A1C1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283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632A-1A12-46A9-BA73-0AB2F30EBEA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6963-7C2B-416E-84DC-494A6A1C1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440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632A-1A12-46A9-BA73-0AB2F30EBEA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6963-7C2B-416E-84DC-494A6A1C1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768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632A-1A12-46A9-BA73-0AB2F30EBEA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6963-7C2B-416E-84DC-494A6A1C1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47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6C6528-A598-4D92-8963-66141121A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5794F8-A8BF-48E1-B069-9DABF39FB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CA70836-33DE-46E9-BA7C-B3719843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CC3C-2976-417E-BFD6-BCCA4C2B5443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7FA110D-EA10-4BE3-9292-7A21C5C67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CE156B0-C769-43BF-A89A-7F7209990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205-F011-45A8-A40D-FD36B6A16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7142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632A-1A12-46A9-BA73-0AB2F30EBEA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6963-7C2B-416E-84DC-494A6A1C1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9821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632A-1A12-46A9-BA73-0AB2F30EBEA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6963-7C2B-416E-84DC-494A6A1C1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33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632A-1A12-46A9-BA73-0AB2F30EBEA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46963-7C2B-416E-84DC-494A6A1C1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0645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9FA3CA-99E3-481F-BEE1-97812C262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78E8F88-A611-45D1-8F0B-7EB2E2AF8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1E58B2-E92F-4A4A-BD8C-A076C906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015B6A-01F1-43ED-A060-884AC1378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4265709-1AE4-4A1F-8D87-4C985F10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7585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C0A3776-5F4B-4292-9694-7CCEA04C3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066CC2-010C-46CE-B677-47D6F34AE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1CECE6-64E0-49E3-BF5A-13A9CFA22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37265C7-0DF2-47F3-9528-0AD0D35D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37F1B86-4D53-4961-A970-94F51F3FD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947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C85A8A-25F6-4212-907D-5E1C9D2FC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78EBECF-2284-49EA-9E13-DA86C6804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D4FEA99-D77B-4B5F-ACC1-FAE390A2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AE7270-FBB1-4C95-BEBC-A6D729628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FA44A99-29A6-455B-B319-A702B0B2A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6015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7F5B8F-4C8B-488E-8E2F-BF6FAE02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D30DAF8-5ACE-4163-B580-25A980AEA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B88DC0C-7218-4364-9CA1-02112EF2C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CEC3BAC-889B-4F80-B85F-3BAFC11ED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21BC91B-A677-4A76-82FD-19F802FD0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FB5563A-A328-41AC-BEA4-30C4657C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2001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66943E1-A64D-4F44-9BEB-3BA7B0E94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6C249F1-5F37-43FF-B05B-3C2D1532B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3F3A7B5-0087-42C1-90F3-E04C13D5A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B1D8CC59-1A48-4676-BFC0-A7992E04B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52914D8-2197-4432-997A-8BBB695A0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CBCA067-C531-4746-8F08-93D02D0BF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BEFE23B5-0D4E-43FD-AAED-A8C66A1E3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9F69A21-25D3-4228-A434-8D3FC85B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6269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736281-7D3E-46EB-8AFC-0FD623977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C1232E40-FFAE-4699-A6DA-D6A75678F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7CB6444-4B17-400E-995D-04F64B670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B8F0DC5-F03C-4A00-87DE-EF919C98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0679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665135D-D986-40F1-BF7B-566463E7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78FC0E2-398E-4642-895E-F6CAA17D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32B0995-0C02-4C66-AEBC-FE5FC6830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8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801BED-2126-4110-B00D-ACA2CBA45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7A29C77-5684-4AE4-B713-2761A8DD6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92064B-BA87-458B-A973-0E4AEFC14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CC3C-2976-417E-BFD6-BCCA4C2B5443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16BEF31-0EB9-420D-8969-D2D9E141A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23D6F6A-A5C8-420D-9097-460C29A2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205-F011-45A8-A40D-FD36B6A16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0398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5F96AD-45BA-443E-A0D9-69F2B355D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41E6DFD-0D03-4545-8BE9-1F48606FA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6D8C798-D113-4E27-8ACC-1CD76D080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0DCAE39-AD9C-4CB2-BC38-FAB2073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E6DC28F-5BAE-4AFE-966F-B6E1E061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58272BB-62E5-42B7-B5A5-C10C7A436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4665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5798FF3-F960-44D5-B116-46081EA83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B5A5BCE-05EE-4C63-A8BC-334210FF63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552CEDC-5636-4E4D-984E-F045AEEB15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5C365CE-D360-45EB-B363-AA852F2B1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0DF3E01-6D99-4D41-86CB-40F977AFD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AFAC970-5C0F-4A55-A676-39CE6CE2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5117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EEEC61-054B-4C95-B0C0-A923C0D87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5D60B29-CA5E-4934-9BBB-CA9629744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C1468E-83D2-430F-AE6E-F38A74BE9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3625D5B-185B-4C11-93FE-5E7CCB2D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5709ED-DF54-462F-A198-3C416DD4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4283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6E9B84C-294F-4493-8DAA-7E57E7CE7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CBA596E-A53A-48A5-B13E-A1AEAEE6A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13E40C-9C9C-4F50-B383-F55B9B236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BF2E531-140A-4E0B-93C8-0C445306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FDA1B3-04F9-4FDB-9555-D2D775DB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11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1D6A1A7-9A3C-4B5A-B9FD-C9C36D90D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1929B3-BCB7-49C0-BCE2-53AC821D0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B025EED-16D2-424D-9996-1706AA628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E1067F0-7DC6-4E59-B1D2-20C0ABF2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CC3C-2976-417E-BFD6-BCCA4C2B5443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51E522A-E7B0-4D03-9DC9-8BEF49E82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23F083B-C039-48BB-9303-10994242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205-F011-45A8-A40D-FD36B6A16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10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BA5F32-C1C0-47DE-959D-1C7041CAEE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ABDAC37-0A4C-4D35-9E5F-261E7C93B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C50F848-DD9D-47B8-A35B-8ADF4DC0E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EF46024-674E-4089-B993-90D8F21DC3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569BD166-0542-444F-AA09-739CEEEC6E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12809DC5-DF4C-4BC4-B967-A5FDD5C95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CC3C-2976-417E-BFD6-BCCA4C2B5443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39B28A0-6F1E-41A0-93C3-B918CAD99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CF1C5FD-F39C-4BE4-A643-A3D557D53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205-F011-45A8-A40D-FD36B6A16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454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6C497C8-05C4-4E3B-AB3E-89B66145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E25B8E35-CE62-4691-BD42-73C70203B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CC3C-2976-417E-BFD6-BCCA4C2B5443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173615C-F5EA-4CCB-8C17-86DCFC890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6071533-657A-4EC4-B17A-72DDD9E4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205-F011-45A8-A40D-FD36B6A16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2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0303A497-D2F2-4952-BD53-648B80640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CC3C-2976-417E-BFD6-BCCA4C2B5443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5D59571-B042-40DA-838F-8E35C9841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01BCCCF-9A69-4905-91AA-1D95A4B3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205-F011-45A8-A40D-FD36B6A16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6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7FC90B-5277-4FD9-83FE-D9D490966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3989D0-FE51-410C-B323-C85458970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8196F62-C743-4AE7-83DA-0ED74B9A0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2FE22F6-0A8C-4790-9F5E-DABD1A600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CC3C-2976-417E-BFD6-BCCA4C2B5443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58D3C9F-79B2-44C1-BB2F-F791951C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4E18237-7499-4133-B94A-5FCEF16A0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205-F011-45A8-A40D-FD36B6A16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59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614FF4-9B2D-427D-B281-DE81ADD57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E1C60B4-D71D-4A02-A0A5-8744D4919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A783796-C502-42B2-8FE4-EEB04FF8F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D2CB8F2-F7B2-4E78-9910-0590801DF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3CC3C-2976-417E-BFD6-BCCA4C2B5443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678F245-5418-40EC-AA7B-A8CC8BC63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709EEA1-84E5-408D-84AF-3D883B722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8205-F011-45A8-A40D-FD36B6A16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14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DDBEAA-5FBF-4C59-88BE-524D072AA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1FDA77B-97CC-4E17-91CB-482CAE2C26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6BD9C9A-58B8-4426-8A83-D5F1327E58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3CC3C-2976-417E-BFD6-BCCA4C2B5443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3EE1C91-F166-4B98-92A9-8D5945BD48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02D67F-4384-4A25-92AC-EA2D9448A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8205-F011-45A8-A40D-FD36B6A16B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40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632A-1A12-46A9-BA73-0AB2F30EBEA6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6963-7C2B-416E-84DC-494A6A1C17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621238-686C-4553-89A1-82827B4D9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33D49AC-11F0-44B4-8576-9572FFFED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376BF3B-D6C6-41B6-9818-4DCE900E6F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8C240-34C8-4BA0-A170-D98E3E544DEA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14938BA-7782-47D9-8686-682F882371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0FABB41-7C54-4787-8A83-A6EAC632E8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16CE4-F99E-49DE-A002-99F984E964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6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il.ru/" TargetMode="External"/><Relationship Id="rId13" Type="http://schemas.openxmlformats.org/officeDocument/2006/relationships/hyperlink" Target="http://www.aport.ru/" TargetMode="External"/><Relationship Id="rId3" Type="http://schemas.openxmlformats.org/officeDocument/2006/relationships/hyperlink" Target="http://www.career.ru,/" TargetMode="External"/><Relationship Id="rId7" Type="http://schemas.openxmlformats.org/officeDocument/2006/relationships/hyperlink" Target="http://www.odnoklassniki.ru,/" TargetMode="External"/><Relationship Id="rId12" Type="http://schemas.openxmlformats.org/officeDocument/2006/relationships/hyperlink" Target="http://www.yahoo.com/" TargetMode="External"/><Relationship Id="rId2" Type="http://schemas.openxmlformats.org/officeDocument/2006/relationships/hyperlink" Target="http://www.rabota-ipoisk.ru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vakant.ru./" TargetMode="External"/><Relationship Id="rId11" Type="http://schemas.openxmlformats.org/officeDocument/2006/relationships/hyperlink" Target="http://www.rambler.ru/" TargetMode="External"/><Relationship Id="rId5" Type="http://schemas.openxmlformats.org/officeDocument/2006/relationships/hyperlink" Target="http://www.stood.ru;/" TargetMode="External"/><Relationship Id="rId10" Type="http://schemas.openxmlformats.org/officeDocument/2006/relationships/hyperlink" Target="http://www.google.ru/" TargetMode="External"/><Relationship Id="rId4" Type="http://schemas.openxmlformats.org/officeDocument/2006/relationships/hyperlink" Target="http://www.futuretoday.ru,/" TargetMode="External"/><Relationship Id="rId9" Type="http://schemas.openxmlformats.org/officeDocument/2006/relationships/hyperlink" Target="http://www.yandex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21.spb.ru/empl/about/state_services/detail.htm?id=10337808@cmsArticle" TargetMode="External"/><Relationship Id="rId13" Type="http://schemas.openxmlformats.org/officeDocument/2006/relationships/hyperlink" Target="https://www.r21.spb.ru/empl/about/state_services/detail.htm?id=10475436@cmsArticle" TargetMode="External"/><Relationship Id="rId3" Type="http://schemas.openxmlformats.org/officeDocument/2006/relationships/hyperlink" Target="https://www.r21.spb.ru/empl/about/state_services/detail.htm?id=10337819@cmsArticle" TargetMode="External"/><Relationship Id="rId7" Type="http://schemas.openxmlformats.org/officeDocument/2006/relationships/hyperlink" Target="https://www.r21.spb.ru/empl/about/state_services/detail.htm?id=10337807@cmsArticle" TargetMode="External"/><Relationship Id="rId12" Type="http://schemas.openxmlformats.org/officeDocument/2006/relationships/hyperlink" Target="https://www.r21.spb.ru/empl/about/state_services/detail.htm?id=10475422@cmsArticle" TargetMode="External"/><Relationship Id="rId2" Type="http://schemas.openxmlformats.org/officeDocument/2006/relationships/hyperlink" Target="https://www.r21.spb.ru/empl/about/state_services/detail.htm?id=10336912@cmsArticl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r21.spb.ru/empl/about/state_services/detail.htm?id=10337803@cmsArticle" TargetMode="External"/><Relationship Id="rId11" Type="http://schemas.openxmlformats.org/officeDocument/2006/relationships/hyperlink" Target="https://www.r21.spb.ru/empl/about/state_services/detail.htm?id=10460493@cmsArticle" TargetMode="External"/><Relationship Id="rId5" Type="http://schemas.openxmlformats.org/officeDocument/2006/relationships/hyperlink" Target="https://www.r21.spb.ru/empl/about/state_services/detail.htm?id=10337802@cmsArticle" TargetMode="External"/><Relationship Id="rId10" Type="http://schemas.openxmlformats.org/officeDocument/2006/relationships/hyperlink" Target="https://www.r21.spb.ru/empl/about/state_services/detail.htm?id=10337816@cmsArticle" TargetMode="External"/><Relationship Id="rId4" Type="http://schemas.openxmlformats.org/officeDocument/2006/relationships/hyperlink" Target="https://www.r21.spb.ru/empl/about/state_services/detail.htm?id=10336949@cmsArticle" TargetMode="External"/><Relationship Id="rId9" Type="http://schemas.openxmlformats.org/officeDocument/2006/relationships/hyperlink" Target="https://www.r21.spb.ru/empl/about/state_services/detail.htm?id=10337813@cmsArticle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rspb.ru/media/uploads/userfiles/2018/06/01/%D0%A0%D0%B0%D1%81%D0%BF%D0%BE%D1%80_%D0%9A%D0%A2%D0%97%D0%9D_%D0%BE%D1%82_16.04.2018__90.pdf" TargetMode="External"/><Relationship Id="rId2" Type="http://schemas.openxmlformats.org/officeDocument/2006/relationships/hyperlink" Target="http://rspb.ru/media/uploads/userfiles/2019/01/29/%D0%A0%D0%B0%D1%81%D0%BF_10-%D1%80_%D0%BE%D1%82_17.01.2019_%D0%BE%D0%B1_%D1%83%D1%82%D0%B2%D0%B5%D1%80%D0%B6%D0%B4_%D0%9F%D0%BE%D1%80%D1%8F%D0%B4%D0%BA%D0%B0_%D0%BE%D1%81%D1%83%D1%89.%D0%BC%D0%B5%D1%80%D0%BE%D0%BF%D1%80_%D0%BF%D0%BE_%D0%A1%D0%BE%D1%86.%D0%B7%D0%B0%D0%BD%D1%8F%D1%82%D0%BE%D1%81%D1%82%D0%B8_%D0%B8%D0%BD%D0%B2%D0%B0%D0%BB%D0%B8%D0%B4%D0%BE%D0%B2_P7p35bO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spb.ru/media/uploads/userfiles/2019/08/30/%D0%A0%D0%B0%D1%81%D0%BF%D0%BE%D1%80_117-%D1%80_%D0%BE%D1%82_01_07_2019__%D0%9E%D0%B1_%D1%83%D1%82%D0%B2%D0%B5%D1%80%D0%B6%D0%B4%D0%B5%D0%BD%D0%B8_%D0%9F%D0%BE%D1%80%D1%8F%D0%B4%D0%BA%D0%B0.pdf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n_muller@mail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1393248"/>
            <a:ext cx="10972800" cy="1693957"/>
          </a:xfrm>
        </p:spPr>
        <p:txBody>
          <a:bodyPr/>
          <a:lstStyle/>
          <a:p>
            <a:r>
              <a:rPr lang="ru-RU" sz="2800" b="1" dirty="0" smtClean="0"/>
              <a:t>«ОРГАНИЗАЦИОННЫЕ И ПСИХОЛОГО-ПЕДАГОГИЧЕСКИЕ ОСНОВЫ </a:t>
            </a:r>
            <a:r>
              <a:rPr lang="ru-RU" sz="2800" b="1" dirty="0"/>
              <a:t>ИНКЛЮЗИВНОГО ВЫСШЕГО </a:t>
            </a:r>
            <a:r>
              <a:rPr lang="ru-RU" sz="2800" b="1" dirty="0" smtClean="0"/>
              <a:t>ОБРАЗОВАНИЯ»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609600" y="3111691"/>
            <a:ext cx="10972800" cy="3014473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ru-RU" sz="2800" i="1" dirty="0"/>
              <a:t>Дополнительная профессиональная программа повышения квалификации</a:t>
            </a:r>
          </a:p>
          <a:p>
            <a:pPr marL="46037" indent="0" algn="ctr">
              <a:buNone/>
            </a:pPr>
            <a:r>
              <a:rPr lang="ru-RU" sz="2000" dirty="0" smtClean="0"/>
              <a:t>18.11.2019-07.12.2019</a:t>
            </a:r>
          </a:p>
          <a:p>
            <a:pPr marL="46037" indent="0"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46037" indent="0">
              <a:buNone/>
            </a:pPr>
            <a:r>
              <a:rPr lang="ru-RU" altLang="ru-RU" sz="2000" b="1" dirty="0" smtClean="0">
                <a:solidFill>
                  <a:schemeClr val="tx1"/>
                </a:solidFill>
              </a:rPr>
              <a:t>Тема: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Содействие трудоустройству выпускников вуза с ОВЗ и инвалидностью и их </a:t>
            </a:r>
            <a:r>
              <a:rPr lang="ru-RU" altLang="ru-RU" sz="2000" b="1" smtClean="0">
                <a:solidFill>
                  <a:schemeClr val="tx1"/>
                </a:solidFill>
              </a:rPr>
              <a:t>постдипломное сопровождение 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4184" y="73026"/>
            <a:ext cx="93768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33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3B71C8-035F-4E3B-B97F-E36A34E90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385" y="81495"/>
            <a:ext cx="11492561" cy="52489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Глава 49. ОСОБЕННОСТИ РЕГУЛИРОВАНИЯ ТРУДА НАДОМНИКОВ (Ст.310-311)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7B6A87B-E714-4C54-A744-5ACBBD906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763" y="847025"/>
            <a:ext cx="11492562" cy="568853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Надомники - лица, заключившие ТД о выполнении работы на дому из материалов и с использованием инструментов и механизмов, выделяемых работодателем либо приобретаемых надомником за свой счет. Надомник может выполнять работу, обусловленную ТД, с участием членов его семьи. При этом трудовые отношения между членами семьи надомника и работодателем не возникают.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В случае использования надомником своих инструментов и механизмов ему выплачивается компенсация за их износ. Выплата такой компенсации, а также возмещение иных расходов, связанных с выполнением работ на дому, производятся работодателем в порядке, определенном трудовым договором.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и сроки обеспечения надомников сырьем, материалами и полуфабрикатами, расчетов за изготовленную продукцию, возмещения стоимости материалов, принадлежащих надомникам, порядок и сроки вывоза готовой продукции определяются ТД.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На надомников распространяется действие трудового законодательства и иных актов, содержащих нормы трудового права, с особенностями, установленными ТК.</a:t>
            </a: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dirty="0">
                <a:cs typeface="Times New Roman" panose="02020603050405020304" pitchFamily="18" charset="0"/>
              </a:rPr>
              <a:t>Работы, поручаемые надомникам, не могут быть противопоказаны им по состоянию здоровья и должны выполняться в условиях, соответствующих требованиям охраны труда.</a:t>
            </a:r>
          </a:p>
          <a:p>
            <a:pPr marL="0" indent="0" algn="just">
              <a:spcBef>
                <a:spcPts val="400"/>
              </a:spcBef>
              <a:spcAft>
                <a:spcPts val="400"/>
              </a:spcAft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630600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DC5A9B-E9DD-4103-B9C4-3177CD4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342" y="215232"/>
            <a:ext cx="11627316" cy="5994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1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РЕГУЛИРОВАНИЕ ТРУДА ДИСТАНЦИОННЫХ РАБОТНИКОВ </a:t>
            </a:r>
            <a:r>
              <a:rPr lang="ru-RU" sz="2700" b="1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(Гл. 49.1.,Ст. 312.1) </a:t>
            </a:r>
            <a:endParaRPr lang="ru-RU" sz="27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04F6E15-BFE9-4F05-85AA-378743C6C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214" y="972152"/>
            <a:ext cx="11419572" cy="558265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45720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Дистанционной работа - выполнение определенной ТД трудовой функции вне места нахождения работодателя, …(включая расположенные в другой местности), вне стационарного рабочего места, … при условии использования для выполнения данной трудовой функции и для осуществления взаимодействия между работодателем и работником по вопросам, связанным с ее выполнением, информационно-телекоммуникационных сетей общего пользования, в том числе сети "Интернет".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Дистанционные работники - лица, заключившие ТД о дистанционной работе.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На дистанционных работников распространяется действие трудового законодательства …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Если … предусмотрено взаимодействие дистанционного работника и работодателя путем обмена электронными документами, используются усиленные квалифицированные электронные подписи …Каждая из сторон … обязана направлять в форме электронного документа подтверждение получения электронного документа от другой стороны в срок, определенный ТД о дистанционной работе.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 Для предоставления обязательного страхового обеспечения по обязательному социальному страхованию на случай временной нетрудоспособности и в связи с материнством дистанционный работник направляет работодателю оригиналы документов, по почте заказным письмом с уведомлением.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150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5CD65BE1-D14C-4CFC-8D38-2E4D891BC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79" y="152736"/>
            <a:ext cx="11521441" cy="530023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107000"/>
              </a:lnSpc>
            </a:pPr>
            <a:r>
              <a:rPr lang="ru-RU" sz="3100" b="1" dirty="0">
                <a:latin typeface="+mn-lt"/>
                <a:cs typeface="Times New Roman" panose="02020603050405020304" pitchFamily="18" charset="0"/>
              </a:rPr>
              <a:t>Другие гарантии инвалидам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1F375057-DEF2-477B-8FB6-2F922EDEE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79" y="682759"/>
            <a:ext cx="11405937" cy="59100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Ст.92. </a:t>
            </a: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Сокращенная продолжительность рабочего дня 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для инвалидов I или II группы, - не более 35 часов в неделю;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Ст.94. </a:t>
            </a:r>
            <a:r>
              <a:rPr lang="ru-RU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Продолжительность ежедневной работы 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 может превышать для инвалидов - в соответствии с медицинским заключением, ….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Ст.96 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 работе в ночное время не допускаются: … инвалиды</a:t>
            </a:r>
          </a:p>
          <a:p>
            <a:pPr marL="0" indent="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Статья 99. 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 допускается привлечение к сверхурочной работе … инвалидов, ..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Статья 113. 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Привлечение к работе в выходные и нерабочие праздничные дни инвалидов допускается только при условии, если это не запрещено им по состоянию здоровья …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Ст. 128. 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Работодатель обязан предоставить отпуск без сохранения заработной платы работающим инвалидам - до 60 календарных дней в году.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Ст.179. </a:t>
            </a:r>
            <a:r>
              <a:rPr lang="ru-RU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</a:t>
            </a:r>
            <a:r>
              <a:rPr lang="ru-RU" sz="2200" dirty="0">
                <a:solidFill>
                  <a:srgbClr val="392C69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реимущественным правом на оставлении на работе при ликвидации, сокращении численности или штата пользуются …</a:t>
            </a:r>
            <a:r>
              <a:rPr lang="ru-RU" sz="2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инвалиды Великой Отечественной войны и инвалиды боевых действий по защите Отечества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5000"/>
              </a:lnSpc>
              <a:spcBef>
                <a:spcPts val="400"/>
              </a:spcBef>
              <a:spcAft>
                <a:spcPts val="400"/>
              </a:spcAft>
              <a:buNone/>
            </a:pPr>
            <a:r>
              <a:rPr lang="ru-RU" sz="2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Статья 224. Дополнительные гарантии охраны труда отдельным категориям работников </a:t>
            </a:r>
            <a:r>
              <a:rPr lang="ru-RU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 осуществлять перевод работников, нуждающихся по состоянию здоровья в предоставлении им более легкой работы, на другую работу в соответствии с медицинским заключением, с соответствующей оплатой; устанавливать перерывы для отдыха, включаемые в рабочее время; создавать для инвалидов условия труда в соответствии с ИПРА…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589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9CF49F-BCF9-4190-91DD-4E8FAAD50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39" y="200631"/>
            <a:ext cx="11348185" cy="51163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Глава 32. УЧЕНИЧЕСКИЙ ДОГОВОР (Ст.198-208)</a:t>
            </a:r>
            <a:endParaRPr lang="ru-RU" sz="28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8891C830-0E9F-4DE8-9B69-E1127F47B832}"/>
              </a:ext>
            </a:extLst>
          </p:cNvPr>
          <p:cNvSpPr/>
          <p:nvPr/>
        </p:nvSpPr>
        <p:spPr>
          <a:xfrm>
            <a:off x="458804" y="855783"/>
            <a:ext cx="11184557" cy="55830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342900"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Работодатель – юр. лицо имеет право заключать с лицом, ищущим работу, или с работником организации ученический договор на получение образования без отрыва или с отрывом от работы, являющимся дополнительным к ТД.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Договор должен содержать…обязанность работодателя обеспечить работнику возможность обучения; обязанность работника - пройти обучение и в соответствии с полученной квалификацией проработать по ТД с работодателем в течение срока, установленного в договоре, размер оплаты в период ученичества, иные условия…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 Заключается на срок, необходимый для получения данной квалификации…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 Ученичество организуется в форме индивидуального, бригадного, курсового обучения и в иных формах.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 Ученикам выплачивается стипендия, определенная договором, не ниже МРОТ.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 Ученикам при заключении ТД с работодателем, испытательный срок не устанавливается.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</a:pPr>
            <a:r>
              <a:rPr lang="ru-RU" sz="2200" dirty="0">
                <a:ea typeface="Times New Roman" panose="02020603050405020304" pitchFamily="18" charset="0"/>
                <a:cs typeface="Times New Roman" panose="02020603050405020304" pitchFamily="18" charset="0"/>
              </a:rPr>
              <a:t>Если ученик по окончании ученичества без уважительных причин не выполняет свои обязательства по договору он возвращает полученную за время ученичества стипендию, и возмещает другие понесенные работодателем расходы в связи с ученичеством.</a:t>
            </a:r>
            <a:endParaRPr lang="ru-RU" sz="2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225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227" y="275432"/>
            <a:ext cx="11244215" cy="549275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Трудового договора с инвалидом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4227" y="1003906"/>
            <a:ext cx="11388594" cy="55656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457200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>
                <a:tab pos="434340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абз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. 2 ст. 23 ФЗ «О социальной защите инвалидов в Российской Федерации» № 181-ФЗ от 24.11.1995 г. не допускается установление в коллективных договорах и индивидуальных трудовых договорах условий труда инвалидов (оплата труда, режим рабочего времени, времени отдыха, продолжительности ежегодного и дополнительного оплачиваемых отпусков), ухудшающих положение инвалидов по сравнению с другими работниками. </a:t>
            </a:r>
          </a:p>
          <a:p>
            <a:pPr marL="0" marR="0" lvl="0" indent="457200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>
                <a:tab pos="434340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Для инвалидов 1 и 2 группы устанавливается сокращенная продолжительность рабочего времени не более 35 часов в неделю с сохранением полной оплаты труда.</a:t>
            </a:r>
          </a:p>
          <a:p>
            <a:pPr marL="0" marR="0" lvl="0" indent="457200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>
                <a:tab pos="434340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ст. 70 ТК РФ при заключении трудового договора по соглашению сторон может быть предусмотрено условие об испытании работника, в том числе и инвалида, в целях проверки его соответствия поручаемой работе. Отсутствие в трудовом договоре условия об испытании означает, что работник принят на работу без испытания. </a:t>
            </a:r>
          </a:p>
          <a:p>
            <a:pPr marL="0" marR="0" lvl="0" indent="457200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>
                <a:tab pos="434340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В период испытания на работника распространяются положения трудового законодательства и иных нормативных правовых актов, содержащих нормы трудового права, коллективного договора, соглашений, локальных нормативных актов.</a:t>
            </a:r>
          </a:p>
          <a:p>
            <a:pPr marL="0" marR="0" lvl="0" indent="457200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>
                <a:tab pos="434340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При заключении трудового договора на срок от двух до шести месяцев испытание не может превышать двух недель.</a:t>
            </a:r>
          </a:p>
          <a:p>
            <a:pPr marL="0" marR="0" lvl="0" indent="457200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>
                <a:tab pos="434340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В срок испытания не засчитываются период временной нетрудоспособности работника и другие периоды, когда он фактически отсутствовал на работе.</a:t>
            </a:r>
          </a:p>
        </p:txBody>
      </p:sp>
    </p:spTree>
    <p:extLst>
      <p:ext uri="{BB962C8B-B14F-4D97-AF65-F5344CB8AC3E}">
        <p14:creationId xmlns:p14="http://schemas.microsoft.com/office/powerpoint/2010/main" val="2792234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9512" y="123281"/>
            <a:ext cx="11490311" cy="582226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договор с дистанционным работником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9512" y="743335"/>
            <a:ext cx="11574162" cy="5991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450215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Дистанционной работо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является выполнение определенной трудовым договором трудовой функции вне места нахождения работодателя, его филиала, представительства, иного обособленного структурного подразделения (включая расположенные в другой местности), вне стационарного рабочего места, территории или объекта, прямо или косвенно находящихся под контролем работодателя, при условии использования для выполнения данной трудовой функции и для осуществления взаимодействия между работодателем и работником по вопросам, связанным с ее выполнением, информационно-телекоммуникационных сетей общего пользования, в том числе сети Интернет. (ст. 312 ТК РФ)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Дистанционными работниками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считаются лица, заключившие трудовой договор о дистанционной работе.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На дистанционных работников распространяется действие трудового законодательства и иных актов, содержащих нормы трудового права, с учетом особенностей, установленных настоящей главой.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Для дистанционных работников Трудовой кодекс дополнительно регулирует: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особенности заключения и изменения условий трудового договора о дистанционной работе (ст. 312.2);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особенности организации и охраны труда дистанционных работников (ст. 312.3);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особенности режима рабочего времени и времени отдыха дистанционного работника (ст. 312.4);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особенности прекращения трудового договора о дистанционной работе (ст. 312.5).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1533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D52894-6271-4A2B-9CA7-DA94EB3B8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3238"/>
            <a:ext cx="9144000" cy="165576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0215">
              <a:lnSpc>
                <a:spcPct val="100000"/>
              </a:lnSpc>
              <a:spcAft>
                <a:spcPts val="0"/>
              </a:spcAft>
              <a:tabLst>
                <a:tab pos="627380" algn="l"/>
              </a:tabLst>
            </a:pPr>
            <a:r>
              <a:rPr lang="ru-RU" sz="44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 panose="02020603050405020304" pitchFamily="18" charset="0"/>
              </a:rPr>
              <a:t>ТЕХНОЛОГИЯ ТРУДОУСТРОЙСТВА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8297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7969C6-E4FA-4725-AA35-6006ED5EF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375"/>
            <a:ext cx="10515600" cy="650136"/>
          </a:xfrm>
        </p:spPr>
        <p:txBody>
          <a:bodyPr>
            <a:normAutofit fontScale="90000"/>
          </a:bodyPr>
          <a:lstStyle/>
          <a:p>
            <a:pPr marL="450215" lvl="0" algn="ctr">
              <a:lnSpc>
                <a:spcPct val="100000"/>
              </a:lnSpc>
              <a:spcBef>
                <a:spcPts val="0"/>
              </a:spcBef>
              <a:tabLst>
                <a:tab pos="837565" algn="l"/>
              </a:tabLst>
            </a:pPr>
            <a:r>
              <a:rPr lang="ru-RU" b="1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+mn-cs"/>
              </a:rPr>
              <a:t>Этапы</a:t>
            </a:r>
            <a:r>
              <a:rPr lang="ru-RU" b="1" spc="-10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+mn-cs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+mn-cs"/>
              </a:rPr>
              <a:t>трудоустройства</a:t>
            </a:r>
            <a:endParaRPr lang="ru-RU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xmlns="" id="{20FE28A7-4D34-458D-B23D-9BC3905A1ECD}"/>
              </a:ext>
            </a:extLst>
          </p:cNvPr>
          <p:cNvGraphicFramePr/>
          <p:nvPr/>
        </p:nvGraphicFramePr>
        <p:xfrm>
          <a:off x="838199" y="981440"/>
          <a:ext cx="10797209" cy="5696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7775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447061-B69B-49CE-83D3-43C0DDE309F7}"/>
              </a:ext>
            </a:extLst>
          </p:cNvPr>
          <p:cNvSpPr txBox="1">
            <a:spLocks/>
          </p:cNvSpPr>
          <p:nvPr/>
        </p:nvSpPr>
        <p:spPr>
          <a:xfrm>
            <a:off x="838200" y="206100"/>
            <a:ext cx="10515600" cy="5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021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37565" algn="l"/>
              </a:tabLst>
              <a:defRPr/>
            </a:pPr>
            <a:r>
              <a:rPr kumimoji="0" lang="ru-RU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Вакансии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38478AF-59FB-4D6C-9FE8-CA8CD8615F7E}"/>
              </a:ext>
            </a:extLst>
          </p:cNvPr>
          <p:cNvSpPr txBox="1"/>
          <p:nvPr/>
        </p:nvSpPr>
        <p:spPr>
          <a:xfrm>
            <a:off x="3644348" y="963205"/>
            <a:ext cx="5022574" cy="5709255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2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Явные рабочие места</a:t>
            </a:r>
          </a:p>
          <a:p>
            <a:pPr marL="0" marR="0" lvl="2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2" indent="-2268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работодатель имеет действительную нужду в работнике, знает, кто ему нужен и заявляет об этом;</a:t>
            </a:r>
          </a:p>
          <a:p>
            <a:pPr marL="0" marR="0" lvl="2" indent="-2268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при приеме на работу выполняются все требования трудового законодательства;</a:t>
            </a:r>
          </a:p>
          <a:p>
            <a:pPr marL="0" marR="0" lvl="2" indent="-2268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информация о вакансиях доступна в банках вакансий СЗ или коммерческих фирм.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0719929-E77F-460C-B87D-E0D0C8B41139}"/>
              </a:ext>
            </a:extLst>
          </p:cNvPr>
          <p:cNvSpPr txBox="1"/>
          <p:nvPr/>
        </p:nvSpPr>
        <p:spPr>
          <a:xfrm>
            <a:off x="132522" y="1846494"/>
            <a:ext cx="3260035" cy="476027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93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Вероятные рабочие места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- свободные рабочие места, где работодатель не вполне уверен, нужен ли ему новый работник или неточно знает, какой именно работник ему нужен. </a:t>
            </a:r>
          </a:p>
          <a:p>
            <a:pPr marL="7493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Необходимо убедить работодателя  в том, что соискатель принесете ему пользу. Работодатель выполняет все требования законодательства о труде.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B6F0BB1-EF95-4337-92B5-3AE6E4481BC2}"/>
              </a:ext>
            </a:extLst>
          </p:cNvPr>
          <p:cNvSpPr txBox="1"/>
          <p:nvPr/>
        </p:nvSpPr>
        <p:spPr>
          <a:xfrm>
            <a:off x="8918713" y="1912182"/>
            <a:ext cx="3140765" cy="476027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7493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«Серые» или теневые рабочие места.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Недобросовестные работодатели, не оформляющие документов, не платят  налоги, и не берут на себя обязательства перед работником. </a:t>
            </a:r>
          </a:p>
          <a:p>
            <a:pPr marL="74930" marR="0" lvl="0" indent="450215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+mn-cs"/>
              </a:rPr>
              <a:t>Лучше согласиться на меньшую зарплату, но с полным оформлением документов, чем соглашаться набольшую без всяких гарантий.</a:t>
            </a:r>
          </a:p>
        </p:txBody>
      </p:sp>
    </p:spTree>
    <p:extLst>
      <p:ext uri="{BB962C8B-B14F-4D97-AF65-F5344CB8AC3E}">
        <p14:creationId xmlns:p14="http://schemas.microsoft.com/office/powerpoint/2010/main" val="755715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A27FA9-944D-4B41-AD04-05B4BC4EC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6"/>
            <a:ext cx="10515600" cy="54927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450215" algn="ctr">
              <a:lnSpc>
                <a:spcPct val="100000"/>
              </a:lnSpc>
              <a:spcBef>
                <a:spcPts val="0"/>
              </a:spcBef>
              <a:tabLst>
                <a:tab pos="837565" algn="l"/>
              </a:tabLst>
            </a:pPr>
            <a:r>
              <a:rPr lang="ru-RU" b="1" dirty="0">
                <a:solidFill>
                  <a:srgbClr val="002060"/>
                </a:solidFill>
                <a:latin typeface="+mn-lt"/>
                <a:cs typeface="+mn-cs"/>
              </a:rPr>
              <a:t>Источники информации о рабочих местах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6AF71F3C-10D4-4DAD-94D3-50F67CB76CB3}"/>
              </a:ext>
            </a:extLst>
          </p:cNvPr>
          <p:cNvSpPr/>
          <p:nvPr/>
        </p:nvSpPr>
        <p:spPr>
          <a:xfrm>
            <a:off x="344556" y="640311"/>
            <a:ext cx="11502887" cy="600779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arenR"/>
              <a:tabLst>
                <a:tab pos="723265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Центры содействия трудоустройству выпускников при учебных</a:t>
            </a:r>
            <a:r>
              <a:rPr kumimoji="0" lang="ru-RU" sz="2000" b="1" i="0" u="none" strike="noStrike" kern="120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заведениях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arenR"/>
              <a:tabLst>
                <a:tab pos="723265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центр занятости населения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arenR"/>
              <a:tabLst>
                <a:tab pos="723265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Знакомые и коллеги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arenR"/>
              <a:tabLst>
                <a:tab pos="723265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Общественные организации</a:t>
            </a: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arenR"/>
              <a:tabLst>
                <a:tab pos="723265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Средства массовой информации (СМИ)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base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AutoNum type="arabicParenR"/>
              <a:tabLst>
                <a:tab pos="723265" algn="l"/>
              </a:tabLst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Интернет-источники: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универсальные «работные» сайты: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Общероссийская база вакансий «Работа в России» (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trudvsem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www.rabota-ipoisk.ru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, Superjob.ru, Hh.ru, Joblist.ru, Mainjob.ru и др.;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специальные сайты для поиска работы молодыми специалиста- ми (студентами и выпускниками в возрасте от 17 до 25 лет): </a:t>
            </a: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0000FF"/>
                  </a:solidFill>
                </a:u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www.e-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>
                  <a:solidFill>
                    <a:srgbClr val="0000FF"/>
                  </a:solidFill>
                </a:uFill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graduate.ru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www.career.ru,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www.futuretoday.ru,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www.jobfair.ru,</a:t>
            </a:r>
            <a:r>
              <a:rPr kumimoji="0" lang="ru-RU" sz="2000" b="1" i="0" u="sng" strike="noStrike" kern="1200" cap="none" spc="-1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www.stood.ru;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сайты для поиска удаленной и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фрилансерской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работы – это </a:t>
            </a: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www.free-lance.ru,  www.weblancer.ne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, www.kadrof.ru, </a:t>
            </a: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www.vakant.ru.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6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Социальные сети и профессиональные сообщества: </a:t>
            </a: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www.odnoklassniki.ru,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www.vkontakte.ru,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«Мой мир» на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www.mail.ru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и др.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6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Поисковые системы Интернета: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www.yandex.ru,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www.google.ru,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www.rambler.ru,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www.yahoo.com,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www.aport.ru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6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Прямое обращение к потенциальному работодателю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6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Агентства по подбору персонала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6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Посещение карьерных мероприятий (ярмарки вакансий и пр.)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6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Участие в программах стажировок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arenR" startAt="6"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Программы GRP -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graduate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recruitment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program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- набора молодых специалистов на постоянные позиции в крупные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461733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rita.netnado.ru/umot/chto-takoe-universalenij-dizajn-dlya-invalidov/2.jpg">
            <a:extLst>
              <a:ext uri="{FF2B5EF4-FFF2-40B4-BE49-F238E27FC236}">
                <a16:creationId xmlns:a16="http://schemas.microsoft.com/office/drawing/2014/main" xmlns="" id="{6E6034A2-205C-4CAC-9A04-B71DF7400CF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461" y="1712456"/>
            <a:ext cx="5411330" cy="3116174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85720" y="4828630"/>
            <a:ext cx="3240088" cy="7334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Н.В. Мюллер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174E5A47-E5E1-416C-BC60-DC8C10EA2995}"/>
              </a:ext>
            </a:extLst>
          </p:cNvPr>
          <p:cNvSpPr txBox="1">
            <a:spLocks/>
          </p:cNvSpPr>
          <p:nvPr/>
        </p:nvSpPr>
        <p:spPr>
          <a:xfrm>
            <a:off x="385010" y="1556792"/>
            <a:ext cx="4841508" cy="327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Содействие трудоустройству выпускников вуза с ОВЗ и инвалидностью и их постдипломное сопровождение </a:t>
            </a:r>
          </a:p>
        </p:txBody>
      </p:sp>
    </p:spTree>
    <p:extLst>
      <p:ext uri="{BB962C8B-B14F-4D97-AF65-F5344CB8AC3E}">
        <p14:creationId xmlns:p14="http://schemas.microsoft.com/office/powerpoint/2010/main" val="1119538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xmlns="" id="{48631D4E-F33C-47CC-A40A-5B80516434D2}"/>
              </a:ext>
            </a:extLst>
          </p:cNvPr>
          <p:cNvGraphicFramePr/>
          <p:nvPr/>
        </p:nvGraphicFramePr>
        <p:xfrm>
          <a:off x="331303" y="2213113"/>
          <a:ext cx="11834191" cy="424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D1AD4FA3-5766-4EAB-9576-941503FB049C}"/>
              </a:ext>
            </a:extLst>
          </p:cNvPr>
          <p:cNvSpPr txBox="1">
            <a:spLocks/>
          </p:cNvSpPr>
          <p:nvPr/>
        </p:nvSpPr>
        <p:spPr>
          <a:xfrm>
            <a:off x="622852" y="398255"/>
            <a:ext cx="11251095" cy="12516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0215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37565" algn="l"/>
              </a:tabLst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Представление работодателю информации о соискателе</a:t>
            </a:r>
          </a:p>
        </p:txBody>
      </p:sp>
    </p:spTree>
    <p:extLst>
      <p:ext uri="{BB962C8B-B14F-4D97-AF65-F5344CB8AC3E}">
        <p14:creationId xmlns:p14="http://schemas.microsoft.com/office/powerpoint/2010/main" val="1335070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FC1D55-12F5-479A-99F6-BC86C2D3E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7982" y="830815"/>
            <a:ext cx="9674087" cy="23876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9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</a:t>
            </a:r>
            <a:br>
              <a:rPr lang="ru-RU" sz="49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900" b="1" cap="all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государственными органами службы занятости населения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43072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5EBBF0C-1005-4FD0-8B60-058A75D7400C}"/>
              </a:ext>
            </a:extLst>
          </p:cNvPr>
          <p:cNvSpPr/>
          <p:nvPr/>
        </p:nvSpPr>
        <p:spPr>
          <a:xfrm>
            <a:off x="437322" y="1376721"/>
            <a:ext cx="4757529" cy="16158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450215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Незанятые граждане: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несовершеннолетние нетрудоспособные граждане;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пенсионеры;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трудоспособные граждане.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F58C069D-53CB-44D0-8B53-54D54444C627}"/>
              </a:ext>
            </a:extLst>
          </p:cNvPr>
          <p:cNvSpPr/>
          <p:nvPr/>
        </p:nvSpPr>
        <p:spPr>
          <a:xfrm>
            <a:off x="437322" y="3844854"/>
            <a:ext cx="7885044" cy="28346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450215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Безработные: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а) трудоспособны;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б) не имеют работы и заработка;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в) зарегистрированы в учреждениях службы занятости в целях поиска подходящей работы;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г) ищут работу;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д) готовы приступить к ней.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При отсутствии хотя бы одного из этих пяти признаков, признание гражданина безработным - невозможно.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94A8641-4AAB-4E03-987C-15373E13D115}"/>
              </a:ext>
            </a:extLst>
          </p:cNvPr>
          <p:cNvSpPr/>
          <p:nvPr/>
        </p:nvSpPr>
        <p:spPr>
          <a:xfrm>
            <a:off x="6387547" y="1376721"/>
            <a:ext cx="5539408" cy="28346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 marL="0" marR="0" lvl="0" indent="450215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Ищущие работу </a:t>
            </a:r>
            <a:r>
              <a:rPr kumimoji="0" lang="ru-RU" sz="22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– это лица, намеренные найти новое постоянное место работы при потере прежнего или изменить место работы в том случае, если оно по каким-либо причинам его не устраивает.</a:t>
            </a:r>
          </a:p>
          <a:p>
            <a:pPr marL="0" marR="0" lvl="0" indent="450215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Ищущие работу впервые</a:t>
            </a:r>
            <a:r>
              <a:rPr kumimoji="0" lang="ru-RU" sz="22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 – лица, в основном молодежь, впервые вступающие в трудовые отношения.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CA7DAFE-9113-4E69-B71C-979299036EA2}"/>
              </a:ext>
            </a:extLst>
          </p:cNvPr>
          <p:cNvSpPr txBox="1"/>
          <p:nvPr/>
        </p:nvSpPr>
        <p:spPr>
          <a:xfrm>
            <a:off x="715617" y="238538"/>
            <a:ext cx="11052313" cy="6493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rgbClr val="002060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Основные понятия занятости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14835483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3A402A3-D996-4A13-82C8-09A3DF37420D}"/>
              </a:ext>
            </a:extLst>
          </p:cNvPr>
          <p:cNvSpPr/>
          <p:nvPr/>
        </p:nvSpPr>
        <p:spPr>
          <a:xfrm>
            <a:off x="265043" y="845346"/>
            <a:ext cx="11661913" cy="58477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Содействие работодателям в подборе необходимых работников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Содействие гражданам в поиске подходящей работы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Информирование о положении на рынке труда в Санкт-Петербурге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Организация профессиональной ориентации граждан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Психологическая поддержка безработных граждан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Осуществление социальных выплат гражданам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Организация проведения оплачиваемых общественных работ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Организация временного трудоустройства несовершеннолетних граждан в возрасте от 14 до 18 лет в свободное от учёбы время, безработных граждан, испытывающих трудности в поиске работы, безработных граждан в возрасте от 18 до 20 лет из числа выпускников образовательных учреждений начального и среднего профессионального образования, ищущих работу впервые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Социальная адаптация безработных граждан на рынке труда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Содействие самозанятости безработных граждан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Организация профессионального обучения и дополнительного профессионального образования безработных граждан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+mj-lt"/>
              <a:buAutoNum type="arabicParenR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Организация ярмарок вакансий и учебных мест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xmlns="" id="{8C84A10E-13E2-4198-B7CB-2367EDCA1000}"/>
              </a:ext>
            </a:extLst>
          </p:cNvPr>
          <p:cNvSpPr txBox="1">
            <a:spLocks/>
          </p:cNvSpPr>
          <p:nvPr/>
        </p:nvSpPr>
        <p:spPr>
          <a:xfrm>
            <a:off x="265043" y="164898"/>
            <a:ext cx="11555896" cy="6804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Государственные услуги службы занятости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170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911639-4577-4219-9564-4F734B543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70"/>
            <a:ext cx="10515600" cy="7878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Стадии процесса трудоустройств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A9AD52B-B090-47BD-A46B-1B4CE1DA7657}"/>
              </a:ext>
            </a:extLst>
          </p:cNvPr>
          <p:cNvSpPr/>
          <p:nvPr/>
        </p:nvSpPr>
        <p:spPr>
          <a:xfrm>
            <a:off x="849796" y="1633227"/>
            <a:ext cx="10995991" cy="26122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Первая стадия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- обращение гражданина в СЗ. Цель первой стадии достигается лишь тогда, когда гражданину выдано направление на работу или на профессиональное обучение.</a:t>
            </a:r>
          </a:p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В СЗ гражданам и работодателям обеспечивается бесплатный доступ к информационно-аналитической системе Общероссийской базе вакансий «Работа в России», к государственному информационному ресурсу «Справочник профессий».  </a:t>
            </a:r>
          </a:p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49F5FBA-E851-4C0D-9515-4856925BD0BC}"/>
              </a:ext>
            </a:extLst>
          </p:cNvPr>
          <p:cNvSpPr/>
          <p:nvPr/>
        </p:nvSpPr>
        <p:spPr>
          <a:xfrm>
            <a:off x="967410" y="4765524"/>
            <a:ext cx="10760764" cy="1163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Вторая стадия 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трудоустройства - это заключение трудового договора с работодателем (либо поступление на учебу по направлению учреждения службы занятости). </a:t>
            </a:r>
          </a:p>
        </p:txBody>
      </p:sp>
    </p:spTree>
    <p:extLst>
      <p:ext uri="{BB962C8B-B14F-4D97-AF65-F5344CB8AC3E}">
        <p14:creationId xmlns:p14="http://schemas.microsoft.com/office/powerpoint/2010/main" val="3562662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14776A-1F64-4FFD-ACC0-7C7F25BAD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Неподходящая работа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AAC15B3-B938-4265-BD37-98E10F835CA5}"/>
              </a:ext>
            </a:extLst>
          </p:cNvPr>
          <p:cNvSpPr/>
          <p:nvPr/>
        </p:nvSpPr>
        <p:spPr>
          <a:xfrm>
            <a:off x="838200" y="1338470"/>
            <a:ext cx="10757452" cy="4026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Подходящей не может считаться работа, если: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она связана с переменой места жительства без согласия гражданина;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 труда не соответствуют правилам и нормам по охране труда;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предлагаемый заработок ниже среднего заработка гражданина, исчисленного за последние три месяца по последнему месту работы.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215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Кроме граждан, среднемесячный заработок которых превышал величину прожиточного минимума трудоспособного населения, исчисленного в субъекте РФ. В этом случае подходящей не может считаться работа, если предлагаемый заработок ниже величины прожиточного минимума.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057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757" y="153369"/>
            <a:ext cx="11762071" cy="53002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4828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Временная занятость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757" y="856648"/>
            <a:ext cx="11762071" cy="591536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>
              <a:spcBef>
                <a:spcPts val="200"/>
              </a:spcBef>
              <a:spcAft>
                <a:spcPts val="200"/>
              </a:spcAft>
            </a:pPr>
            <a:r>
              <a:rPr lang="ru-RU" sz="2000" b="1" dirty="0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Общественные работы – 4,5 </a:t>
            </a:r>
            <a:r>
              <a:rPr lang="ru-RU" sz="2000" b="1" dirty="0" err="1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млн.руб</a:t>
            </a:r>
            <a:r>
              <a:rPr lang="ru-RU" sz="2000" b="1" dirty="0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>
              <a:spcBef>
                <a:spcPts val="200"/>
              </a:spcBef>
              <a:spcAft>
                <a:spcPts val="200"/>
              </a:spcAft>
              <a:buNone/>
            </a:pPr>
            <a:r>
              <a:rPr lang="ru-RU" sz="2000" dirty="0">
                <a:solidFill>
                  <a:srgbClr val="333333"/>
                </a:solidFill>
              </a:rPr>
              <a:t>(Временная </a:t>
            </a:r>
            <a:r>
              <a:rPr lang="ru-RU" sz="2000" b="1" dirty="0">
                <a:solidFill>
                  <a:srgbClr val="333333"/>
                </a:solidFill>
              </a:rPr>
              <a:t>занятость</a:t>
            </a:r>
            <a:r>
              <a:rPr lang="ru-RU" sz="2000" dirty="0">
                <a:solidFill>
                  <a:srgbClr val="333333"/>
                </a:solidFill>
              </a:rPr>
              <a:t> безработных граждан, не требующая специальной квалификации. </a:t>
            </a:r>
            <a:r>
              <a:rPr lang="ru-RU" sz="2000" dirty="0">
                <a:solidFill>
                  <a:srgbClr val="333333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Трудовая деятельность, имеющая социально полезную направленность и организуемая в качестве дополнительной социальной поддержки граждан, ищущих работу.</a:t>
            </a:r>
            <a:endParaRPr lang="ru-RU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spcBef>
                <a:spcPts val="200"/>
              </a:spcBef>
              <a:spcAft>
                <a:spcPts val="200"/>
              </a:spcAft>
            </a:pPr>
            <a:r>
              <a:rPr lang="ru-RU" sz="2000" b="1" dirty="0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занятость – 25,0  </a:t>
            </a:r>
            <a:r>
              <a:rPr lang="ru-RU" sz="2000" b="1" dirty="0" err="1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млн.руб</a:t>
            </a:r>
            <a:r>
              <a:rPr lang="ru-RU" sz="2000" b="1" dirty="0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000" dirty="0"/>
              <a:t>(Р</a:t>
            </a:r>
            <a:r>
              <a:rPr lang="ru-RU" sz="20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аспоряжение Комитета по труду и занятости населения Санкт-Петербурга от 17.01.2019 № 10-р </a:t>
            </a:r>
            <a:r>
              <a:rPr lang="ru-RU" sz="20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«Об утверждении Порядка осуществления мероприятий по организации социальной занятости инвалидов трудоспособного возраста»</a:t>
            </a:r>
            <a:r>
              <a:rPr lang="ru-RU" sz="2000" dirty="0"/>
              <a:t> </a:t>
            </a:r>
            <a:r>
              <a:rPr lang="ru-RU" sz="2000" dirty="0">
                <a:solidFill>
                  <a:srgbClr val="23242B"/>
                </a:solidFill>
              </a:rPr>
              <a:t>), включает</a:t>
            </a:r>
            <a:endParaRPr lang="ru-RU" sz="2000" dirty="0"/>
          </a:p>
          <a:p>
            <a:pPr marL="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</a:rPr>
              <a:t>организацию временных рабочих мест для трудоустройства инвалидов с нарушениями: ментального характера, функции верхних и нижних конечностей, опорно-двигательного аппарата, вызывающие необходимость использования кресла-коляски, способные выполнять трудовую деятельность только со значительной помощью других лиц;</a:t>
            </a:r>
          </a:p>
          <a:p>
            <a:pPr marL="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</a:rPr>
              <a:t>приобретение инвалидами трудовых навыков на рабочем месте и выполнение трудовых функций (операций) по видам труда, в соответствии с ИПРА инвалидов и их возможностями;</a:t>
            </a:r>
          </a:p>
          <a:p>
            <a:pPr marL="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</a:rPr>
              <a:t>реализацию мероприятий профессиональной реабилитации или </a:t>
            </a:r>
            <a:r>
              <a:rPr lang="ru-RU" sz="2000" dirty="0" err="1">
                <a:solidFill>
                  <a:srgbClr val="000000"/>
                </a:solidFill>
              </a:rPr>
              <a:t>абилитации</a:t>
            </a:r>
            <a:r>
              <a:rPr lang="ru-RU" sz="2000" dirty="0">
                <a:solidFill>
                  <a:srgbClr val="000000"/>
                </a:solidFill>
              </a:rPr>
              <a:t> инвалида для адаптации инвалида на рынке труда Санкт-Петербурга.</a:t>
            </a:r>
          </a:p>
          <a:p>
            <a:pPr marL="0">
              <a:spcBef>
                <a:spcPts val="200"/>
              </a:spcBef>
              <a:spcAft>
                <a:spcPts val="200"/>
              </a:spcAft>
            </a:pPr>
            <a:r>
              <a:rPr lang="ru-RU" sz="2000" b="1" dirty="0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Стажировка – 14,7  </a:t>
            </a:r>
            <a:r>
              <a:rPr lang="ru-RU" sz="2000" b="1" dirty="0" err="1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млн.руб</a:t>
            </a:r>
            <a:r>
              <a:rPr lang="ru-RU" sz="2000" b="1" dirty="0">
                <a:solidFill>
                  <a:srgbClr val="23237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</a:t>
            </a:r>
            <a:r>
              <a:rPr lang="ru-RU" sz="20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Распоряжение Комитета  по труду и занятости населения </a:t>
            </a:r>
            <a:r>
              <a:rPr lang="ru-RU" sz="2000" u="sng" dirty="0" err="1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Сакнкт</a:t>
            </a:r>
            <a:r>
              <a:rPr lang="ru-RU" sz="20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-Петербурга от 01.07.2019 № 117-р «Об утверждении Порядка осуществления мероприятий по организации стажировок граждан, испытывающих трудности в поиске работы»</a:t>
            </a:r>
            <a:r>
              <a:rPr lang="ru-RU" sz="2000" u="sng" dirty="0"/>
              <a:t>)</a:t>
            </a:r>
          </a:p>
          <a:p>
            <a:pPr marL="0">
              <a:spcBef>
                <a:spcPts val="200"/>
              </a:spcBef>
              <a:spcAft>
                <a:spcPts val="200"/>
              </a:spcAft>
            </a:pPr>
            <a:r>
              <a:rPr lang="ru-RU" sz="2000" b="1" dirty="0">
                <a:solidFill>
                  <a:srgbClr val="37168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Временная занятость несовершеннолетних в возрасте 14-18 лет </a:t>
            </a:r>
            <a:r>
              <a:rPr lang="ru-RU" sz="2000" dirty="0"/>
              <a:t>в свободное от работы (учебы) время – 97,4  </a:t>
            </a:r>
            <a:r>
              <a:rPr lang="ru-RU" sz="2000" dirty="0" err="1"/>
              <a:t>млн.руб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764541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FF73DF0-B13D-413A-8F5B-27855095E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2031"/>
            <a:ext cx="10515600" cy="2541704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r>
              <a:rPr lang="ru-RU" dirty="0"/>
              <a:t/>
            </a:r>
            <a:br>
              <a:rPr lang="ru-RU" dirty="0"/>
            </a:br>
            <a:r>
              <a:rPr lang="en-US" dirty="0">
                <a:hlinkClick r:id="rId2"/>
              </a:rPr>
              <a:t>n_muller@mail.ru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13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B157DF65-2E16-47DE-814E-C84378ED4E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4091724"/>
              </p:ext>
            </p:extLst>
          </p:nvPr>
        </p:nvGraphicFramePr>
        <p:xfrm>
          <a:off x="709802" y="644027"/>
          <a:ext cx="10772395" cy="6027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C1A7837-D234-49FA-9449-18A2BD236379}"/>
              </a:ext>
            </a:extLst>
          </p:cNvPr>
          <p:cNvSpPr txBox="1"/>
          <p:nvPr/>
        </p:nvSpPr>
        <p:spPr>
          <a:xfrm>
            <a:off x="1636642" y="5752308"/>
            <a:ext cx="8918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Взаимоотношения между работником и работодателем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4C1B8238-29A3-4388-82BA-4F23D152ED87}"/>
              </a:ext>
            </a:extLst>
          </p:cNvPr>
          <p:cNvSpPr txBox="1">
            <a:spLocks/>
          </p:cNvSpPr>
          <p:nvPr/>
        </p:nvSpPr>
        <p:spPr>
          <a:xfrm>
            <a:off x="373779" y="74240"/>
            <a:ext cx="11444438" cy="5697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cap="all" dirty="0">
                <a:solidFill>
                  <a:srgbClr val="4828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молодежного рынка труда</a:t>
            </a:r>
            <a:endParaRPr lang="ru-RU" sz="2800" b="1" dirty="0">
              <a:solidFill>
                <a:srgbClr val="48289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1084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51CC4C1-45AA-4E53-BED1-7562C834B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973" y="232603"/>
            <a:ext cx="10515600" cy="68179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20E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Рынок труда молодёжи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xmlns="" id="{3B07233C-943A-4564-8BCC-0DB6C43A8A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8068068"/>
              </p:ext>
            </p:extLst>
          </p:nvPr>
        </p:nvGraphicFramePr>
        <p:xfrm>
          <a:off x="282712" y="1206730"/>
          <a:ext cx="1121686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304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8AC033-850F-4988-B973-B877F07E8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199" y="317632"/>
            <a:ext cx="10515600" cy="91104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b="1" dirty="0">
                <a:solidFill>
                  <a:srgbClr val="020E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молодежи на рынке труда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125E3EB5-9081-41AD-A83B-B4857269F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035398"/>
              </p:ext>
            </p:extLst>
          </p:nvPr>
        </p:nvGraphicFramePr>
        <p:xfrm>
          <a:off x="838200" y="1600754"/>
          <a:ext cx="10515599" cy="47157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8710">
                  <a:extLst>
                    <a:ext uri="{9D8B030D-6E8A-4147-A177-3AD203B41FA5}">
                      <a16:colId xmlns:a16="http://schemas.microsoft.com/office/drawing/2014/main" xmlns="" val="2961970081"/>
                    </a:ext>
                  </a:extLst>
                </a:gridCol>
                <a:gridCol w="5566889">
                  <a:extLst>
                    <a:ext uri="{9D8B030D-6E8A-4147-A177-3AD203B41FA5}">
                      <a16:colId xmlns:a16="http://schemas.microsoft.com/office/drawing/2014/main" xmlns="" val="3716412310"/>
                    </a:ext>
                  </a:extLst>
                </a:gridCol>
              </a:tblGrid>
              <a:tr h="477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Недостатки молодежи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Конкурентные преимущества молодежи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76699628"/>
                  </a:ext>
                </a:extLst>
              </a:tr>
              <a:tr h="9777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Нет опыта правильного поведения на рынке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Быстрее приспосабливаются к новым условиям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48528470"/>
                  </a:ext>
                </a:extLst>
              </a:tr>
              <a:tr h="9777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Нет квалификации требуемого уровня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Более мобильны при выборе и смене места работы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72419907"/>
                  </a:ext>
                </a:extLst>
              </a:tr>
              <a:tr h="19776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Имеют неадекватные ожидания по содержанию, условиям, уровню оплаты и престижности выполняемого труда.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Восприимчивы к изменениям, предрасположены к обучению, способны к постоянной смене функций.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99611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032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CA1B08-37AA-4184-B803-0DE8649F7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601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400" b="1" dirty="0">
                <a:solidFill>
                  <a:srgbClr val="020E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Рис.1 Распределение молодежи в материальном производстве</a:t>
            </a: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xmlns="" id="{1027DA6F-1D34-4E50-810B-AB2718FF7366}"/>
              </a:ext>
            </a:extLst>
          </p:cNvPr>
          <p:cNvGraphicFramePr/>
          <p:nvPr/>
        </p:nvGraphicFramePr>
        <p:xfrm>
          <a:off x="967408" y="1568806"/>
          <a:ext cx="10257183" cy="4161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0286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xmlns="" id="{7D7845CB-9ADE-4AE0-8557-C1CDA519B517}"/>
              </a:ext>
            </a:extLst>
          </p:cNvPr>
          <p:cNvGraphicFramePr/>
          <p:nvPr/>
        </p:nvGraphicFramePr>
        <p:xfrm>
          <a:off x="130629" y="163997"/>
          <a:ext cx="5660571" cy="31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xmlns="" id="{DAEF61A0-0AE5-4386-8739-1BB565EC820D}"/>
              </a:ext>
            </a:extLst>
          </p:cNvPr>
          <p:cNvGraphicFramePr/>
          <p:nvPr/>
        </p:nvGraphicFramePr>
        <p:xfrm>
          <a:off x="6708806" y="198784"/>
          <a:ext cx="5177765" cy="3230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C385D9C5-A802-4219-8D7E-F01704F6B9DE}"/>
              </a:ext>
            </a:extLst>
          </p:cNvPr>
          <p:cNvGraphicFramePr/>
          <p:nvPr/>
        </p:nvGraphicFramePr>
        <p:xfrm>
          <a:off x="130629" y="3558209"/>
          <a:ext cx="4949371" cy="3299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3967B5C4-5008-407B-855A-CA672C73B706}"/>
              </a:ext>
            </a:extLst>
          </p:cNvPr>
          <p:cNvGraphicFramePr/>
          <p:nvPr/>
        </p:nvGraphicFramePr>
        <p:xfrm>
          <a:off x="6531428" y="3452192"/>
          <a:ext cx="5660572" cy="3405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AA99ED9-809A-476A-A5F3-238EB73D0E77}"/>
              </a:ext>
            </a:extLst>
          </p:cNvPr>
          <p:cNvSpPr txBox="1"/>
          <p:nvPr/>
        </p:nvSpPr>
        <p:spPr>
          <a:xfrm>
            <a:off x="3775106" y="163997"/>
            <a:ext cx="378683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20E8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Рис.2 – Рис.6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20E8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Исследования 2018 г.,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20E8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директора окружного </a:t>
            </a: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20E8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учебно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20E8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 методического центра по обучению инвалидов ПФО Университета управления «ТИСБИ» -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20E8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Мелиной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20E8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Е.В.,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20E8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(мероприятия Государственной программы «Содействие занятости населения Республики Татарстан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20E84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 2014 – 2020 г.»)</a:t>
            </a:r>
          </a:p>
        </p:txBody>
      </p:sp>
    </p:spTree>
    <p:extLst>
      <p:ext uri="{BB962C8B-B14F-4D97-AF65-F5344CB8AC3E}">
        <p14:creationId xmlns:p14="http://schemas.microsoft.com/office/powerpoint/2010/main" val="411170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xmlns="" id="{C387AB2A-1276-4420-BD6C-3AADECA6D15E}"/>
              </a:ext>
            </a:extLst>
          </p:cNvPr>
          <p:cNvGraphicFramePr/>
          <p:nvPr/>
        </p:nvGraphicFramePr>
        <p:xfrm>
          <a:off x="1306286" y="1001486"/>
          <a:ext cx="10174514" cy="4931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8030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2504EC9-FC08-4A5A-B6F9-BC1773CED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821" y="1166126"/>
            <a:ext cx="10515600" cy="353100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4828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инвалидов в сфере трудоустройства.</a:t>
            </a:r>
            <a:br>
              <a:rPr lang="ru-RU" b="1" dirty="0">
                <a:solidFill>
                  <a:srgbClr val="4828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4828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>
                <a:solidFill>
                  <a:srgbClr val="4828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48289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Трудовой кодекс</a:t>
            </a:r>
          </a:p>
        </p:txBody>
      </p:sp>
    </p:spTree>
    <p:extLst>
      <p:ext uri="{BB962C8B-B14F-4D97-AF65-F5344CB8AC3E}">
        <p14:creationId xmlns:p14="http://schemas.microsoft.com/office/powerpoint/2010/main" val="25385329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1789</Words>
  <Application>Microsoft Office PowerPoint</Application>
  <PresentationFormat>Произвольный</PresentationFormat>
  <Paragraphs>185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Тема Office</vt:lpstr>
      <vt:lpstr>1_Тема Office</vt:lpstr>
      <vt:lpstr>2_Тема Office</vt:lpstr>
      <vt:lpstr>«ОРГАНИЗАЦИОННЫЕ И ПСИХОЛОГО-ПЕДАГОГИЧЕСКИЕ ОСНОВЫ ИНКЛЮЗИВНОГО ВЫСШЕГО ОБРАЗОВАНИЯ»</vt:lpstr>
      <vt:lpstr>Презентация PowerPoint</vt:lpstr>
      <vt:lpstr>Презентация PowerPoint</vt:lpstr>
      <vt:lpstr>Рынок труда молодёжи</vt:lpstr>
      <vt:lpstr>Особенности молодежи на рынке труда</vt:lpstr>
      <vt:lpstr>Рис.1 Распределение молодежи в материальном производстве</vt:lpstr>
      <vt:lpstr>Презентация PowerPoint</vt:lpstr>
      <vt:lpstr>Презентация PowerPoint</vt:lpstr>
      <vt:lpstr>Права инвалидов в сфере трудоустройства.  Трудовой кодекс</vt:lpstr>
      <vt:lpstr>Глава 49. ОСОБЕННОСТИ РЕГУЛИРОВАНИЯ ТРУДА НАДОМНИКОВ (Ст.310-311)</vt:lpstr>
      <vt:lpstr>РЕГУЛИРОВАНИЕ ТРУДА ДИСТАНЦИОННЫХ РАБОТНИКОВ (Гл. 49.1.,Ст. 312.1) </vt:lpstr>
      <vt:lpstr>Другие гарантии инвалидам</vt:lpstr>
      <vt:lpstr>Глава 32. УЧЕНИЧЕСКИЙ ДОГОВОР (Ст.198-208)</vt:lpstr>
      <vt:lpstr>Особенности Трудового договора с инвалидом</vt:lpstr>
      <vt:lpstr>Особенности договор с дистанционным работником</vt:lpstr>
      <vt:lpstr>ТЕХНОЛОГИЯ ТРУДОУСТРОЙСТВА</vt:lpstr>
      <vt:lpstr>Этапы трудоустройства</vt:lpstr>
      <vt:lpstr>Презентация PowerPoint</vt:lpstr>
      <vt:lpstr>Источники информации о рабочих местах</vt:lpstr>
      <vt:lpstr>Презентация PowerPoint</vt:lpstr>
      <vt:lpstr>Взаимодействие  с государственными органами службы занятости населения</vt:lpstr>
      <vt:lpstr>Презентация PowerPoint</vt:lpstr>
      <vt:lpstr>Презентация PowerPoint</vt:lpstr>
      <vt:lpstr>Стадии процесса трудоустройств</vt:lpstr>
      <vt:lpstr>Неподходящая работа</vt:lpstr>
      <vt:lpstr>Временная занятость</vt:lpstr>
      <vt:lpstr>Спасибо за внимание! n_muller@mail.ru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Трудоустройство</dc:title>
  <dc:creator>Наталья Мюллер</dc:creator>
  <cp:lastModifiedBy>user0</cp:lastModifiedBy>
  <cp:revision>17</cp:revision>
  <dcterms:created xsi:type="dcterms:W3CDTF">2019-11-23T20:34:02Z</dcterms:created>
  <dcterms:modified xsi:type="dcterms:W3CDTF">2019-12-02T07:42:00Z</dcterms:modified>
</cp:coreProperties>
</file>