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79" r:id="rId3"/>
  </p:sldMasterIdLst>
  <p:notesMasterIdLst>
    <p:notesMasterId r:id="rId20"/>
  </p:notesMasterIdLst>
  <p:sldIdLst>
    <p:sldId id="1323" r:id="rId4"/>
    <p:sldId id="348" r:id="rId5"/>
    <p:sldId id="257" r:id="rId6"/>
    <p:sldId id="258" r:id="rId7"/>
    <p:sldId id="292" r:id="rId8"/>
    <p:sldId id="293" r:id="rId9"/>
    <p:sldId id="334" r:id="rId10"/>
    <p:sldId id="335" r:id="rId11"/>
    <p:sldId id="298" r:id="rId12"/>
    <p:sldId id="336" r:id="rId13"/>
    <p:sldId id="337" r:id="rId14"/>
    <p:sldId id="338" r:id="rId15"/>
    <p:sldId id="339" r:id="rId16"/>
    <p:sldId id="1322" r:id="rId17"/>
    <p:sldId id="1321" r:id="rId18"/>
    <p:sldId id="284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1682"/>
    <a:srgbClr val="2323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27" autoAdjust="0"/>
    <p:restoredTop sz="94660"/>
  </p:normalViewPr>
  <p:slideViewPr>
    <p:cSldViewPr snapToGrid="0">
      <p:cViewPr>
        <p:scale>
          <a:sx n="81" d="100"/>
          <a:sy n="81" d="100"/>
        </p:scale>
        <p:origin x="-354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084F98-5E7E-4EA4-B376-DC3A2FAA78BC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FD135-EBE2-48A2-A6F4-47375B7069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84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E636B4-EF04-4CFA-B52C-5FF98B4EA8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FE377A2-E1CA-45D8-AFE3-83CFC30C49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8EF2B2A-34EC-4B9D-BE8E-69D3ABAED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B0452-B185-4CE7-84FB-E3155B6B1431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66D92A4-9880-4CAE-A7D4-FE45EEA9C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DE907A0-2926-48AA-9B27-443357660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01136-A8C6-40A4-9E1F-AE58A9C979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012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03DF50-8F5F-4E10-A1CB-3280FA2AC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E40F59E-AC08-4199-85D8-56B6C985CE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6BAD5A7-EC1C-446E-B3B1-DFD689CFA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B0452-B185-4CE7-84FB-E3155B6B1431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D13D13B-8144-43BE-8B19-19515FA9C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67A0E30-5961-4719-B98E-5F3A0B96E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01136-A8C6-40A4-9E1F-AE58A9C979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933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2F325ECE-44A1-4DFA-9ADC-3481F1FBB6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789F6A4-5D9F-40DE-892E-9967DBDBAD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C2A4558-5E1B-4AA0-AC5A-8265C55F6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B0452-B185-4CE7-84FB-E3155B6B1431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6A8ED7F-C6E9-41BE-BD82-E29349285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19CB690-A04F-4451-A3E9-BA98205F8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01136-A8C6-40A4-9E1F-AE58A9C979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017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5891925"/>
      </p:ext>
    </p:extLst>
  </p:cSld>
  <p:clrMapOvr>
    <a:masterClrMapping/>
  </p:clrMapOvr>
  <p:transition spd="slow">
    <p:blinds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1261292"/>
      </p:ext>
    </p:extLst>
  </p:cSld>
  <p:clrMapOvr>
    <a:masterClrMapping/>
  </p:clrMapOvr>
  <p:transition spd="slow">
    <p:blinds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3807074"/>
      </p:ext>
    </p:extLst>
  </p:cSld>
  <p:clrMapOvr>
    <a:masterClrMapping/>
  </p:clrMapOvr>
  <p:transition spd="slow">
    <p:blinds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1A590-2720-4551-8EF0-2E0958C6EC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9006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9FA3CA-99E3-481F-BEE1-97812C262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78E8F88-A611-45D1-8F0B-7EB2E2AF82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21E58B2-E92F-4A4A-BD8C-A076C906E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C240-34C8-4BA0-A170-D98E3E544DEA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B015B6A-01F1-43ED-A060-884AC1378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4265709-1AE4-4A1F-8D87-4C985F104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16CE4-F99E-49DE-A002-99F984E964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5003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0A3776-5F4B-4292-9694-7CCEA04C3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8066CC2-010C-46CE-B677-47D6F34AE8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81CECE6-64E0-49E3-BF5A-13A9CFA22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C240-34C8-4BA0-A170-D98E3E544DEA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37265C7-0DF2-47F3-9528-0AD0D35D0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37F1B86-4D53-4961-A970-94F51F3FD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16CE4-F99E-49DE-A002-99F984E964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9362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C85A8A-25F6-4212-907D-5E1C9D2FC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78EBECF-2284-49EA-9E13-DA86C6804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D4FEA99-D77B-4B5F-ACC1-FAE390A2D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C240-34C8-4BA0-A170-D98E3E544DEA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1AE7270-FBB1-4C95-BEBC-A6D729628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FA44A99-29A6-455B-B319-A702B0B2A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16CE4-F99E-49DE-A002-99F984E964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1073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7F5B8F-4C8B-488E-8E2F-BF6FAE023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D30DAF8-5ACE-4163-B580-25A980AEAB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B88DC0C-7218-4364-9CA1-02112EF2C0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CEC3BAC-889B-4F80-B85F-3BAFC11ED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C240-34C8-4BA0-A170-D98E3E544DEA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21BC91B-A677-4A76-82FD-19F802FD0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FB5563A-A328-41AC-BEA4-30C4657C2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16CE4-F99E-49DE-A002-99F984E964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847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14B17ED-4946-4948-B6AE-B16F26190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0C953CD-3789-4A29-BF30-A36C6B1089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7B0B2EA-53BB-4970-BC82-A5504E751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B0452-B185-4CE7-84FB-E3155B6B1431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B23C0F2-90E0-41FB-890B-A29EACC57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2BFDF77-88CC-42A5-B39C-AE85BBC4A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01136-A8C6-40A4-9E1F-AE58A9C979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5264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66943E1-A64D-4F44-9BEB-3BA7B0E94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6C249F1-5F37-43FF-B05B-3C2D1532B9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3F3A7B5-0087-42C1-90F3-E04C13D5AD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B1D8CC59-1A48-4676-BFC0-A7992E04B5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52914D8-2197-4432-997A-8BBB695A0B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ACBCA067-C531-4746-8F08-93D02D0BF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C240-34C8-4BA0-A170-D98E3E544DEA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BEFE23B5-0D4E-43FD-AAED-A8C66A1E3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F9F69A21-25D3-4228-A434-8D3FC85B8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16CE4-F99E-49DE-A002-99F984E964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9733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E736281-7D3E-46EB-8AFC-0FD623977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1232E40-FFAE-4699-A6DA-D6A75678F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C240-34C8-4BA0-A170-D98E3E544DEA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7CB6444-4B17-400E-995D-04F64B670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B8F0DC5-F03C-4A00-87DE-EF919C989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16CE4-F99E-49DE-A002-99F984E964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2785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0665135D-D986-40F1-BF7B-566463E73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C240-34C8-4BA0-A170-D98E3E544DEA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78FC0E2-398E-4642-895E-F6CAA17D8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32B0995-0C02-4C66-AEBC-FE5FC6830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16CE4-F99E-49DE-A002-99F984E964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2679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65F96AD-45BA-443E-A0D9-69F2B355D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41E6DFD-0D03-4545-8BE9-1F48606FA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6D8C798-D113-4E27-8ACC-1CD76D0807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0DCAE39-AD9C-4CB2-BC38-FAB20731B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C240-34C8-4BA0-A170-D98E3E544DEA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E6DC28F-5BAE-4AFE-966F-B6E1E0611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58272BB-62E5-42B7-B5A5-C10C7A436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16CE4-F99E-49DE-A002-99F984E964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8411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798FF3-F960-44D5-B116-46081EA83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FB5A5BCE-05EE-4C63-A8BC-334210FF63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552CEDC-5636-4E4D-984E-F045AEEB15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5C365CE-D360-45EB-B363-AA852F2B1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C240-34C8-4BA0-A170-D98E3E544DEA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0DF3E01-6D99-4D41-86CB-40F977AFD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AFAC970-5C0F-4A55-A676-39CE6CE23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16CE4-F99E-49DE-A002-99F984E964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0941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EEEC61-054B-4C95-B0C0-A923C0D87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5D60B29-CA5E-4934-9BBB-CA96297443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2C1468E-83D2-430F-AE6E-F38A74BE9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C240-34C8-4BA0-A170-D98E3E544DEA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3625D5B-185B-4C11-93FE-5E7CCB2D4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85709ED-DF54-462F-A198-3C416DD4D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16CE4-F99E-49DE-A002-99F984E964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7253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26E9B84C-294F-4493-8DAA-7E57E7CE7B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CBA596E-A53A-48A5-B13E-A1AEAEE6AD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613E40C-9C9C-4F50-B383-F55B9B236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C240-34C8-4BA0-A170-D98E3E544DEA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BF2E531-140A-4E0B-93C8-0C4453060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CFDA1B3-04F9-4FDB-9555-D2D775DB9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16CE4-F99E-49DE-A002-99F984E964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416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4011FD-07EE-4A12-BA85-8D9BAF250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61ED931-64B9-44AA-94E5-C13FE88DF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17EDF3E-35F1-49AB-9C01-EB10F709B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B0452-B185-4CE7-84FB-E3155B6B1431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3904F97-8FCD-44F5-927C-18DEF0AAA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067FA27-78B8-4B80-8550-90E664A6F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01136-A8C6-40A4-9E1F-AE58A9C979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841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127BF1-60A7-4E4F-B6E1-80669E41B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4E9D23F-B537-49FC-AA3E-64480E7929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8E2E105-A73F-45F8-AD77-55B9A38D35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18EA1E9-A666-4837-81BB-F61D86252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B0452-B185-4CE7-84FB-E3155B6B1431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C4C86EE-BF6D-41DE-8326-8F3E40222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CB1214A-DE7F-490E-8FD2-791B33FE8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01136-A8C6-40A4-9E1F-AE58A9C979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417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9C2D1ED-4CC4-4718-A2EE-5EA53FDDE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6ED6C5C-6454-483E-B737-89A82E7EA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4AA699B-56E6-48D9-BBB6-968AE6953B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C08B9C8-8E8E-41F9-A175-9307500AC7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AE68F39D-BA25-431E-BAED-A5223825A8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F3DF98B1-43D7-438E-932E-5954F2AAB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B0452-B185-4CE7-84FB-E3155B6B1431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63A5E28D-40D7-4101-B90E-EAFA8F673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7B6CB65B-ECC0-4600-8B55-6BC630F60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01136-A8C6-40A4-9E1F-AE58A9C979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509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E15F99F-12DC-4C74-B5CC-0AA3894C9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4C4F912-DCD0-4A56-B76C-D7A55228F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B0452-B185-4CE7-84FB-E3155B6B1431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ED54143-EF0C-44FE-88A7-7BFA02ED5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0EA7FAE-2ECF-41E5-8F64-DACC762DB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01136-A8C6-40A4-9E1F-AE58A9C979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566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09C0D35-AAC1-4315-A706-4CC817764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B0452-B185-4CE7-84FB-E3155B6B1431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D30D65A-E8FB-43F2-B8C2-B443962B3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361730D-212A-40AC-949F-870E8AD00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01136-A8C6-40A4-9E1F-AE58A9C979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40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74415EC-CE1B-4585-A4F2-6F01AB1E6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DB4A907-1E15-4FFF-97A1-1AC9BF0D9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ED2DBBE-A766-4DB8-B049-63BB6BADF1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B891D28-44DB-4FE0-90EE-BF71854F6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B0452-B185-4CE7-84FB-E3155B6B1431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EEAD106-A201-46A4-8DA6-EE953CF1C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ED1BD13-B451-4479-B3D3-5B4309911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01136-A8C6-40A4-9E1F-AE58A9C979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024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92227D-90C4-4B21-8164-73059348C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B46802F8-C11B-4404-9A5F-42FE184A36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46E5CD3-FE2B-4379-A2EC-BC03C99779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4E3BF97-BCF9-4C55-BFC4-49F95FDDD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B0452-B185-4CE7-84FB-E3155B6B1431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726F474-DC7B-4387-8949-9A6C4E64D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E6E317B-F308-42C7-AB15-DE13E016D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01136-A8C6-40A4-9E1F-AE58A9C979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241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68931B-CC84-47AE-A91A-C398B69BA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4E3DF4C-07EC-472F-9A78-D5898834B5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135A60B-2666-4BB3-839B-6BB3D23636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B0452-B185-4CE7-84FB-E3155B6B1431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D608C52-8401-4992-A492-91E080D319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E4B4294-1377-41B5-AA1F-5F26F7457A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01136-A8C6-40A4-9E1F-AE58A9C979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806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5890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7" r:id="rId4"/>
  </p:sldLayoutIdLst>
  <p:transition spd="slow">
    <p:blinds dir="vert"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621238-686C-4553-89A1-82827B4D9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33D49AC-11F0-44B4-8576-9572FFFEDB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376BF3B-D6C6-41B6-9818-4DCE900E6F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8C240-34C8-4BA0-A170-D98E3E544DEA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14938BA-7782-47D9-8686-682F88237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0FABB41-7C54-4787-8A83-A6EAC632E8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16CE4-F99E-49DE-A002-99F984E964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438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esc.ru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#_ftnref2"/><Relationship Id="rId2" Type="http://schemas.openxmlformats.org/officeDocument/2006/relationships/hyperlink" Target="#_ftnref1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estometrika.com/business/test-to-determine-career/" TargetMode="External"/><Relationship Id="rId2" Type="http://schemas.openxmlformats.org/officeDocument/2006/relationships/hyperlink" Target="http://rumc.rgsu.net/proforientatsiya/proyti-testirovanie/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onlinetestpad.com/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8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1393249"/>
            <a:ext cx="10972800" cy="1693957"/>
          </a:xfrm>
        </p:spPr>
        <p:txBody>
          <a:bodyPr/>
          <a:lstStyle/>
          <a:p>
            <a:r>
              <a:rPr lang="ru-RU" sz="2800" b="1" dirty="0" smtClean="0"/>
              <a:t>«ОРГАНИЗАЦИОННЫЕ И ПСИХОЛОГО-ПЕДАГОГИЧЕСКИЕ ОСНОВЫ </a:t>
            </a:r>
            <a:r>
              <a:rPr lang="ru-RU" sz="2800" b="1" dirty="0"/>
              <a:t>ИНКЛЮЗИВНОГО ВЫСШЕГО </a:t>
            </a:r>
            <a:r>
              <a:rPr lang="ru-RU" sz="2800" b="1" dirty="0" smtClean="0"/>
              <a:t>ОБРАЗОВАНИЯ»</a:t>
            </a: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idx="4294967295"/>
          </p:nvPr>
        </p:nvSpPr>
        <p:spPr>
          <a:xfrm>
            <a:off x="609600" y="3111691"/>
            <a:ext cx="10972800" cy="3014473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ru-RU" sz="2800" i="1" dirty="0"/>
              <a:t>Дополнительная профессиональная программа повышения квалификации</a:t>
            </a:r>
          </a:p>
          <a:p>
            <a:pPr marL="46037" indent="0" algn="ctr">
              <a:buNone/>
            </a:pPr>
            <a:r>
              <a:rPr lang="ru-RU" sz="2000" dirty="0" smtClean="0"/>
              <a:t>18.11.2019-07.12.2019</a:t>
            </a:r>
          </a:p>
          <a:p>
            <a:pPr marL="46037" indent="0">
              <a:buNone/>
            </a:pPr>
            <a:endParaRPr lang="ru-RU" sz="2000" dirty="0">
              <a:solidFill>
                <a:schemeClr val="tx1"/>
              </a:solidFill>
            </a:endParaRPr>
          </a:p>
          <a:p>
            <a:pPr marL="46037" indent="0">
              <a:buNone/>
            </a:pPr>
            <a:r>
              <a:rPr lang="ru-RU" altLang="ru-RU" sz="2000" b="1" dirty="0" smtClean="0">
                <a:solidFill>
                  <a:schemeClr val="tx1"/>
                </a:solidFill>
              </a:rPr>
              <a:t>Тема: </a:t>
            </a:r>
            <a:r>
              <a:rPr lang="ru-RU" altLang="ru-RU" sz="2000" b="1" dirty="0" smtClean="0">
                <a:solidFill>
                  <a:schemeClr val="tx1"/>
                </a:solidFill>
              </a:rPr>
              <a:t>Профориентация лиц с ОВЗ </a:t>
            </a:r>
            <a:r>
              <a:rPr lang="ru-RU" altLang="ru-RU" sz="2000" b="1" smtClean="0">
                <a:solidFill>
                  <a:schemeClr val="tx1"/>
                </a:solidFill>
              </a:rPr>
              <a:t>и инвалидностью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4184" y="73026"/>
            <a:ext cx="937683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33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E174C2C-EC45-4EB7-B1E5-7E504697D847}"/>
              </a:ext>
            </a:extLst>
          </p:cNvPr>
          <p:cNvSpPr/>
          <p:nvPr/>
        </p:nvSpPr>
        <p:spPr>
          <a:xfrm>
            <a:off x="452387" y="1142059"/>
            <a:ext cx="11377061" cy="53265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37168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Национальный чемпионат по профессиональному мастерству среди инвалидов и лиц с ограниченными возможностями здоровья «</a:t>
            </a:r>
            <a:r>
              <a:rPr kumimoji="0" lang="ru-RU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37168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Абилимпикс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37168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»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37168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это международное некоммерческое движение.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37168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Цель 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 развитие в РФ  системы конкурсов профессионального мастерства для людей с инвалидностью и ОВЗ «</a:t>
            </a:r>
            <a:r>
              <a:rPr kumimoji="0" lang="ru-RU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Абилимпикс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», обеспечивающей эффективную профессиональную ориентацию и мотивацию людей с инвалидностью к получению профессионального образования, содействие их трудоустройству и социокультурной инклюзии в обществе.​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</a:t>
            </a:r>
            <a:r>
              <a:rPr kumimoji="0" lang="ru-RU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Абилимпикс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» - один из проектов АНО «Россия — страна возможностей», направленным на развитие системы социальных лифтов в стране.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АНО «Россия – страна возможностей» развивает одноименную платформу, объединяющую 20 проектов: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конкурс управленцев «Лидеры России»,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студенческая олимпиада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«Я – профессионал»,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международный конкурс «Мой первый бизнес»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 другие.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530FC5B-3C3A-494C-9E87-BFB20A6E60A3}"/>
              </a:ext>
            </a:extLst>
          </p:cNvPr>
          <p:cNvSpPr txBox="1"/>
          <p:nvPr/>
        </p:nvSpPr>
        <p:spPr>
          <a:xfrm>
            <a:off x="452387" y="298383"/>
            <a:ext cx="1137706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lnSpc>
                <a:spcPct val="80000"/>
              </a:lnSpc>
              <a:defRPr sz="2800" b="1">
                <a:solidFill>
                  <a:srgbClr val="37168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37168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АБИЛИМПИКС</a:t>
            </a:r>
          </a:p>
        </p:txBody>
      </p:sp>
    </p:spTree>
    <p:extLst>
      <p:ext uri="{BB962C8B-B14F-4D97-AF65-F5344CB8AC3E}">
        <p14:creationId xmlns:p14="http://schemas.microsoft.com/office/powerpoint/2010/main" val="1795094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DAC7303-8839-44BB-8B83-4A9C8F771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960" y="136498"/>
            <a:ext cx="11562080" cy="790345"/>
          </a:xfr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>
                <a:solidFill>
                  <a:srgbClr val="371682"/>
                </a:solidFill>
                <a:latin typeface="+mn-lt"/>
                <a:ea typeface="+mn-ea"/>
                <a:cs typeface="+mn-cs"/>
              </a:rPr>
              <a:t>Всероссийский сетевой конкурс студенческих проектов</a:t>
            </a:r>
            <a:br>
              <a:rPr lang="ru-RU" sz="2800" b="1" dirty="0">
                <a:solidFill>
                  <a:srgbClr val="371682"/>
                </a:solidFill>
                <a:latin typeface="+mn-lt"/>
                <a:ea typeface="+mn-ea"/>
                <a:cs typeface="+mn-cs"/>
              </a:rPr>
            </a:br>
            <a:r>
              <a:rPr lang="ru-RU" sz="2800" b="1" dirty="0">
                <a:solidFill>
                  <a:srgbClr val="371682"/>
                </a:solidFill>
                <a:latin typeface="+mn-lt"/>
                <a:ea typeface="+mn-ea"/>
                <a:cs typeface="+mn-cs"/>
              </a:rPr>
              <a:t>«Профессиональное завтра» 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CAE6367-BCB4-467D-9A7A-B29380A4F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960" y="1253330"/>
            <a:ext cx="11487752" cy="4993465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spcBef>
                <a:spcPts val="400"/>
              </a:spcBef>
              <a:spcAft>
                <a:spcPts val="400"/>
              </a:spcAft>
              <a:buNone/>
            </a:pPr>
            <a:r>
              <a:rPr lang="ru-RU" sz="2200" dirty="0"/>
              <a:t>Ежегодный конкурс (было уже два).</a:t>
            </a:r>
          </a:p>
          <a:p>
            <a:pPr marL="342900" lvl="0" indent="-342900"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u-RU" sz="2200" b="1" dirty="0">
                <a:ea typeface="Times New Roman" panose="02020603050405020304" pitchFamily="18" charset="0"/>
              </a:rPr>
              <a:t>Сроки проведения конкурса</a:t>
            </a:r>
            <a:endParaRPr lang="ru-RU" sz="2200" b="1" dirty="0"/>
          </a:p>
          <a:p>
            <a:pPr marL="0" lvl="0" indent="0">
              <a:spcBef>
                <a:spcPts val="400"/>
              </a:spcBef>
              <a:spcAft>
                <a:spcPts val="400"/>
              </a:spcAft>
              <a:buNone/>
            </a:pPr>
            <a:r>
              <a:rPr lang="ru-RU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Конкурс проводится с 01.09.2019 года по 15.11.2019 года в два этапа:</a:t>
            </a:r>
            <a:endParaRPr lang="ru-RU" sz="2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q"/>
              <a:tabLst>
                <a:tab pos="2814955" algn="l"/>
              </a:tabLst>
            </a:pPr>
            <a:r>
              <a:rPr lang="ru-RU" sz="2200" dirty="0">
                <a:ea typeface="Times New Roman" panose="02020603050405020304" pitchFamily="18" charset="0"/>
              </a:rPr>
              <a:t>01.09.2019 г. - 20.10.2019 г. - 1 этап (заочный);</a:t>
            </a:r>
            <a:endParaRPr lang="ru-RU" sz="2200" dirty="0"/>
          </a:p>
          <a:p>
            <a:pPr lvl="1" algn="just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q"/>
              <a:tabLst>
                <a:tab pos="2814955" algn="l"/>
              </a:tabLst>
            </a:pPr>
            <a:r>
              <a:rPr lang="ru-RU" sz="2200" dirty="0">
                <a:ea typeface="Times New Roman" panose="02020603050405020304" pitchFamily="18" charset="0"/>
              </a:rPr>
              <a:t>12.11.2019 г. - 14.11.2019 г. - 2 этап (очный).</a:t>
            </a:r>
            <a:endParaRPr lang="ru-RU" sz="2200" dirty="0"/>
          </a:p>
          <a:p>
            <a:pPr marL="0" indent="0" algn="just"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Материалы на Конкурс принимаются на русском языке по следующим номинациям:</a:t>
            </a:r>
          </a:p>
          <a:p>
            <a:pPr lvl="1" algn="just"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q"/>
            </a:pP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Эссе «Почему я ценный и полезный работник: 10 аргументов».</a:t>
            </a:r>
          </a:p>
          <a:p>
            <a:pPr lvl="1" algn="just"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q"/>
            </a:pP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Профессиональный старт-ап молодежи. </a:t>
            </a:r>
          </a:p>
          <a:p>
            <a:pPr lvl="1" algn="just"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q"/>
            </a:pP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Исследовательская работа по одной из предлагаемых тем.</a:t>
            </a:r>
          </a:p>
          <a:p>
            <a:pPr lvl="1" algn="just"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q"/>
            </a:pP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Мое полезное изобретение. </a:t>
            </a:r>
          </a:p>
          <a:p>
            <a:pPr lvl="1" algn="just"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q"/>
            </a:pP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Социальная реклама.  </a:t>
            </a:r>
          </a:p>
          <a:p>
            <a:pPr marL="0" indent="0">
              <a:spcBef>
                <a:spcPts val="400"/>
              </a:spcBef>
              <a:spcAft>
                <a:spcPts val="400"/>
              </a:spcAft>
              <a:buNone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661045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991CCC-8584-4D19-B3BD-89470B734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277" y="178066"/>
            <a:ext cx="11675442" cy="445635"/>
          </a:xfr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>
                <a:solidFill>
                  <a:srgbClr val="371682"/>
                </a:solidFill>
                <a:latin typeface="+mn-lt"/>
                <a:ea typeface="+mn-ea"/>
                <a:cs typeface="+mn-cs"/>
              </a:rPr>
              <a:t>Конкурс «Путь к карьере»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A13CC96-12B8-4069-9D3D-39DC02527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277" y="761214"/>
            <a:ext cx="11675443" cy="5899469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ru-RU" sz="2200" dirty="0">
                <a:solidFill>
                  <a:srgbClr val="333333"/>
                </a:solidFill>
              </a:rPr>
              <a:t>Организатор – РООИ  «Перспектива».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ru-RU" sz="2200" dirty="0">
                <a:solidFill>
                  <a:srgbClr val="333333"/>
                </a:solidFill>
              </a:rPr>
              <a:t>Проводится с 2007 года в Москве и с 2015 года в СПБ. Обычно стартует в феврале и заканчивается в апреле.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ru-RU" sz="2200" dirty="0">
                <a:solidFill>
                  <a:srgbClr val="333333"/>
                </a:solidFill>
              </a:rPr>
              <a:t>Он также проводится в Новосибирске, Нижнем Новгороде, Воронеже и Казани. 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ru-RU" sz="2200" dirty="0">
                <a:solidFill>
                  <a:srgbClr val="333333"/>
                </a:solidFill>
              </a:rPr>
              <a:t>Уже 12 лет конкурс помогает бизнесу найти инициативных и талантливых сотрудников с инвалидностью, а участникам дает возможность получить работу, о которой они мечтают, или пройти стажировку в таких крупных компаниях как Филип Моррис Интернешнл, JTI, EY, </a:t>
            </a:r>
            <a:r>
              <a:rPr lang="ru-RU" sz="2200" dirty="0" err="1">
                <a:solidFill>
                  <a:srgbClr val="333333"/>
                </a:solidFill>
              </a:rPr>
              <a:t>Citybank</a:t>
            </a:r>
            <a:r>
              <a:rPr lang="ru-RU" sz="2200" dirty="0">
                <a:solidFill>
                  <a:srgbClr val="333333"/>
                </a:solidFill>
              </a:rPr>
              <a:t>, </a:t>
            </a:r>
            <a:r>
              <a:rPr lang="ru-RU" sz="2200" dirty="0" err="1">
                <a:solidFill>
                  <a:srgbClr val="333333"/>
                </a:solidFill>
              </a:rPr>
              <a:t>TpV</a:t>
            </a:r>
            <a:r>
              <a:rPr lang="ru-RU" sz="2200" dirty="0">
                <a:solidFill>
                  <a:srgbClr val="333333"/>
                </a:solidFill>
              </a:rPr>
              <a:t>, IKEA, </a:t>
            </a:r>
            <a:r>
              <a:rPr lang="ru-RU" sz="2200" dirty="0" err="1">
                <a:solidFill>
                  <a:srgbClr val="333333"/>
                </a:solidFill>
              </a:rPr>
              <a:t>Kelly</a:t>
            </a:r>
            <a:r>
              <a:rPr lang="ru-RU" sz="2200" dirty="0">
                <a:solidFill>
                  <a:srgbClr val="333333"/>
                </a:solidFill>
              </a:rPr>
              <a:t> </a:t>
            </a:r>
            <a:r>
              <a:rPr lang="ru-RU" sz="2200" dirty="0" err="1">
                <a:solidFill>
                  <a:srgbClr val="333333"/>
                </a:solidFill>
              </a:rPr>
              <a:t>Services</a:t>
            </a:r>
            <a:r>
              <a:rPr lang="ru-RU" sz="2200" dirty="0">
                <a:solidFill>
                  <a:srgbClr val="333333"/>
                </a:solidFill>
              </a:rPr>
              <a:t>, </a:t>
            </a:r>
            <a:r>
              <a:rPr lang="ru-RU" sz="2200" dirty="0" err="1">
                <a:solidFill>
                  <a:srgbClr val="333333"/>
                </a:solidFill>
              </a:rPr>
              <a:t>Юлмарт</a:t>
            </a:r>
            <a:r>
              <a:rPr lang="ru-RU" sz="2200" dirty="0">
                <a:solidFill>
                  <a:srgbClr val="333333"/>
                </a:solidFill>
              </a:rPr>
              <a:t>, «Воздушные Ворота Северной Столицы» и др.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ru-RU" sz="2200" dirty="0">
                <a:solidFill>
                  <a:srgbClr val="333333"/>
                </a:solidFill>
                <a:ea typeface="Times New Roman" panose="02020603050405020304" pitchFamily="18" charset="0"/>
              </a:rPr>
              <a:t>Конкурсанты в течение 2-х месяцев проходят обучающую программу: посещают тренинги, учатся писать резюме, знакомятся с деловым этикетом,  оттачивают мастерство самопрезентации. </a:t>
            </a:r>
            <a:endParaRPr lang="ru-RU" sz="2200" dirty="0">
              <a:ea typeface="Times New Roman" panose="02020603050405020304" pitchFamily="18" charset="0"/>
            </a:endParaRP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ru-RU" sz="2200" dirty="0">
                <a:solidFill>
                  <a:srgbClr val="333333"/>
                </a:solidFill>
                <a:ea typeface="Times New Roman" panose="02020603050405020304" pitchFamily="18" charset="0"/>
              </a:rPr>
              <a:t>Каждому помогают наставники - представители бизнеса, психологи и коучи.</a:t>
            </a:r>
            <a:endParaRPr lang="ru-RU" sz="2200" dirty="0">
              <a:ea typeface="Times New Roman" panose="02020603050405020304" pitchFamily="18" charset="0"/>
            </a:endParaRP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ru-RU" sz="2200" dirty="0">
                <a:solidFill>
                  <a:srgbClr val="333333"/>
                </a:solidFill>
                <a:ea typeface="Times New Roman" panose="02020603050405020304" pitchFamily="18" charset="0"/>
              </a:rPr>
              <a:t>В финале жюри оценивает индивидуальные презентации участников и работу каждого в рамках командной деловой игры. </a:t>
            </a:r>
            <a:endParaRPr lang="ru-RU" sz="2200" dirty="0">
              <a:ea typeface="Times New Roman" panose="02020603050405020304" pitchFamily="18" charset="0"/>
            </a:endParaRP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ru-RU" sz="2200" dirty="0">
                <a:solidFill>
                  <a:srgbClr val="333333"/>
                </a:solidFill>
                <a:ea typeface="Times New Roman" panose="02020603050405020304" pitchFamily="18" charset="0"/>
              </a:rPr>
              <a:t>В  жюри работают представители </a:t>
            </a:r>
            <a:r>
              <a:rPr lang="ru-RU" sz="2200" dirty="0" err="1">
                <a:solidFill>
                  <a:srgbClr val="333333"/>
                </a:solidFill>
                <a:ea typeface="Times New Roman" panose="02020603050405020304" pitchFamily="18" charset="0"/>
              </a:rPr>
              <a:t>Citibank</a:t>
            </a:r>
            <a:r>
              <a:rPr lang="ru-RU" sz="2200" dirty="0">
                <a:solidFill>
                  <a:srgbClr val="333333"/>
                </a:solidFill>
                <a:ea typeface="Times New Roman" panose="02020603050405020304" pitchFamily="18" charset="0"/>
              </a:rPr>
              <a:t>, ИКЕА, МТС, TPV, Бургер Кинг, Филип Моррис Интернешнл и др. крупных фирм.</a:t>
            </a:r>
            <a:endParaRPr lang="ru-RU" sz="2200" dirty="0">
              <a:ea typeface="Times New Roman" panose="02020603050405020304" pitchFamily="18" charset="0"/>
            </a:endParaRP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ru-RU" sz="2200" dirty="0">
                <a:solidFill>
                  <a:srgbClr val="333333"/>
                </a:solidFill>
                <a:ea typeface="Times New Roman" panose="02020603050405020304" pitchFamily="18" charset="0"/>
              </a:rPr>
              <a:t>Популярность конкурса среди работодателей растет. 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ru-RU" sz="2200" dirty="0">
                <a:solidFill>
                  <a:srgbClr val="333333"/>
                </a:solidFill>
                <a:ea typeface="Times New Roman" panose="02020603050405020304" pitchFamily="18" charset="0"/>
              </a:rPr>
              <a:t>В зале присутствует</a:t>
            </a:r>
            <a:r>
              <a:rPr lang="ru-RU" sz="2200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333333"/>
                </a:solidFill>
                <a:ea typeface="Times New Roman" panose="02020603050405020304" pitchFamily="18" charset="0"/>
              </a:rPr>
              <a:t>большое количество специалистов по работе с персоналом из компаний</a:t>
            </a:r>
            <a:r>
              <a:rPr lang="ru-RU" sz="2200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7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563A8A-2997-40D4-996A-CD6DC4E92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392" y="206526"/>
            <a:ext cx="11059427" cy="445635"/>
          </a:xfr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>
                <a:solidFill>
                  <a:srgbClr val="371682"/>
                </a:solidFill>
                <a:latin typeface="+mn-lt"/>
                <a:ea typeface="+mn-ea"/>
                <a:cs typeface="+mn-cs"/>
              </a:rPr>
              <a:t>Конкурс «Талант преодоления» им. Л.М. </a:t>
            </a:r>
            <a:r>
              <a:rPr lang="ru-RU" sz="2800" b="1" dirty="0" err="1">
                <a:solidFill>
                  <a:srgbClr val="371682"/>
                </a:solidFill>
                <a:latin typeface="+mn-lt"/>
                <a:ea typeface="+mn-ea"/>
                <a:cs typeface="+mn-cs"/>
              </a:rPr>
              <a:t>Шипицыной</a:t>
            </a:r>
            <a:endParaRPr lang="ru-RU" sz="2800" b="1" dirty="0">
              <a:solidFill>
                <a:srgbClr val="37168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33C1462-178E-43F3-8A37-87F8372C8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848" y="1447367"/>
            <a:ext cx="11168514" cy="435133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457200" algn="just">
              <a:spcBef>
                <a:spcPts val="400"/>
              </a:spcBef>
              <a:spcAft>
                <a:spcPts val="400"/>
              </a:spcAft>
              <a:buNone/>
            </a:pPr>
            <a:r>
              <a:rPr lang="ru-RU" sz="2200" dirty="0">
                <a:solidFill>
                  <a:srgbClr val="3A2206"/>
                </a:solidFill>
              </a:rPr>
              <a:t>В 2010 г. РОО «Совет ректоров вузов Санкт-Петербурга»  учредил  ежегодный конкурс среди студентов с ограниченными возможностями здоровья, достигших высоких результатов в учебе, студенческих научных исследованиях, а также в различных олимпиадах, соревнованиях, конкурсах и конференциях в рамках благотворительной программы «Талант преодоления». </a:t>
            </a:r>
          </a:p>
          <a:p>
            <a:pPr marL="0" indent="457200" algn="just">
              <a:spcBef>
                <a:spcPts val="400"/>
              </a:spcBef>
              <a:spcAft>
                <a:spcPts val="400"/>
              </a:spcAft>
              <a:buNone/>
            </a:pPr>
            <a:r>
              <a:rPr lang="ru-RU" sz="2200" dirty="0">
                <a:solidFill>
                  <a:srgbClr val="3A2206"/>
                </a:solidFill>
              </a:rPr>
              <a:t>Конкурс проводится ежегодно во всех вузах города и  несколько лучших студентов с ограниченными возможностями здоровья награждаются премией от </a:t>
            </a:r>
            <a:r>
              <a:rPr lang="ru-RU" sz="2200" u="sng" dirty="0">
                <a:solidFill>
                  <a:srgbClr val="8E653D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АО «Петербургская сбытовая компания»</a:t>
            </a:r>
            <a:r>
              <a:rPr lang="ru-RU" sz="2200" dirty="0">
                <a:solidFill>
                  <a:srgbClr val="3A2206"/>
                </a:solidFill>
              </a:rPr>
              <a:t>. Награждение проходит в торжественной обстановке с участием представителей администрации Санкт-Петербурга.</a:t>
            </a:r>
          </a:p>
          <a:p>
            <a:pPr marL="0" indent="457200" algn="just">
              <a:spcBef>
                <a:spcPts val="400"/>
              </a:spcBef>
              <a:spcAft>
                <a:spcPts val="400"/>
              </a:spcAft>
              <a:buNone/>
            </a:pPr>
            <a:r>
              <a:rPr lang="ru-RU" sz="2200" dirty="0">
                <a:solidFill>
                  <a:srgbClr val="3A2206"/>
                </a:solidFill>
              </a:rPr>
              <a:t>С 2015 года в память об основателе конкурса, ректоре «Института специальной педагогики и психологии» с 1993 по 2015 гг., конкурс носит имя Людмилы Михайловны </a:t>
            </a:r>
            <a:r>
              <a:rPr lang="ru-RU" sz="2200" dirty="0" err="1">
                <a:solidFill>
                  <a:srgbClr val="3A2206"/>
                </a:solidFill>
              </a:rPr>
              <a:t>Шипицыной</a:t>
            </a:r>
            <a:r>
              <a:rPr lang="ru-RU" sz="2200" dirty="0">
                <a:solidFill>
                  <a:srgbClr val="3A2206"/>
                </a:solidFill>
              </a:rPr>
              <a:t>.</a:t>
            </a:r>
          </a:p>
          <a:p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173869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8B763D6-A154-48B3-9F9E-DF1AC11E9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0352143-6C79-449B-868D-B0F1DBD1E7B7}"/>
              </a:ext>
            </a:extLst>
          </p:cNvPr>
          <p:cNvSpPr txBox="1"/>
          <p:nvPr/>
        </p:nvSpPr>
        <p:spPr>
          <a:xfrm>
            <a:off x="1260909" y="2002055"/>
            <a:ext cx="105781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3716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https://xn--80aabdcpejeebhqo2afglbd3b9w.xn--p1ai/%D0%BF%D1%80%D0%BE%D1%84%D0%B5%D1%81%D1%81%D0%B8%D0%B8</a:t>
            </a:r>
            <a:endParaRPr lang="ru-RU" sz="2200" b="1" dirty="0">
              <a:solidFill>
                <a:srgbClr val="3716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0963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0050" y="44624"/>
            <a:ext cx="9073008" cy="1143000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0000FF"/>
                </a:solidFill>
              </a:rPr>
              <a:t>СПЕЦИАЛИЗИРОВАНННЫЕ ЯРМАРКИ ВАКАНСИЙ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704" y="1187625"/>
            <a:ext cx="6361578" cy="4911247"/>
          </a:xfrm>
        </p:spPr>
      </p:pic>
    </p:spTree>
    <p:extLst>
      <p:ext uri="{BB962C8B-B14F-4D97-AF65-F5344CB8AC3E}">
        <p14:creationId xmlns:p14="http://schemas.microsoft.com/office/powerpoint/2010/main" val="2784163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88900B3-06F3-48B0-8999-B6CC4301E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264084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</a:rPr>
              <a:t>Спасибо за внимание!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n_muller@mail.ru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5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rita.netnado.ru/umot/chto-takoe-universalenij-dizajn-dlya-invalidov/2.jpg">
            <a:extLst>
              <a:ext uri="{FF2B5EF4-FFF2-40B4-BE49-F238E27FC236}">
                <a16:creationId xmlns:a16="http://schemas.microsoft.com/office/drawing/2014/main" xmlns="" id="{6E6034A2-205C-4CAC-9A04-B71DF7400CF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461" y="1712456"/>
            <a:ext cx="5411330" cy="311617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385010" y="1556792"/>
            <a:ext cx="4841508" cy="3271838"/>
          </a:xfrm>
        </p:spPr>
        <p:txBody>
          <a:bodyPr>
            <a:noAutofit/>
          </a:bodyPr>
          <a:lstStyle/>
          <a:p>
            <a:r>
              <a:rPr lang="ru-RU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Профориентация </a:t>
            </a:r>
            <a:br>
              <a:rPr lang="ru-RU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лиц с ОВЗ и инвалидностью</a:t>
            </a:r>
            <a:endParaRPr lang="ru-RU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846257" y="5157193"/>
            <a:ext cx="3240088" cy="733425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Н.В. Мюллер</a:t>
            </a:r>
          </a:p>
        </p:txBody>
      </p:sp>
    </p:spTree>
    <p:extLst>
      <p:ext uri="{BB962C8B-B14F-4D97-AF65-F5344CB8AC3E}">
        <p14:creationId xmlns:p14="http://schemas.microsoft.com/office/powerpoint/2010/main" val="853484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BFEFFE6-E745-49A0-A9B9-362A49C584B4}"/>
              </a:ext>
            </a:extLst>
          </p:cNvPr>
          <p:cNvSpPr/>
          <p:nvPr/>
        </p:nvSpPr>
        <p:spPr>
          <a:xfrm>
            <a:off x="373781" y="811979"/>
            <a:ext cx="11444438" cy="57431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50215" algn="just" fontAlgn="base">
              <a:lnSpc>
                <a:spcPct val="90000"/>
              </a:lnSpc>
              <a:spcAft>
                <a:spcPts val="0"/>
              </a:spcAft>
            </a:pPr>
            <a:r>
              <a:rPr lang="ru-RU" sz="2400" b="1" spc="10" dirty="0">
                <a:solidFill>
                  <a:srgbClr val="232375"/>
                </a:solidFill>
                <a:ea typeface="Times New Roman" panose="02020603050405020304" pitchFamily="18" charset="0"/>
              </a:rPr>
              <a:t>Профессиональная ориентация </a:t>
            </a:r>
            <a:r>
              <a:rPr lang="ru-RU" sz="2400" spc="10" dirty="0">
                <a:solidFill>
                  <a:srgbClr val="000000"/>
                </a:solidFill>
                <a:ea typeface="Times New Roman" panose="02020603050405020304" pitchFamily="18" charset="0"/>
              </a:rPr>
              <a:t>- проведение комплекса специальных мер по содействию человеку в профессиональном самоопределении и выборе оптимального вида занятости с учетом его потребностей и возможностей, социально-экономической ситуации на рынке труда.</a:t>
            </a:r>
            <a:endParaRPr lang="ru-RU" sz="2400" dirty="0">
              <a:ea typeface="Times New Roman" panose="02020603050405020304" pitchFamily="18" charset="0"/>
            </a:endParaRPr>
          </a:p>
          <a:p>
            <a:pPr indent="450215" algn="just" fontAlgn="base">
              <a:lnSpc>
                <a:spcPct val="90000"/>
              </a:lnSpc>
              <a:spcAft>
                <a:spcPts val="0"/>
              </a:spcAft>
            </a:pPr>
            <a:r>
              <a:rPr lang="ru-RU" sz="2400" b="1" spc="10" dirty="0">
                <a:solidFill>
                  <a:srgbClr val="232375"/>
                </a:solidFill>
                <a:ea typeface="Times New Roman" panose="02020603050405020304" pitchFamily="18" charset="0"/>
              </a:rPr>
              <a:t>Основные направления профессиональной ориентации лиц с ОВЗ и инвалидностью:</a:t>
            </a:r>
            <a:endParaRPr lang="ru-RU" sz="2400" b="1" dirty="0">
              <a:solidFill>
                <a:srgbClr val="232375"/>
              </a:solidFill>
              <a:ea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9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b="1" spc="10" dirty="0">
                <a:solidFill>
                  <a:srgbClr val="232375"/>
                </a:solidFill>
                <a:ea typeface="Times New Roman" panose="02020603050405020304" pitchFamily="18" charset="0"/>
              </a:rPr>
              <a:t>профессиональная информация </a:t>
            </a:r>
            <a:r>
              <a:rPr lang="ru-RU" sz="2400" spc="10" dirty="0">
                <a:solidFill>
                  <a:srgbClr val="000000"/>
                </a:solidFill>
                <a:ea typeface="Times New Roman" panose="02020603050405020304" pitchFamily="18" charset="0"/>
              </a:rPr>
              <a:t>- ознакомление лиц с ОВЗ и инвалидностью с современными видами производства, состоянием рынка труда, потребностями хозяйственного комплекса в квалифицированных кадрах, содержанием и перспективами развития рынка профессий, формами и условиями их освоения, требованиями, предъявляемыми профессиями к человеку, возможностями профессионально-квалификационного роста и совершенствования в процессе трудовой деятельности;</a:t>
            </a:r>
            <a:endParaRPr lang="ru-RU" sz="2400" dirty="0">
              <a:ea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9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b="1" spc="10" dirty="0">
                <a:solidFill>
                  <a:srgbClr val="232375"/>
                </a:solidFill>
                <a:ea typeface="Times New Roman" panose="02020603050405020304" pitchFamily="18" charset="0"/>
              </a:rPr>
              <a:t>профессиональная консультация</a:t>
            </a:r>
            <a:r>
              <a:rPr lang="ru-RU" sz="2400" spc="10" dirty="0">
                <a:solidFill>
                  <a:srgbClr val="232375"/>
                </a:solidFill>
                <a:ea typeface="Times New Roman" panose="02020603050405020304" pitchFamily="18" charset="0"/>
              </a:rPr>
              <a:t> </a:t>
            </a:r>
            <a:r>
              <a:rPr lang="ru-RU" sz="2400" spc="10" dirty="0">
                <a:solidFill>
                  <a:srgbClr val="000000"/>
                </a:solidFill>
                <a:ea typeface="Times New Roman" panose="02020603050405020304" pitchFamily="18" charset="0"/>
              </a:rPr>
              <a:t>- оказание помощи лицу с ОВЗ и инвалидностью в профессиональном самоопределении с целью принятия осознанного решения о выборе профессионального пути с учетом его психологических особенностей и возможностей, а также потребностей общества;</a:t>
            </a:r>
            <a:endParaRPr lang="ru-RU" sz="2400" dirty="0"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A076AAE-89DE-44A5-8D67-AD37808C8697}"/>
              </a:ext>
            </a:extLst>
          </p:cNvPr>
          <p:cNvSpPr txBox="1"/>
          <p:nvPr/>
        </p:nvSpPr>
        <p:spPr>
          <a:xfrm>
            <a:off x="462013" y="154005"/>
            <a:ext cx="11356206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371682"/>
                </a:solidFill>
              </a:rPr>
              <a:t>Основные термины и определения</a:t>
            </a:r>
          </a:p>
        </p:txBody>
      </p:sp>
    </p:spTree>
    <p:extLst>
      <p:ext uri="{BB962C8B-B14F-4D97-AF65-F5344CB8AC3E}">
        <p14:creationId xmlns:p14="http://schemas.microsoft.com/office/powerpoint/2010/main" val="3020153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EFCE041-AE83-4FA0-A4EE-F9FE75503AED}"/>
              </a:ext>
            </a:extLst>
          </p:cNvPr>
          <p:cNvSpPr/>
          <p:nvPr/>
        </p:nvSpPr>
        <p:spPr>
          <a:xfrm>
            <a:off x="442762" y="557444"/>
            <a:ext cx="11146056" cy="589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lvl="0" indent="-342900" algn="just" fontAlgn="base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"/>
            </a:pPr>
            <a:r>
              <a:rPr lang="ru-RU" sz="2400" b="1" spc="10" dirty="0">
                <a:solidFill>
                  <a:srgbClr val="232375"/>
                </a:solidFill>
                <a:ea typeface="Times New Roman" panose="02020603050405020304" pitchFamily="18" charset="0"/>
              </a:rPr>
              <a:t>профессиональный подбор</a:t>
            </a:r>
            <a:r>
              <a:rPr lang="ru-RU" sz="2400" spc="10" dirty="0">
                <a:solidFill>
                  <a:srgbClr val="232375"/>
                </a:solidFill>
                <a:ea typeface="Times New Roman" panose="02020603050405020304" pitchFamily="18" charset="0"/>
              </a:rPr>
              <a:t> </a:t>
            </a:r>
            <a:r>
              <a:rPr lang="ru-RU" sz="2400" spc="10" dirty="0">
                <a:solidFill>
                  <a:srgbClr val="000000"/>
                </a:solidFill>
                <a:ea typeface="Times New Roman" panose="02020603050405020304" pitchFamily="18" charset="0"/>
              </a:rPr>
              <a:t>- предоставление рекомендаций лицу с ОВЗ и инвалидностью о возможных направлениях профессиональной деятельности, наиболее соответствующих его психологическим, психофизическим, физиологическим особенностям, на основе результатов психологической, психофизиологической и медицинской диагностики;</a:t>
            </a:r>
            <a:endParaRPr lang="ru-RU" sz="2400" dirty="0">
              <a:solidFill>
                <a:prstClr val="black"/>
              </a:solidFill>
              <a:ea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"/>
            </a:pPr>
            <a:r>
              <a:rPr lang="ru-RU" sz="2400" b="1" spc="10" dirty="0">
                <a:solidFill>
                  <a:srgbClr val="232375"/>
                </a:solidFill>
                <a:ea typeface="Times New Roman" panose="02020603050405020304" pitchFamily="18" charset="0"/>
              </a:rPr>
              <a:t>профессиональный отбор</a:t>
            </a:r>
            <a:r>
              <a:rPr lang="ru-RU" sz="2400" spc="10" dirty="0">
                <a:solidFill>
                  <a:srgbClr val="232375"/>
                </a:solidFill>
                <a:ea typeface="Times New Roman" panose="02020603050405020304" pitchFamily="18" charset="0"/>
              </a:rPr>
              <a:t> </a:t>
            </a:r>
            <a:r>
              <a:rPr lang="ru-RU" sz="2400" spc="10" dirty="0">
                <a:solidFill>
                  <a:srgbClr val="000000"/>
                </a:solidFill>
                <a:ea typeface="Times New Roman" panose="02020603050405020304" pitchFamily="18" charset="0"/>
              </a:rPr>
              <a:t>- определение степени профессиональной пригодности лица с ОВЗ и инвалидностью к конкретной профессии (рабочему месту, должности) в соответствии с нормативными требованиями;</a:t>
            </a:r>
            <a:endParaRPr lang="ru-RU" sz="2400" dirty="0">
              <a:solidFill>
                <a:prstClr val="black"/>
              </a:solidFill>
              <a:ea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"/>
            </a:pPr>
            <a:r>
              <a:rPr lang="ru-RU" sz="2400" b="1" spc="10" dirty="0">
                <a:solidFill>
                  <a:srgbClr val="232375"/>
                </a:solidFill>
                <a:ea typeface="Times New Roman" panose="02020603050405020304" pitchFamily="18" charset="0"/>
              </a:rPr>
              <a:t>профессиональная, производственная и социальная адаптация</a:t>
            </a:r>
            <a:r>
              <a:rPr lang="ru-RU" sz="2400" spc="10" dirty="0">
                <a:solidFill>
                  <a:srgbClr val="232375"/>
                </a:solidFill>
                <a:ea typeface="Times New Roman" panose="02020603050405020304" pitchFamily="18" charset="0"/>
              </a:rPr>
              <a:t> </a:t>
            </a:r>
            <a:r>
              <a:rPr lang="ru-RU" sz="2400" spc="10" dirty="0">
                <a:solidFill>
                  <a:srgbClr val="000000"/>
                </a:solidFill>
                <a:ea typeface="Times New Roman" panose="02020603050405020304" pitchFamily="18" charset="0"/>
              </a:rPr>
              <a:t>- система мер, способствующих профессиональному становлению работника из числа инвалидов и лиц с ограниченными возможностями здоровья, формированию у него соответствующих социальных и профессиональных качеств, установок и потребностей к активному творческому труду, достижению высшего уровня профессионализма.</a:t>
            </a:r>
            <a:endParaRPr lang="ru-RU" sz="2400" spc="10" dirty="0">
              <a:solidFill>
                <a:prstClr val="black"/>
              </a:solidFill>
              <a:ea typeface="Times New Roman" panose="02020603050405020304" pitchFamily="18" charset="0"/>
            </a:endParaRPr>
          </a:p>
          <a:p>
            <a:pPr lvl="0" algn="just" fontAlgn="base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2400" b="1" dirty="0">
                <a:solidFill>
                  <a:srgbClr val="2323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Трудоустройство 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–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система организационных, экономических и правовых мер, направленных на обеспечение трудовой занятости, включая содействие в поиске и получении работы.</a:t>
            </a:r>
            <a:endParaRPr lang="ru-RU" sz="2400" dirty="0">
              <a:solidFill>
                <a:prstClr val="black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577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712CB82-2045-4989-80AC-64C60F7136CB}"/>
              </a:ext>
            </a:extLst>
          </p:cNvPr>
          <p:cNvSpPr/>
          <p:nvPr/>
        </p:nvSpPr>
        <p:spPr>
          <a:xfrm>
            <a:off x="258417" y="77399"/>
            <a:ext cx="99664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Таблица 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 Мероприятия про профориентации и способы их реализации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0432A5FE-2B6E-4650-BC2E-4848D0581D53}"/>
              </a:ext>
            </a:extLst>
          </p:cNvPr>
          <p:cNvGraphicFramePr>
            <a:graphicFrameLocks noGrp="1"/>
          </p:cNvGraphicFramePr>
          <p:nvPr/>
        </p:nvGraphicFramePr>
        <p:xfrm>
          <a:off x="134755" y="539064"/>
          <a:ext cx="11925700" cy="6665976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1897107">
                  <a:extLst>
                    <a:ext uri="{9D8B030D-6E8A-4147-A177-3AD203B41FA5}">
                      <a16:colId xmlns:a16="http://schemas.microsoft.com/office/drawing/2014/main" xmlns="" val="2214418511"/>
                    </a:ext>
                  </a:extLst>
                </a:gridCol>
                <a:gridCol w="10028593">
                  <a:extLst>
                    <a:ext uri="{9D8B030D-6E8A-4147-A177-3AD203B41FA5}">
                      <a16:colId xmlns:a16="http://schemas.microsoft.com/office/drawing/2014/main" xmlns="" val="1226887358"/>
                    </a:ext>
                  </a:extLst>
                </a:gridCol>
              </a:tblGrid>
              <a:tr h="318376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800" dirty="0">
                          <a:effectLst/>
                        </a:rPr>
                        <a:t>Мероприятия ИПР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05" marR="395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800" dirty="0">
                          <a:effectLst/>
                        </a:rPr>
                        <a:t>Способы реализации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05" marR="39505" marT="0" marB="0"/>
                </a:tc>
                <a:extLst>
                  <a:ext uri="{0D108BD9-81ED-4DB2-BD59-A6C34878D82A}">
                    <a16:rowId xmlns:a16="http://schemas.microsoft.com/office/drawing/2014/main" xmlns="" val="3371992007"/>
                  </a:ext>
                </a:extLst>
              </a:tr>
              <a:tr h="1796241">
                <a:tc>
                  <a:txBody>
                    <a:bodyPr/>
                    <a:lstStyle/>
                    <a:p>
                      <a:pPr marL="0"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а) Мероприятия по профессиональной ориентации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05" marR="39505" marT="0" marB="0"/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а) выявление круга профессиональных наклонностей и сферы профессиональных интересов; </a:t>
                      </a:r>
                    </a:p>
                    <a:p>
                      <a:pPr indent="118745"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б) оказание помощи в разработке профессиональных планов и профессиональных маршрутов; </a:t>
                      </a:r>
                    </a:p>
                    <a:p>
                      <a:pPr indent="118745"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в) коррекция профессиональных интересов с возможностью последующего выбора сферы деятельности (профессии, специальности), трудоустройства, прохождения профессионального обучения и получения дополнительного профессионального образования. </a:t>
                      </a:r>
                    </a:p>
                    <a:p>
                      <a:pPr indent="118745" algn="just">
                        <a:lnSpc>
                          <a:spcPct val="9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800" dirty="0">
                          <a:effectLst/>
                        </a:rPr>
                        <a:t>При профориентации специалисты органов службы занятости стремятся применять информацию о рынке труда, доступную, в том числе в информационно-аналитической системе «Общероссийская база вакансий «Работа в России».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05" marR="39505" marT="0" marB="0"/>
                </a:tc>
                <a:extLst>
                  <a:ext uri="{0D108BD9-81ED-4DB2-BD59-A6C34878D82A}">
                    <a16:rowId xmlns:a16="http://schemas.microsoft.com/office/drawing/2014/main" xmlns="" val="1577252648"/>
                  </a:ext>
                </a:extLst>
              </a:tr>
              <a:tr h="1105379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б) Мероприятия по содействию в трудоустройстве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05" marR="39505" marT="0" marB="0"/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ct val="9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800" dirty="0">
                          <a:effectLst/>
                        </a:rPr>
                        <a:t>Подбор инвалиду рабочего места, на котором обеспечивается соответствие выполняемого труда возможностям и пожеланиям инвалида, его профессиональной подготовке, полученным знаниям с учетом имеющихся нарушений функций организма, ограничений жизнедеятельности и их степеней.</a:t>
                      </a:r>
                    </a:p>
                    <a:p>
                      <a:pPr indent="118745" algn="just">
                        <a:lnSpc>
                          <a:spcPct val="9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800" dirty="0">
                          <a:effectLst/>
                        </a:rPr>
                        <a:t>В том числе включаются мероприятия по содействию в размещении резюме инвалидов в информационно-аналитической системе «Общероссийская база вакансий «Работа в России».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05" marR="39505" marT="0" marB="0"/>
                </a:tc>
                <a:extLst>
                  <a:ext uri="{0D108BD9-81ED-4DB2-BD59-A6C34878D82A}">
                    <a16:rowId xmlns:a16="http://schemas.microsoft.com/office/drawing/2014/main" xmlns="" val="1457119614"/>
                  </a:ext>
                </a:extLst>
              </a:tr>
              <a:tr h="2483238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  <a:tabLst>
                          <a:tab pos="1170305" algn="ctr"/>
                        </a:tabLst>
                      </a:pPr>
                      <a:r>
                        <a:rPr lang="ru-RU" sz="1800">
                          <a:effectLst/>
                        </a:rPr>
                        <a:t>в) Рекомендации по условиям труда инвалида (нуждаемость в дополнительных перерывах, доступность видов трудовой деятельности в тех или иных условиях труда)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05" marR="39505" marT="0" marB="0"/>
                </a:tc>
                <a:tc>
                  <a:txBody>
                    <a:bodyPr/>
                    <a:lstStyle/>
                    <a:p>
                      <a:pPr marL="457200" indent="118745" algn="just">
                        <a:lnSpc>
                          <a:spcPct val="9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800" dirty="0">
                          <a:effectLst/>
                        </a:rPr>
                        <a:t>Выявление нуждаемости:</a:t>
                      </a:r>
                    </a:p>
                    <a:p>
                      <a:pPr marL="0" indent="118745" algn="just">
                        <a:lnSpc>
                          <a:spcPct val="9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800" dirty="0">
                          <a:effectLst/>
                        </a:rPr>
                        <a:t>а) в дополнительном отдыхе при невозможности осуществления непрерывной трудовой и профессиональной деятельности в течение рабочей смены с установленными общим графиком перерывами в связи с нарушениями функций организма;</a:t>
                      </a:r>
                    </a:p>
                    <a:p>
                      <a:pPr marL="0" indent="118745"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б) приеме лекарственных препаратов, в том числе в инъекционной форме;</a:t>
                      </a:r>
                    </a:p>
                    <a:p>
                      <a:pPr marL="0" indent="118745"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в) соблюдении специальной диеты;</a:t>
                      </a:r>
                    </a:p>
                    <a:p>
                      <a:pPr marL="0" indent="118745" algn="just">
                        <a:lnSpc>
                          <a:spcPct val="9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800" dirty="0">
                          <a:effectLst/>
                        </a:rPr>
                        <a:t>г) замене отдельных видов технических средств реабилитации (абсорбирующее белье, специальные средства при нарушении функции выделения и т.д.) и осуществления гигиенических процедур;</a:t>
                      </a:r>
                    </a:p>
                    <a:p>
                      <a:pPr marL="0" indent="118745" algn="just">
                        <a:lnSpc>
                          <a:spcPct val="9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800" dirty="0">
                          <a:effectLst/>
                        </a:rPr>
                        <a:t>д) иных потребностях, связанных с состоянием здоровья инвалида.</a:t>
                      </a:r>
                    </a:p>
                    <a:p>
                      <a:pPr marL="0" indent="118745" algn="just">
                        <a:lnSpc>
                          <a:spcPct val="9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800" dirty="0">
                          <a:effectLst/>
                        </a:rPr>
                        <a:t>Потребности инвалида должны быть учтены как специалистами службы занятости, так и работодателями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05" marR="39505" marT="0" marB="0"/>
                </a:tc>
                <a:extLst>
                  <a:ext uri="{0D108BD9-81ED-4DB2-BD59-A6C34878D82A}">
                    <a16:rowId xmlns:a16="http://schemas.microsoft.com/office/drawing/2014/main" xmlns="" val="28124264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6607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8E491160-C23D-402D-BB42-2B912DF60ED6}"/>
              </a:ext>
            </a:extLst>
          </p:cNvPr>
          <p:cNvGraphicFramePr>
            <a:graphicFrameLocks noGrp="1"/>
          </p:cNvGraphicFramePr>
          <p:nvPr/>
        </p:nvGraphicFramePr>
        <p:xfrm>
          <a:off x="410816" y="261562"/>
          <a:ext cx="11330609" cy="4114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05879">
                  <a:extLst>
                    <a:ext uri="{9D8B030D-6E8A-4147-A177-3AD203B41FA5}">
                      <a16:colId xmlns:a16="http://schemas.microsoft.com/office/drawing/2014/main" xmlns="" val="1957754107"/>
                    </a:ext>
                  </a:extLst>
                </a:gridCol>
                <a:gridCol w="9024730">
                  <a:extLst>
                    <a:ext uri="{9D8B030D-6E8A-4147-A177-3AD203B41FA5}">
                      <a16:colId xmlns:a16="http://schemas.microsoft.com/office/drawing/2014/main" xmlns="" val="671570490"/>
                    </a:ext>
                  </a:extLst>
                </a:gridCol>
              </a:tblGrid>
              <a:tr h="17625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170305" algn="ctr"/>
                        </a:tabLs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г) Рекомендации по оснащению (оборудованию) специального рабочего места для трудоустройства инвалида</a:t>
                      </a:r>
                      <a:r>
                        <a:rPr lang="ru-RU" sz="1800" baseline="30000" dirty="0">
                          <a:solidFill>
                            <a:srgbClr val="002060"/>
                          </a:solidFill>
                          <a:effectLst/>
                        </a:rPr>
                        <a:t>,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118745"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а) инвалидам по зрению - слабовидящим;</a:t>
                      </a:r>
                    </a:p>
                    <a:p>
                      <a:pPr marL="0" indent="118745"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б) инвалидам по зрению - слепым (незрячим);</a:t>
                      </a:r>
                    </a:p>
                    <a:p>
                      <a:pPr marL="0" indent="118745"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в) инвалидам с одновременным нарушением функции зрения и слуха (слепоглухим);</a:t>
                      </a:r>
                    </a:p>
                    <a:p>
                      <a:pPr marL="0" indent="118745"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г) инвалидам по слуху - слабослышащим;</a:t>
                      </a:r>
                    </a:p>
                    <a:p>
                      <a:pPr marL="0" indent="118745"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д) инвалидам по слуху - глухим;</a:t>
                      </a:r>
                    </a:p>
                    <a:p>
                      <a:pPr marL="0" indent="118745"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е) инвалидам с нарушением функций опорно-двигательного аппарата;</a:t>
                      </a:r>
                    </a:p>
                    <a:p>
                      <a:pPr marL="0" indent="118745"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ж) инвалидам, передвигающимся на креслах-колясках.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85204790"/>
                  </a:ext>
                </a:extLst>
              </a:tr>
              <a:tr h="217312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-450215" algn="ctr"/>
                        </a:tabLs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д) Рекомендации по производственной адаптации (социально-психологическая, социально-производственная адаптация).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800" dirty="0">
                          <a:effectLst/>
                        </a:rPr>
                        <a:t>Реализаций мероприятий по производственной адаптации органами службы занятости населения и работодателями осуществляется с учетом оптимальных для инвалида с теми или иными нарушениями функций организма видов трудовой и профессиональной деятельности и видов трудовой и профессиональной деятельности, выполнение которых может быть для него затруднено, при условии возможности создания соответствующих условий труда и (или) оборудования (оснащения) рабочего места инвалида соответствующим образом.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281738319"/>
                  </a:ext>
                </a:extLst>
              </a:tr>
            </a:tbl>
          </a:graphicData>
        </a:graphic>
      </p:graphicFrame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421A711B-6DFF-4062-AEA7-5ADA8932E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3257" y="17775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94A44F3F-611D-48E0-9975-CBBEC603B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817" y="4987803"/>
            <a:ext cx="11330608" cy="186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19063" algn="just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[</a:t>
            </a:r>
            <a:r>
              <a:rPr kumimoji="0" lang="ru-RU" altLang="ru-RU" sz="1600" b="0" i="0" u="none" strike="noStrike" kern="1200" cap="none" spc="0" normalizeH="0" baseline="30000" noProof="0" dirty="0" bmk="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1]</a:t>
            </a:r>
            <a:r>
              <a:rPr kumimoji="0" lang="ru-RU" altLang="ru-RU" sz="1600" b="0" i="0" u="none" strike="noStrike" kern="1200" cap="none" spc="0" normalizeH="0" baseline="0" noProof="0" dirty="0" bmk="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1" i="0" u="none" strike="noStrike" kern="1200" cap="none" spc="0" normalizeH="0" baseline="0" noProof="0" dirty="0" bmk="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Основные требования к оснащению (оборудованию) специальных рабочих мест для трудоустройства инвалидов утверждены приказом Министерства труда и социальной защиты Российской Федерации от 19 ноября 2013 г. № 685н «Об утверждении основных требований к оснащению (оборудованию) специальных рабочих мест для трудоустройства инвалидов с учетом нарушенных функций и ограничений их жизнедеятельности».</a:t>
            </a:r>
            <a:endParaRPr kumimoji="0" lang="ru-RU" altLang="ru-RU" sz="1600" b="1" i="0" u="none" strike="noStrike" kern="1200" cap="none" spc="0" normalizeH="0" baseline="0" noProof="0" dirty="0" bmk="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119063" algn="just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30000" noProof="0" dirty="0" bmk="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[2]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Перечень вспомогательных и технических средств для оборудования специальных рабочих мест для инвалидов в соответствии с Национальным стандартом Российской Федерации ГОСТ Р ИСО 9999-2014 «Вспомогательные средства для людей с ограничениями жизнедеятельности. Классификация и терминология» утвержден приказом Федерального агентства по техническому регулированию и метрологии от 23 сентября 2014 г. № 1177-ст.</a:t>
            </a: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4001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FEED054C-9AC6-4275-AD8A-7A346AB962DC}"/>
              </a:ext>
            </a:extLst>
          </p:cNvPr>
          <p:cNvGraphicFramePr>
            <a:graphicFrameLocks noGrp="1"/>
          </p:cNvGraphicFramePr>
          <p:nvPr/>
        </p:nvGraphicFramePr>
        <p:xfrm>
          <a:off x="359343" y="1212783"/>
          <a:ext cx="11473312" cy="4970992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403108">
                  <a:extLst>
                    <a:ext uri="{9D8B030D-6E8A-4147-A177-3AD203B41FA5}">
                      <a16:colId xmlns:a16="http://schemas.microsoft.com/office/drawing/2014/main" xmlns="" val="1871510752"/>
                    </a:ext>
                  </a:extLst>
                </a:gridCol>
                <a:gridCol w="2685448">
                  <a:extLst>
                    <a:ext uri="{9D8B030D-6E8A-4147-A177-3AD203B41FA5}">
                      <a16:colId xmlns:a16="http://schemas.microsoft.com/office/drawing/2014/main" xmlns="" val="1441051716"/>
                    </a:ext>
                  </a:extLst>
                </a:gridCol>
                <a:gridCol w="4061861">
                  <a:extLst>
                    <a:ext uri="{9D8B030D-6E8A-4147-A177-3AD203B41FA5}">
                      <a16:colId xmlns:a16="http://schemas.microsoft.com/office/drawing/2014/main" xmlns="" val="4028524987"/>
                    </a:ext>
                  </a:extLst>
                </a:gridCol>
                <a:gridCol w="2322895">
                  <a:extLst>
                    <a:ext uri="{9D8B030D-6E8A-4147-A177-3AD203B41FA5}">
                      <a16:colId xmlns:a16="http://schemas.microsoft.com/office/drawing/2014/main" xmlns="" val="2647998468"/>
                    </a:ext>
                  </a:extLst>
                </a:gridCol>
              </a:tblGrid>
              <a:tr h="159543">
                <a:tc gridSpan="2"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Довузовское самоопределение</a:t>
                      </a:r>
                      <a:endParaRPr lang="ru-RU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70" marR="17870" marT="17870" marB="178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Самоопределение в вузе</a:t>
                      </a:r>
                      <a:endParaRPr lang="ru-RU" sz="2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70" marR="17870" marT="17870" marB="178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8788309"/>
                  </a:ext>
                </a:extLst>
              </a:tr>
              <a:tr h="159543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Пассивные методы</a:t>
                      </a:r>
                      <a:endParaRPr lang="ru-RU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70" marR="17870" marT="17870" marB="1787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Активные методы</a:t>
                      </a:r>
                      <a:endParaRPr lang="ru-RU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70" marR="17870" marT="17870" marB="1787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Пассивные методы</a:t>
                      </a:r>
                      <a:endParaRPr lang="ru-RU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70" marR="17870" marT="17870" marB="1787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Активные методы</a:t>
                      </a:r>
                      <a:endParaRPr lang="ru-RU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70" marR="17870" marT="17870" marB="17870"/>
                </a:tc>
                <a:extLst>
                  <a:ext uri="{0D108BD9-81ED-4DB2-BD59-A6C34878D82A}">
                    <a16:rowId xmlns:a16="http://schemas.microsoft.com/office/drawing/2014/main" xmlns="" val="2921405739"/>
                  </a:ext>
                </a:extLst>
              </a:tr>
              <a:tr h="1129465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беседы о направлениях и профилях, организуемые преподавателями вуза;</a:t>
                      </a:r>
                      <a:endParaRPr lang="ru-RU" sz="2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70" marR="17870" marT="17870" marB="1787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организуемые на базе вуза лагерь, клуб (юных экономистов, маркетологов, менеджеров, юристов и т.п.);</a:t>
                      </a:r>
                      <a:endParaRPr lang="ru-RU" sz="2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70" marR="17870" marT="17870" marB="1787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использование преподавателем нетрадиционных форм работы со студентами «круглых столов», «мастерских», «мастер-классов», которые требуют привлечения как предметных так и профессиональных компетенций студентов;</a:t>
                      </a:r>
                      <a:endParaRPr lang="ru-RU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70" marR="17870" marT="17870" marB="1787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проведение профессиональных недель кафедр (факультетов);</a:t>
                      </a:r>
                      <a:endParaRPr lang="ru-RU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70" marR="17870" marT="17870" marB="17870"/>
                </a:tc>
                <a:extLst>
                  <a:ext uri="{0D108BD9-81ED-4DB2-BD59-A6C34878D82A}">
                    <a16:rowId xmlns:a16="http://schemas.microsoft.com/office/drawing/2014/main" xmlns="" val="1209077330"/>
                  </a:ext>
                </a:extLst>
              </a:tr>
              <a:tr h="886985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приглашение преподавателей вуза на тематические вечера в школу;</a:t>
                      </a:r>
                      <a:endParaRPr lang="ru-RU" sz="2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70" marR="17870" marT="17870" marB="1787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привлечение к работе вузовских научных кружков школьников, учеников начальных профессиональных и средних профессиональных учебных заведений;</a:t>
                      </a:r>
                      <a:endParaRPr lang="ru-RU" sz="2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70" marR="17870" marT="17870" marB="1787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организация и проведение ознакомительных экскурсий на потенциальные места будущего трудоустройства выпускников (градообразующие предприятия, муниципалиные учреждения);</a:t>
                      </a:r>
                      <a:endParaRPr lang="ru-RU" sz="2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70" marR="17870" marT="17870" marB="1787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организация научных исследований по актуальным вопросам науки;</a:t>
                      </a:r>
                      <a:endParaRPr lang="ru-RU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70" marR="17870" marT="17870" marB="17870"/>
                </a:tc>
                <a:extLst>
                  <a:ext uri="{0D108BD9-81ED-4DB2-BD59-A6C34878D82A}">
                    <a16:rowId xmlns:a16="http://schemas.microsoft.com/office/drawing/2014/main" xmlns="" val="2543746166"/>
                  </a:ext>
                </a:extLst>
              </a:tr>
            </a:tbl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1E2C7031-3DD0-4AB9-87D6-4276EFF47548}"/>
              </a:ext>
            </a:extLst>
          </p:cNvPr>
          <p:cNvSpPr/>
          <p:nvPr/>
        </p:nvSpPr>
        <p:spPr>
          <a:xfrm>
            <a:off x="1092963" y="151345"/>
            <a:ext cx="10006073" cy="595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Таблица 1. Методы профориентационной работы в вузе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024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85104DAB-335C-443E-BA28-AB32D5B4B764}"/>
              </a:ext>
            </a:extLst>
          </p:cNvPr>
          <p:cNvGraphicFramePr>
            <a:graphicFrameLocks noGrp="1"/>
          </p:cNvGraphicFramePr>
          <p:nvPr/>
        </p:nvGraphicFramePr>
        <p:xfrm>
          <a:off x="86627" y="110028"/>
          <a:ext cx="11842282" cy="679812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2675824">
                  <a:extLst>
                    <a:ext uri="{9D8B030D-6E8A-4147-A177-3AD203B41FA5}">
                      <a16:colId xmlns:a16="http://schemas.microsoft.com/office/drawing/2014/main" xmlns="" val="3087944159"/>
                    </a:ext>
                  </a:extLst>
                </a:gridCol>
                <a:gridCol w="3551722">
                  <a:extLst>
                    <a:ext uri="{9D8B030D-6E8A-4147-A177-3AD203B41FA5}">
                      <a16:colId xmlns:a16="http://schemas.microsoft.com/office/drawing/2014/main" xmlns="" val="682592205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xmlns="" val="3890578490"/>
                    </a:ext>
                  </a:extLst>
                </a:gridCol>
                <a:gridCol w="3603056">
                  <a:extLst>
                    <a:ext uri="{9D8B030D-6E8A-4147-A177-3AD203B41FA5}">
                      <a16:colId xmlns:a16="http://schemas.microsoft.com/office/drawing/2014/main" xmlns="" val="18682008"/>
                    </a:ext>
                  </a:extLst>
                </a:gridCol>
              </a:tblGrid>
              <a:tr h="660481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организация лекториев с приглашением абитуриентов;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70" marR="17870" marT="17870" marB="1787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организация консультаций, работа которых говорит о прочности вуза на рынке образовательных услуг и высокой квалификации его работников;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70" marR="17870" marT="17870" marB="17870"/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приглашение профессионалов в узких областях, педагогов –новаторов, ведущих бизнесменов в вуз в рамках проведения тематических мероприятий.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70" marR="17870" marT="17870" marB="1787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активное участие студентов в общественно-массовых мероприятиях городского и краевого уровней;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70" marR="17870" marT="17870" marB="17870"/>
                </a:tc>
                <a:extLst>
                  <a:ext uri="{0D108BD9-81ED-4DB2-BD59-A6C34878D82A}">
                    <a16:rowId xmlns:a16="http://schemas.microsoft.com/office/drawing/2014/main" xmlns="" val="872226453"/>
                  </a:ext>
                </a:extLst>
              </a:tr>
              <a:tr h="40202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оформление информационных стендов о направлениях и профилях вуза;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70" marR="17870" marT="17870" marB="1787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распространение издаваемой в вузах справочной литературы: книги, пособия, учебники;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70" marR="17870" marT="17870" marB="1787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проведение дней самоуправления;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70" marR="17870" marT="17870" marB="17870"/>
                </a:tc>
                <a:extLst>
                  <a:ext uri="{0D108BD9-81ED-4DB2-BD59-A6C34878D82A}">
                    <a16:rowId xmlns:a16="http://schemas.microsoft.com/office/drawing/2014/main" xmlns="" val="2350341313"/>
                  </a:ext>
                </a:extLst>
              </a:tr>
              <a:tr h="100822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организация посещения предполагаемыми абитуриентами вуза;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70" marR="17870" marT="17870" marB="1787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создание в вузах работниками телевидения и преподавателями профориентационных и имиджевых роликов, позволяющих позиционировать направления и профили вуза;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70" marR="17870" marT="17870" marB="1787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работа в студенческих (педагогический, сервисный, строительный и др.) отрядах, организация и проведение учебно-практических семинаров и других мероприятий в школах;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70" marR="17870" marT="17870" marB="17870"/>
                </a:tc>
                <a:extLst>
                  <a:ext uri="{0D108BD9-81ED-4DB2-BD59-A6C34878D82A}">
                    <a16:rowId xmlns:a16="http://schemas.microsoft.com/office/drawing/2014/main" xmlns="" val="598855983"/>
                  </a:ext>
                </a:extLst>
              </a:tr>
              <a:tr h="64450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организация «Дня открытых дверей»;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70" marR="17870" marT="17870" marB="1787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активное участие преподавателей вуза в государственных программах по переобучению безработных через центры занятости;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70" marR="17870" marT="17870" marB="1787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участие в научно-практических конференциях; участие и проведение конкурсов студенческих научных работ, научных докладов.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70" marR="17870" marT="17870" marB="17870"/>
                </a:tc>
                <a:extLst>
                  <a:ext uri="{0D108BD9-81ED-4DB2-BD59-A6C34878D82A}">
                    <a16:rowId xmlns:a16="http://schemas.microsoft.com/office/drawing/2014/main" xmlns="" val="2735517154"/>
                  </a:ext>
                </a:extLst>
              </a:tr>
              <a:tr h="523263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выступление ученых вуза в СМИ;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70" marR="17870" marT="17870" marB="1787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организация олимпиад для школьников;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70" marR="17870" marT="17870" marB="1787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участие в ярмарках вакансий, ярмарках учебных мест, мероприятий по содействию трудоустройству.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70" marR="17870" marT="17870" marB="17870"/>
                </a:tc>
                <a:extLst>
                  <a:ext uri="{0D108BD9-81ED-4DB2-BD59-A6C34878D82A}">
                    <a16:rowId xmlns:a16="http://schemas.microsoft.com/office/drawing/2014/main" xmlns="" val="1157200188"/>
                  </a:ext>
                </a:extLst>
              </a:tr>
              <a:tr h="64450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подготовка и распространение полиграфической продукции о направлениях и профилях вуза.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70" marR="17870" marT="17870" marB="1787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агитационно-профориентационная работа на родительских собраниях в школах города и района. Родительские лектории.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70" marR="17870" marT="17870" marB="1787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8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7870" marR="17870" marT="17870" marB="17870"/>
                </a:tc>
                <a:extLst>
                  <a:ext uri="{0D108BD9-81ED-4DB2-BD59-A6C34878D82A}">
                    <a16:rowId xmlns:a16="http://schemas.microsoft.com/office/drawing/2014/main" xmlns="" val="14916896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2270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6A6B34-68AC-4A5B-B6AC-0287A7932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0823"/>
          </a:xfrm>
          <a:noFill/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Профессиональное </a:t>
            </a:r>
            <a:r>
              <a:rPr lang="ru-RU" sz="4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тестирование </a:t>
            </a:r>
            <a:br>
              <a:rPr lang="ru-RU" sz="4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(Для абитуриентов)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4002D31B-DAA5-4C90-9C8E-3D0AC3374D78}"/>
              </a:ext>
            </a:extLst>
          </p:cNvPr>
          <p:cNvSpPr/>
          <p:nvPr/>
        </p:nvSpPr>
        <p:spPr>
          <a:xfrm>
            <a:off x="457200" y="1690688"/>
            <a:ext cx="11277600" cy="41549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45021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Ниже приводятся ссылки на сайты, на которых можно пройти самостоятельное тестирование: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Сайт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Ресурсного учебно-методического центра по обучению инвалидов и лиц с ограниченными возможностями здоровья.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URL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:  </a:t>
            </a:r>
            <a:r>
              <a:rPr kumimoji="0" lang="ru-RU" sz="2400" b="0" i="0" u="sng" strike="noStrike" kern="1200" cap="none" spc="0" normalizeH="0" baseline="0" noProof="0" dirty="0">
                <a:ln>
                  <a:noFill/>
                </a:ln>
                <a:solidFill>
                  <a:srgbClr val="005BD1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http://rumc.rgsu.net/proforientatsiya/proyti-testirovanie/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Tes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tometrika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. Тест на определение </a:t>
            </a:r>
            <a:r>
              <a:rPr kumimoji="0" lang="ru-RU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профориентации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 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URL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: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  <a:p>
            <a:pPr marL="44958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</a:t>
            </a:r>
            <a:r>
              <a:rPr kumimoji="0" lang="ru-RU" sz="2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://</a:t>
            </a:r>
            <a:r>
              <a:rPr kumimoji="0" lang="en-US" sz="2400" b="0" i="0" u="sng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testometrika</a:t>
            </a:r>
            <a:r>
              <a:rPr kumimoji="0" lang="ru-RU" sz="2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.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com</a:t>
            </a:r>
            <a:r>
              <a:rPr kumimoji="0" lang="ru-RU" sz="2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/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business</a:t>
            </a:r>
            <a:r>
              <a:rPr kumimoji="0" lang="ru-RU" sz="2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/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test</a:t>
            </a:r>
            <a:r>
              <a:rPr kumimoji="0" lang="ru-RU" sz="2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-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to</a:t>
            </a:r>
            <a:r>
              <a:rPr kumimoji="0" lang="ru-RU" sz="2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-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determine</a:t>
            </a:r>
            <a:r>
              <a:rPr kumimoji="0" lang="ru-RU" sz="2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-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career</a:t>
            </a:r>
            <a:r>
              <a:rPr kumimoji="0" lang="ru-RU" sz="2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/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Online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Test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Pad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.  Психологические тесты онлайн.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URL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: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  <a:p>
            <a:pPr marL="0" marR="0" lvl="0" indent="4476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sng" strike="noStrike" kern="1200" cap="none" spc="0" normalizeH="0" baseline="0" noProof="0" dirty="0">
                <a:ln>
                  <a:noFill/>
                </a:ln>
                <a:solidFill>
                  <a:srgbClr val="005BD1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https://onlinetestpad.com/ru/tests/psychological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  <a:p>
            <a:pPr marL="0" marR="0" lvl="0" indent="45021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Есть и другие сайты, на которых можно пройти профессиональное тестирование.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08324084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1_Поток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893</TotalTime>
  <Words>1605</Words>
  <Application>Microsoft Office PowerPoint</Application>
  <PresentationFormat>Произвольный</PresentationFormat>
  <Paragraphs>130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Тема Office</vt:lpstr>
      <vt:lpstr>1_Поток</vt:lpstr>
      <vt:lpstr>2_Тема Office</vt:lpstr>
      <vt:lpstr>«ОРГАНИЗАЦИОННЫЕ И ПСИХОЛОГО-ПЕДАГОГИЧЕСКИЕ ОСНОВЫ ИНКЛЮЗИВНОГО ВЫСШЕГО ОБРАЗОВАНИЯ»</vt:lpstr>
      <vt:lpstr>Профориентация  лиц с ОВЗ и инвалидностью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Профессиональное тестирование  (Для абитуриентов)</vt:lpstr>
      <vt:lpstr>Презентация PowerPoint</vt:lpstr>
      <vt:lpstr>Всероссийский сетевой конкурс студенческих проектов «Профессиональное завтра»  </vt:lpstr>
      <vt:lpstr>Конкурс «Путь к карьере»</vt:lpstr>
      <vt:lpstr>Конкурс «Талант преодоления» им. Л.М. Шипицыной</vt:lpstr>
      <vt:lpstr>Презентация PowerPoint</vt:lpstr>
      <vt:lpstr>СПЕЦИАЛИЗИРОВАНННЫЕ ЯРМАРКИ ВАКАНСИЙ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Непрерывная профессионализация</dc:title>
  <dc:creator>Наталья Мюллер</dc:creator>
  <cp:lastModifiedBy>user0</cp:lastModifiedBy>
  <cp:revision>61</cp:revision>
  <dcterms:created xsi:type="dcterms:W3CDTF">2019-11-12T19:01:25Z</dcterms:created>
  <dcterms:modified xsi:type="dcterms:W3CDTF">2019-12-02T07:39:40Z</dcterms:modified>
</cp:coreProperties>
</file>