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351" r:id="rId3"/>
    <p:sldId id="348" r:id="rId4"/>
    <p:sldId id="257" r:id="rId5"/>
    <p:sldId id="258" r:id="rId6"/>
    <p:sldId id="260" r:id="rId7"/>
    <p:sldId id="275" r:id="rId8"/>
    <p:sldId id="276" r:id="rId9"/>
    <p:sldId id="277" r:id="rId10"/>
    <p:sldId id="278" r:id="rId11"/>
    <p:sldId id="261" r:id="rId12"/>
    <p:sldId id="290" r:id="rId13"/>
    <p:sldId id="291" r:id="rId14"/>
    <p:sldId id="309" r:id="rId15"/>
    <p:sldId id="263" r:id="rId16"/>
    <p:sldId id="264" r:id="rId17"/>
    <p:sldId id="262" r:id="rId18"/>
    <p:sldId id="267" r:id="rId19"/>
    <p:sldId id="265" r:id="rId20"/>
    <p:sldId id="266" r:id="rId21"/>
    <p:sldId id="268" r:id="rId22"/>
    <p:sldId id="259" r:id="rId23"/>
    <p:sldId id="280" r:id="rId24"/>
    <p:sldId id="269" r:id="rId25"/>
    <p:sldId id="286" r:id="rId26"/>
    <p:sldId id="303" r:id="rId27"/>
    <p:sldId id="304" r:id="rId28"/>
    <p:sldId id="300" r:id="rId29"/>
    <p:sldId id="301" r:id="rId30"/>
    <p:sldId id="350" r:id="rId31"/>
    <p:sldId id="305" r:id="rId32"/>
    <p:sldId id="306" r:id="rId33"/>
    <p:sldId id="302" r:id="rId34"/>
    <p:sldId id="308" r:id="rId35"/>
    <p:sldId id="284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1682"/>
    <a:srgbClr val="232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>
        <p:scale>
          <a:sx n="81" d="100"/>
          <a:sy n="81" d="100"/>
        </p:scale>
        <p:origin x="-36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13C2B-483D-4D38-A287-852A33ACF0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8A79B-17DE-418F-B1A7-D182069F5DB2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2000" b="1" dirty="0"/>
            <a:t>Оптимальные виды трудовой и </a:t>
          </a:r>
          <a:r>
            <a:rPr lang="ru-RU" sz="2000" b="1" dirty="0" err="1"/>
            <a:t>профессиональнальной</a:t>
          </a:r>
          <a:r>
            <a:rPr lang="ru-RU" sz="2000" b="1" dirty="0"/>
            <a:t> деятельности</a:t>
          </a:r>
        </a:p>
      </dgm:t>
    </dgm:pt>
    <dgm:pt modelId="{0D5AB718-B8D6-4697-9058-2703720A5971}" type="parTrans" cxnId="{52C89D4D-C668-4E74-A90A-941C74711F73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4464BB3F-1DD2-4382-9B3B-A1B1784AC217}" type="sibTrans" cxnId="{52C89D4D-C668-4E74-A90A-941C74711F73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CB8D61C6-63C2-4178-911F-C0C3FFF83579}">
      <dgm:prSet phldrT="[Текст]" custT="1"/>
      <dgm:spPr/>
      <dgm:t>
        <a:bodyPr/>
        <a:lstStyle/>
        <a:p>
          <a:pPr algn="ctr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b="1" dirty="0"/>
            <a:t>Профессиональные факторы: </a:t>
          </a:r>
        </a:p>
        <a:p>
          <a:pPr algn="l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dirty="0"/>
            <a:t>основная профессия (специальность);</a:t>
          </a:r>
        </a:p>
        <a:p>
          <a:pPr algn="l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dirty="0"/>
            <a:t>- стаж работы;</a:t>
          </a:r>
        </a:p>
        <a:p>
          <a:pPr algn="l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dirty="0"/>
            <a:t>- квалификация (класс, разряд, категория, звание);</a:t>
          </a:r>
        </a:p>
        <a:p>
          <a:pPr algn="l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dirty="0"/>
            <a:t>- выполняемая работа на момент проведения МСЭ (должность, профессия, специальность,</a:t>
          </a:r>
        </a:p>
        <a:p>
          <a:pPr algn="l">
            <a:lnSpc>
              <a:spcPct val="90000"/>
            </a:lnSpc>
            <a:spcBef>
              <a:spcPts val="100"/>
            </a:spcBef>
            <a:spcAft>
              <a:spcPts val="100"/>
            </a:spcAft>
          </a:pPr>
          <a:r>
            <a:rPr lang="ru-RU" sz="1900" dirty="0"/>
            <a:t>квалификация, стаж работы по указанной должности, профессии, специальности)</a:t>
          </a:r>
        </a:p>
      </dgm:t>
    </dgm:pt>
    <dgm:pt modelId="{F7B0D781-701B-40C2-B4DC-8B01BB42B18A}" type="parTrans" cxnId="{4F8EF49C-D5C7-4E87-9929-16C684540A05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6AE0BB98-A63A-4FCF-BD0D-BAD74514FBAB}" type="sibTrans" cxnId="{4F8EF49C-D5C7-4E87-9929-16C684540A05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51864AB7-1355-459D-A99D-31BA94998698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r>
            <a:rPr lang="ru-RU" sz="1900" b="1" dirty="0"/>
            <a:t>Медико-социальные факторы</a:t>
          </a:r>
        </a:p>
        <a:p>
          <a:pPr algn="l">
            <a:lnSpc>
              <a:spcPct val="90000"/>
            </a:lnSpc>
          </a:pPr>
          <a:r>
            <a:rPr lang="ru-RU" sz="1900" dirty="0"/>
            <a:t>- стойкие нарушения функций организма и степень их выраженности;</a:t>
          </a:r>
        </a:p>
        <a:p>
          <a:pPr algn="l">
            <a:lnSpc>
              <a:spcPct val="90000"/>
            </a:lnSpc>
          </a:pPr>
          <a:r>
            <a:rPr lang="ru-RU" sz="1900" dirty="0"/>
            <a:t>- ограничения категорий жизнедеятельности, в том числе ограничение способности к трудовой деятельности, и степень их выраженности</a:t>
          </a:r>
        </a:p>
      </dgm:t>
    </dgm:pt>
    <dgm:pt modelId="{0F9B1418-2553-49BA-8E8D-CA325A36D473}" type="parTrans" cxnId="{03BDF891-5BBF-4144-93A5-5B458D42F3BC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E70F44E3-9FAC-4034-B4E5-521E3DC132E9}" type="sibTrans" cxnId="{03BDF891-5BBF-4144-93A5-5B458D42F3BC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26DBE63A-44FE-40E0-B01F-0A7BF0A771AC}">
      <dgm:prSet custT="1"/>
      <dgm:spPr/>
      <dgm:t>
        <a:bodyPr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ru-RU" sz="1900" b="1" dirty="0"/>
            <a:t>Личностные факторы:</a:t>
          </a:r>
        </a:p>
        <a:p>
          <a:pPr algn="ctr">
            <a:lnSpc>
              <a:spcPct val="90000"/>
            </a:lnSpc>
            <a:spcAft>
              <a:spcPts val="0"/>
            </a:spcAft>
          </a:pPr>
          <a:endParaRPr lang="ru-RU" sz="1900" dirty="0"/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900" dirty="0"/>
            <a:t>- длительность нерабочего периода,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900" dirty="0"/>
            <a:t>- трудовая направленность, </a:t>
          </a:r>
        </a:p>
        <a:p>
          <a:pPr algn="l">
            <a:lnSpc>
              <a:spcPct val="90000"/>
            </a:lnSpc>
            <a:spcAft>
              <a:spcPts val="0"/>
            </a:spcAft>
          </a:pPr>
          <a:r>
            <a:rPr lang="ru-RU" sz="1900" dirty="0"/>
            <a:t>- сведения об учете в службе занятости</a:t>
          </a: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ru-RU" sz="1900" dirty="0"/>
            <a:t> </a:t>
          </a:r>
        </a:p>
      </dgm:t>
    </dgm:pt>
    <dgm:pt modelId="{6625D998-3988-4672-BCEE-D2DFE36B889B}" type="parTrans" cxnId="{4948872B-A4E0-4A98-8800-2E26FBBFF482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516FFF95-74C6-457B-B128-5807BC074626}" type="sibTrans" cxnId="{4948872B-A4E0-4A98-8800-2E26FBBFF482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7D9D4B94-7400-49C8-B563-CD85F76D733A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900" b="1" dirty="0"/>
            <a:t>ИПРА, 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1900" dirty="0"/>
            <a:t>Раздел 17, "Общие данные", </a:t>
          </a:r>
          <a:r>
            <a:rPr lang="ru-RU" sz="1900" dirty="0" err="1"/>
            <a:t>п.п</a:t>
          </a:r>
          <a:r>
            <a:rPr lang="ru-RU" sz="1900" dirty="0"/>
            <a:t>. 17.1-17.6</a:t>
          </a:r>
        </a:p>
      </dgm:t>
    </dgm:pt>
    <dgm:pt modelId="{C32C36E4-06B1-489C-8AD5-ABA95BCFD849}" type="parTrans" cxnId="{84C0268D-F972-4C3A-B7C7-17B92EC58EF3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6AE667D9-3A4E-4AF2-847A-703F4727AAB6}" type="sibTrans" cxnId="{84C0268D-F972-4C3A-B7C7-17B92EC58EF3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746E6BFA-396E-4BAC-935E-0A26C75C40F6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ru-RU" sz="1900" b="1" dirty="0"/>
            <a:t>ИПРА</a:t>
          </a:r>
        </a:p>
        <a:p>
          <a:pPr>
            <a:lnSpc>
              <a:spcPct val="90000"/>
            </a:lnSpc>
          </a:pPr>
          <a:r>
            <a:rPr lang="ru-RU" sz="1900" dirty="0"/>
            <a:t>п.21 раздел "Общие данные",</a:t>
          </a:r>
        </a:p>
        <a:p>
          <a:pPr>
            <a:lnSpc>
              <a:spcPct val="90000"/>
            </a:lnSpc>
          </a:pPr>
          <a:r>
            <a:rPr lang="ru-RU" sz="1900" dirty="0"/>
            <a:t>раздел Заключение о видах и степени выраженности стойких нарушений функций организма человека, обусловленных заболеваниями, последствиями травм или дефектами»</a:t>
          </a:r>
        </a:p>
      </dgm:t>
    </dgm:pt>
    <dgm:pt modelId="{F70710B8-AFB3-4A07-953F-F5F08B62509B}" type="parTrans" cxnId="{F762DABD-8036-4407-A54C-C116D4C1F740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0233164E-04AE-490D-87F4-D858CA134ECB}" type="sibTrans" cxnId="{F762DABD-8036-4407-A54C-C116D4C1F740}">
      <dgm:prSet/>
      <dgm:spPr/>
      <dgm:t>
        <a:bodyPr/>
        <a:lstStyle/>
        <a:p>
          <a:pPr>
            <a:lnSpc>
              <a:spcPct val="90000"/>
            </a:lnSpc>
          </a:pPr>
          <a:endParaRPr lang="ru-RU" sz="2000"/>
        </a:p>
      </dgm:t>
    </dgm:pt>
    <dgm:pt modelId="{844B4447-81DA-495A-8260-8CB7F928BE6C}" type="pres">
      <dgm:prSet presAssocID="{C0913C2B-483D-4D38-A287-852A33ACF0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F4DAD8-E0DD-436E-A2D8-12BF58B15B2E}" type="pres">
      <dgm:prSet presAssocID="{9598A79B-17DE-418F-B1A7-D182069F5DB2}" presName="hierRoot1" presStyleCnt="0"/>
      <dgm:spPr/>
    </dgm:pt>
    <dgm:pt modelId="{FD91DE17-8A55-4E9B-A222-9D928A5E4835}" type="pres">
      <dgm:prSet presAssocID="{9598A79B-17DE-418F-B1A7-D182069F5DB2}" presName="composite" presStyleCnt="0"/>
      <dgm:spPr/>
    </dgm:pt>
    <dgm:pt modelId="{6A7AF32B-C4E0-4B8C-8655-F1AF325A3200}" type="pres">
      <dgm:prSet presAssocID="{9598A79B-17DE-418F-B1A7-D182069F5DB2}" presName="background" presStyleLbl="node0" presStyleIdx="0" presStyleCnt="1"/>
      <dgm:spPr/>
    </dgm:pt>
    <dgm:pt modelId="{A7D67134-3BD1-4D12-979D-54FBFCE4AE69}" type="pres">
      <dgm:prSet presAssocID="{9598A79B-17DE-418F-B1A7-D182069F5DB2}" presName="text" presStyleLbl="fgAcc0" presStyleIdx="0" presStyleCnt="1" custScaleX="746274" custScaleY="127075" custLinFactNeighborX="-5120" custLinFactNeighborY="-33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00C985-3102-4CF3-B521-A854B346EE93}" type="pres">
      <dgm:prSet presAssocID="{9598A79B-17DE-418F-B1A7-D182069F5DB2}" presName="hierChild2" presStyleCnt="0"/>
      <dgm:spPr/>
    </dgm:pt>
    <dgm:pt modelId="{0D4306F2-D528-4961-8F64-338D1AE53628}" type="pres">
      <dgm:prSet presAssocID="{F7B0D781-701B-40C2-B4DC-8B01BB42B18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1CC3C34-8473-46F6-8047-3D9859F3B2F5}" type="pres">
      <dgm:prSet presAssocID="{CB8D61C6-63C2-4178-911F-C0C3FFF83579}" presName="hierRoot2" presStyleCnt="0"/>
      <dgm:spPr/>
    </dgm:pt>
    <dgm:pt modelId="{B58C3802-B169-4D54-9F2D-431249364F16}" type="pres">
      <dgm:prSet presAssocID="{CB8D61C6-63C2-4178-911F-C0C3FFF83579}" presName="composite2" presStyleCnt="0"/>
      <dgm:spPr/>
    </dgm:pt>
    <dgm:pt modelId="{02444A82-3A9C-4DEC-BDD3-C418BF97E015}" type="pres">
      <dgm:prSet presAssocID="{CB8D61C6-63C2-4178-911F-C0C3FFF83579}" presName="background2" presStyleLbl="node2" presStyleIdx="0" presStyleCnt="3"/>
      <dgm:spPr/>
    </dgm:pt>
    <dgm:pt modelId="{C625680F-4F6B-43E7-9A3E-553945332351}" type="pres">
      <dgm:prSet presAssocID="{CB8D61C6-63C2-4178-911F-C0C3FFF83579}" presName="text2" presStyleLbl="fgAcc2" presStyleIdx="0" presStyleCnt="3" custScaleX="345837" custScaleY="486087" custLinFactNeighborX="-8394" custLinFactNeighborY="-11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0DD7F6-A365-41C2-BC89-2938850ECD7D}" type="pres">
      <dgm:prSet presAssocID="{CB8D61C6-63C2-4178-911F-C0C3FFF83579}" presName="hierChild3" presStyleCnt="0"/>
      <dgm:spPr/>
    </dgm:pt>
    <dgm:pt modelId="{152F831C-7EFD-46BC-BE70-E261075C92E8}" type="pres">
      <dgm:prSet presAssocID="{C32C36E4-06B1-489C-8AD5-ABA95BCFD849}" presName="Name17" presStyleLbl="parChTrans1D3" presStyleIdx="0" presStyleCnt="2"/>
      <dgm:spPr/>
      <dgm:t>
        <a:bodyPr/>
        <a:lstStyle/>
        <a:p>
          <a:endParaRPr lang="ru-RU"/>
        </a:p>
      </dgm:t>
    </dgm:pt>
    <dgm:pt modelId="{89C2E777-853C-4DA1-9E2A-47F999196B5E}" type="pres">
      <dgm:prSet presAssocID="{7D9D4B94-7400-49C8-B563-CD85F76D733A}" presName="hierRoot3" presStyleCnt="0"/>
      <dgm:spPr/>
    </dgm:pt>
    <dgm:pt modelId="{30363E20-CB0A-4E11-AE55-8DB83F2DE627}" type="pres">
      <dgm:prSet presAssocID="{7D9D4B94-7400-49C8-B563-CD85F76D733A}" presName="composite3" presStyleCnt="0"/>
      <dgm:spPr/>
    </dgm:pt>
    <dgm:pt modelId="{3F24458F-A10D-4C11-8AED-1E2D992B432C}" type="pres">
      <dgm:prSet presAssocID="{7D9D4B94-7400-49C8-B563-CD85F76D733A}" presName="background3" presStyleLbl="node3" presStyleIdx="0" presStyleCnt="2"/>
      <dgm:spPr/>
    </dgm:pt>
    <dgm:pt modelId="{760F0C96-060F-4D5A-B2B7-8E12050B9950}" type="pres">
      <dgm:prSet presAssocID="{7D9D4B94-7400-49C8-B563-CD85F76D733A}" presName="text3" presStyleLbl="fgAcc3" presStyleIdx="0" presStyleCnt="2" custScaleX="344991" custScaleY="114972" custLinFactNeighborX="2497" custLinFactNeighborY="23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E32A4B-D915-46A6-8B04-425752E3A538}" type="pres">
      <dgm:prSet presAssocID="{7D9D4B94-7400-49C8-B563-CD85F76D733A}" presName="hierChild4" presStyleCnt="0"/>
      <dgm:spPr/>
    </dgm:pt>
    <dgm:pt modelId="{1F749110-6A48-4701-9796-BB4F7F53BACE}" type="pres">
      <dgm:prSet presAssocID="{6625D998-3988-4672-BCEE-D2DFE36B889B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68A2A4E-1272-4149-8A75-18A41517360B}" type="pres">
      <dgm:prSet presAssocID="{26DBE63A-44FE-40E0-B01F-0A7BF0A771AC}" presName="hierRoot2" presStyleCnt="0"/>
      <dgm:spPr/>
    </dgm:pt>
    <dgm:pt modelId="{8B39B3BC-7DBB-416F-88BE-60BFEBFDCB3F}" type="pres">
      <dgm:prSet presAssocID="{26DBE63A-44FE-40E0-B01F-0A7BF0A771AC}" presName="composite2" presStyleCnt="0"/>
      <dgm:spPr/>
    </dgm:pt>
    <dgm:pt modelId="{4A34B9BE-0A00-4610-A4DC-1C182934332B}" type="pres">
      <dgm:prSet presAssocID="{26DBE63A-44FE-40E0-B01F-0A7BF0A771AC}" presName="background2" presStyleLbl="node2" presStyleIdx="1" presStyleCnt="3"/>
      <dgm:spPr/>
    </dgm:pt>
    <dgm:pt modelId="{1C0942F2-B56F-4115-9831-086A45990F16}" type="pres">
      <dgm:prSet presAssocID="{26DBE63A-44FE-40E0-B01F-0A7BF0A771AC}" presName="text2" presStyleLbl="fgAcc2" presStyleIdx="1" presStyleCnt="3" custAng="0" custScaleX="182417" custScaleY="420445" custLinFactNeighborX="-7353" custLinFactNeighborY="394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7C91A-E94D-4D93-B12B-814B625DEA44}" type="pres">
      <dgm:prSet presAssocID="{26DBE63A-44FE-40E0-B01F-0A7BF0A771AC}" presName="hierChild3" presStyleCnt="0"/>
      <dgm:spPr/>
    </dgm:pt>
    <dgm:pt modelId="{7EA8B767-EBB6-4C1E-B26B-2DF6FAD534C8}" type="pres">
      <dgm:prSet presAssocID="{0F9B1418-2553-49BA-8E8D-CA325A36D47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5C3EE7B-CBE6-4956-AAF9-AE551D912B6A}" type="pres">
      <dgm:prSet presAssocID="{51864AB7-1355-459D-A99D-31BA94998698}" presName="hierRoot2" presStyleCnt="0"/>
      <dgm:spPr/>
    </dgm:pt>
    <dgm:pt modelId="{80A435BE-DAD3-466E-AA1C-8C956844D9E9}" type="pres">
      <dgm:prSet presAssocID="{51864AB7-1355-459D-A99D-31BA94998698}" presName="composite2" presStyleCnt="0"/>
      <dgm:spPr/>
    </dgm:pt>
    <dgm:pt modelId="{D03FAAE8-DB8E-4DD9-8519-ED3A399FF9B6}" type="pres">
      <dgm:prSet presAssocID="{51864AB7-1355-459D-A99D-31BA94998698}" presName="background2" presStyleLbl="node2" presStyleIdx="2" presStyleCnt="3"/>
      <dgm:spPr/>
    </dgm:pt>
    <dgm:pt modelId="{5902B525-7C39-4C57-9FF8-622A8240C234}" type="pres">
      <dgm:prSet presAssocID="{51864AB7-1355-459D-A99D-31BA94998698}" presName="text2" presStyleLbl="fgAcc2" presStyleIdx="2" presStyleCnt="3" custScaleX="408232" custScaleY="364317" custLinFactNeighborX="-4259" custLinFactNeighborY="-8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6218FB-B81A-446E-A0E6-AE0515C8BCEE}" type="pres">
      <dgm:prSet presAssocID="{51864AB7-1355-459D-A99D-31BA94998698}" presName="hierChild3" presStyleCnt="0"/>
      <dgm:spPr/>
    </dgm:pt>
    <dgm:pt modelId="{B0E60D3E-AEEA-4020-8247-9A320F3EF817}" type="pres">
      <dgm:prSet presAssocID="{F70710B8-AFB3-4A07-953F-F5F08B62509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9790E69-53B0-4EC8-9A00-3EE5D6501200}" type="pres">
      <dgm:prSet presAssocID="{746E6BFA-396E-4BAC-935E-0A26C75C40F6}" presName="hierRoot3" presStyleCnt="0"/>
      <dgm:spPr/>
    </dgm:pt>
    <dgm:pt modelId="{907A0153-078F-4D1A-A521-D45CB0F5DD81}" type="pres">
      <dgm:prSet presAssocID="{746E6BFA-396E-4BAC-935E-0A26C75C40F6}" presName="composite3" presStyleCnt="0"/>
      <dgm:spPr/>
    </dgm:pt>
    <dgm:pt modelId="{2D5A5638-D206-40E0-AAB1-A65C59FAB251}" type="pres">
      <dgm:prSet presAssocID="{746E6BFA-396E-4BAC-935E-0A26C75C40F6}" presName="background3" presStyleLbl="node3" presStyleIdx="1" presStyleCnt="2"/>
      <dgm:spPr/>
    </dgm:pt>
    <dgm:pt modelId="{5D0EB5F2-4B73-4221-8C2D-0F81D5999AF1}" type="pres">
      <dgm:prSet presAssocID="{746E6BFA-396E-4BAC-935E-0A26C75C40F6}" presName="text3" presStyleLbl="fgAcc3" presStyleIdx="1" presStyleCnt="2" custScaleX="383950" custScaleY="321451" custLinFactNeighborX="-4365" custLinFactNeighborY="-15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3827EA-B674-4C67-B379-00E1C61F2027}" type="pres">
      <dgm:prSet presAssocID="{746E6BFA-396E-4BAC-935E-0A26C75C40F6}" presName="hierChild4" presStyleCnt="0"/>
      <dgm:spPr/>
    </dgm:pt>
  </dgm:ptLst>
  <dgm:cxnLst>
    <dgm:cxn modelId="{4948872B-A4E0-4A98-8800-2E26FBBFF482}" srcId="{9598A79B-17DE-418F-B1A7-D182069F5DB2}" destId="{26DBE63A-44FE-40E0-B01F-0A7BF0A771AC}" srcOrd="1" destOrd="0" parTransId="{6625D998-3988-4672-BCEE-D2DFE36B889B}" sibTransId="{516FFF95-74C6-457B-B128-5807BC074626}"/>
    <dgm:cxn modelId="{CA0094F2-84D4-46CE-AB49-086077E6C561}" type="presOf" srcId="{0F9B1418-2553-49BA-8E8D-CA325A36D473}" destId="{7EA8B767-EBB6-4C1E-B26B-2DF6FAD534C8}" srcOrd="0" destOrd="0" presId="urn:microsoft.com/office/officeart/2005/8/layout/hierarchy1"/>
    <dgm:cxn modelId="{D7BC5315-CC8D-41A5-8A16-BBE7E223629C}" type="presOf" srcId="{F7B0D781-701B-40C2-B4DC-8B01BB42B18A}" destId="{0D4306F2-D528-4961-8F64-338D1AE53628}" srcOrd="0" destOrd="0" presId="urn:microsoft.com/office/officeart/2005/8/layout/hierarchy1"/>
    <dgm:cxn modelId="{091EE8DF-15D3-47F5-AB7A-DBE3FCE87390}" type="presOf" srcId="{6625D998-3988-4672-BCEE-D2DFE36B889B}" destId="{1F749110-6A48-4701-9796-BB4F7F53BACE}" srcOrd="0" destOrd="0" presId="urn:microsoft.com/office/officeart/2005/8/layout/hierarchy1"/>
    <dgm:cxn modelId="{608EC762-617E-48B2-AA2A-61B721427F8B}" type="presOf" srcId="{26DBE63A-44FE-40E0-B01F-0A7BF0A771AC}" destId="{1C0942F2-B56F-4115-9831-086A45990F16}" srcOrd="0" destOrd="0" presId="urn:microsoft.com/office/officeart/2005/8/layout/hierarchy1"/>
    <dgm:cxn modelId="{8ADF1072-4717-4CA7-A89B-4D503FEBAD8E}" type="presOf" srcId="{F70710B8-AFB3-4A07-953F-F5F08B62509B}" destId="{B0E60D3E-AEEA-4020-8247-9A320F3EF817}" srcOrd="0" destOrd="0" presId="urn:microsoft.com/office/officeart/2005/8/layout/hierarchy1"/>
    <dgm:cxn modelId="{4F8EF49C-D5C7-4E87-9929-16C684540A05}" srcId="{9598A79B-17DE-418F-B1A7-D182069F5DB2}" destId="{CB8D61C6-63C2-4178-911F-C0C3FFF83579}" srcOrd="0" destOrd="0" parTransId="{F7B0D781-701B-40C2-B4DC-8B01BB42B18A}" sibTransId="{6AE0BB98-A63A-4FCF-BD0D-BAD74514FBAB}"/>
    <dgm:cxn modelId="{E5B9E61B-D0F6-4CE1-BB3A-ABDFBCD19799}" type="presOf" srcId="{51864AB7-1355-459D-A99D-31BA94998698}" destId="{5902B525-7C39-4C57-9FF8-622A8240C234}" srcOrd="0" destOrd="0" presId="urn:microsoft.com/office/officeart/2005/8/layout/hierarchy1"/>
    <dgm:cxn modelId="{F762DABD-8036-4407-A54C-C116D4C1F740}" srcId="{51864AB7-1355-459D-A99D-31BA94998698}" destId="{746E6BFA-396E-4BAC-935E-0A26C75C40F6}" srcOrd="0" destOrd="0" parTransId="{F70710B8-AFB3-4A07-953F-F5F08B62509B}" sibTransId="{0233164E-04AE-490D-87F4-D858CA134ECB}"/>
    <dgm:cxn modelId="{52C89D4D-C668-4E74-A90A-941C74711F73}" srcId="{C0913C2B-483D-4D38-A287-852A33ACF012}" destId="{9598A79B-17DE-418F-B1A7-D182069F5DB2}" srcOrd="0" destOrd="0" parTransId="{0D5AB718-B8D6-4697-9058-2703720A5971}" sibTransId="{4464BB3F-1DD2-4382-9B3B-A1B1784AC217}"/>
    <dgm:cxn modelId="{FE019659-F6B8-4D3B-8D8B-D139EE2A73A8}" type="presOf" srcId="{7D9D4B94-7400-49C8-B563-CD85F76D733A}" destId="{760F0C96-060F-4D5A-B2B7-8E12050B9950}" srcOrd="0" destOrd="0" presId="urn:microsoft.com/office/officeart/2005/8/layout/hierarchy1"/>
    <dgm:cxn modelId="{CED6BB93-328D-4B61-90EE-E7DCB885BF2A}" type="presOf" srcId="{CB8D61C6-63C2-4178-911F-C0C3FFF83579}" destId="{C625680F-4F6B-43E7-9A3E-553945332351}" srcOrd="0" destOrd="0" presId="urn:microsoft.com/office/officeart/2005/8/layout/hierarchy1"/>
    <dgm:cxn modelId="{66505BCA-C6B2-44A7-AABE-F87B1B6A3654}" type="presOf" srcId="{C32C36E4-06B1-489C-8AD5-ABA95BCFD849}" destId="{152F831C-7EFD-46BC-BE70-E261075C92E8}" srcOrd="0" destOrd="0" presId="urn:microsoft.com/office/officeart/2005/8/layout/hierarchy1"/>
    <dgm:cxn modelId="{03BDF891-5BBF-4144-93A5-5B458D42F3BC}" srcId="{9598A79B-17DE-418F-B1A7-D182069F5DB2}" destId="{51864AB7-1355-459D-A99D-31BA94998698}" srcOrd="2" destOrd="0" parTransId="{0F9B1418-2553-49BA-8E8D-CA325A36D473}" sibTransId="{E70F44E3-9FAC-4034-B4E5-521E3DC132E9}"/>
    <dgm:cxn modelId="{79878573-6C15-4C41-9438-1F0890C51BC1}" type="presOf" srcId="{9598A79B-17DE-418F-B1A7-D182069F5DB2}" destId="{A7D67134-3BD1-4D12-979D-54FBFCE4AE69}" srcOrd="0" destOrd="0" presId="urn:microsoft.com/office/officeart/2005/8/layout/hierarchy1"/>
    <dgm:cxn modelId="{06F54079-5DD4-40AF-9C7E-2006F87039BE}" type="presOf" srcId="{C0913C2B-483D-4D38-A287-852A33ACF012}" destId="{844B4447-81DA-495A-8260-8CB7F928BE6C}" srcOrd="0" destOrd="0" presId="urn:microsoft.com/office/officeart/2005/8/layout/hierarchy1"/>
    <dgm:cxn modelId="{90407A6B-645A-4CF7-A9B9-88CF27CB3B31}" type="presOf" srcId="{746E6BFA-396E-4BAC-935E-0A26C75C40F6}" destId="{5D0EB5F2-4B73-4221-8C2D-0F81D5999AF1}" srcOrd="0" destOrd="0" presId="urn:microsoft.com/office/officeart/2005/8/layout/hierarchy1"/>
    <dgm:cxn modelId="{84C0268D-F972-4C3A-B7C7-17B92EC58EF3}" srcId="{CB8D61C6-63C2-4178-911F-C0C3FFF83579}" destId="{7D9D4B94-7400-49C8-B563-CD85F76D733A}" srcOrd="0" destOrd="0" parTransId="{C32C36E4-06B1-489C-8AD5-ABA95BCFD849}" sibTransId="{6AE667D9-3A4E-4AF2-847A-703F4727AAB6}"/>
    <dgm:cxn modelId="{015474A7-913B-4FB1-AB7F-454BBB423760}" type="presParOf" srcId="{844B4447-81DA-495A-8260-8CB7F928BE6C}" destId="{39F4DAD8-E0DD-436E-A2D8-12BF58B15B2E}" srcOrd="0" destOrd="0" presId="urn:microsoft.com/office/officeart/2005/8/layout/hierarchy1"/>
    <dgm:cxn modelId="{494ECACA-8D10-4316-999B-646ED0CBBC99}" type="presParOf" srcId="{39F4DAD8-E0DD-436E-A2D8-12BF58B15B2E}" destId="{FD91DE17-8A55-4E9B-A222-9D928A5E4835}" srcOrd="0" destOrd="0" presId="urn:microsoft.com/office/officeart/2005/8/layout/hierarchy1"/>
    <dgm:cxn modelId="{8071CC62-ECFF-428A-85AE-391837441EC8}" type="presParOf" srcId="{FD91DE17-8A55-4E9B-A222-9D928A5E4835}" destId="{6A7AF32B-C4E0-4B8C-8655-F1AF325A3200}" srcOrd="0" destOrd="0" presId="urn:microsoft.com/office/officeart/2005/8/layout/hierarchy1"/>
    <dgm:cxn modelId="{BFC8F6A8-FC17-41A2-8FFD-ADF8E1DCFEBC}" type="presParOf" srcId="{FD91DE17-8A55-4E9B-A222-9D928A5E4835}" destId="{A7D67134-3BD1-4D12-979D-54FBFCE4AE69}" srcOrd="1" destOrd="0" presId="urn:microsoft.com/office/officeart/2005/8/layout/hierarchy1"/>
    <dgm:cxn modelId="{633947DE-0CA2-461C-B5E1-01F743DB3B21}" type="presParOf" srcId="{39F4DAD8-E0DD-436E-A2D8-12BF58B15B2E}" destId="{1600C985-3102-4CF3-B521-A854B346EE93}" srcOrd="1" destOrd="0" presId="urn:microsoft.com/office/officeart/2005/8/layout/hierarchy1"/>
    <dgm:cxn modelId="{DFF98152-F44C-4C67-9422-1963D2ACB141}" type="presParOf" srcId="{1600C985-3102-4CF3-B521-A854B346EE93}" destId="{0D4306F2-D528-4961-8F64-338D1AE53628}" srcOrd="0" destOrd="0" presId="urn:microsoft.com/office/officeart/2005/8/layout/hierarchy1"/>
    <dgm:cxn modelId="{68777E14-B54F-4AEF-97FC-3397DD7E695D}" type="presParOf" srcId="{1600C985-3102-4CF3-B521-A854B346EE93}" destId="{81CC3C34-8473-46F6-8047-3D9859F3B2F5}" srcOrd="1" destOrd="0" presId="urn:microsoft.com/office/officeart/2005/8/layout/hierarchy1"/>
    <dgm:cxn modelId="{E9DDE9F0-E617-44C7-9334-B462555CE039}" type="presParOf" srcId="{81CC3C34-8473-46F6-8047-3D9859F3B2F5}" destId="{B58C3802-B169-4D54-9F2D-431249364F16}" srcOrd="0" destOrd="0" presId="urn:microsoft.com/office/officeart/2005/8/layout/hierarchy1"/>
    <dgm:cxn modelId="{1E1EF40E-E3A5-4EF7-AC0C-6914A1317559}" type="presParOf" srcId="{B58C3802-B169-4D54-9F2D-431249364F16}" destId="{02444A82-3A9C-4DEC-BDD3-C418BF97E015}" srcOrd="0" destOrd="0" presId="urn:microsoft.com/office/officeart/2005/8/layout/hierarchy1"/>
    <dgm:cxn modelId="{20FF9A72-FDF5-4644-8626-0CB4F13D780F}" type="presParOf" srcId="{B58C3802-B169-4D54-9F2D-431249364F16}" destId="{C625680F-4F6B-43E7-9A3E-553945332351}" srcOrd="1" destOrd="0" presId="urn:microsoft.com/office/officeart/2005/8/layout/hierarchy1"/>
    <dgm:cxn modelId="{6385F67A-138B-45C1-B2C0-42FF2B7CBF71}" type="presParOf" srcId="{81CC3C34-8473-46F6-8047-3D9859F3B2F5}" destId="{8E0DD7F6-A365-41C2-BC89-2938850ECD7D}" srcOrd="1" destOrd="0" presId="urn:microsoft.com/office/officeart/2005/8/layout/hierarchy1"/>
    <dgm:cxn modelId="{4A9BFAA8-C910-482B-A1CC-881248D1622F}" type="presParOf" srcId="{8E0DD7F6-A365-41C2-BC89-2938850ECD7D}" destId="{152F831C-7EFD-46BC-BE70-E261075C92E8}" srcOrd="0" destOrd="0" presId="urn:microsoft.com/office/officeart/2005/8/layout/hierarchy1"/>
    <dgm:cxn modelId="{D8BB19FD-7005-4830-ABA0-63CCBF2F09A1}" type="presParOf" srcId="{8E0DD7F6-A365-41C2-BC89-2938850ECD7D}" destId="{89C2E777-853C-4DA1-9E2A-47F999196B5E}" srcOrd="1" destOrd="0" presId="urn:microsoft.com/office/officeart/2005/8/layout/hierarchy1"/>
    <dgm:cxn modelId="{5F373606-61DD-4A41-820E-CF940591B8A3}" type="presParOf" srcId="{89C2E777-853C-4DA1-9E2A-47F999196B5E}" destId="{30363E20-CB0A-4E11-AE55-8DB83F2DE627}" srcOrd="0" destOrd="0" presId="urn:microsoft.com/office/officeart/2005/8/layout/hierarchy1"/>
    <dgm:cxn modelId="{049E7626-C1D5-47D9-8BA5-DE4C73B81C90}" type="presParOf" srcId="{30363E20-CB0A-4E11-AE55-8DB83F2DE627}" destId="{3F24458F-A10D-4C11-8AED-1E2D992B432C}" srcOrd="0" destOrd="0" presId="urn:microsoft.com/office/officeart/2005/8/layout/hierarchy1"/>
    <dgm:cxn modelId="{D5CCD026-B4CE-4E10-AA0A-4DF391FC098B}" type="presParOf" srcId="{30363E20-CB0A-4E11-AE55-8DB83F2DE627}" destId="{760F0C96-060F-4D5A-B2B7-8E12050B9950}" srcOrd="1" destOrd="0" presId="urn:microsoft.com/office/officeart/2005/8/layout/hierarchy1"/>
    <dgm:cxn modelId="{B13A69F0-D9FA-4690-A96C-ADDA349E56A1}" type="presParOf" srcId="{89C2E777-853C-4DA1-9E2A-47F999196B5E}" destId="{A2E32A4B-D915-46A6-8B04-425752E3A538}" srcOrd="1" destOrd="0" presId="urn:microsoft.com/office/officeart/2005/8/layout/hierarchy1"/>
    <dgm:cxn modelId="{8D95472D-E525-4D03-AC96-F3F6917E2010}" type="presParOf" srcId="{1600C985-3102-4CF3-B521-A854B346EE93}" destId="{1F749110-6A48-4701-9796-BB4F7F53BACE}" srcOrd="2" destOrd="0" presId="urn:microsoft.com/office/officeart/2005/8/layout/hierarchy1"/>
    <dgm:cxn modelId="{D6B02E62-3BF2-4564-B024-0DFF3977FE84}" type="presParOf" srcId="{1600C985-3102-4CF3-B521-A854B346EE93}" destId="{668A2A4E-1272-4149-8A75-18A41517360B}" srcOrd="3" destOrd="0" presId="urn:microsoft.com/office/officeart/2005/8/layout/hierarchy1"/>
    <dgm:cxn modelId="{88C19308-6A9F-4AD2-A73F-32FB94689665}" type="presParOf" srcId="{668A2A4E-1272-4149-8A75-18A41517360B}" destId="{8B39B3BC-7DBB-416F-88BE-60BFEBFDCB3F}" srcOrd="0" destOrd="0" presId="urn:microsoft.com/office/officeart/2005/8/layout/hierarchy1"/>
    <dgm:cxn modelId="{04E777F3-AE03-4DC6-A108-807398B394A2}" type="presParOf" srcId="{8B39B3BC-7DBB-416F-88BE-60BFEBFDCB3F}" destId="{4A34B9BE-0A00-4610-A4DC-1C182934332B}" srcOrd="0" destOrd="0" presId="urn:microsoft.com/office/officeart/2005/8/layout/hierarchy1"/>
    <dgm:cxn modelId="{BC7DBB05-9622-4412-ABB2-1F1CF878B855}" type="presParOf" srcId="{8B39B3BC-7DBB-416F-88BE-60BFEBFDCB3F}" destId="{1C0942F2-B56F-4115-9831-086A45990F16}" srcOrd="1" destOrd="0" presId="urn:microsoft.com/office/officeart/2005/8/layout/hierarchy1"/>
    <dgm:cxn modelId="{B66BCAB8-DB22-44E7-A8BF-823CD5356AA6}" type="presParOf" srcId="{668A2A4E-1272-4149-8A75-18A41517360B}" destId="{D2B7C91A-E94D-4D93-B12B-814B625DEA44}" srcOrd="1" destOrd="0" presId="urn:microsoft.com/office/officeart/2005/8/layout/hierarchy1"/>
    <dgm:cxn modelId="{8E6B7CEF-187C-43BF-A46C-A0E46F1B7BC1}" type="presParOf" srcId="{1600C985-3102-4CF3-B521-A854B346EE93}" destId="{7EA8B767-EBB6-4C1E-B26B-2DF6FAD534C8}" srcOrd="4" destOrd="0" presId="urn:microsoft.com/office/officeart/2005/8/layout/hierarchy1"/>
    <dgm:cxn modelId="{D1B047C6-378C-4E0A-82E5-1B5EBFCD420A}" type="presParOf" srcId="{1600C985-3102-4CF3-B521-A854B346EE93}" destId="{F5C3EE7B-CBE6-4956-AAF9-AE551D912B6A}" srcOrd="5" destOrd="0" presId="urn:microsoft.com/office/officeart/2005/8/layout/hierarchy1"/>
    <dgm:cxn modelId="{B945451F-EB8F-4EB3-9FB2-C4F9E580E406}" type="presParOf" srcId="{F5C3EE7B-CBE6-4956-AAF9-AE551D912B6A}" destId="{80A435BE-DAD3-466E-AA1C-8C956844D9E9}" srcOrd="0" destOrd="0" presId="urn:microsoft.com/office/officeart/2005/8/layout/hierarchy1"/>
    <dgm:cxn modelId="{4F406860-817E-4908-A7DB-ED8CC8B6FFA0}" type="presParOf" srcId="{80A435BE-DAD3-466E-AA1C-8C956844D9E9}" destId="{D03FAAE8-DB8E-4DD9-8519-ED3A399FF9B6}" srcOrd="0" destOrd="0" presId="urn:microsoft.com/office/officeart/2005/8/layout/hierarchy1"/>
    <dgm:cxn modelId="{D316FFE9-A519-4452-B9C8-074C2C470745}" type="presParOf" srcId="{80A435BE-DAD3-466E-AA1C-8C956844D9E9}" destId="{5902B525-7C39-4C57-9FF8-622A8240C234}" srcOrd="1" destOrd="0" presId="urn:microsoft.com/office/officeart/2005/8/layout/hierarchy1"/>
    <dgm:cxn modelId="{A16B0DA2-5AF3-4141-8633-EBD7A28E29C5}" type="presParOf" srcId="{F5C3EE7B-CBE6-4956-AAF9-AE551D912B6A}" destId="{756218FB-B81A-446E-A0E6-AE0515C8BCEE}" srcOrd="1" destOrd="0" presId="urn:microsoft.com/office/officeart/2005/8/layout/hierarchy1"/>
    <dgm:cxn modelId="{8AA9926D-FF2C-4076-8F32-D775F41B9AD1}" type="presParOf" srcId="{756218FB-B81A-446E-A0E6-AE0515C8BCEE}" destId="{B0E60D3E-AEEA-4020-8247-9A320F3EF817}" srcOrd="0" destOrd="0" presId="urn:microsoft.com/office/officeart/2005/8/layout/hierarchy1"/>
    <dgm:cxn modelId="{4B6A4C07-96CA-46CB-AA16-BC3AB00B2727}" type="presParOf" srcId="{756218FB-B81A-446E-A0E6-AE0515C8BCEE}" destId="{59790E69-53B0-4EC8-9A00-3EE5D6501200}" srcOrd="1" destOrd="0" presId="urn:microsoft.com/office/officeart/2005/8/layout/hierarchy1"/>
    <dgm:cxn modelId="{095487C3-305A-493B-AC3F-AFCC0E897ADC}" type="presParOf" srcId="{59790E69-53B0-4EC8-9A00-3EE5D6501200}" destId="{907A0153-078F-4D1A-A521-D45CB0F5DD81}" srcOrd="0" destOrd="0" presId="urn:microsoft.com/office/officeart/2005/8/layout/hierarchy1"/>
    <dgm:cxn modelId="{1F8ABC9D-3722-4B5D-8C53-468F735E1232}" type="presParOf" srcId="{907A0153-078F-4D1A-A521-D45CB0F5DD81}" destId="{2D5A5638-D206-40E0-AAB1-A65C59FAB251}" srcOrd="0" destOrd="0" presId="urn:microsoft.com/office/officeart/2005/8/layout/hierarchy1"/>
    <dgm:cxn modelId="{FAB728C6-1372-4B22-A7D4-4A388D1AD3FA}" type="presParOf" srcId="{907A0153-078F-4D1A-A521-D45CB0F5DD81}" destId="{5D0EB5F2-4B73-4221-8C2D-0F81D5999AF1}" srcOrd="1" destOrd="0" presId="urn:microsoft.com/office/officeart/2005/8/layout/hierarchy1"/>
    <dgm:cxn modelId="{7BCEB4DE-459F-4298-A0C9-E2AA11F2BD3F}" type="presParOf" srcId="{59790E69-53B0-4EC8-9A00-3EE5D6501200}" destId="{2E3827EA-B674-4C67-B379-00E1C61F20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60D3E-AEEA-4020-8247-9A320F3EF817}">
      <dsp:nvSpPr>
        <dsp:cNvPr id="0" name=""/>
        <dsp:cNvSpPr/>
      </dsp:nvSpPr>
      <dsp:spPr>
        <a:xfrm>
          <a:off x="9105242" y="3872013"/>
          <a:ext cx="91440" cy="283832"/>
        </a:xfrm>
        <a:custGeom>
          <a:avLst/>
          <a:gdLst/>
          <a:ahLst/>
          <a:cxnLst/>
          <a:rect l="0" t="0" r="0" b="0"/>
          <a:pathLst>
            <a:path>
              <a:moveTo>
                <a:pt x="46942" y="0"/>
              </a:moveTo>
              <a:lnTo>
                <a:pt x="46942" y="177010"/>
              </a:lnTo>
              <a:lnTo>
                <a:pt x="45720" y="177010"/>
              </a:lnTo>
              <a:lnTo>
                <a:pt x="45720" y="2838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8B767-EBB6-4C1E-B26B-2DF6FAD534C8}">
      <dsp:nvSpPr>
        <dsp:cNvPr id="0" name=""/>
        <dsp:cNvSpPr/>
      </dsp:nvSpPr>
      <dsp:spPr>
        <a:xfrm>
          <a:off x="5840379" y="808746"/>
          <a:ext cx="3311805" cy="395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61"/>
              </a:lnTo>
              <a:lnTo>
                <a:pt x="3311805" y="288861"/>
              </a:lnTo>
              <a:lnTo>
                <a:pt x="3311805" y="395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49110-6A48-4701-9796-BB4F7F53BACE}">
      <dsp:nvSpPr>
        <dsp:cNvPr id="0" name=""/>
        <dsp:cNvSpPr/>
      </dsp:nvSpPr>
      <dsp:spPr>
        <a:xfrm>
          <a:off x="5454894" y="808746"/>
          <a:ext cx="385485" cy="746655"/>
        </a:xfrm>
        <a:custGeom>
          <a:avLst/>
          <a:gdLst/>
          <a:ahLst/>
          <a:cxnLst/>
          <a:rect l="0" t="0" r="0" b="0"/>
          <a:pathLst>
            <a:path>
              <a:moveTo>
                <a:pt x="385485" y="0"/>
              </a:moveTo>
              <a:lnTo>
                <a:pt x="385485" y="639833"/>
              </a:lnTo>
              <a:lnTo>
                <a:pt x="0" y="639833"/>
              </a:lnTo>
              <a:lnTo>
                <a:pt x="0" y="746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F831C-7EFD-46BC-BE70-E261075C92E8}">
      <dsp:nvSpPr>
        <dsp:cNvPr id="0" name=""/>
        <dsp:cNvSpPr/>
      </dsp:nvSpPr>
      <dsp:spPr>
        <a:xfrm>
          <a:off x="2141013" y="4744520"/>
          <a:ext cx="125583" cy="5881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356"/>
              </a:lnTo>
              <a:lnTo>
                <a:pt x="125583" y="481356"/>
              </a:lnTo>
              <a:lnTo>
                <a:pt x="125583" y="5881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306F2-D528-4961-8F64-338D1AE53628}">
      <dsp:nvSpPr>
        <dsp:cNvPr id="0" name=""/>
        <dsp:cNvSpPr/>
      </dsp:nvSpPr>
      <dsp:spPr>
        <a:xfrm>
          <a:off x="2141013" y="808746"/>
          <a:ext cx="3699366" cy="376571"/>
        </a:xfrm>
        <a:custGeom>
          <a:avLst/>
          <a:gdLst/>
          <a:ahLst/>
          <a:cxnLst/>
          <a:rect l="0" t="0" r="0" b="0"/>
          <a:pathLst>
            <a:path>
              <a:moveTo>
                <a:pt x="3699366" y="0"/>
              </a:moveTo>
              <a:lnTo>
                <a:pt x="3699366" y="269750"/>
              </a:lnTo>
              <a:lnTo>
                <a:pt x="0" y="269750"/>
              </a:lnTo>
              <a:lnTo>
                <a:pt x="0" y="3765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AF32B-C4E0-4B8C-8655-F1AF325A3200}">
      <dsp:nvSpPr>
        <dsp:cNvPr id="0" name=""/>
        <dsp:cNvSpPr/>
      </dsp:nvSpPr>
      <dsp:spPr>
        <a:xfrm>
          <a:off x="1537757" y="-121715"/>
          <a:ext cx="8605244" cy="930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67134-3BD1-4D12-979D-54FBFCE4AE69}">
      <dsp:nvSpPr>
        <dsp:cNvPr id="0" name=""/>
        <dsp:cNvSpPr/>
      </dsp:nvSpPr>
      <dsp:spPr>
        <a:xfrm>
          <a:off x="1665878" y="0"/>
          <a:ext cx="8605244" cy="930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Оптимальные виды трудовой и </a:t>
          </a:r>
          <a:r>
            <a:rPr lang="ru-RU" sz="2000" b="1" kern="1200" dirty="0" err="1"/>
            <a:t>профессиональнальной</a:t>
          </a:r>
          <a:r>
            <a:rPr lang="ru-RU" sz="2000" b="1" kern="1200" dirty="0"/>
            <a:t> деятельности</a:t>
          </a:r>
        </a:p>
      </dsp:txBody>
      <dsp:txXfrm>
        <a:off x="1693130" y="27252"/>
        <a:ext cx="8550740" cy="875958"/>
      </dsp:txXfrm>
    </dsp:sp>
    <dsp:sp modelId="{02444A82-3A9C-4DEC-BDD3-C418BF97E015}">
      <dsp:nvSpPr>
        <dsp:cNvPr id="0" name=""/>
        <dsp:cNvSpPr/>
      </dsp:nvSpPr>
      <dsp:spPr>
        <a:xfrm>
          <a:off x="147099" y="1185318"/>
          <a:ext cx="3987827" cy="3559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25680F-4F6B-43E7-9A3E-553945332351}">
      <dsp:nvSpPr>
        <dsp:cNvPr id="0" name=""/>
        <dsp:cNvSpPr/>
      </dsp:nvSpPr>
      <dsp:spPr>
        <a:xfrm>
          <a:off x="275221" y="1307034"/>
          <a:ext cx="3987827" cy="3559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b="1" kern="1200" dirty="0"/>
            <a:t>Профессиональные факторы: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kern="1200" dirty="0"/>
            <a:t>основная профессия (специальность);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kern="1200" dirty="0"/>
            <a:t>- стаж работы;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kern="1200" dirty="0"/>
            <a:t>- квалификация (класс, разряд, категория, звание);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kern="1200" dirty="0"/>
            <a:t>- выполняемая работа на момент проведения МСЭ (должность, профессия, специальность,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100"/>
            </a:spcAft>
          </a:pPr>
          <a:r>
            <a:rPr lang="ru-RU" sz="1900" kern="1200" dirty="0"/>
            <a:t>квалификация, стаж работы по указанной должности, профессии, специальности)</a:t>
          </a:r>
        </a:p>
      </dsp:txBody>
      <dsp:txXfrm>
        <a:off x="379466" y="1411279"/>
        <a:ext cx="3779337" cy="3350712"/>
      </dsp:txXfrm>
    </dsp:sp>
    <dsp:sp modelId="{3F24458F-A10D-4C11-8AED-1E2D992B432C}">
      <dsp:nvSpPr>
        <dsp:cNvPr id="0" name=""/>
        <dsp:cNvSpPr/>
      </dsp:nvSpPr>
      <dsp:spPr>
        <a:xfrm>
          <a:off x="277560" y="5332698"/>
          <a:ext cx="3978072" cy="841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F0C96-060F-4D5A-B2B7-8E12050B9950}">
      <dsp:nvSpPr>
        <dsp:cNvPr id="0" name=""/>
        <dsp:cNvSpPr/>
      </dsp:nvSpPr>
      <dsp:spPr>
        <a:xfrm>
          <a:off x="405682" y="5454413"/>
          <a:ext cx="3978072" cy="841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/>
            <a:t>ИПРА,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/>
            <a:t>Раздел 17, "Общие данные", </a:t>
          </a:r>
          <a:r>
            <a:rPr lang="ru-RU" sz="1900" kern="1200" dirty="0" err="1"/>
            <a:t>п.п</a:t>
          </a:r>
          <a:r>
            <a:rPr lang="ru-RU" sz="1900" kern="1200" dirty="0"/>
            <a:t>. 17.1-17.6</a:t>
          </a:r>
        </a:p>
      </dsp:txBody>
      <dsp:txXfrm>
        <a:off x="430339" y="5479070"/>
        <a:ext cx="3928758" cy="792528"/>
      </dsp:txXfrm>
    </dsp:sp>
    <dsp:sp modelId="{4A34B9BE-0A00-4610-A4DC-1C182934332B}">
      <dsp:nvSpPr>
        <dsp:cNvPr id="0" name=""/>
        <dsp:cNvSpPr/>
      </dsp:nvSpPr>
      <dsp:spPr>
        <a:xfrm>
          <a:off x="4403174" y="1555402"/>
          <a:ext cx="2103440" cy="3078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942F2-B56F-4115-9831-086A45990F16}">
      <dsp:nvSpPr>
        <dsp:cNvPr id="0" name=""/>
        <dsp:cNvSpPr/>
      </dsp:nvSpPr>
      <dsp:spPr>
        <a:xfrm>
          <a:off x="4531295" y="1677117"/>
          <a:ext cx="2103440" cy="3078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b="1" kern="1200" dirty="0"/>
            <a:t>Личностные факторы: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/>
            <a:t>- длительность нерабочего периода,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/>
            <a:t>- трудовая направленность,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/>
            <a:t>- сведения об учете в службе занятости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900" kern="1200" dirty="0"/>
            <a:t> </a:t>
          </a:r>
        </a:p>
      </dsp:txBody>
      <dsp:txXfrm>
        <a:off x="4592903" y="1738725"/>
        <a:ext cx="1980224" cy="2955345"/>
      </dsp:txXfrm>
    </dsp:sp>
    <dsp:sp modelId="{D03FAAE8-DB8E-4DD9-8519-ED3A399FF9B6}">
      <dsp:nvSpPr>
        <dsp:cNvPr id="0" name=""/>
        <dsp:cNvSpPr/>
      </dsp:nvSpPr>
      <dsp:spPr>
        <a:xfrm>
          <a:off x="6798534" y="1204429"/>
          <a:ext cx="4707301" cy="2667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2B525-7C39-4C57-9FF8-622A8240C234}">
      <dsp:nvSpPr>
        <dsp:cNvPr id="0" name=""/>
        <dsp:cNvSpPr/>
      </dsp:nvSpPr>
      <dsp:spPr>
        <a:xfrm>
          <a:off x="6926656" y="1326144"/>
          <a:ext cx="4707301" cy="2667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/>
            <a:t>Медико-социальные факторы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- стойкие нарушения функций организма и степень их выраженности;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- ограничения категорий жизнедеятельности, в том числе ограничение способности к трудовой деятельности, и степень их выраженности</a:t>
          </a:r>
        </a:p>
      </dsp:txBody>
      <dsp:txXfrm>
        <a:off x="7004787" y="1404275"/>
        <a:ext cx="4551039" cy="2511321"/>
      </dsp:txXfrm>
    </dsp:sp>
    <dsp:sp modelId="{2D5A5638-D206-40E0-AAB1-A65C59FAB251}">
      <dsp:nvSpPr>
        <dsp:cNvPr id="0" name=""/>
        <dsp:cNvSpPr/>
      </dsp:nvSpPr>
      <dsp:spPr>
        <a:xfrm>
          <a:off x="6937309" y="4155845"/>
          <a:ext cx="4427306" cy="2353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EB5F2-4B73-4221-8C2D-0F81D5999AF1}">
      <dsp:nvSpPr>
        <dsp:cNvPr id="0" name=""/>
        <dsp:cNvSpPr/>
      </dsp:nvSpPr>
      <dsp:spPr>
        <a:xfrm>
          <a:off x="7065431" y="4277561"/>
          <a:ext cx="4427306" cy="2353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/>
            <a:t>ИПРА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п.21 раздел "Общие данные",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раздел Заключение о видах и степени выраженности стойких нарушений функций организма человека, обусловленных заболеваниями, последствиями травм или дефектами»</a:t>
          </a:r>
        </a:p>
      </dsp:txBody>
      <dsp:txXfrm>
        <a:off x="7134369" y="4346499"/>
        <a:ext cx="4289430" cy="221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E636B4-EF04-4CFA-B52C-5FF98B4EA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FE377A2-E1CA-45D8-AFE3-83CFC30C4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EF2B2A-34EC-4B9D-BE8E-69D3ABAED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6D92A4-9880-4CAE-A7D4-FE45EEA9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E907A0-2926-48AA-9B27-44335766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03DF50-8F5F-4E10-A1CB-3280FA2A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40F59E-AC08-4199-85D8-56B6C985C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BAD5A7-EC1C-446E-B3B1-DFD689CF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13D13B-8144-43BE-8B19-19515FA9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7A0E30-5961-4719-B98E-5F3A0B9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3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F325ECE-44A1-4DFA-9ADC-3481F1FBB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789F6A4-5D9F-40DE-892E-9967DBDBA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C2A4558-5E1B-4AA0-AC5A-8265C55F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6A8ED7F-C6E9-41BE-BD82-E2934928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9CB690-A04F-4451-A3E9-BA98205F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17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9FA3CA-99E3-481F-BEE1-97812C262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8E8F88-A611-45D1-8F0B-7EB2E2AF8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1E58B2-E92F-4A4A-BD8C-A076C906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15B6A-01F1-43ED-A060-884AC137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265709-1AE4-4A1F-8D87-4C985F1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17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A3776-5F4B-4292-9694-7CCEA04C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066CC2-010C-46CE-B677-47D6F34A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1CECE6-64E0-49E3-BF5A-13A9CFA2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7265C7-0DF2-47F3-9528-0AD0D35D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7F1B86-4D53-4961-A970-94F51F3F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79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5A8A-25F6-4212-907D-5E1C9D2F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8EBECF-2284-49EA-9E13-DA86C680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4FEA99-D77B-4B5F-ACC1-FAE390A2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AE7270-FBB1-4C95-BEBC-A6D72962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A44A99-29A6-455B-B319-A702B0B2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0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7F5B8F-4C8B-488E-8E2F-BF6FAE02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0DAF8-5ACE-4163-B580-25A980AE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88DC0C-7218-4364-9CA1-02112EF2C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EC3BAC-889B-4F80-B85F-3BAFC11E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1BC91B-A677-4A76-82FD-19F802F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5563A-A328-41AC-BEA4-30C4657C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69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943E1-A64D-4F44-9BEB-3BA7B0E9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249F1-5F37-43FF-B05B-3C2D1532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F3A7B5-0087-42C1-90F3-E04C13D5A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D8CC59-1A48-4676-BFC0-A7992E04B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2914D8-2197-4432-997A-8BBB695A0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CBCA067-C531-4746-8F08-93D02D0B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EFE23B5-0D4E-43FD-AAED-A8C66A1E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9F69A21-25D3-4228-A434-8D3FC85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76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36281-7D3E-46EB-8AFC-0FD62397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232E40-FFAE-4699-A6DA-D6A75678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CB6444-4B17-400E-995D-04F64B67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B8F0DC5-F03C-4A00-87DE-EF919C9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20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665135D-D986-40F1-BF7B-566463E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78FC0E2-398E-4642-895E-F6CAA17D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2B0995-0C02-4C66-AEBC-FE5FC68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97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F96AD-45BA-443E-A0D9-69F2B355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1E6DFD-0D03-4545-8BE9-1F48606F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6D8C798-D113-4E27-8ACC-1CD76D08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DCAE39-AD9C-4CB2-BC38-FAB2073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6DC28F-5BAE-4AFE-966F-B6E1E061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8272BB-62E5-42B7-B5A5-C10C7A43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9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4B17ED-4946-4948-B6AE-B16F26190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C953CD-3789-4A29-BF30-A36C6B108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B0B2EA-53BB-4970-BC82-A5504E75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23C0F2-90E0-41FB-890B-A29EACC5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2BFDF77-88CC-42A5-B39C-AE85BBC4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26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798FF3-F960-44D5-B116-46081EA8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B5A5BCE-05EE-4C63-A8BC-334210FF6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52CEDC-5636-4E4D-984E-F045AEEB1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C365CE-D360-45EB-B363-AA852F2B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DF3E01-6D99-4D41-86CB-40F977AF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FAC970-5C0F-4A55-A676-39CE6CE2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24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EEEC61-054B-4C95-B0C0-A923C0D8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D60B29-CA5E-4934-9BBB-CA962974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C1468E-83D2-430F-AE6E-F38A74BE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625D5B-185B-4C11-93FE-5E7CCB2D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5709ED-DF54-462F-A198-3C416DD4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93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E9B84C-294F-4493-8DAA-7E57E7CE7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BA596E-A53A-48A5-B13E-A1AEAEE6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13E40C-9C9C-4F50-B383-F55B9B2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F2E531-140A-4E0B-93C8-0C44530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DA1B3-04F9-4FDB-9555-D2D775D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9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4011FD-07EE-4A12-BA85-8D9BAF25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61ED931-64B9-44AA-94E5-C13FE88DF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7EDF3E-35F1-49AB-9C01-EB10F709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904F97-8FCD-44F5-927C-18DEF0AAA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67FA27-78B8-4B80-8550-90E664A6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4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127BF1-60A7-4E4F-B6E1-80669E41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E9D23F-B537-49FC-AA3E-64480E792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E2E105-A73F-45F8-AD77-55B9A38D3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18EA1E9-A666-4837-81BB-F61D8625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4C86EE-BF6D-41DE-8326-8F3E4022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CB1214A-DE7F-490E-8FD2-791B33FE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C2D1ED-4CC4-4718-A2EE-5EA53FDD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6ED6C5C-6454-483E-B737-89A82E7EA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4AA699B-56E6-48D9-BBB6-968AE6953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08B9C8-8E8E-41F9-A175-9307500AC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E68F39D-BA25-431E-BAED-A5223825A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3DF98B1-43D7-438E-932E-5954F2AA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3A5E28D-40D7-4101-B90E-EAFA8F67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B6CB65B-ECC0-4600-8B55-6BC630F6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50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15F99F-12DC-4C74-B5CC-0AA3894C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4C4F912-DCD0-4A56-B76C-D7A55228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ED54143-EF0C-44FE-88A7-7BFA02ED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0EA7FAE-2ECF-41E5-8F64-DACC762D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5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09C0D35-AAC1-4315-A706-4CC81776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D30D65A-E8FB-43F2-B8C2-B443962B3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361730D-212A-40AC-949F-870E8AD0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4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4415EC-CE1B-4585-A4F2-6F01AB1E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B4A907-1E15-4FFF-97A1-1AC9BF0D9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D2DBBE-A766-4DB8-B049-63BB6BADF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891D28-44DB-4FE0-90EE-BF71854F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EAD106-A201-46A4-8DA6-EE953CF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D1BD13-B451-4479-B3D3-5B430991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02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92227D-90C4-4B21-8164-73059348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46802F8-C11B-4404-9A5F-42FE184A3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6E5CD3-FE2B-4379-A2EC-BC03C9977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E3BF97-BCF9-4C55-BFC4-49F95FDD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26F474-DC7B-4387-8949-9A6C4E64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E6E317B-F308-42C7-AB15-DE13E016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4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68931B-CC84-47AE-A91A-C398B69B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E3DF4C-07EC-472F-9A78-D5898834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35A60B-2666-4BB3-839B-6BB3D2363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0452-B185-4CE7-84FB-E3155B6B1431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608C52-8401-4992-A492-91E080D31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4B4294-1377-41B5-AA1F-5F26F7457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01136-A8C6-40A4-9E1F-AE58A9C97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0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21238-686C-4553-89A1-82827B4D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3D49AC-11F0-44B4-8576-9572FFFE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76BF3B-D6C6-41B6-9818-4DCE900E6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938BA-7782-47D9-8686-682F8823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ABB41-7C54-4787-8A83-A6EAC632E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9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spb.ru/media/uploads/userfiles/2018/10/12/280-25.pdf" TargetMode="External"/><Relationship Id="rId2" Type="http://schemas.openxmlformats.org/officeDocument/2006/relationships/hyperlink" Target="http://rspb.ru/media/acts/2014/03/27/%D0%9A%D0%BE%D0%BD%D0%B2%D0%B5%D0%BD%D1%86%D0%B8%D1%8F_%D0%BE_%D0%BF%D1%80%D0%B0%D0%B2%D0%B0%D1%85_%D0%B8%D0%BD%D0%B2%D0%B0%D0%BB%D0%B8%D0%B4%D0%BE%D0%B2_2006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spb.ru/media/acts/2014/04/11/%D0%9F%D1%80%D0%B8%D0%BA%D0%B0%D0%B7_%D0%BE%D1%82_19.11.2013_685%D0%BD.doc" TargetMode="External"/><Relationship Id="rId4" Type="http://schemas.openxmlformats.org/officeDocument/2006/relationships/hyperlink" Target="http://rspb.ru/media/uploads/userfiles/2018/10/12/%D0%BF%D0%BE%D1%81%D1%82391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rspb.ru/media/uploads/userfiles/2018/06/01/%D0%A0%D0%B0%D1%81%D0%BF%D0%BE%D1%80_%D0%9A%D0%A2%D0%97%D0%9D_%D0%BE%D1%82_16.04.2018__90.pdf" TargetMode="External"/><Relationship Id="rId2" Type="http://schemas.openxmlformats.org/officeDocument/2006/relationships/hyperlink" Target="http://rspb.ru/media/uploads/userfiles/2019/01/29/%D0%A0%D0%B0%D1%81%D0%BF_10-%D1%80_%D0%BE%D1%82_17.01.2019_%D0%BE%D0%B1_%D1%83%D1%82%D0%B2%D0%B5%D1%80%D0%B6%D0%B4_%D0%9F%D0%BE%D1%80%D1%8F%D0%B4%D0%BA%D0%B0_%D0%BE%D1%81%D1%83%D1%89.%D0%BC%D0%B5%D1%80%D0%BE%D0%BF%D1%80_%D0%BF%D0%BE_%D0%A1%D0%BE%D1%86.%D0%B7%D0%B0%D0%BD%D1%8F%D1%82%D0%BE%D1%81%D1%82%D0%B8_%D0%B8%D0%BD%D0%B2%D0%B0%D0%BB%D0%B8%D0%B4%D0%BE%D0%B2_P7p35b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spb.ru/media/uploads/userfiles/2019/08/30/%D0%A0%D0%B0%D1%81%D0%BF%D0%BE%D1%80_117-%D1%80_%D0%BE%D1%82_01_07_2019__%D0%9E%D0%B1_%D1%83%D1%82%D0%B2%D0%B5%D1%80%D0%B6%D0%B4%D0%B5%D0%BD%D0%B8_%D0%9F%D0%BE%D1%80%D1%8F%D0%B4%D0%BA%D0%B0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393249"/>
            <a:ext cx="10972800" cy="1693957"/>
          </a:xfrm>
        </p:spPr>
        <p:txBody>
          <a:bodyPr/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609600" y="3111691"/>
            <a:ext cx="109728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dirty="0" smtClean="0">
                <a:solidFill>
                  <a:schemeClr val="tx1"/>
                </a:solidFill>
              </a:rPr>
              <a:t>Тема: </a:t>
            </a:r>
            <a:r>
              <a:rPr lang="ru-RU" sz="2000" b="1" dirty="0">
                <a:ea typeface="Calibri" panose="020F0502020204030204" pitchFamily="34" charset="0"/>
              </a:rPr>
              <a:t>Нормативно-правовое обеспечение </a:t>
            </a:r>
            <a:r>
              <a:rPr lang="ru-RU" sz="2000" b="1" dirty="0" err="1">
                <a:ea typeface="Calibri" panose="020F0502020204030204" pitchFamily="34" charset="0"/>
              </a:rPr>
              <a:t>профоориентации</a:t>
            </a:r>
            <a:r>
              <a:rPr lang="ru-RU" sz="2000" b="1" dirty="0">
                <a:ea typeface="Calibri" panose="020F0502020204030204" pitchFamily="34" charset="0"/>
              </a:rPr>
              <a:t>, содействия трудоустройству и постдипломного сопровождения лиц с ОВЗ </a:t>
            </a:r>
            <a:r>
              <a:rPr lang="ru-RU" sz="2000" b="1">
                <a:ea typeface="Calibri" panose="020F0502020204030204" pitchFamily="34" charset="0"/>
              </a:rPr>
              <a:t>и </a:t>
            </a:r>
            <a:r>
              <a:rPr lang="ru-RU" sz="2000" b="1" smtClean="0">
                <a:ea typeface="Calibri" panose="020F0502020204030204" pitchFamily="34" charset="0"/>
              </a:rPr>
              <a:t>инвалидностью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184" y="73026"/>
            <a:ext cx="93768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31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4BF1300-D747-442E-BAB7-1674E24F5F0B}"/>
              </a:ext>
            </a:extLst>
          </p:cNvPr>
          <p:cNvSpPr/>
          <p:nvPr/>
        </p:nvSpPr>
        <p:spPr>
          <a:xfrm>
            <a:off x="625642" y="2110339"/>
            <a:ext cx="10847671" cy="31328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Конституция РФ (гл. 2), </a:t>
            </a:r>
            <a:r>
              <a:rPr lang="ru-RU" sz="2400" b="1" dirty="0">
                <a:solidFill>
                  <a:srgbClr val="232375"/>
                </a:solidFill>
              </a:rPr>
              <a:t>Статья 37</a:t>
            </a:r>
            <a:endParaRPr lang="ru-RU" sz="2400" dirty="0">
              <a:solidFill>
                <a:srgbClr val="232375"/>
              </a:solidFill>
            </a:endParaRPr>
          </a:p>
          <a:p>
            <a:r>
              <a:rPr lang="ru-RU" sz="2400" dirty="0"/>
              <a:t> …</a:t>
            </a:r>
          </a:p>
          <a:p>
            <a:pPr indent="342900" algn="just"/>
            <a:r>
              <a:rPr lang="ru-RU" sz="2400" dirty="0"/>
              <a:t>3. Каждый имеет право на труд в условиях, отвечающих требованиям безопасности и гигиены, на вознаграждение за труд без какой бы то ни было дискриминации и не ниже установленного федеральным законом минимального размера оплаты труда, а также право на защиту от безработицы.</a:t>
            </a:r>
          </a:p>
          <a:p>
            <a:pPr indent="342900" algn="just"/>
            <a:r>
              <a:rPr lang="ru-RU" sz="2400" dirty="0"/>
              <a:t>…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765BE10-42E6-47DE-8589-04483AF38077}"/>
              </a:ext>
            </a:extLst>
          </p:cNvPr>
          <p:cNvSpPr/>
          <p:nvPr/>
        </p:nvSpPr>
        <p:spPr>
          <a:xfrm>
            <a:off x="625642" y="406842"/>
            <a:ext cx="10847670" cy="1135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Правовая основа профориентационной работы с инвалидами, содействия трудоустройству и после дипломного сопровождения  лиц с ОВЗ и инвалидов в России </a:t>
            </a:r>
          </a:p>
        </p:txBody>
      </p:sp>
    </p:spTree>
    <p:extLst>
      <p:ext uri="{BB962C8B-B14F-4D97-AF65-F5344CB8AC3E}">
        <p14:creationId xmlns:p14="http://schemas.microsoft.com/office/powerpoint/2010/main" val="66997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1CC055-E4E0-4A2C-9A00-59D88548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6" y="123866"/>
            <a:ext cx="11617691" cy="635902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рабочему месту инвалида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88A87B3-E24E-4E4B-9765-DC5847780D17}"/>
              </a:ext>
            </a:extLst>
          </p:cNvPr>
          <p:cNvSpPr/>
          <p:nvPr/>
        </p:nvSpPr>
        <p:spPr>
          <a:xfrm>
            <a:off x="287154" y="944582"/>
            <a:ext cx="11617691" cy="26325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Подбор оптимальных видов трудовой деятельности для инвалидов осуществляется  на основании индивидуальной программы реабилитации или </a:t>
            </a:r>
            <a:r>
              <a:rPr lang="ru-RU" sz="22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22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(ИПРА) инвалида, разрабатываемой учреждениями медико-социальной экспертизы (МСЭ).</a:t>
            </a:r>
            <a:endParaRPr lang="ru-RU" sz="22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DejaVu Sans"/>
                <a:cs typeface="Times New Roman" panose="02020603050405020304" pitchFamily="18" charset="0"/>
              </a:rPr>
              <a:t>Должно быть оборудовано таким образом, чтобы была обеспечена возможность беспрепятственного выполнения трудовых операций;</a:t>
            </a:r>
            <a:endParaRPr kumimoji="0" lang="ru-RU" sz="22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DejaVu Sans"/>
                <a:cs typeface="Times New Roman" panose="02020603050405020304" pitchFamily="18" charset="0"/>
              </a:rPr>
              <a:t>Должно исключать производственные операции, физические и сенсорные нагрузки, режимы и условия труда, которые могут ухудшить состояние здоровья человека с инвалидностью. </a:t>
            </a:r>
            <a:endParaRPr kumimoji="0" lang="ru-RU" sz="22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5371B5C-8C97-450C-96BB-28AF9F4FDB89}"/>
              </a:ext>
            </a:extLst>
          </p:cNvPr>
          <p:cNvSpPr/>
          <p:nvPr/>
        </p:nvSpPr>
        <p:spPr>
          <a:xfrm>
            <a:off x="287154" y="5145461"/>
            <a:ext cx="11617691" cy="1311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002060"/>
                </a:solidFill>
                <a:cs typeface="Times New Roman" panose="02020603050405020304" pitchFamily="18" charset="0"/>
              </a:rPr>
              <a:t>Приказ Минтруда России от 01.02.2018 N 46 "Об утверждении методических рекомендаций для специалистов органов службы занятости населения по организации работы с инвалидами, в том числе по оценке значимости нарушенных функций организма инвалида для выполнения трудовых функций"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A428275-E4C1-403C-A460-DF884D70A5FD}"/>
              </a:ext>
            </a:extLst>
          </p:cNvPr>
          <p:cNvSpPr/>
          <p:nvPr/>
        </p:nvSpPr>
        <p:spPr>
          <a:xfrm>
            <a:off x="287154" y="3675273"/>
            <a:ext cx="11617691" cy="1311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q"/>
              <a:defRPr/>
            </a:pPr>
            <a:r>
              <a:rPr lang="ru-RU" sz="2200" dirty="0">
                <a:solidFill>
                  <a:srgbClr val="002060"/>
                </a:solidFill>
                <a:cs typeface="Times New Roman" panose="02020603050405020304" pitchFamily="18" charset="0"/>
              </a:rPr>
              <a:t>Приказ Министерства труда и социальной защиты РФ от 19 ноября 2013 г. N 685н "Об утверждении основных требований к оснащению (оборудованию) специальных рабочих мест для трудоустройства инвалидов с учетом нарушенных функций и ограничений их жизнедеятельности"</a:t>
            </a:r>
          </a:p>
        </p:txBody>
      </p:sp>
    </p:spTree>
    <p:extLst>
      <p:ext uri="{BB962C8B-B14F-4D97-AF65-F5344CB8AC3E}">
        <p14:creationId xmlns:p14="http://schemas.microsoft.com/office/powerpoint/2010/main" val="1397799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9C248204-80E0-4726-8803-2721C3A6A57E}"/>
              </a:ext>
            </a:extLst>
          </p:cNvPr>
          <p:cNvGraphicFramePr/>
          <p:nvPr/>
        </p:nvGraphicFramePr>
        <p:xfrm>
          <a:off x="159024" y="132520"/>
          <a:ext cx="11926958" cy="674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8266A21-DBC4-4DDA-B835-07C1E4E44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43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44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2293AAF-522D-46BF-AC2C-558E0E8323EB}"/>
              </a:ext>
            </a:extLst>
          </p:cNvPr>
          <p:cNvSpPr/>
          <p:nvPr/>
        </p:nvSpPr>
        <p:spPr>
          <a:xfrm>
            <a:off x="482868" y="331817"/>
            <a:ext cx="11235087" cy="14219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38125">
              <a:lnSpc>
                <a:spcPct val="90000"/>
              </a:lnSpc>
            </a:pPr>
            <a:r>
              <a:rPr lang="ru-RU" sz="2400" b="1" kern="1800" dirty="0">
                <a:solidFill>
                  <a:srgbClr val="22272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РФ от 19 ноября 2013 г. N 685н "Об утверждении основных требований к оснащению (оборудованию) специальных рабочих мест для трудоустройства инвалидов с учетом нарушенных функций и ограничений их жизнедеятельности"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2036D16-76BD-4DE2-A03C-C41BF06AB1D5}"/>
              </a:ext>
            </a:extLst>
          </p:cNvPr>
          <p:cNvSpPr/>
          <p:nvPr/>
        </p:nvSpPr>
        <p:spPr>
          <a:xfrm>
            <a:off x="537410" y="2363694"/>
            <a:ext cx="11117180" cy="3854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Работодатели обязаны оборудовать специальные рабочие места для трудоустройства данных лиц с учетом нарушенных функций и ограничений их жизнедеятельности.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b="1" dirty="0">
                <a:solidFill>
                  <a:srgbClr val="23237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Для инвалидов по зрению </a:t>
            </a: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слепых - </a:t>
            </a:r>
            <a:r>
              <a:rPr lang="ru-RU" sz="2200" dirty="0" err="1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тифлотехнические</a:t>
            </a: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ориентиры и устройства с акустические навигационные средства,  грифели, тетради и блокноты для письма рельефно-точечным шрифтом, звукозаписывающая и звуковоспроизводящая аппаратура.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b="1" dirty="0">
                <a:solidFill>
                  <a:srgbClr val="23237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Для слабослышащих </a:t>
            </a: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звукоусиливающие средства, телефоны громкоговорящие. Для глухих - оборудование, преобразующее звуковые сигналы в световые, в текстовую бегущую строку.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Закреплены требования к оснащению рабочих мест для инвалидов с нарушением зрения и слуха (одновременно), 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solidFill>
                  <a:srgbClr val="464C5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опорно-двигательного аппарата, а также для тех, кто передвигается на креслах-колясках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6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07A53B1-5A81-4113-9CA6-0D5BB3E0A598}"/>
              </a:ext>
            </a:extLst>
          </p:cNvPr>
          <p:cNvSpPr/>
          <p:nvPr/>
        </p:nvSpPr>
        <p:spPr>
          <a:xfrm>
            <a:off x="981777" y="1820142"/>
            <a:ext cx="10366409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>
                <a:ea typeface="Times New Roman" panose="02020603050405020304" pitchFamily="18" charset="0"/>
              </a:rPr>
              <a:t>В рамках действия Закона за гражданами закрепляется право на консультацию и профессиональную ориентацию.</a:t>
            </a:r>
          </a:p>
          <a:p>
            <a:pPr marL="457200" lvl="0" indent="-4572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>
                <a:ea typeface="Times New Roman" panose="02020603050405020304" pitchFamily="18" charset="0"/>
              </a:rPr>
              <a:t>Закон определяет профориентацию как часть государственной политики содействия занятости в части касающейся обеспечения гарантий в реализации права на труд, но не как часть социальной политики государства; </a:t>
            </a:r>
          </a:p>
          <a:p>
            <a:pPr marL="457200" lvl="0" indent="-4572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>
                <a:ea typeface="Times New Roman" panose="02020603050405020304" pitchFamily="18" charset="0"/>
              </a:rPr>
              <a:t>Закон определяет, что центральным звеном политики в области профориентации является служба занятости; </a:t>
            </a:r>
          </a:p>
          <a:p>
            <a:pPr marL="457200" lvl="0" indent="-45720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600" dirty="0">
                <a:ea typeface="Times New Roman" panose="02020603050405020304" pitchFamily="18" charset="0"/>
              </a:rPr>
              <a:t>Закон определяет место получения профориентационных услуг гражданами, а именно «в органах службы занятости».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F183BE6-A148-4F78-9F70-258E4817873B}"/>
              </a:ext>
            </a:extLst>
          </p:cNvPr>
          <p:cNvSpPr/>
          <p:nvPr/>
        </p:nvSpPr>
        <p:spPr>
          <a:xfrm>
            <a:off x="981777" y="340117"/>
            <a:ext cx="10366408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Закон РФ «О занятости населения в Российской Федерации» </a:t>
            </a:r>
          </a:p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(19.04.1991 № 1032-1) </a:t>
            </a:r>
          </a:p>
        </p:txBody>
      </p:sp>
    </p:spTree>
    <p:extLst>
      <p:ext uri="{BB962C8B-B14F-4D97-AF65-F5344CB8AC3E}">
        <p14:creationId xmlns:p14="http://schemas.microsoft.com/office/powerpoint/2010/main" val="414994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D3F7050-C8BC-4A84-AA25-9A54DD0D2326}"/>
              </a:ext>
            </a:extLst>
          </p:cNvPr>
          <p:cNvSpPr/>
          <p:nvPr/>
        </p:nvSpPr>
        <p:spPr>
          <a:xfrm>
            <a:off x="229402" y="1097592"/>
            <a:ext cx="11733196" cy="5576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</a:rPr>
              <a:t>Ст. 20 ФЗ № 181 гарантирует инвалидам трудовую занятость .. путем проведения следующих специальных мероприятий, способствующих повышению их конкурентоспособности на рынке труда: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установления в организациях независимо от организационно-правовых форм и форм собственности квоты для приема на работу инвалидов и минимального количества специальных рабочих мест для</a:t>
            </a:r>
            <a:r>
              <a:rPr lang="ru-RU" sz="2200" spc="15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резервирования рабочих мест по профессиям, наиболее подходящим для</a:t>
            </a:r>
            <a:r>
              <a:rPr lang="ru-RU" sz="2200" spc="-125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трудоустройства инвалидов;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стимулирования создания предприятиями, учреждениями, организациями дополнительных рабочих мест (в том числе специальных) для трудоустройства инвалидов;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создания инвалидам условий труда в соответствии с индивидуальными программами реабилитации</a:t>
            </a:r>
            <a:r>
              <a:rPr lang="ru-RU" sz="2200" spc="-5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3410" algn="l"/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создания условий для предпринимательской деятельности</a:t>
            </a:r>
            <a:r>
              <a:rPr lang="ru-RU" sz="2200" spc="-15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lvl="0" indent="-342900">
              <a:lnSpc>
                <a:spcPct val="9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q"/>
              <a:tabLst>
                <a:tab pos="613410" algn="l"/>
                <a:tab pos="614045" algn="l"/>
              </a:tabLst>
            </a:pP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организации обучения инвалидов новым</a:t>
            </a:r>
            <a:r>
              <a:rPr lang="ru-RU" sz="2200" spc="-5" dirty="0"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200" dirty="0">
                <a:ea typeface="Symbol" panose="05050102010706020507" pitchFamily="18" charset="2"/>
                <a:cs typeface="Symbol" panose="05050102010706020507" pitchFamily="18" charset="2"/>
              </a:rPr>
              <a:t>профессиям.</a:t>
            </a:r>
          </a:p>
          <a:p>
            <a:pPr marL="344170" lvl="0" indent="450215" algn="just">
              <a:lnSpc>
                <a:spcPct val="90000"/>
              </a:lnSpc>
              <a:defRPr/>
            </a:pPr>
            <a:r>
              <a:rPr lang="ru-RU" sz="2200" dirty="0">
                <a:solidFill>
                  <a:prstClr val="black"/>
                </a:solidFill>
                <a:ea typeface="Times New Roman" panose="02020603050405020304" pitchFamily="18" charset="0"/>
              </a:rPr>
              <a:t>Ст. 22 - на предприятиях организуют специальные рабочие места для трудоустройства инвалидов. </a:t>
            </a:r>
          </a:p>
          <a:p>
            <a:pPr marL="344170" lvl="0" indent="450215" algn="just">
              <a:lnSpc>
                <a:spcPct val="90000"/>
              </a:lnSpc>
              <a:defRPr/>
            </a:pPr>
            <a:r>
              <a:rPr lang="ru-RU" sz="2200" dirty="0">
                <a:solidFill>
                  <a:prstClr val="black"/>
                </a:solidFill>
                <a:ea typeface="Times New Roman" panose="02020603050405020304" pitchFamily="18" charset="0"/>
              </a:rPr>
              <a:t>Ст. 23 инвалидам, занятым в организациях независимо от организационно-правовых форм и форм собственности, создаются необходимые условия труда в соответствии с ИПРА</a:t>
            </a:r>
            <a:endParaRPr lang="ru-RU" sz="2200" dirty="0"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5C08863-1A4D-40DE-9F28-BE8B5A0E038D}"/>
              </a:ext>
            </a:extLst>
          </p:cNvPr>
          <p:cNvSpPr/>
          <p:nvPr/>
        </p:nvSpPr>
        <p:spPr>
          <a:xfrm>
            <a:off x="229402" y="121435"/>
            <a:ext cx="11733196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Закон РФ от 24 ноября 1995 г. № 181-ФЗ </a:t>
            </a:r>
          </a:p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«О социальной защите инвалидов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129544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DCBE3E7-6FC3-40E0-872E-0FCBD0C0F762}"/>
              </a:ext>
            </a:extLst>
          </p:cNvPr>
          <p:cNvSpPr/>
          <p:nvPr/>
        </p:nvSpPr>
        <p:spPr>
          <a:xfrm>
            <a:off x="421907" y="1311739"/>
            <a:ext cx="11348185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23237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  <a:endParaRPr lang="ru-RU" sz="2000" dirty="0">
              <a:solidFill>
                <a:srgbClr val="23237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1. Психолого-педагогическая, медицинская и социальная помощь оказывается детям, испытывающим трудности в освоении основных общеобразовательных программ, развитии и социальной адаптации…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2. Психолого-педагогическая, медицинская и социальная помощь включает в себя: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1) психолого-педагогическое консультирование обучающихся, их родителей (законных представителей) и педагогических работников;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2) коррекционно-развивающие и компенсирующие занятия с обучающимися, логопедическую помощь обучающимся;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3) комплекс реабилитационных и других медицинских мероприятий;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помощь обучающимся в профориентации, получении профессии и социальной адаптации.</a:t>
            </a:r>
            <a:endParaRPr lang="ru-RU" sz="2000" b="1" dirty="0">
              <a:solidFill>
                <a:srgbClr val="2323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70ADE41-A58E-4362-9D99-640C6C039F8A}"/>
              </a:ext>
            </a:extLst>
          </p:cNvPr>
          <p:cNvSpPr/>
          <p:nvPr/>
        </p:nvSpPr>
        <p:spPr>
          <a:xfrm>
            <a:off x="421907" y="299178"/>
            <a:ext cx="11348185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Закон РФ «Об образовании в Российской Федерации» от 29.12.2012 г. № 273-ФЗ </a:t>
            </a:r>
          </a:p>
        </p:txBody>
      </p:sp>
    </p:spTree>
    <p:extLst>
      <p:ext uri="{BB962C8B-B14F-4D97-AF65-F5344CB8AC3E}">
        <p14:creationId xmlns:p14="http://schemas.microsoft.com/office/powerpoint/2010/main" val="253489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86790EF-0067-49AF-94F9-0704A103EC6F}"/>
              </a:ext>
            </a:extLst>
          </p:cNvPr>
          <p:cNvSpPr/>
          <p:nvPr/>
        </p:nvSpPr>
        <p:spPr>
          <a:xfrm>
            <a:off x="633663" y="795899"/>
            <a:ext cx="10924674" cy="5576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«Положение о профессиональной ориентации и психологической поддержке населения в Российской Федерации». Постановление </a:t>
            </a:r>
            <a:r>
              <a:rPr lang="ru-RU" sz="2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Минтрудсоцразвития</a:t>
            </a: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России от 27.09.1996 г. № 1;</a:t>
            </a:r>
            <a:endParaRPr lang="ru-RU" sz="22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«О мерах по эффективному функционированию системы содействия трудоустройству выпускников профессиональных образовательных учреждений и адаптации их к рынку труда». Приказ Минобразования России и </a:t>
            </a:r>
            <a:r>
              <a:rPr lang="ru-RU" sz="2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Минтрудсоцразвития</a:t>
            </a: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России от 04.10.1998 г. № 462/175.</a:t>
            </a:r>
            <a:endParaRPr lang="ru-RU" sz="22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Письмо Минобрнауки России от 17марта 2015 № 06-262, 06-263, 06-264 «Об организации мониторинга трудоустройства инвалидов»; 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Приказ Министерства образования и науки Российской Федерации от 02.12.2015 № 1399 «План мероприятий («дорожная карта») Министерства образования и науки Российской Федерации по повышению значений показателей доступности для инвалидов объектов и предоставляемых на них услуг в сфере образования»; </a:t>
            </a:r>
          </a:p>
          <a:p>
            <a:pPr marL="342900" indent="-342900" algn="just">
              <a:lnSpc>
                <a:spcPct val="90000"/>
              </a:lnSpc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</a:rPr>
              <a:t>Требования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процесса, утвержденные Департаментом государственной политики в сфере подготовки рабочих кадров ДПО Минобрнауки от 26.12.2013 № 06-2412вн 3; </a:t>
            </a:r>
            <a:endParaRPr lang="ru-RU" sz="2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93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3A45BFF-908B-4B7B-9C67-B87B3A4B19DC}"/>
              </a:ext>
            </a:extLst>
          </p:cNvPr>
          <p:cNvSpPr/>
          <p:nvPr/>
        </p:nvSpPr>
        <p:spPr>
          <a:xfrm>
            <a:off x="933651" y="944716"/>
            <a:ext cx="10236466" cy="472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800"/>
              </a:spcBef>
              <a:spcAft>
                <a:spcPts val="80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2400" dirty="0">
                <a:ea typeface="Times New Roman" panose="02020603050405020304" pitchFamily="18" charset="0"/>
              </a:rPr>
              <a:t>Концепция долгосрочного социально-экономического развития Российской Федерации на период до 2020 года, утвержденная распоряжением Правительства РФ от 17 ноября 2008 г. № 1662-р; </a:t>
            </a:r>
          </a:p>
          <a:p>
            <a:pPr marL="342900" lvl="0" indent="-342900" algn="just">
              <a:spcBef>
                <a:spcPts val="800"/>
              </a:spcBef>
              <a:spcAft>
                <a:spcPts val="80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prstClr val="black"/>
                </a:solidFill>
                <a:sym typeface="Symbol" panose="05050102010706020507" pitchFamily="18" charset="2"/>
              </a:rPr>
              <a:t></a:t>
            </a:r>
            <a:r>
              <a:rPr lang="ru-RU" sz="2400" dirty="0">
                <a:solidFill>
                  <a:prstClr val="black"/>
                </a:solidFill>
              </a:rPr>
              <a:t>Указ Президента Российской Федерации В.В. Путина от 7 мая 2012 года № 597 «Комплекс мер, направленных на повышение эффективности реализации мероприятий по содействию трудоустройству инвалидов, на обеспечение доступности профессионального образования, включая совершенствование методов профессиональной ориентации детей-инвалидов и лиц с ограниченными возможностями здоровья, на подготовку специализированных программ профессионального обучения инвалидов с учетом особенностей их психофизического развития и индивидуальных возможностей»; </a:t>
            </a:r>
          </a:p>
        </p:txBody>
      </p:sp>
    </p:spTree>
    <p:extLst>
      <p:ext uri="{BB962C8B-B14F-4D97-AF65-F5344CB8AC3E}">
        <p14:creationId xmlns:p14="http://schemas.microsoft.com/office/powerpoint/2010/main" val="2898654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4A2B57F-D918-4830-8E25-B52E08C44A18}"/>
              </a:ext>
            </a:extLst>
          </p:cNvPr>
          <p:cNvSpPr/>
          <p:nvPr/>
        </p:nvSpPr>
        <p:spPr>
          <a:xfrm>
            <a:off x="691414" y="537952"/>
            <a:ext cx="10809171" cy="5782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Федеральный закон от 3 мая 2012 г. № 46-ФЗ «О ратификации Конвенции о правах инвалидов», </a:t>
            </a:r>
            <a:r>
              <a:rPr lang="ru-RU" sz="2200" dirty="0">
                <a:ea typeface="Times New Roman" panose="02020603050405020304" pitchFamily="18" charset="0"/>
              </a:rPr>
              <a:t>согласно которому инвалиды в РФ имеют право на выбор своего рабочего места, а также имеют право работать для собственного материального обеспечения. Кроме вышеназванных прав, инвалидам гарантируется: отсутствие дискриминации в связи с ограниченными физическими возможностями при трудоустройстве, карьерном росте, повышении квалификации и так далее; активное участие в профсоюзном движении; доступ к государственным и частным программам переподготовки кадров; равная или большая по сравнению с другими работниками оплата труда (за выполнение такой же работы); свободный прием на государственные должности и др.</a:t>
            </a:r>
          </a:p>
          <a:p>
            <a:pPr marL="342900" lvl="0" indent="-342900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SzPts val="1200"/>
              <a:buFont typeface="Wingdings" panose="05000000000000000000" pitchFamily="2" charset="2"/>
              <a:buChar char="q"/>
            </a:pPr>
            <a:r>
              <a:rPr lang="ru-RU" sz="2200" b="1" dirty="0">
                <a:solidFill>
                  <a:srgbClr val="FF0000"/>
                </a:solidFill>
                <a:ea typeface="Times New Roman" panose="02020603050405020304" pitchFamily="18" charset="0"/>
              </a:rPr>
              <a:t>Приказ Минтруда России от 23 августа 2013 г. № 380н «Об утверждении федерального государственного стандарта государственной услуги по организации профессиональной ориентации граждан в целях выбора сферы деятельности (профессии), трудоустройства, прохождения профессионального обучения и получения дополнительного профессионального образования», </a:t>
            </a:r>
            <a:r>
              <a:rPr lang="ru-RU" sz="2200" dirty="0">
                <a:ea typeface="Times New Roman" panose="02020603050405020304" pitchFamily="18" charset="0"/>
              </a:rPr>
              <a:t>направленный на обеспечение единства, полноты, качества предоставления и равной доступности государственной услуги по организации профессиональной ориентации граждан, в том числе имеющих ограничения жизнедеятельности и инвалидность; </a:t>
            </a:r>
          </a:p>
        </p:txBody>
      </p:sp>
    </p:spTree>
    <p:extLst>
      <p:ext uri="{BB962C8B-B14F-4D97-AF65-F5344CB8AC3E}">
        <p14:creationId xmlns:p14="http://schemas.microsoft.com/office/powerpoint/2010/main" val="52365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ita.netnado.ru/umot/chto-takoe-universalenij-dizajn-dlya-invalidov/2.jpg">
            <a:extLst>
              <a:ext uri="{FF2B5EF4-FFF2-40B4-BE49-F238E27FC236}">
                <a16:creationId xmlns:a16="http://schemas.microsoft.com/office/drawing/2014/main" xmlns="" id="{6E6034A2-205C-4CAC-9A04-B71DF7400C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64329"/>
            <a:ext cx="5411330" cy="3116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71636" y="1349052"/>
            <a:ext cx="5197643" cy="3746728"/>
          </a:xfrm>
        </p:spPr>
        <p:txBody>
          <a:bodyPr>
            <a:no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Нормативно-правовое обеспечение </a:t>
            </a:r>
            <a:r>
              <a:rPr lang="ru-RU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профоориентации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, содействия трудоустройству и постдипломного сопровождения лиц с ОВЗ и инвалидностью 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9328" y="5253446"/>
            <a:ext cx="3240088" cy="7334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Мюллер</a:t>
            </a:r>
          </a:p>
        </p:txBody>
      </p:sp>
    </p:spTree>
    <p:extLst>
      <p:ext uri="{BB962C8B-B14F-4D97-AF65-F5344CB8AC3E}">
        <p14:creationId xmlns:p14="http://schemas.microsoft.com/office/powerpoint/2010/main" val="85348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63100B0-A2A9-41DB-A7C0-BD7B53E38548}"/>
              </a:ext>
            </a:extLst>
          </p:cNvPr>
          <p:cNvSpPr/>
          <p:nvPr/>
        </p:nvSpPr>
        <p:spPr>
          <a:xfrm>
            <a:off x="667352" y="787661"/>
            <a:ext cx="10857296" cy="49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Межведомственный комплексный план на 2016–2020 гг. по реализации в субъектах Российской Федерации программ сопровождения инвалидов молодого возраста при получении ими профессионального образования и содействия в последующем трудоустройстве; 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Межведомственный комплексный план по вопросам организации инклюзивного профессионального образования и создания специальных условий для его получения инвалидами и лицами с ОВЗ на 2016–2020 гг.; 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Межведомственный комплексный план по вопросу развития системы профессиональной ориентации детей-инвалидов и лиц с ОВЗ на 2016–2020 гг.; 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ea typeface="Times New Roman" panose="02020603050405020304" pitchFamily="18" charset="0"/>
              </a:rPr>
              <a:t>Межведомственный комплексный план по вопросу формирования эффективной системы реабилитации детей-инвалидов до 2020 г.;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ru-RU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Методические рекомендации "Организация профориентационной работы профессиональной образовательной организации с лицами с ограниченными возможностями здоровья и инвалидностью по привлечению их на обучение по программам среднего профессионального образования и профессионального обучения" от 22 декабря 2017 года № 06-2023.</a:t>
            </a:r>
            <a:endParaRPr lang="ru-RU" sz="2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17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7CDD398-78EC-48C5-BF68-F4C8142F7B03}"/>
              </a:ext>
            </a:extLst>
          </p:cNvPr>
          <p:cNvSpPr/>
          <p:nvPr/>
        </p:nvSpPr>
        <p:spPr>
          <a:xfrm>
            <a:off x="259882" y="217217"/>
            <a:ext cx="11492735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71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Типовая региональная программа сопровождения инвалидов молодого возраста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8B6851F-39B6-4F8A-B7E8-CC409ECA1169}"/>
              </a:ext>
            </a:extLst>
          </p:cNvPr>
          <p:cNvSpPr/>
          <p:nvPr/>
        </p:nvSpPr>
        <p:spPr>
          <a:xfrm>
            <a:off x="259882" y="1123065"/>
            <a:ext cx="11492735" cy="5380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 (в возрасте от 18 до 44 лет) при получении ими профессионального образования и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примерных программных мероприятий региональной программы: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профессиональная ориентация инвалидов молодого возраста;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сопровождение инвалидов молодого возраста при получении профессионального образования;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ресурсных учебно-методических центров по обучению инвалидов и лиц с ОВЗ на базе образовательных организаций ВО с образовательными организациями ВО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базовых профессиональных образовательных организаций, обеспечивающих поддержку региональных систем инклюзивного профессионального образования инвалидов, с профессиональными образовательными организациями.;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сопровождаемое содействие занятости инвалидов молодого возраста;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конкурса профессионального мастерства «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» в субъекте Российской Федерации, а также участие субъекта Российской Федерации в Национальном чемпионате по профессиональному мастерству среди инвалидов и лиц с ОВЗ «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» и др.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31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930C06E-F28B-4066-88DB-6E868B37DC72}"/>
              </a:ext>
            </a:extLst>
          </p:cNvPr>
          <p:cNvSpPr/>
          <p:nvPr/>
        </p:nvSpPr>
        <p:spPr>
          <a:xfrm>
            <a:off x="282341" y="919807"/>
            <a:ext cx="11627318" cy="5426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региона содержит описание механизма взаимодействия региональных органов власти в области содействия занятости населения и осуществляющими гос.  управление в сфере образования, органами местного самоуправления, осуществляющими управление в сфере образования, организациями профессионального образования, гос. учреждениями МСЭ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SegoeU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показатели (индикаторов) эффективности, в том числе: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 доля занятых инвалидов молодого возраста, нашедших работу в течение 3, 6 месяцев после получения высшего, среднего образования;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доля занятых инвалидов молодого возраста, нашедших работу в течение 3 месяцев после освоения дополнительных профессиональных программ (программ повышения квалификации и программ профессиональной переподготовки),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Учёт трудоустройства выпускников - инвалидов по специальности и не по специальности,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на квотируемые или на не квотируемые рабочие места, уровень оплаты труда трудоустроенных выпускников, а также участие трудоустроенных выпускников в конкурсах и чемпионатах профессионального мастерства «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Абилимпикс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SegoeUI"/>
                <a:ea typeface="Times New Roman" panose="02020603050405020304" pitchFamily="18" charset="0"/>
                <a:cs typeface="Times New Roman" panose="02020603050405020304" pitchFamily="18" charset="0"/>
              </a:rPr>
              <a:t>» и др. 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46D05C-9BC2-4CBB-A73F-18EF1950E295}"/>
              </a:ext>
            </a:extLst>
          </p:cNvPr>
          <p:cNvSpPr txBox="1"/>
          <p:nvPr/>
        </p:nvSpPr>
        <p:spPr>
          <a:xfrm>
            <a:off x="375385" y="133701"/>
            <a:ext cx="11386687" cy="4456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800" b="1">
                <a:solidFill>
                  <a:srgbClr val="37168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71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Особенности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751812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8C5DA3C-1D52-4116-89FB-C2D8B1F7B6FB}"/>
              </a:ext>
            </a:extLst>
          </p:cNvPr>
          <p:cNvSpPr/>
          <p:nvPr/>
        </p:nvSpPr>
        <p:spPr>
          <a:xfrm>
            <a:off x="365760" y="79583"/>
            <a:ext cx="11288829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Нормативная правовая база  трудоустройства и последипломного сопровождения лиц с инвалидностью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1DD66FC-1BC3-4428-BC06-A3255F29A38F}"/>
              </a:ext>
            </a:extLst>
          </p:cNvPr>
          <p:cNvSpPr/>
          <p:nvPr/>
        </p:nvSpPr>
        <p:spPr>
          <a:xfrm>
            <a:off x="325655" y="869928"/>
            <a:ext cx="11540689" cy="59263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Конвенция ООН О правах инвалидов от 13 декабря 2006 года;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Федеральный закон Российской Федерации от 29 декабря 2012 года № 273-ФЗ Об образовании в Российской Федерации;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Закон РФ от 24 ноября 1995 г. № 181-ФЗ «О социальной защите инвалидов в Российской Федерации». В соответствии со ст. 20 ФЗ № 181 «О социальной защите инвалидов в Российской Федерации» инвалидам предоставляются гарантии трудовой занятости федеральными органами государственной власти, органами государственной власти субъектов Российской Федерации путем проведения следующих специальных мероприятий, способствующих повышению их конкурентоспособности на рынке труда: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установления в организациях независимо от организационно-правовых форм и форм собственности квоты для приема на работу инвалидов и минимального количества специальных рабочих мест для</a:t>
            </a:r>
            <a:r>
              <a:rPr kumimoji="0" lang="ru-RU" sz="22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резервирования рабочих мест по профессиям, наиболее подходящим для</a:t>
            </a:r>
            <a:r>
              <a:rPr kumimoji="0" lang="ru-RU" sz="2200" b="0" i="0" u="none" strike="noStrike" kern="1200" cap="none" spc="-1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трудоустройства инвалидов;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стимулирования создания предприятиями, учреждениями, организациями дополнительных рабочих мест (в том числе специальных) для трудоустройства инвалидов;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создания инвалидам условий труда в соответствии с индивидуальными программами реабилитации</a:t>
            </a:r>
            <a:r>
              <a:rPr kumimoji="0" lang="ru-RU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3410" algn="l"/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создания условий для предпринимательской деятельности</a:t>
            </a:r>
            <a:r>
              <a:rPr kumimoji="0" lang="ru-RU" sz="22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инвалидов;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ClrTx/>
              <a:buSzPts val="1200"/>
              <a:buFont typeface="Symbol" panose="05050102010706020507" pitchFamily="18" charset="2"/>
              <a:buChar char=""/>
              <a:tabLst>
                <a:tab pos="613410" algn="l"/>
                <a:tab pos="614045" algn="l"/>
              </a:tabLst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организации обучения инвалидов новым</a:t>
            </a:r>
            <a:r>
              <a:rPr kumimoji="0" lang="ru-RU" sz="22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ymbol" panose="05050102010706020507" pitchFamily="18" charset="2"/>
                <a:cs typeface="Symbol" panose="05050102010706020507" pitchFamily="18" charset="2"/>
              </a:rPr>
              <a:t>профессиям.</a:t>
            </a:r>
          </a:p>
        </p:txBody>
      </p:sp>
    </p:spTree>
    <p:extLst>
      <p:ext uri="{BB962C8B-B14F-4D97-AF65-F5344CB8AC3E}">
        <p14:creationId xmlns:p14="http://schemas.microsoft.com/office/powerpoint/2010/main" val="179140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6600E1-A15C-40A5-BF32-DCF71103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89" y="126586"/>
            <a:ext cx="11741425" cy="695049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 трудоустройства инвалидов в СПБ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E11296A-F4CD-4E6A-986A-7BD54E31F59F}"/>
              </a:ext>
            </a:extLst>
          </p:cNvPr>
          <p:cNvSpPr/>
          <p:nvPr/>
        </p:nvSpPr>
        <p:spPr>
          <a:xfrm>
            <a:off x="251789" y="934360"/>
            <a:ext cx="11741425" cy="55884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>
                <a:tab pos="810260" algn="l"/>
              </a:tabLst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Конвенция о правах инвалидов (принята резолюцией 61/106  Генеральной Ассамблеи от 13.12.2006)</a:t>
            </a: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>
                <a:tab pos="810260" algn="l"/>
              </a:tabLst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«Трудовой кодекс Российской Федерации» от 30.12.2001 N 197-ФЗ;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Федеральный закон от 24 ноября 1995 г. № 181-ФЗ «О социальной защите инвалидов в Российской Федерации» (далее – Федеральный закон № 181-ФЗ);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>
                <a:tab pos="810260" algn="l"/>
              </a:tabLst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Закон РФ от 19.04.1991 N 1032-1 «О занятости населения в Российской Федерации»;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Закон Санкт-Петербурга от 27.05.2003 №280-25 «О квотировании рабочих мест для трудоустройства инвалидов в Санкт-Петербурге»;</a:t>
            </a:r>
            <a:endParaRPr kumimoji="0" lang="ru-RU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Приказ Министерства труда и социальной защиты РФ от 1 февраля 2018 г. № 46 «Об утверждении методических рекомендаций для специалистов органов службы занятости населения по организации работы с инвалидами, в том числе по оценке значимости нарушенных функций организма инвалида для выполнения трудовых функций»;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Приказ Министерства труда и социальной защиты Российской Федерации от 4 августа 2014 г. № 515 «Об утверждении методических рекомендаций по перечню рекомендуемых видов трудовой и профессиональной деятельности инвалидов с учетом нарушенных функций и ограничений их жизнедеятельности».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Постановление Правительства Санкт-Петербурга от 202.05.2016 № 391 «Об утверждении порядка проведения специальных мероприятий для предоставления инвалидам гарантий трудовой занятости»</a:t>
            </a: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"/>
              <a:tabLst/>
              <a:defRPr/>
            </a:pPr>
            <a:r>
              <a:rPr kumimoji="0" lang="ru-RU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Приказ Минтруда России от 19.11.2013 № 685н «Об утверждении основных требований к оснащению (оборудованию) специальных рабочих мест для трудоустройства инвалидов с учетом нарушенных функций и ограничений их жизнедеятельности»</a:t>
            </a:r>
            <a:endParaRPr kumimoji="0" lang="ru-RU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526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31367" cy="70327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по содействию трудоустройству в СПб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826" y="1661995"/>
            <a:ext cx="10731367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ФЗ от 24.111995 г. №181 ФЗ «О социальной защите инвалидов в Российской Федерации»;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"Трудовой кодекс Российской Федерации" от 30.12.2001 N 197-ФЗ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Постановление правительства СПБ от 20.05.2016 г.№391 «Об утверждении Порядка проведения специальных мероприятий для предоставления инвалидам гарантий трудовой занятости»</a:t>
            </a:r>
          </a:p>
          <a:p>
            <a:r>
              <a:rPr lang="ru-RU" sz="2400" dirty="0"/>
              <a:t>квотирование рабочих мест для инвалидов;</a:t>
            </a:r>
          </a:p>
          <a:p>
            <a:r>
              <a:rPr lang="ru-RU" sz="2400" dirty="0"/>
              <a:t>стимулирование создания предприятиями, учреждениями, организациями дополнительных рабочих мест для трудоустройства 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1119915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46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Квотирование рабочих мест для инвалидов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2604 работодателя сдают отчет о квоте</a:t>
            </a:r>
          </a:p>
          <a:p>
            <a:r>
              <a:rPr lang="ru-RU" dirty="0"/>
              <a:t>22134 рабочих мест создано (выделено) в счет квоты</a:t>
            </a:r>
          </a:p>
          <a:p>
            <a:r>
              <a:rPr lang="ru-RU" dirty="0"/>
              <a:t>14809 квотируемых мест занято инвалидами (в прошлом году трудоустроено 983 человека)</a:t>
            </a:r>
          </a:p>
          <a:p>
            <a:r>
              <a:rPr lang="ru-RU" dirty="0"/>
              <a:t>7325 вакансий в счет квоты, из них заявлено в службу занятости 3982 вакансии)</a:t>
            </a:r>
          </a:p>
        </p:txBody>
      </p:sp>
    </p:spTree>
    <p:extLst>
      <p:ext uri="{BB962C8B-B14F-4D97-AF65-F5344CB8AC3E}">
        <p14:creationId xmlns:p14="http://schemas.microsoft.com/office/powerpoint/2010/main" val="834602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516" y="365125"/>
            <a:ext cx="10943924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работающих инвалидов </a:t>
            </a:r>
            <a:b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трудоспособного возраста в Санкт-Петербурге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038" y="1931503"/>
            <a:ext cx="10943923" cy="37859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dirty="0"/>
              <a:t>36,3%</a:t>
            </a:r>
            <a:r>
              <a:rPr lang="ru-RU" dirty="0"/>
              <a:t> - самый высокий показатель среди субъектов  Российской Федерации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8153400" y="3490913"/>
            <a:ext cx="4038600" cy="2635250"/>
          </a:xfrm>
        </p:spPr>
        <p:txBody>
          <a:bodyPr/>
          <a:lstStyle/>
          <a:p>
            <a:r>
              <a:rPr lang="ru-RU" sz="4400" b="1" dirty="0">
                <a:solidFill>
                  <a:srgbClr val="FF0000"/>
                </a:solidFill>
              </a:rPr>
              <a:t>50% </a:t>
            </a:r>
            <a:r>
              <a:rPr lang="ru-RU" dirty="0"/>
              <a:t>- целевой показатель на 2020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806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75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 трудоустройства инвалидов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800" dirty="0"/>
              <a:t>3500 инвалидов проходят реабилитацию в Центрах социальной реабилитации</a:t>
            </a:r>
          </a:p>
          <a:p>
            <a:r>
              <a:rPr lang="ru-RU" sz="2800" dirty="0"/>
              <a:t>2436 инвалидов проходят обучение по очной форме</a:t>
            </a:r>
          </a:p>
          <a:p>
            <a:r>
              <a:rPr lang="ru-RU" sz="2800" dirty="0"/>
              <a:t>1070 проходят лечение в стационаре</a:t>
            </a:r>
          </a:p>
          <a:p>
            <a:r>
              <a:rPr lang="ru-RU" sz="2800" dirty="0"/>
              <a:t>250 инвалидов отбывают наказание в местах лишения свободы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Итого: </a:t>
            </a:r>
            <a:r>
              <a:rPr lang="ru-RU" sz="2400" i="1" dirty="0"/>
              <a:t>это около 7%  инвалидов трудоспособного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6724525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Квотирование рабочих мест для инвалидов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17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2604 работодателя сдают отчет о квоте</a:t>
            </a:r>
          </a:p>
          <a:p>
            <a:r>
              <a:rPr lang="ru-RU" dirty="0"/>
              <a:t>22134 рабочих мест создано (выделено) в счет квоты</a:t>
            </a:r>
          </a:p>
          <a:p>
            <a:r>
              <a:rPr lang="ru-RU" dirty="0"/>
              <a:t>14809 квотируемых мест занято инвалидами (в прошлом году трудоустроено 983 человека)</a:t>
            </a:r>
          </a:p>
          <a:p>
            <a:r>
              <a:rPr lang="ru-RU" dirty="0"/>
              <a:t>7325 вакансий в счет квоты, из них заявлено в службу занятости 3982 вакансии)</a:t>
            </a:r>
          </a:p>
        </p:txBody>
      </p:sp>
    </p:spTree>
    <p:extLst>
      <p:ext uri="{BB962C8B-B14F-4D97-AF65-F5344CB8AC3E}">
        <p14:creationId xmlns:p14="http://schemas.microsoft.com/office/powerpoint/2010/main" val="208034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BFEFFE6-E745-49A0-A9B9-362A49C584B4}"/>
              </a:ext>
            </a:extLst>
          </p:cNvPr>
          <p:cNvSpPr/>
          <p:nvPr/>
        </p:nvSpPr>
        <p:spPr>
          <a:xfrm>
            <a:off x="373781" y="811979"/>
            <a:ext cx="11444438" cy="5743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 fontAlgn="base">
              <a:lnSpc>
                <a:spcPct val="90000"/>
              </a:lnSpc>
              <a:spcAft>
                <a:spcPts val="0"/>
              </a:spcAft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Профессиональная ориентация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проведение комплекса специальных мер по содействию человеку в профессиональном самоопределении и выборе оптимального вида занятости с учетом его потребностей и возможностей, социально-экономической ситуации на рынке труда.</a:t>
            </a:r>
            <a:endParaRPr lang="ru-RU" sz="2400" dirty="0">
              <a:ea typeface="Times New Roman" panose="02020603050405020304" pitchFamily="18" charset="0"/>
            </a:endParaRPr>
          </a:p>
          <a:p>
            <a:pPr indent="450215" algn="just" fontAlgn="base">
              <a:lnSpc>
                <a:spcPct val="90000"/>
              </a:lnSpc>
              <a:spcAft>
                <a:spcPts val="0"/>
              </a:spcAft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Основные направления профессиональной ориентации лиц с ОВЗ и инвалидностью:</a:t>
            </a:r>
            <a:endParaRPr lang="ru-RU" sz="2400" b="1" dirty="0">
              <a:solidFill>
                <a:srgbClr val="232375"/>
              </a:solidFill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профессиональная информация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ознакомление лиц с ОВЗ и инвалидностью с современными видами производства, состоянием рынка труда, потребностями хозяйственного комплекса в квалифицированных кадрах, содержанием и перспективами развития рынка профессий, формами и условиями их освоения, требованиями, предъявляемыми профессиями к человеку, возможностями профессионально-квалификационного роста и совершенствования в процессе трудовой деятельности;</a:t>
            </a:r>
            <a:endParaRPr lang="ru-RU" sz="2400" dirty="0"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9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профессиональная консультация</a:t>
            </a:r>
            <a:r>
              <a:rPr lang="ru-RU" sz="2400" spc="10" dirty="0">
                <a:solidFill>
                  <a:srgbClr val="232375"/>
                </a:solidFill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оказание помощи лицу с ОВЗ и инвалидностью в профессиональном самоопределении с целью принятия осознанного решения о выборе профессионального пути с учетом его психологических особенностей и возможностей, а также потребностей общества;</a:t>
            </a:r>
            <a:endParaRPr lang="ru-RU" sz="2400" dirty="0"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076AAE-89DE-44A5-8D67-AD37808C8697}"/>
              </a:ext>
            </a:extLst>
          </p:cNvPr>
          <p:cNvSpPr txBox="1"/>
          <p:nvPr/>
        </p:nvSpPr>
        <p:spPr>
          <a:xfrm>
            <a:off x="462013" y="154005"/>
            <a:ext cx="1135620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371682"/>
                </a:solidFill>
              </a:rPr>
              <a:t>Основные термины и 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020153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2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стимулирования работодателей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Из бюджета Санкт-Петербурга (60,0 млн руб.):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Создание рабочих мест – 296, 1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Модернизация рабочих мест – 221,7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Обеспечение доступа к рабочим местам – 55,7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Обучение – 25,5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300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40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Содействие трудоустройству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Обратилось в службу занятости –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/>
              <a:t>4827 </a:t>
            </a:r>
            <a:r>
              <a:rPr lang="ru-RU" dirty="0"/>
              <a:t>чел.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8153400" y="3443288"/>
            <a:ext cx="4038600" cy="2551112"/>
          </a:xfrm>
        </p:spPr>
        <p:txBody>
          <a:bodyPr/>
          <a:lstStyle/>
          <a:p>
            <a:r>
              <a:rPr lang="ru-RU" dirty="0"/>
              <a:t>Трудоустроено –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2085 </a:t>
            </a:r>
            <a:r>
              <a:rPr lang="ru-RU" dirty="0"/>
              <a:t>чел.</a:t>
            </a:r>
          </a:p>
        </p:txBody>
      </p:sp>
    </p:spTree>
    <p:extLst>
      <p:ext uri="{BB962C8B-B14F-4D97-AF65-F5344CB8AC3E}">
        <p14:creationId xmlns:p14="http://schemas.microsoft.com/office/powerpoint/2010/main" val="2495127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673" y="79141"/>
            <a:ext cx="11774905" cy="4213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Временная занятость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055" y="608797"/>
            <a:ext cx="11934523" cy="617006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Общественные работы – 4,5 </a:t>
            </a:r>
            <a:r>
              <a:rPr lang="ru-RU" sz="22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200" dirty="0">
                <a:solidFill>
                  <a:srgbClr val="333333"/>
                </a:solidFill>
              </a:rPr>
              <a:t>(Временная </a:t>
            </a:r>
            <a:r>
              <a:rPr lang="ru-RU" sz="2200" b="1" dirty="0">
                <a:solidFill>
                  <a:srgbClr val="333333"/>
                </a:solidFill>
              </a:rPr>
              <a:t>занятость</a:t>
            </a:r>
            <a:r>
              <a:rPr lang="ru-RU" sz="2200" dirty="0">
                <a:solidFill>
                  <a:srgbClr val="333333"/>
                </a:solidFill>
              </a:rPr>
              <a:t> безработных граждан, не требующая специальной квалификации. 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деятельность, имеющая социально полезную направленность и организуемая в качестве дополнительной социальной поддержки граждан, ищущих работу.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занятость – 25,0  </a:t>
            </a:r>
            <a:r>
              <a:rPr lang="ru-RU" sz="22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dirty="0"/>
              <a:t>(Р</a:t>
            </a:r>
            <a:r>
              <a:rPr lang="ru-RU" sz="22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аспоряжение Комитета по труду и занятости населения Санкт-Петербурга от 17.01.2019 № 10-р </a:t>
            </a:r>
            <a:r>
              <a:rPr lang="ru-RU" sz="22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«Об утверждении Порядка осуществления мероприятий по организации социальной занятости инвалидов трудоспособного возраста»</a:t>
            </a:r>
            <a:r>
              <a:rPr lang="ru-RU" sz="2200" dirty="0"/>
              <a:t> </a:t>
            </a:r>
            <a:r>
              <a:rPr lang="ru-RU" sz="2200" dirty="0">
                <a:solidFill>
                  <a:srgbClr val="23242B"/>
                </a:solidFill>
              </a:rPr>
              <a:t>), включает</a:t>
            </a:r>
            <a:endParaRPr lang="ru-RU" sz="2200" dirty="0"/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организацию временных рабочих мест для трудоустройства инвалидов с нарушениями: ментального характера, функции верхних и нижних конечностей, опорно-двигательного аппарата, вызывающие необходимость использования кресла-коляски, способные выполнять трудовую деятельность только со значительной помощью других лиц;</a:t>
            </a:r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приобретение инвалидами трудовых навыков на рабочем месте и выполнение трудовых функций (операций) по видам труда, в соответствии с ИПРА инвалидов и их возможностями;</a:t>
            </a:r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0000"/>
                </a:solidFill>
              </a:rPr>
              <a:t>реализацию мероприятий профессиональной реабилитации или </a:t>
            </a:r>
            <a:r>
              <a:rPr lang="ru-RU" sz="2200" dirty="0" err="1">
                <a:solidFill>
                  <a:srgbClr val="000000"/>
                </a:solidFill>
              </a:rPr>
              <a:t>абилитации</a:t>
            </a:r>
            <a:r>
              <a:rPr lang="ru-RU" sz="2200" dirty="0">
                <a:solidFill>
                  <a:srgbClr val="000000"/>
                </a:solidFill>
              </a:rPr>
              <a:t> инвалида для адаптации инвалида на рынке труда Санкт-Петербурга.</a:t>
            </a:r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Стажировка – 14,7  </a:t>
            </a:r>
            <a:r>
              <a:rPr lang="ru-RU" sz="22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2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ru-RU" sz="22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Распоряжение Комитета  по труду и занятости населения </a:t>
            </a:r>
            <a:r>
              <a:rPr lang="ru-RU" sz="22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Сакнкт</a:t>
            </a:r>
            <a:r>
              <a:rPr lang="ru-RU" sz="22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-Петербурга от 01.07.2019 № 117-р «Об утверждении Порядка осуществления мероприятий по организации стажировок граждан, испытывающих трудности в поиске работы»</a:t>
            </a:r>
            <a:r>
              <a:rPr lang="ru-RU" sz="2200" u="sng" dirty="0"/>
              <a:t>)</a:t>
            </a:r>
          </a:p>
          <a:p>
            <a:pPr marL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Временная занятость несовершеннолетних в возрасте 14-18 лет </a:t>
            </a:r>
            <a:r>
              <a:rPr lang="ru-RU" sz="2200" dirty="0"/>
              <a:t>в свободное от работы (учебы) время – 97,4  </a:t>
            </a:r>
            <a:r>
              <a:rPr lang="ru-RU" sz="2200" dirty="0" err="1"/>
              <a:t>млн.руб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776454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данным исследований, основными проблемами при трудоустройстве выпускников с инвалидностью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577" y="2066256"/>
            <a:ext cx="10515600" cy="331426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dirty="0"/>
              <a:t>Трудности с социально-профессиональной адаптацией (100%)</a:t>
            </a:r>
          </a:p>
          <a:p>
            <a:r>
              <a:rPr lang="ru-RU" sz="2400" dirty="0" err="1"/>
              <a:t>Несформированность</a:t>
            </a:r>
            <a:r>
              <a:rPr lang="ru-RU" sz="2400" dirty="0"/>
              <a:t> в социуме установки на толерантное отношение к лицам с инвалидностью (90%)</a:t>
            </a:r>
          </a:p>
          <a:p>
            <a:r>
              <a:rPr lang="ru-RU" sz="2400" dirty="0"/>
              <a:t>Отсутствие действенных механизмов стимулирования работодателей к трудоустройству выпускников с инвалидностью (85%)</a:t>
            </a:r>
          </a:p>
          <a:p>
            <a:r>
              <a:rPr lang="ru-RU" sz="2400" dirty="0"/>
              <a:t>Низкий уровень экономической и иной мотивации работодателей к трудоустройству выпускников с инвалидностью (75%)</a:t>
            </a:r>
          </a:p>
          <a:p>
            <a:r>
              <a:rPr lang="ru-RU" sz="2400" dirty="0"/>
              <a:t>Нехватка специализированных рабочих мест (70%)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9992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8900B3-06F3-48B0-8999-B6CC4301E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640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n_muller@mail.ru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EFCE041-AE83-4FA0-A4EE-F9FE75503AED}"/>
              </a:ext>
            </a:extLst>
          </p:cNvPr>
          <p:cNvSpPr/>
          <p:nvPr/>
        </p:nvSpPr>
        <p:spPr>
          <a:xfrm>
            <a:off x="442762" y="557444"/>
            <a:ext cx="11146056" cy="589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профессиональный подбор</a:t>
            </a:r>
            <a:r>
              <a:rPr lang="ru-RU" sz="2400" spc="10" dirty="0">
                <a:solidFill>
                  <a:srgbClr val="232375"/>
                </a:solidFill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предоставление рекомендаций лицу с ОВЗ и инвалидностью о возможных направлениях профессиональной деятельности, наиболее соответствующих его психологическим, психофизическим, физиологическим особенностям, на основе результатов психологической, психофизиологической и медицинской диагностики;</a:t>
            </a:r>
            <a:endParaRPr lang="ru-RU" sz="24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профессиональный отбор</a:t>
            </a:r>
            <a:r>
              <a:rPr lang="ru-RU" sz="2400" spc="10" dirty="0">
                <a:solidFill>
                  <a:srgbClr val="232375"/>
                </a:solidFill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определение степени профессиональной пригодности лица с ОВЗ и инвалидностью к конкретной профессии (рабочему месту, должности) в соответствии с нормативными требованиями;</a:t>
            </a:r>
            <a:endParaRPr lang="ru-RU" sz="240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ru-RU" sz="2400" b="1" spc="10" dirty="0">
                <a:solidFill>
                  <a:srgbClr val="232375"/>
                </a:solidFill>
                <a:ea typeface="Times New Roman" panose="02020603050405020304" pitchFamily="18" charset="0"/>
              </a:rPr>
              <a:t>профессиональная, производственная и социальная адаптация</a:t>
            </a:r>
            <a:r>
              <a:rPr lang="ru-RU" sz="2400" spc="10" dirty="0">
                <a:solidFill>
                  <a:srgbClr val="232375"/>
                </a:solidFill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0000"/>
                </a:solidFill>
                <a:ea typeface="Times New Roman" panose="02020603050405020304" pitchFamily="18" charset="0"/>
              </a:rPr>
              <a:t>- система мер, способствующих профессиональному становлению работника из числа инвалидов и лиц с ограниченными возможностями здоровья, формированию у него соответствующих социальных и профессиональных качеств, установок и потребностей к активному творческому труду, достижению высшего уровня профессионализма.</a:t>
            </a:r>
            <a:endParaRPr lang="ru-RU" sz="2400" spc="10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4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Трудоустройство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–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система организационных, экономических и правовых мер, направленных на обеспечение трудовой занятости, включая содействие в поиске и получении работы.</a:t>
            </a:r>
            <a:endParaRPr lang="ru-RU" sz="24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7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7DA1064-0DD2-4DF9-8EB4-C7C67861A547}"/>
              </a:ext>
            </a:extLst>
          </p:cNvPr>
          <p:cNvSpPr txBox="1"/>
          <p:nvPr/>
        </p:nvSpPr>
        <p:spPr>
          <a:xfrm>
            <a:off x="163629" y="0"/>
            <a:ext cx="11864742" cy="1135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rgbClr val="371682"/>
                </a:solidFill>
              </a:defRPr>
            </a:lvl1pPr>
          </a:lstStyle>
          <a:p>
            <a:pPr lvl="0">
              <a:lnSpc>
                <a:spcPct val="80000"/>
              </a:lnSpc>
            </a:pPr>
            <a:r>
              <a:rPr lang="ru-RU" dirty="0"/>
              <a:t>Правовая основа профориентационной работы с инвалидами, содействия трудоустройству и после дипломного сопровождения  лиц с ОВЗ и инвалидов в мире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CCD64B9-9E2F-4132-A31B-7BEFF730D98E}"/>
              </a:ext>
            </a:extLst>
          </p:cNvPr>
          <p:cNvSpPr/>
          <p:nvPr/>
        </p:nvSpPr>
        <p:spPr>
          <a:xfrm>
            <a:off x="163629" y="1108783"/>
            <a:ext cx="11864742" cy="5758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1. «Всеобщая декларация прав человека», принятая Генеральной Ассамблеей ООН 10.12.1948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2. «Декларация ООН о правах инвалидов», провозглашена Резолюцией 3447 (XXX) Генеральной Ассамблеи от 9.12.1975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3. «Всемирная программа действий в отношении инвалидов», принятая 3.12.1982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4. «Конвенция ООН о правах ребенка» от 20.11.1989г. (ратифицирована постановлением Верховного Совета СССР от 13.06.1990 г.).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5. «Всемирная декларация об образовании для всех», принятая в </a:t>
            </a:r>
            <a:r>
              <a:rPr lang="ru-RU" sz="2200" dirty="0" err="1">
                <a:ea typeface="Times New Roman" panose="02020603050405020304" pitchFamily="18" charset="0"/>
              </a:rPr>
              <a:t>Джонтьен</a:t>
            </a:r>
            <a:r>
              <a:rPr lang="ru-RU" sz="2200" dirty="0">
                <a:ea typeface="Times New Roman" panose="02020603050405020304" pitchFamily="18" charset="0"/>
              </a:rPr>
              <a:t>, 1990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6. Конвенция Международной организации труда № 142 «О профессиональной ориентации и профессиональной подготовке в области развития людских ресурсов» (Женева, 23.06.1975)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7. Рекомендация Международной организации труда № 150 о профессиональной ориентации и профессиональной подготовке в области развития людских ресурсов (Женева, 23.06.1975).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8. «Стандартные правила обеспечения равных возможностей для инвалидов», принятые Резолюцией 48/96 Генеральной Ассамблеи от 20 декабря 1993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 9. «</a:t>
            </a:r>
            <a:r>
              <a:rPr lang="ru-RU" sz="2200" dirty="0" err="1">
                <a:ea typeface="Times New Roman" panose="02020603050405020304" pitchFamily="18" charset="0"/>
              </a:rPr>
              <a:t>Саламанкская</a:t>
            </a:r>
            <a:r>
              <a:rPr lang="ru-RU" sz="2200" dirty="0">
                <a:ea typeface="Times New Roman" panose="02020603050405020304" pitchFamily="18" charset="0"/>
              </a:rPr>
              <a:t> декларация о принципах, политике и практической деятельности в сфере образования лиц с ограниченными возможностями здоровья», принятая в Саламанке, Испания, 7–10 июня 1994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10. «</a:t>
            </a:r>
            <a:r>
              <a:rPr lang="ru-RU" sz="2200" dirty="0" err="1">
                <a:ea typeface="Times New Roman" panose="02020603050405020304" pitchFamily="18" charset="0"/>
              </a:rPr>
              <a:t>Дакарские</a:t>
            </a:r>
            <a:r>
              <a:rPr lang="ru-RU" sz="2200" dirty="0">
                <a:ea typeface="Times New Roman" panose="02020603050405020304" pitchFamily="18" charset="0"/>
              </a:rPr>
              <a:t> рамки действий», принятые Всемирным форумом по образованию в 2000 г. </a:t>
            </a: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dirty="0">
                <a:ea typeface="Times New Roman" panose="02020603050405020304" pitchFamily="18" charset="0"/>
              </a:rPr>
              <a:t>11. «Конвенция о правах инвалидов» (принята резолюцией 61/106 Генеральной Ассамблеи ООН от 13 декабря 2006 г.).</a:t>
            </a:r>
          </a:p>
        </p:txBody>
      </p:sp>
    </p:spTree>
    <p:extLst>
      <p:ext uri="{BB962C8B-B14F-4D97-AF65-F5344CB8AC3E}">
        <p14:creationId xmlns:p14="http://schemas.microsoft.com/office/powerpoint/2010/main" val="383977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37EE694-48D4-47F4-8AEB-75F7D51A92E8}"/>
              </a:ext>
            </a:extLst>
          </p:cNvPr>
          <p:cNvSpPr/>
          <p:nvPr/>
        </p:nvSpPr>
        <p:spPr>
          <a:xfrm>
            <a:off x="879909" y="2532302"/>
            <a:ext cx="1043218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indent="342900" algn="just"/>
            <a:r>
              <a:rPr lang="ru-RU" sz="2400" dirty="0">
                <a:solidFill>
                  <a:prstClr val="black"/>
                </a:solidFill>
              </a:rPr>
              <a:t>«1. Каждый человек имеет право на труд, на свободный выбор работы, на справедливые и благоприятные условия труда и на защиту от безработицы.</a:t>
            </a:r>
          </a:p>
          <a:p>
            <a:pPr lvl="0" indent="342900" algn="just"/>
            <a:r>
              <a:rPr lang="ru-RU" sz="2400" dirty="0">
                <a:solidFill>
                  <a:prstClr val="black"/>
                </a:solidFill>
              </a:rPr>
              <a:t>2. Каждый человек, без какой-либо дискриминации, имеет право на равную оплату за равный труд.»…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03D4CC9-B52D-4F74-9005-479EE78F94C0}"/>
              </a:ext>
            </a:extLst>
          </p:cNvPr>
          <p:cNvSpPr/>
          <p:nvPr/>
        </p:nvSpPr>
        <p:spPr>
          <a:xfrm>
            <a:off x="721895" y="740154"/>
            <a:ext cx="1054928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371682"/>
                </a:solidFill>
              </a:rPr>
              <a:t>Всеобщая декларация прав человека», </a:t>
            </a:r>
          </a:p>
          <a:p>
            <a:pPr algn="ctr"/>
            <a:r>
              <a:rPr lang="ru-RU" sz="2800" b="1" dirty="0">
                <a:solidFill>
                  <a:srgbClr val="371682"/>
                </a:solidFill>
              </a:rPr>
              <a:t>принятая Генеральной Ассамблеей ООН 10.12.1948, Ст.23   </a:t>
            </a:r>
          </a:p>
        </p:txBody>
      </p:sp>
    </p:spTree>
    <p:extLst>
      <p:ext uri="{BB962C8B-B14F-4D97-AF65-F5344CB8AC3E}">
        <p14:creationId xmlns:p14="http://schemas.microsoft.com/office/powerpoint/2010/main" val="62091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0B3A894-8694-4120-B54E-8C6813289052}"/>
              </a:ext>
            </a:extLst>
          </p:cNvPr>
          <p:cNvSpPr/>
          <p:nvPr/>
        </p:nvSpPr>
        <p:spPr>
          <a:xfrm>
            <a:off x="335280" y="645590"/>
            <a:ext cx="11521440" cy="60160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Занятость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128. Правительствам следует … создать дополнительную структуру … обеспечивающие инвалидам, живущим в городах и сельских районах, равный доступ к производительной и приносящей доход деятельности на открытом рынке труда. ..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129. Предпринять «…различные меры: квотные системы стимулирования, преимущественное или целевое трудоустройство, предоставление займов или субсидий небольшим промысловым и кооперативным предприятиям, предоставление преимущественных контрактов или прав на производство, налоговые льготы, соблюдение договоров, или другие виды технической или финансовой помощи предприятиям, нанимающим рабочих-инвалидов».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131. …сотрудничество на всех уровнях между правительствами, предпринимателями и трудящимися для совместных действий по обеспечению более широких возможностей найма инвалидов: политика найма, меры по предотвращению травм и повреждений, содействие восстановлению трудоспособности, приспособление рабочих мест и содержания работы к их потребностям.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132. Эти услуги должны охватывать оценку профессиональной пригодности и консультации, профессиональную подготовку, трудоустройство и последующие меры. Для тех, кто …не может отвечать требованиям конкурентной занятости, следует организовывать патронажные предприятия: производственные мастерские, работа на дому, программы самостоятельной работы или объединение лиц с тяжелой степенью инвалидности в небольшие группы, работающие на особых условиях в рамках конкурентоспособной отрасли.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133. ..центральным и местным правительствам следует развивать занятость инвалидов в государственном секторе. Законы и постановления не должны без необходимости ставить преграды занятости инвалидов.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454F1E2-B51B-4E71-8776-FFA00C916F63}"/>
              </a:ext>
            </a:extLst>
          </p:cNvPr>
          <p:cNvSpPr/>
          <p:nvPr/>
        </p:nvSpPr>
        <p:spPr>
          <a:xfrm>
            <a:off x="335280" y="70324"/>
            <a:ext cx="1142679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371682"/>
                </a:solidFill>
              </a:rPr>
              <a:t>«Всемирная программа действий в отношении инвалидов», 3.12.1982 г. </a:t>
            </a:r>
          </a:p>
        </p:txBody>
      </p:sp>
    </p:spTree>
    <p:extLst>
      <p:ext uri="{BB962C8B-B14F-4D97-AF65-F5344CB8AC3E}">
        <p14:creationId xmlns:p14="http://schemas.microsoft.com/office/powerpoint/2010/main" val="355742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90CF75F-DACE-42EF-A36D-47D3B7727092}"/>
              </a:ext>
            </a:extLst>
          </p:cNvPr>
          <p:cNvSpPr/>
          <p:nvPr/>
        </p:nvSpPr>
        <p:spPr>
          <a:xfrm>
            <a:off x="219777" y="-7046"/>
            <a:ext cx="11739608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"Стандартные правила обеспечения равных возможностей для инвалидов« (приняты Генеральной Ассамблеей ООН 20.12.1993)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273641F-F1E3-4A6C-AC11-50394071370D}"/>
              </a:ext>
            </a:extLst>
          </p:cNvPr>
          <p:cNvSpPr/>
          <p:nvPr/>
        </p:nvSpPr>
        <p:spPr>
          <a:xfrm>
            <a:off x="213358" y="800316"/>
            <a:ext cx="11752445" cy="60576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ru-RU" sz="2200" b="1" i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Правило 7. Занятость </a:t>
            </a: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.. инвалиды должны получить меры, обеспечивающие: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80000"/>
              </a:lnSpc>
              <a:spcAft>
                <a:spcPts val="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недискриминационное законодательство; поддержку занятости на открытом рынке труда, в городской и сельской местности; профессиональную подготовку, стимулируемые квоты, резервируемое или целевое трудоустройство; предоставление ссуд или субсидий мелким предприятиям, заключение специальных контрактов и предоставление преимущественных прав на производство, налоговые льготы, гарантии соблюдения контрактов или оказание других видов технической или финансовой помощи предприятиям, нанимающим рабочих – инвалидов; побуждение нанимателей для создания инвалидам соответствующих условий; проектирование и приспособление доступных инвалидам рабочих мест и рабочих помещений; обучение и трудоустройство, а также постоянной поддержки, например, индивидуальной помощи и услуг переводчиков; преодоление негативного отношения и предрассудков к рабочим – инвалидам; создание благоприятных условий для трудоустройства инвалидов в государственном секторе; сотрудничество государства и организаций работников и нанимателей в реализации равноправной политики в области найма, продвижения по службе, улучшении условий труда, уровня заработной платы и пр. для инвалидов; создание для инвалидов, которые не могут устроиться на работу в условиях свободного рынка, небольших хозяйственных единиц, предоставляющих гарантированное …трудоустройство;  вовлечение инвалидов в разработку программ подготовки кадров и программ занятости в частном и неофициальном секторах; …создание возможностей для подготовки кадров и в области занятости, включая установление гибкого рабочего графика, неполного рабочего дня, разделение должностей, самостоятельную занятость инвалидов и соответствующий уход за ними.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3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300024C-0B0F-434E-B0BB-8F7E17F4E481}"/>
              </a:ext>
            </a:extLst>
          </p:cNvPr>
          <p:cNvSpPr/>
          <p:nvPr/>
        </p:nvSpPr>
        <p:spPr>
          <a:xfrm>
            <a:off x="298384" y="141427"/>
            <a:ext cx="11636941" cy="7903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>
                <a:solidFill>
                  <a:srgbClr val="371682"/>
                </a:solidFill>
              </a:rPr>
              <a:t>«Конвенция о правах инвалидов» (принята резолюцией 61/106 Генеральной Ассамблеи ООН от 13 декабря 2006 г.). Статья 27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B3157B-474B-423D-99D0-EC6F85971C5D}"/>
              </a:ext>
            </a:extLst>
          </p:cNvPr>
          <p:cNvSpPr/>
          <p:nvPr/>
        </p:nvSpPr>
        <p:spPr>
          <a:xfrm>
            <a:off x="298384" y="1006788"/>
            <a:ext cx="11636942" cy="57581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b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Труд и занятость. 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Государства-участники признают право инвалидов на труд наравне с другими; 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запрещение дискриминации по признаку инвалидности в отношении всех форм занятости, условий приема на работу, её сохранения, продвижения по службе ...;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справедливые и благоприятные условия труда, равные возможности и равное вознаграждение за труд равной ценности, безопасные и здоровые условия труда…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…возможность эффективного доступа к общим программам технической и профессиональной ориентации, службам трудоустройства и профессиональному и непрерывному обучению;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расширение на рынке труда возможностей для трудоустройства инвалидов;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расширение возможностей для индивидуальной трудовой деятельности, предпринимательства, развития кооперативов и организации собственного дела;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наем инвалидов в государственном секторе;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стимулирование найма инвалидов в частном секторе с помощью надлежащих стратегий и мер, которые могут включать программы позитивных действий, стимулы и другие меры;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обеспечение инвалидам разумного приспособления рабочего места;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поощрение приобретения инвалидами опыта работы в условиях открытого рынка труда;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2200" i="1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2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поощрение программ профессиональной и квалификационной реабилитации, сохранения рабочих мест и возвращения на работу для инвалидов.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19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3135</Words>
  <Application>Microsoft Office PowerPoint</Application>
  <PresentationFormat>Произвольный</PresentationFormat>
  <Paragraphs>225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2_Тема Office</vt:lpstr>
      <vt:lpstr>«ОРГАНИЗАЦИОННЫЕ И ПСИХОЛОГО-ПЕДАГОГИЧЕСКИЕ ОСНОВЫ ИНКЛЮЗИВНОГО ВЫСШЕГО ОБРАЗОВАНИЯ»</vt:lpstr>
      <vt:lpstr>Нормативно-правовое обеспечение профоориентации, содействия трудоустройству и постдипломного сопровождения лиц с ОВЗ и инвалидностью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рабочему месту инвалида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Нормативно-правовая база трудоустройства инвалидов в СПБ</vt:lpstr>
      <vt:lpstr>Мероприятия по содействию трудоустройству в СПб</vt:lpstr>
      <vt:lpstr>Квотирование рабочих мест для инвалидов </vt:lpstr>
      <vt:lpstr>Доля работающих инвалидов  трудоспособного возраста в Санкт-Петербурге</vt:lpstr>
      <vt:lpstr>Потенциал трудоустройства инвалидов</vt:lpstr>
      <vt:lpstr>Квотирование рабочих мест для инвалидов </vt:lpstr>
      <vt:lpstr>Меры стимулирования работодателей</vt:lpstr>
      <vt:lpstr>Содействие трудоустройству</vt:lpstr>
      <vt:lpstr>Временная занятость</vt:lpstr>
      <vt:lpstr>По данным исследований, основными проблемами при трудоустройстве выпускников с инвалидностью являются: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Непрерывная профессионализация</dc:title>
  <dc:creator>Наталья Мюллер</dc:creator>
  <cp:lastModifiedBy>user0</cp:lastModifiedBy>
  <cp:revision>61</cp:revision>
  <dcterms:created xsi:type="dcterms:W3CDTF">2019-11-12T19:01:25Z</dcterms:created>
  <dcterms:modified xsi:type="dcterms:W3CDTF">2019-12-02T07:37:34Z</dcterms:modified>
</cp:coreProperties>
</file>