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  <p:sldMasterId id="2147483780" r:id="rId2"/>
    <p:sldMasterId id="2147483792" r:id="rId3"/>
    <p:sldMasterId id="2147483804" r:id="rId4"/>
    <p:sldMasterId id="2147483821" r:id="rId5"/>
  </p:sldMasterIdLst>
  <p:notesMasterIdLst>
    <p:notesMasterId r:id="rId32"/>
  </p:notesMasterIdLst>
  <p:sldIdLst>
    <p:sldId id="349" r:id="rId6"/>
    <p:sldId id="348" r:id="rId7"/>
    <p:sldId id="342" r:id="rId8"/>
    <p:sldId id="283" r:id="rId9"/>
    <p:sldId id="298" r:id="rId10"/>
    <p:sldId id="285" r:id="rId11"/>
    <p:sldId id="300" r:id="rId12"/>
    <p:sldId id="301" r:id="rId13"/>
    <p:sldId id="275" r:id="rId14"/>
    <p:sldId id="299" r:id="rId15"/>
    <p:sldId id="284" r:id="rId16"/>
    <p:sldId id="288" r:id="rId17"/>
    <p:sldId id="289" r:id="rId18"/>
    <p:sldId id="310" r:id="rId19"/>
    <p:sldId id="311" r:id="rId20"/>
    <p:sldId id="312" r:id="rId21"/>
    <p:sldId id="334" r:id="rId22"/>
    <p:sldId id="314" r:id="rId23"/>
    <p:sldId id="315" r:id="rId24"/>
    <p:sldId id="274" r:id="rId25"/>
    <p:sldId id="336" r:id="rId26"/>
    <p:sldId id="337" r:id="rId27"/>
    <p:sldId id="338" r:id="rId28"/>
    <p:sldId id="340" r:id="rId29"/>
    <p:sldId id="347" r:id="rId30"/>
    <p:sldId id="33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544"/>
    <a:srgbClr val="447C5D"/>
    <a:srgbClr val="152928"/>
    <a:srgbClr val="275F4C"/>
    <a:srgbClr val="1C3427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81" d="100"/>
          <a:sy n="81" d="100"/>
        </p:scale>
        <p:origin x="-306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E6B22-988A-4E6E-8C36-8B4BA8CB748E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65D4A-F814-4FCC-A784-1B4E800D0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12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Ст.1, ст.2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Федерального закона от 24.11.1995 N 181-ФЗ (ред. от 23.02.2013)</a:t>
            </a:r>
            <a:b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"О социальной защите инвалидов в Российской Федерации"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E007D-FE29-47B4-BC40-C9A31F01E275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66254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67AF17-60D8-4070-908E-4E7C3DCC252A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172122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E5614E-DE32-4F88-BB34-024D20E9E297}" type="slidenum">
              <a:rPr lang="ru-RU" altLang="ru-RU" sz="1200"/>
              <a:pPr eaLnBrk="1" hangingPunct="1"/>
              <a:t>19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14887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FADC-1B05-4E84-9DB3-E146ABE95F3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EFA7-F45F-4BB8-8253-622E4A461A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541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FADC-1B05-4E84-9DB3-E146ABE95F3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EFA7-F45F-4BB8-8253-622E4A461A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25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FADC-1B05-4E84-9DB3-E146ABE95F3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EFA7-F45F-4BB8-8253-622E4A461A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54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FADC-1B05-4E84-9DB3-E146ABE95F3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EFA7-F45F-4BB8-8253-622E4A461A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376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FADC-1B05-4E84-9DB3-E146ABE95F3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EFA7-F45F-4BB8-8253-622E4A461A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1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FADC-1B05-4E84-9DB3-E146ABE95F3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EFA7-F45F-4BB8-8253-622E4A461A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662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FADC-1B05-4E84-9DB3-E146ABE95F3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EFA7-F45F-4BB8-8253-622E4A461A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305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FADC-1B05-4E84-9DB3-E146ABE95F3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EFA7-F45F-4BB8-8253-622E4A461A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66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FADC-1B05-4E84-9DB3-E146ABE95F3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EFA7-F45F-4BB8-8253-622E4A461A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30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FADC-1B05-4E84-9DB3-E146ABE95F3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EFA7-F45F-4BB8-8253-622E4A461A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319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FADC-1B05-4E84-9DB3-E146ABE95F3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6EFA7-F45F-4BB8-8253-622E4A461A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037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9E14-EDA3-4704-9B7E-654935D1D00E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C597A-103C-4059-B759-AF59B4CAE0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12384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CD314-57B4-4542-8710-E5BC0A930B07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C9EBD-F6DE-4A72-BF24-690BBD7EC8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59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11C37-CB75-42FD-BBC2-46999FF1CC4F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8B3A8-0DC9-4530-BA9D-459586F2F0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19182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B769-D3E3-47AA-B725-4DEBD58B4831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D989A-9E53-4456-A7AA-4187804138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9189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71AAC-B307-4B48-9D65-6315709288FA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EEF7F-F7BA-4439-91C8-4FDFDFA27B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27632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A771-F826-4100-A98B-471F52DDCE17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F6568-201D-4B4F-87D4-7AB79A6156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5215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B708-A567-4781-9ABB-CD15256686AC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57E61-291C-4C7D-8B45-29609CDABB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477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235A8-8E93-4554-8F08-CF027DF95DCD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01C5E-B301-4490-8E09-07187F1773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23587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BC68C-68F5-4FDF-98EE-C9323F6F8AF9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79F45-45E7-4312-A054-183E4157CD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86784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D292E-5F15-412D-9A6E-096F605C3AAC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62580-A4BA-4813-B300-4E2C81BEDF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67901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8F62-BCA4-445B-AD54-27E5839D36BC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A2063-53FA-465B-A3EA-D633BF595C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43585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0975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2508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930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050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2044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52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940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180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323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7708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52872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7720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548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442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2605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5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9FA3CA-99E3-481F-BEE1-97812C262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78E8F88-A611-45D1-8F0B-7EB2E2AF8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1E58B2-E92F-4A4A-BD8C-A076C906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015B6A-01F1-43ED-A060-884AC1378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265709-1AE4-4A1F-8D87-4C985F10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5161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0A3776-5F4B-4292-9694-7CCEA04C3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066CC2-010C-46CE-B677-47D6F34AE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1CECE6-64E0-49E3-BF5A-13A9CFA2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7265C7-0DF2-47F3-9528-0AD0D35D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37F1B86-4D53-4961-A970-94F51F3FD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464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C85A8A-25F6-4212-907D-5E1C9D2FC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78EBECF-2284-49EA-9E13-DA86C6804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4FEA99-D77B-4B5F-ACC1-FAE390A2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AE7270-FBB1-4C95-BEBC-A6D72962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A44A99-29A6-455B-B319-A702B0B2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515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7F5B8F-4C8B-488E-8E2F-BF6FAE02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30DAF8-5ACE-4163-B580-25A980AEA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B88DC0C-7218-4364-9CA1-02112EF2C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CEC3BAC-889B-4F80-B85F-3BAFC11ED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21BC91B-A677-4A76-82FD-19F802FD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FB5563A-A328-41AC-BEA4-30C4657C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280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6943E1-A64D-4F44-9BEB-3BA7B0E94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C249F1-5F37-43FF-B05B-3C2D1532B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3F3A7B5-0087-42C1-90F3-E04C13D5A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1D8CC59-1A48-4676-BFC0-A7992E04B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52914D8-2197-4432-997A-8BBB695A0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CBCA067-C531-4746-8F08-93D02D0BF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EFE23B5-0D4E-43FD-AAED-A8C66A1E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9F69A21-25D3-4228-A434-8D3FC85B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0439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736281-7D3E-46EB-8AFC-0FD62397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1232E40-FFAE-4699-A6DA-D6A75678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7CB6444-4B17-400E-995D-04F64B67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B8F0DC5-F03C-4A00-87DE-EF919C98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4524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665135D-D986-40F1-BF7B-566463E7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78FC0E2-398E-4642-895E-F6CAA17D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32B0995-0C02-4C66-AEBC-FE5FC683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9429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5F96AD-45BA-443E-A0D9-69F2B355D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1E6DFD-0D03-4545-8BE9-1F48606FA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6D8C798-D113-4E27-8ACC-1CD76D080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0DCAE39-AD9C-4CB2-BC38-FAB2073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E6DC28F-5BAE-4AFE-966F-B6E1E061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58272BB-62E5-42B7-B5A5-C10C7A43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2418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798FF3-F960-44D5-B116-46081EA83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B5A5BCE-05EE-4C63-A8BC-334210FF6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552CEDC-5636-4E4D-984E-F045AEEB1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C365CE-D360-45EB-B363-AA852F2B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DF3E01-6D99-4D41-86CB-40F977AF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AFAC970-5C0F-4A55-A676-39CE6CE2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6704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EEEC61-054B-4C95-B0C0-A923C0D87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D60B29-CA5E-4934-9BBB-CA9629744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C1468E-83D2-430F-AE6E-F38A74BE9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3625D5B-185B-4C11-93FE-5E7CCB2D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5709ED-DF54-462F-A198-3C416DD4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1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6E9B84C-294F-4493-8DAA-7E57E7CE7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CBA596E-A53A-48A5-B13E-A1AEAEE6A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13E40C-9C9C-4F50-B383-F55B9B23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F2E531-140A-4E0B-93C8-0C445306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FDA1B3-04F9-4FDB-9555-D2D775DB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07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FADC-1B05-4E84-9DB3-E146ABE95F3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6EFA7-F45F-4BB8-8253-622E4A461A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0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70245B-64EA-425C-8E62-053671451495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F8C698F-0AC3-48FC-8E26-7FF8D6001F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6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8C54-5490-4C3B-BF62-CC65AC17C6F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F524C3-EB95-4615-BE9A-825FC1B83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3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621238-686C-4553-89A1-82827B4D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33D49AC-11F0-44B4-8576-9572FFFED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76BF3B-D6C6-41B6-9818-4DCE900E6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4938BA-7782-47D9-8686-682F88237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FABB41-7C54-4787-8A83-A6EAC632E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9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1393249"/>
            <a:ext cx="10972800" cy="1693957"/>
          </a:xfrm>
        </p:spPr>
        <p:txBody>
          <a:bodyPr/>
          <a:lstStyle/>
          <a:p>
            <a:r>
              <a:rPr lang="ru-RU" sz="2800" b="1" dirty="0" smtClean="0"/>
              <a:t>«ОРГАНИЗАЦИОННЫЕ И ПСИХОЛОГО-ПЕДАГОГИЧЕСКИЕ ОСНОВЫ </a:t>
            </a:r>
            <a:r>
              <a:rPr lang="ru-RU" sz="2800" b="1" dirty="0"/>
              <a:t>ИНКЛЮЗИВНОГО ВЫСШЕГО </a:t>
            </a:r>
            <a:r>
              <a:rPr lang="ru-RU" sz="2800" b="1" dirty="0" smtClean="0"/>
              <a:t>ОБРАЗОВАНИЯ»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609600" y="3111691"/>
            <a:ext cx="10972800" cy="301447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dirty="0"/>
              <a:t>Дополнительная профессиональная программа повышения квалификации</a:t>
            </a:r>
          </a:p>
          <a:p>
            <a:pPr marL="46037" indent="0" algn="ctr">
              <a:buNone/>
            </a:pPr>
            <a:r>
              <a:rPr lang="ru-RU" sz="2000" dirty="0" smtClean="0"/>
              <a:t>18.11.2019-07.12.2019</a:t>
            </a:r>
          </a:p>
          <a:p>
            <a:pPr marL="46037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ru-RU" altLang="ru-RU" sz="2000" b="1" dirty="0" smtClean="0">
                <a:solidFill>
                  <a:schemeClr val="tx1"/>
                </a:solidFill>
              </a:rPr>
              <a:t>Тема: </a:t>
            </a:r>
            <a:r>
              <a:rPr lang="ru-RU" altLang="ru-RU" sz="2000" b="1" dirty="0" smtClean="0"/>
              <a:t>Законодательная база инклюзивного </a:t>
            </a:r>
            <a:r>
              <a:rPr lang="ru-RU" altLang="ru-RU" sz="2000" b="1" smtClean="0"/>
              <a:t>высшего образования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184" y="73026"/>
            <a:ext cx="93768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3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026" y="69283"/>
            <a:ext cx="11847444" cy="445635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26800" indent="-22680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социальной защите инвалидов в РФ» от 24 ноября 1995 г. N 181-ФЗ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278" y="529473"/>
            <a:ext cx="11847444" cy="6328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lvl1pPr indent="3429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ИПРА</a:t>
            </a:r>
            <a:r>
              <a:rPr lang="ru-RU" altLang="ru-RU" sz="22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ru-RU" altLang="ru-RU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абилитация</a:t>
            </a:r>
            <a:r>
              <a:rPr lang="ru-RU" altLang="ru-RU" sz="2200" dirty="0">
                <a:solidFill>
                  <a:srgbClr val="000000"/>
                </a:solidFill>
                <a:latin typeface="Calibri" panose="020F0502020204030204" pitchFamily="34" charset="0"/>
              </a:rPr>
              <a:t> - …формирование отсутствовавших …способностей инвалидов к бытовой, общественной, профессиональной и иной деятельности).  (Ст. 8-9)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Ст.14. Обеспечение беспрепятственного доступа инвалидов к информации.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Ст.15. Обеспечение беспрепятственного доступа инвалидов к объектам социальной, инженерной и транспортной инфраструктур</a:t>
            </a:r>
            <a:r>
              <a:rPr lang="ru-RU" altLang="ru-RU" sz="22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Статья 15.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.. организации независимо от их организационно-правовых форм обеспечивают инвалидам (включая инвалидов, использующих кресла-коляски и собак-проводников):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1) условия для беспрепятственного доступа к объектам социальной, инженерной и транспортной инфраструктур … и к предоставляемым в них услугам;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3) возможность самостоятельного передвижения по территории,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4) сопровождение инвалидов … и оказание им помощи на объектах …;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5) надлежащее размещение оборудования и носителей информации…с учетом их  ОЖД;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6) дублирование необходимой для инвалидов звуковой и зрительной информации, … знаками, выполненными рельефно-точечным шрифтом Брайля, допуск сурдопереводчика и </a:t>
            </a:r>
            <a:r>
              <a:rPr lang="ru-RU" altLang="ru-RU" sz="2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тифлосурдопереводчика</a:t>
            </a:r>
            <a:r>
              <a:rPr lang="ru-RU" altLang="ru-RU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7) допуск на объекты социальной, инженерной и транспортной инфраструктур собаки-проводника при наличии документа, подтверждающего ее специальное обучение;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8) оказание работниками организаций, предоставляющих услуги, помощи инвалидам …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altLang="ru-RU" sz="22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В случаях, если существующие объекты социальной, инженерной и транспортной инфраструктур невозможно полностью приспособить с учетом потребностей инвалидов  … когда это возможно, обеспечить предоставление необходимых услуг по месту жительства инвалида или в дистанционном режиме.</a:t>
            </a:r>
          </a:p>
        </p:txBody>
      </p:sp>
    </p:spTree>
    <p:extLst>
      <p:ext uri="{BB962C8B-B14F-4D97-AF65-F5344CB8AC3E}">
        <p14:creationId xmlns:p14="http://schemas.microsoft.com/office/powerpoint/2010/main" val="837484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808" y="178062"/>
            <a:ext cx="11471640" cy="445635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законодательные и  нормативные акты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0180" y="838714"/>
            <a:ext cx="11471640" cy="576422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26800" indent="-226800" algn="just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sz="2200" dirty="0"/>
              <a:t>Письмо Минобрнауки России от 16.04.2014 N 05-785 "О направлении методических рекомендаций по организации образовательного процесса для обучения инвалидов"</a:t>
            </a:r>
          </a:p>
          <a:p>
            <a:pPr marL="0" indent="0" algn="just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dirty="0"/>
              <a:t>(вместе с "Методическими рекомендациями по организации образовательного процесса для обучения инвалидов и лиц с ограниченными возможностями здоровья в образовательных организациях высшего образования, в том числе оснащенности образовательного процесса", утв. Минобрнауки России 08.04.2014 N АК-44/05вн);</a:t>
            </a:r>
          </a:p>
          <a:p>
            <a:pPr marR="762000" algn="just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  <a:defRPr/>
            </a:pPr>
            <a:r>
              <a:rPr lang="ru-RU" sz="2200" dirty="0"/>
              <a:t>Приказ Минобрнауки </a:t>
            </a:r>
            <a:r>
              <a:rPr lang="ru-RU" sz="2200" dirty="0" err="1"/>
              <a:t>РФот</a:t>
            </a:r>
            <a:r>
              <a:rPr lang="ru-RU" sz="2200" dirty="0"/>
              <a:t> 5.04.2017 г. N 301 «Порядок организации и осуществления образовательной деятельности по образовательным программам высшего образования -  программам бакалавриата, программам специалитета, программам магистратуры»;</a:t>
            </a:r>
          </a:p>
          <a:p>
            <a:pPr marR="762000" algn="just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  <a:defRPr/>
            </a:pPr>
            <a:r>
              <a:rPr lang="ru-RU" sz="2200" dirty="0"/>
              <a:t>Др.</a:t>
            </a:r>
          </a:p>
          <a:p>
            <a:pPr marL="226800" indent="-226800" algn="just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sz="2200" b="1" dirty="0">
                <a:solidFill>
                  <a:srgbClr val="002060"/>
                </a:solidFill>
              </a:rPr>
              <a:t>Приказы:</a:t>
            </a:r>
          </a:p>
          <a:p>
            <a:pPr marL="226800" indent="-226800" algn="just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  <a:defRPr/>
            </a:pPr>
            <a:r>
              <a:rPr lang="ru-RU" sz="2200" dirty="0"/>
              <a:t>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помощи. Приказ </a:t>
            </a:r>
            <a:r>
              <a:rPr lang="ru-RU" sz="2200" dirty="0" err="1"/>
              <a:t>Минобрнауки</a:t>
            </a:r>
            <a:r>
              <a:rPr lang="ru-RU" sz="2200" dirty="0"/>
              <a:t> России от 09.11.2015 № 1309</a:t>
            </a:r>
          </a:p>
          <a:p>
            <a:pPr marL="226800" indent="-226800" algn="just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  <a:defRPr/>
            </a:pPr>
            <a:r>
              <a:rPr lang="ru-RU" sz="2200" dirty="0"/>
              <a:t>Об утверждении Плана мероприятий («дорожной карты») Министерства образования и науки Российской Федерации по повышению значений показателей доступности для инвалидов объектов и предоставляемых на них услуг в  сфере образования. Приказ </a:t>
            </a:r>
            <a:r>
              <a:rPr lang="ru-RU" sz="2200" dirty="0" err="1"/>
              <a:t>Минобрнауки</a:t>
            </a:r>
            <a:r>
              <a:rPr lang="ru-RU" sz="2200" dirty="0"/>
              <a:t> России от 09.11.2015 № 1309 от 02.12.2015 № 1399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358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295" y="1637501"/>
            <a:ext cx="11595651" cy="46628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defRPr/>
            </a:pPr>
            <a:r>
              <a:rPr lang="ru-RU" sz="2200" b="1" i="1" kern="0" dirty="0">
                <a:solidFill>
                  <a:srgbClr val="26282F"/>
                </a:solidFill>
                <a:latin typeface="Arial"/>
                <a:cs typeface="Arial" charset="0"/>
              </a:rPr>
              <a:t>Содержат разделы с рекомендациями</a:t>
            </a:r>
          </a:p>
          <a:p>
            <a:pPr marL="285750" indent="-285750" defTabSz="914400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ru-RU" sz="2200" b="1" kern="0" dirty="0">
                <a:solidFill>
                  <a:srgbClr val="1C34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 charset="0"/>
              </a:rPr>
              <a:t>Организационными: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создание ОУ ВПО структурного подразделения инклюзивного образования, 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ведение специализированного учета.</a:t>
            </a:r>
            <a:endParaRPr lang="ru-RU" sz="2200" b="1" kern="0" dirty="0">
              <a:solidFill>
                <a:srgbClr val="26282F"/>
              </a:solidFill>
              <a:latin typeface="Arial"/>
              <a:cs typeface="Arial" charset="0"/>
            </a:endParaRPr>
          </a:p>
          <a:p>
            <a:pPr marL="285750" indent="-285750" defTabSz="914400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ru-RU" sz="2200" b="1" kern="0" dirty="0">
                <a:solidFill>
                  <a:srgbClr val="1C34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 charset="0"/>
              </a:rPr>
              <a:t>по кадровому обеспечению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введение в штат должностей:  </a:t>
            </a:r>
            <a:r>
              <a:rPr lang="ru-RU" sz="2200" kern="0" dirty="0" err="1">
                <a:solidFill>
                  <a:srgbClr val="26282F"/>
                </a:solidFill>
                <a:latin typeface="Arial"/>
                <a:cs typeface="Arial" charset="0"/>
              </a:rPr>
              <a:t>тьютора</a:t>
            </a: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, педагога-психолога, социального педагога (социального работника),  специалиста по специальным техническим и программным средствам обучения инвалидов и др.;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kern="0" dirty="0">
                <a:latin typeface="Arial"/>
                <a:cs typeface="Arial" charset="0"/>
              </a:rPr>
              <a:t>обучение сотрудников вуза работе с инвалидами.</a:t>
            </a:r>
          </a:p>
          <a:p>
            <a:pPr marL="285750" indent="-285750" defTabSz="914400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ru-RU" sz="2200" b="1" kern="0" dirty="0">
                <a:solidFill>
                  <a:srgbClr val="1C34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 charset="0"/>
              </a:rPr>
              <a:t>по работе с абитуриентами-инвалидами и абитуриентами с ОВЗ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организация  </a:t>
            </a:r>
            <a:r>
              <a:rPr lang="ru-RU" sz="2200" kern="0" dirty="0" err="1">
                <a:solidFill>
                  <a:srgbClr val="26282F"/>
                </a:solidFill>
                <a:latin typeface="Arial"/>
                <a:cs typeface="Arial" charset="0"/>
              </a:rPr>
              <a:t>довузовской</a:t>
            </a: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 подготовки</a:t>
            </a:r>
          </a:p>
          <a:p>
            <a:pPr marL="285750" indent="-285750" defTabSz="914400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ru-RU" sz="2200" b="1" kern="0" dirty="0">
                <a:solidFill>
                  <a:srgbClr val="1C34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 charset="0"/>
              </a:rPr>
              <a:t>по доступности зданий для инвалидов и лиц с ОВЗ: 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с нарушениями зрения; 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с нарушениями слуха; 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с ограничением двигательных функций.</a:t>
            </a:r>
            <a:endParaRPr lang="ru-RU" sz="2200" b="1" kern="0" dirty="0">
              <a:solidFill>
                <a:srgbClr val="26282F"/>
              </a:solidFill>
              <a:latin typeface="Arial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297" y="76132"/>
            <a:ext cx="11595649" cy="1380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lang="ru-RU" sz="2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Методические рекомендации по организации образовательного процесса для обучения инвалидов и лиц с ОВЗ  в образовательных организациях высшего образования, в том числе оснащенности образовательного процесса (утв. Минобрнауки России 08.04.2014 АК-44/05вн)</a:t>
            </a:r>
            <a:endParaRPr lang="ru-RU" sz="2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5735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46" y="1644949"/>
            <a:ext cx="11608904" cy="49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defRPr/>
            </a:pPr>
            <a:r>
              <a:rPr lang="ru-RU" sz="2200" b="1" i="1" kern="0" dirty="0">
                <a:solidFill>
                  <a:srgbClr val="002060"/>
                </a:solidFill>
                <a:latin typeface="Arial"/>
                <a:cs typeface="Arial" charset="0"/>
              </a:rPr>
              <a:t>Содержат разделы с рекомендациями</a:t>
            </a:r>
          </a:p>
          <a:p>
            <a:pPr marL="285750" indent="-285750" defTabSz="914400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ru-RU" sz="2200" b="1" kern="0" dirty="0">
                <a:solidFill>
                  <a:srgbClr val="275F4C"/>
                </a:solidFill>
                <a:latin typeface="Arial"/>
                <a:cs typeface="Arial" charset="0"/>
              </a:rPr>
              <a:t>по материально-техническому обеспечению ОУ, позволяющим обучаться лицам с различными нарушениями: системы беспроводной передачи звука, </a:t>
            </a:r>
            <a:r>
              <a:rPr lang="ru-RU" sz="2200" b="1" kern="0" dirty="0" err="1">
                <a:solidFill>
                  <a:srgbClr val="275F4C"/>
                </a:solidFill>
                <a:latin typeface="Arial"/>
                <a:cs typeface="Arial" charset="0"/>
              </a:rPr>
              <a:t>тифлотехнические</a:t>
            </a:r>
            <a:r>
              <a:rPr lang="ru-RU" sz="2200" b="1" kern="0" dirty="0">
                <a:solidFill>
                  <a:srgbClr val="275F4C"/>
                </a:solidFill>
                <a:latin typeface="Arial"/>
                <a:cs typeface="Arial" charset="0"/>
              </a:rPr>
              <a:t> средства и т.п. </a:t>
            </a:r>
          </a:p>
          <a:p>
            <a:pPr marL="285750" indent="-285750" defTabSz="914400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ru-RU" sz="2200" b="1" kern="0" dirty="0">
                <a:solidFill>
                  <a:srgbClr val="275F4C"/>
                </a:solidFill>
                <a:latin typeface="Arial"/>
                <a:cs typeface="Arial" charset="0"/>
              </a:rPr>
              <a:t>по адаптации образовательных программ и учебно-методическому обеспечению образовательного процесса для инвалидов и ЛОВЗ, наличие в вариативной  части: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дисциплины социально-гуманитарного характера;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профессионализирующего профиля;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коррекции коммуникативных умений;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kern="0" dirty="0">
                <a:solidFill>
                  <a:srgbClr val="26282F"/>
                </a:solidFill>
                <a:latin typeface="Arial"/>
                <a:cs typeface="Arial" charset="0"/>
              </a:rPr>
              <a:t>индивидуальный  график обучения и возможность увеличения срока обучения на один год.</a:t>
            </a:r>
          </a:p>
          <a:p>
            <a:pPr marL="285750" indent="-285750" defTabSz="914400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ru-RU" sz="2200" b="1" kern="0" dirty="0">
                <a:solidFill>
                  <a:srgbClr val="275F4C"/>
                </a:solidFill>
                <a:latin typeface="Arial"/>
                <a:cs typeface="Arial" charset="0"/>
              </a:rPr>
              <a:t>по  организации образовательного процесса с применением ЭО и ДОТ</a:t>
            </a:r>
          </a:p>
          <a:p>
            <a:pPr marL="285750" indent="-285750" defTabSz="914400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ru-RU" sz="2200" b="1" kern="0" dirty="0">
                <a:solidFill>
                  <a:srgbClr val="275F4C"/>
                </a:solidFill>
                <a:latin typeface="Arial"/>
                <a:cs typeface="Arial" charset="0"/>
              </a:rPr>
              <a:t>по комплексному сопровождению образовательного процесса и </a:t>
            </a:r>
            <a:r>
              <a:rPr lang="ru-RU" sz="2200" b="1" kern="0" dirty="0" err="1">
                <a:solidFill>
                  <a:srgbClr val="275F4C"/>
                </a:solidFill>
                <a:latin typeface="Arial"/>
                <a:cs typeface="Arial" charset="0"/>
              </a:rPr>
              <a:t>здоровьесбережению</a:t>
            </a:r>
            <a:r>
              <a:rPr lang="ru-RU" sz="2200" b="1" kern="0" dirty="0">
                <a:solidFill>
                  <a:srgbClr val="275F4C"/>
                </a:solidFill>
                <a:latin typeface="Arial"/>
                <a:cs typeface="Arial" charset="0"/>
              </a:rPr>
              <a:t>: психолого-педагогическое, медицинское и социальное сопровождение.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1379" y="115889"/>
            <a:ext cx="11688696" cy="1380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lvl="0" defTabSz="91440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defRPr sz="2400" b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ru-RU" sz="2600" dirty="0"/>
              <a:t> Методические рекомендации по организации образовательного процесса для обучения инвалидов и лиц с ОВЗ  в образовательных организациях высшего образования, в том числе оснащенности образовательного процесса (утв. Минобрнауки России 08.04.2014 АК-44/05вн)</a:t>
            </a:r>
          </a:p>
        </p:txBody>
      </p:sp>
    </p:spTree>
    <p:extLst>
      <p:ext uri="{BB962C8B-B14F-4D97-AF65-F5344CB8AC3E}">
        <p14:creationId xmlns:p14="http://schemas.microsoft.com/office/powerpoint/2010/main" val="580732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7" y="151571"/>
            <a:ext cx="11665819" cy="86870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charset="0"/>
              </a:rPr>
              <a:t>Приказ от 09.11.2015 г. № 1309 «Об утверждении Порядка обеспечения условий доступности для инвалидов объектов и предоставляемых услуг в сфере образования,  </a:t>
            </a:r>
            <a:br>
              <a:rPr lang="ru-RU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charset="0"/>
              </a:rPr>
            </a:br>
            <a:r>
              <a:rPr lang="ru-RU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charset="0"/>
              </a:rPr>
              <a:t>а также оказания им при этом необходимой помощи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507" y="1185586"/>
            <a:ext cx="11665819" cy="5355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lvl1pPr indent="4572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ru-RU" altLang="ru-RU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anose="02020603050405020304" pitchFamily="18" charset="0"/>
              </a:rPr>
              <a:t>Доступность объектов: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2. </a:t>
            </a:r>
            <a:r>
              <a:rPr lang="ru-RU" altLang="ru-RU" sz="2000" dirty="0">
                <a:solidFill>
                  <a:srgbClr val="006666"/>
                </a:solidFill>
                <a:latin typeface="+mn-lt"/>
                <a:cs typeface="Times New Roman" panose="02020603050405020304" pitchFamily="18" charset="0"/>
              </a:rPr>
              <a:t>Инструктирование или обучение специалистов</a:t>
            </a: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, работающих с инвалидами по вопросам, связанным с обеспечением доступности для инвалидов объектов и услуг в сфере образования с учетом имеющихся у них стойких расстройств функций организма и ограничений жизнедеятельности.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3 Создание инвалидам следующих условий доступности объектов: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а) возможность беспрепятственного входа в объекты и выхода из них;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б) возможность самостоятельного передвижения по территории, в том числе с помощью работников объекта, .., </a:t>
            </a:r>
            <a:r>
              <a:rPr lang="ru-RU" altLang="ru-RU" sz="2000" dirty="0" err="1">
                <a:latin typeface="+mn-lt"/>
                <a:cs typeface="Times New Roman" panose="02020603050405020304" pitchFamily="18" charset="0"/>
              </a:rPr>
              <a:t>ассистивных</a:t>
            </a: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 и вспомогательных технологий, а также сменного кресла-коляски;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в) возможность посадки в транспортное средство и высадки из него перед входом в объект, в том числе с использованием кресла-коляски и, при необходимости, с помощью работников объекта;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г) сопровождение инвалидов, имеющих стойкие нарушения функции зрения, и возможность самостоятельного передвижения по территории объекта;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д) содействие инвалиду при входе в объект и выходе из него, информирование инвалида о доступных маршрутах общественного транспорта;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е) надлежащее размещение носителей информации, … в том числе дублирование необходимой для получения услуги звуковой и зрительной информации, … знаками, выполненными рельефно-точечным шрифтом Брайля и на контрастном фоне;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dirty="0">
                <a:latin typeface="+mn-lt"/>
                <a:cs typeface="Times New Roman" panose="02020603050405020304" pitchFamily="18" charset="0"/>
              </a:rPr>
              <a:t>ж) обеспечение допуска на объект, в котором предоставляются услуги, собаки-проводника при наличии документа, подтверждающего ее специальное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2366050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645" y="150328"/>
            <a:ext cx="11966711" cy="85669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charset="0"/>
              </a:rPr>
              <a:t>Приказ от 09.11.2015 г. № 1309 «Об утверждении Порядка обеспечения условий доступности для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инвалидов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charset="0"/>
              </a:rPr>
              <a:t> объектов и предоставляемых услуг в сфере образования, 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charset="0"/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charset="0"/>
              </a:rPr>
              <a:t>а также оказания им при этом необходимой помощи</a:t>
            </a:r>
          </a:p>
        </p:txBody>
      </p:sp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112644" y="1093654"/>
            <a:ext cx="11966712" cy="5410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indent="4572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ru-RU" altLang="ru-RU" b="1" dirty="0">
                <a:solidFill>
                  <a:srgbClr val="006666"/>
                </a:solidFill>
                <a:cs typeface="Times New Roman" panose="02020603050405020304" pitchFamily="18" charset="0"/>
              </a:rPr>
              <a:t>Доступность услуг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cs typeface="Times New Roman" panose="02020603050405020304" pitchFamily="18" charset="0"/>
              </a:rPr>
              <a:t>а) наличие при входе вывески с названием организации, графиком работы организации, плана здания, выполненных рельефно-точечным шрифтом Брайля и на контрастном фоне;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cs typeface="Times New Roman" panose="02020603050405020304" pitchFamily="18" charset="0"/>
              </a:rPr>
              <a:t>б) информирование инвалидов в доступной для них форме о правилах предоставления услуги, оформлении необходимых документов, и др. необходимых действиях;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cs typeface="Times New Roman" panose="02020603050405020304" pitchFamily="18" charset="0"/>
              </a:rPr>
              <a:t>в) предоставление … при необходимости, услуги …  </a:t>
            </a:r>
            <a:r>
              <a:rPr lang="ru-RU" altLang="ru-RU" dirty="0" err="1">
                <a:cs typeface="Times New Roman" panose="02020603050405020304" pitchFamily="18" charset="0"/>
              </a:rPr>
              <a:t>сурдопереводчика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cs typeface="Times New Roman" panose="02020603050405020304" pitchFamily="18" charset="0"/>
              </a:rPr>
              <a:t>тифлопереводчика</a:t>
            </a:r>
            <a:r>
              <a:rPr lang="ru-RU" altLang="ru-RU" dirty="0">
                <a:cs typeface="Times New Roman" panose="02020603050405020304" pitchFamily="18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cs typeface="Times New Roman" panose="02020603050405020304" pitchFamily="18" charset="0"/>
              </a:rPr>
              <a:t>г) наличие в одном из помещений, предназначенных для проведения массовых мероприятий, индукционных петель и звукоусиливающей аппаратуры;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cs typeface="Times New Roman" panose="02020603050405020304" pitchFamily="18" charset="0"/>
              </a:rPr>
              <a:t>д) адаптация официального сайта органа и организации, предоставляющих услуги в сфере образования, для лиц с нарушением зрения (слабовидящих);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cs typeface="Times New Roman" panose="02020603050405020304" pitchFamily="18" charset="0"/>
              </a:rPr>
              <a:t>е) обеспечение предоставления услуг </a:t>
            </a:r>
            <a:r>
              <a:rPr lang="ru-RU" altLang="ru-RU" dirty="0" err="1">
                <a:cs typeface="Times New Roman" panose="02020603050405020304" pitchFamily="18" charset="0"/>
              </a:rPr>
              <a:t>тьютора</a:t>
            </a:r>
            <a:r>
              <a:rPr lang="ru-RU" altLang="ru-RU" dirty="0">
                <a:cs typeface="Times New Roman" panose="02020603050405020304" pitchFamily="18" charset="0"/>
              </a:rPr>
              <a:t> организацией, … на основании соответствующей рекомендации в заключении ПМПК или ИПРА;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cs typeface="Times New Roman" panose="02020603050405020304" pitchFamily="18" charset="0"/>
              </a:rPr>
              <a:t>ж) предоставление бесплатно учебников и учебных пособий, иной учебной литературы, а также специальных технических средств обучения коллективного и индивидуального пользования;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cs typeface="Times New Roman" panose="02020603050405020304" pitchFamily="18" charset="0"/>
              </a:rPr>
              <a:t>з) оказание работниками организаций, иной необходимой инвалидам помощи;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cs typeface="Times New Roman" panose="02020603050405020304" pitchFamily="18" charset="0"/>
              </a:rPr>
              <a:t>и) выполнение других условий доступности услуг в сфере образования для инвалидов, предусмотренные (другими Законодательными актами РФ)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cs typeface="Times New Roman" panose="02020603050405020304" pitchFamily="18" charset="0"/>
              </a:rPr>
              <a:t>5. Проектирование, строительство и приемка вновь вводимых, … прошедших капитальный ремонт, реконструкцию, модернизацию объектов, в которых осуществляется предоставление услуг, с соблюдением требований к их доступности для инвалидов..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cs typeface="Times New Roman" panose="02020603050405020304" pitchFamily="18" charset="0"/>
              </a:rPr>
              <a:t>6. Для арендуемых объектов - заключение дополнительных соглашений с арендодателем либо по включению в проекты договоров их аренды условий о выполнении собственником объекта требований по обеспечению условий доступности для инвалидов данного объекта.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cs typeface="Times New Roman" panose="02020603050405020304" pitchFamily="18" charset="0"/>
              </a:rPr>
              <a:t>7. Обследование и паспортизация, составление дорожной карты по созданию условий для обеспечения доступности.</a:t>
            </a:r>
          </a:p>
        </p:txBody>
      </p:sp>
    </p:spTree>
    <p:extLst>
      <p:ext uri="{BB962C8B-B14F-4D97-AF65-F5344CB8AC3E}">
        <p14:creationId xmlns:p14="http://schemas.microsoft.com/office/powerpoint/2010/main" val="2650224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271" y="44452"/>
            <a:ext cx="11873946" cy="76407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Об утверждении Плана мероприятий («дорожной карты») </a:t>
            </a:r>
            <a:r>
              <a:rPr lang="ru-RU" altLang="ru-RU" sz="20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Минобрнауки</a:t>
            </a:r>
            <a:r>
              <a:rPr lang="ru-RU" altLang="ru-RU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России по повышению значений показателей доступности для инвалидов объектов и предоставляемых на них услуг в  сфере образования. Приказ </a:t>
            </a:r>
            <a:r>
              <a:rPr lang="ru-RU" altLang="ru-RU" sz="20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Минобрнауки</a:t>
            </a:r>
            <a:r>
              <a:rPr lang="ru-RU" altLang="ru-RU" sz="20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России от 02.12.2015 № 1399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846476"/>
              </p:ext>
            </p:extLst>
          </p:nvPr>
        </p:nvGraphicFramePr>
        <p:xfrm>
          <a:off x="159027" y="808522"/>
          <a:ext cx="11913703" cy="607317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015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22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9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98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0401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п/п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показателей доступности для инвалидов объектов и услуг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2018 год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2030 год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7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введенных с 1.07. 2016 г. в эксплуатацию объектов, полностью соответствующих требованиям доступности (от общего количества вновь вводимых объектов)</a:t>
                      </a:r>
                    </a:p>
                  </a:txBody>
                  <a:tcPr marL="6792" marR="6792" marT="6792" marB="6792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85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567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существующих объектов, на которых до проведения кап. ремонта или реконструкции обеспечивается доступ инвалидов, предоставление услуг в дистанционном режиме, предоставление, когда это возможно, необходимых услуг по месту жительства И (от общего количества объектов, на которых в настоящее время невозможно полностью обеспечить доступность с учетом потребностей И).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29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049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4.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объектов, на которых обеспечиваются условия индивидуальной мобильности </a:t>
                      </a:r>
                      <a:r>
                        <a:rPr lang="ru-RU" sz="1800" dirty="0" err="1">
                          <a:effectLst/>
                        </a:rPr>
                        <a:t>инв</a:t>
                      </a:r>
                      <a:r>
                        <a:rPr lang="ru-RU" sz="1800" dirty="0">
                          <a:effectLst/>
                        </a:rPr>
                        <a:t>-в и возможность для самостоятельного их передвижения по объекту (от общего количества объектов, на которых инвалидам предоставляются услуги)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25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523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5.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объектов с надлежащим размещением оборудования и носителей информации, необходимых для обеспечения беспрепятственного доступа к объектам, а также надписей, знаков и иной текстовой и графической информации, выполненной рельефно-точечным шрифтом Брайля и на контрастном фоне (от общего количества объектов, на которых инвалидам предоставляются услуги)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049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6.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объектов, в которых одно из помещений, для проведения массовых мероприятий, оборудовано индукционной петлей и звукоусиливающей аппаратурой (от общего количества объектов, на которых инвалидам предоставляются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услуги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575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7.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объектов, имеющих утвержденные Паспорта доступности (от общего количества объектов, на которых предоставляются услуги)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575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8.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услуг, предоставляемых с использованием русского жестового языка, с допуском сурдопереводчика и </a:t>
                      </a:r>
                      <a:r>
                        <a:rPr lang="ru-RU" sz="1800" dirty="0" err="1">
                          <a:effectLst/>
                        </a:rPr>
                        <a:t>тифлосурдопереводчика</a:t>
                      </a:r>
                      <a:r>
                        <a:rPr lang="ru-RU" sz="1800" dirty="0">
                          <a:effectLst/>
                        </a:rPr>
                        <a:t> (от общего количества предоставляемых услуг)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575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9.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работников, прошедших инструктирование или обучение для работы с инвалидами (от общего числа работников, предоставляющих услуги)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75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" marR="6792" marT="6792" marB="6792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575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услуг, предоставляемых с сопровождением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(от общего количества предоставляемых инвалидам услуг)</a:t>
                      </a: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</a:p>
                  </a:txBody>
                  <a:tcPr marL="6792" marR="6792" marT="6792" marB="6792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94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</a:t>
                      </a: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услуг, предоставляемых с сопровождением ассистента-помощника (от общего количества предоставляемых услуг)</a:t>
                      </a: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</a:p>
                  </a:txBody>
                  <a:tcPr marL="6792" marR="6792" marT="6792" marB="6792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101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</a:t>
                      </a: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организаций, официальный сайт которых адаптирован для лиц с нарушением зрения (слабовидящих)</a:t>
                      </a: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</a:p>
                  </a:txBody>
                  <a:tcPr marL="6792" marR="6792" marT="6792" marB="679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</a:p>
                  </a:txBody>
                  <a:tcPr marL="6792" marR="6792" marT="6792" marB="6792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237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6791C42-29FB-4D1F-8209-FC8B7EB54C26}"/>
              </a:ext>
            </a:extLst>
          </p:cNvPr>
          <p:cNvSpPr/>
          <p:nvPr/>
        </p:nvSpPr>
        <p:spPr>
          <a:xfrm>
            <a:off x="99391" y="130917"/>
            <a:ext cx="11993218" cy="6500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lnSpc>
                <a:spcPct val="8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Приказ Министерства образования и науки Российской Федерации от 5.04.2017 г. N 301. ПОРЯДОК ОРГАНИЗАЦИИ И ОСУЩЕСТВЛЕНИЯ ОБРАЗОВАТЕЛЬНОЙ ДЕЯТЕЛЬНОСТИ 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ПО ОБРАЗОВАТЕЛЬНЫМ ПРОГРАММАМ ВЫСШЕГО ОБРАЗОВАНИЯ - 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ПРОГРАММАМ БАКАЛАВРИАТА, ПРОГРАММАМ СПЕЦИАЛИТЕТА, ПРОГРАММАМ МАГИСТРАТУРЫ</a:t>
            </a:r>
          </a:p>
          <a:p>
            <a:pPr fontAlgn="base">
              <a:lnSpc>
                <a:spcPct val="80000"/>
              </a:lnSpc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III</a:t>
            </a:r>
            <a:r>
              <a:rPr lang="ru-RU" sz="2000" dirty="0">
                <a:ea typeface="Times New Roman" panose="02020603050405020304" pitchFamily="18" charset="0"/>
              </a:rPr>
              <a:t>.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Особенности организации образовательной деятельности для лиц с ОВЗ </a:t>
            </a:r>
          </a:p>
          <a:p>
            <a:pPr algn="just" fontAlgn="base">
              <a:lnSpc>
                <a:spcPct val="80000"/>
              </a:lnSpc>
              <a:spcAft>
                <a:spcPts val="0"/>
              </a:spcAft>
            </a:pPr>
            <a:r>
              <a:rPr lang="ru-RU" sz="2000" dirty="0">
                <a:ea typeface="Times New Roman" panose="02020603050405020304" pitchFamily="18" charset="0"/>
              </a:rPr>
              <a:t> 48. Обучение … обучающихся с ОВЗ осуществляется с учетом особенностей психофизического развития, индивидуальных возможностей и состояния здоровья ... может быть организовано как совместно с другими обучающимися, так и в отдельных группах или в отдельных организациях. </a:t>
            </a:r>
          </a:p>
          <a:p>
            <a:pPr algn="just" fontAlgn="base">
              <a:lnSpc>
                <a:spcPct val="80000"/>
              </a:lnSpc>
              <a:spcAft>
                <a:spcPts val="0"/>
              </a:spcAft>
            </a:pPr>
            <a:r>
              <a:rPr lang="ru-RU" sz="2000" dirty="0">
                <a:ea typeface="Times New Roman" panose="02020603050405020304" pitchFamily="18" charset="0"/>
              </a:rPr>
              <a:t>49. Организациями должны быть созданы специальные условия для получения высшего образования по образовательным программам обучающимися с ОВЗ. </a:t>
            </a:r>
          </a:p>
          <a:p>
            <a:pPr algn="just" fontAlgn="base">
              <a:lnSpc>
                <a:spcPct val="80000"/>
              </a:lnSpc>
              <a:spcAft>
                <a:spcPts val="0"/>
              </a:spcAft>
            </a:pPr>
            <a:r>
              <a:rPr lang="ru-RU" sz="2000" dirty="0">
                <a:ea typeface="Times New Roman" panose="02020603050405020304" pitchFamily="18" charset="0"/>
              </a:rPr>
              <a:t>50. … для лиц с ОВЗ организацией обеспечивается: </a:t>
            </a:r>
          </a:p>
          <a:p>
            <a:pPr algn="just" fontAlgn="base">
              <a:lnSpc>
                <a:spcPct val="80000"/>
              </a:lnSpc>
              <a:spcAft>
                <a:spcPts val="0"/>
              </a:spcAft>
            </a:pPr>
            <a:r>
              <a:rPr lang="ru-RU" sz="2000" dirty="0">
                <a:ea typeface="Times New Roman" panose="02020603050405020304" pitchFamily="18" charset="0"/>
              </a:rPr>
              <a:t>1</a:t>
            </a:r>
            <a:r>
              <a:rPr lang="ru-RU" sz="2000" b="1" dirty="0">
                <a:ea typeface="Times New Roman" panose="02020603050405020304" pitchFamily="18" charset="0"/>
              </a:rPr>
              <a:t>) </a:t>
            </a:r>
            <a:r>
              <a:rPr lang="ru-RU" sz="2000" b="1" dirty="0">
                <a:solidFill>
                  <a:srgbClr val="C00000"/>
                </a:solidFill>
                <a:ea typeface="Times New Roman" panose="02020603050405020304" pitchFamily="18" charset="0"/>
              </a:rPr>
              <a:t>для лиц с ОВЗ по зрению: </a:t>
            </a:r>
            <a:r>
              <a:rPr lang="ru-RU" sz="2000" dirty="0">
                <a:ea typeface="Times New Roman" panose="02020603050405020304" pitchFamily="18" charset="0"/>
              </a:rPr>
              <a:t>наличие альтернативной версии официального сайта для слабовидящих; размещение в доступных … местах и в адаптированной форме (с учетом их особых потребностей) справочной информации о расписании учебных занятий (информация должна быть выполнена крупным рельефно-контрастным шрифтом (на белом или желтом фоне) и продублирована шрифтом Брайля); присутствие ассистента;  обеспечение выпуска альтернативных форматов печатных материалов (крупный шрифт или аудиофайлы); обеспечение доступа обучающегося, являющегося слепым и использующего собаку-проводника, к зданию организации; </a:t>
            </a:r>
          </a:p>
          <a:p>
            <a:pPr algn="just" fontAlgn="base">
              <a:lnSpc>
                <a:spcPct val="80000"/>
              </a:lnSpc>
              <a:spcAft>
                <a:spcPts val="0"/>
              </a:spcAft>
            </a:pPr>
            <a:r>
              <a:rPr lang="ru-RU" sz="2000" dirty="0">
                <a:ea typeface="Times New Roman" panose="02020603050405020304" pitchFamily="18" charset="0"/>
              </a:rPr>
              <a:t>2) </a:t>
            </a:r>
            <a:r>
              <a:rPr lang="ru-RU" sz="2000" b="1" dirty="0">
                <a:solidFill>
                  <a:srgbClr val="C00000"/>
                </a:solidFill>
                <a:ea typeface="Times New Roman" panose="02020603050405020304" pitchFamily="18" charset="0"/>
              </a:rPr>
              <a:t>для лиц с ОВЗ по слуху: </a:t>
            </a:r>
            <a:r>
              <a:rPr lang="ru-RU" sz="2000" dirty="0">
                <a:ea typeface="Times New Roman" panose="02020603050405020304" pitchFamily="18" charset="0"/>
              </a:rPr>
              <a:t>дублирование звуковой справочной информации о расписании учебных занятий визуальной (установка мониторов с возможностью трансляции субтитров (мониторы, их размеры и количество необходимо определять с учетом размеров помещения); обеспечение надлежащими звуковыми средствами воспроизведения информации; </a:t>
            </a:r>
          </a:p>
          <a:p>
            <a:pPr algn="just" fontAlgn="base">
              <a:lnSpc>
                <a:spcPct val="80000"/>
              </a:lnSpc>
              <a:spcAft>
                <a:spcPts val="0"/>
              </a:spcAft>
            </a:pPr>
            <a:r>
              <a:rPr lang="ru-RU" sz="2000" dirty="0">
                <a:ea typeface="Times New Roman" panose="02020603050405020304" pitchFamily="18" charset="0"/>
              </a:rPr>
              <a:t>3) </a:t>
            </a:r>
            <a:r>
              <a:rPr lang="ru-RU" sz="2000" b="1" dirty="0">
                <a:solidFill>
                  <a:srgbClr val="C00000"/>
                </a:solidFill>
                <a:ea typeface="Times New Roman" panose="02020603050405020304" pitchFamily="18" charset="0"/>
              </a:rPr>
              <a:t>для лиц с ОВЗ, имеющих нарушения ОПДА: </a:t>
            </a:r>
            <a:r>
              <a:rPr lang="ru-RU" sz="2000" dirty="0">
                <a:ea typeface="Times New Roman" panose="02020603050405020304" pitchFamily="18" charset="0"/>
              </a:rPr>
              <a:t>…возможность беспрепятственного доступа в учебные помещения, столовые, туалетные и другие помещения организации, а также пребывания в указанных помещениях (наличие пандусов, поручней, расширенных дверных проемов, лифтов, локальное понижение стоек-барьеров; наличие специальных кресел и других приспособлений). </a:t>
            </a:r>
            <a:endParaRPr lang="ru-RU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67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466964" y="1033184"/>
            <a:ext cx="11258071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При поступлении: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Квота по приему инвалидов в вуз на бюджетные места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Отдельный стол для приема документов у абитуриентов-инвалидов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endParaRPr lang="ru-RU" altLang="ru-RU" sz="20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 процессе всего обучения в организации  учебного процесса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Выполнение (содействие в выполнении) мероприятий, прописанных в ИПРА;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Право на индивидуальное сопровождение в процессе обучения;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АОП, индивидуальный учебный план, при необходимости 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Продление срока обучения в соответствии с ФГОС;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Возможность дистанционного или надомного обучения (и сдачи промежуточной и текущей аттестации – в вузе);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Особый порядок прохождения практики;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Особый порядок прохождения занятий по физической культуре;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Получать учебные материалами в доступном для них виде (напр. шрифтом Брайля);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Продление времени сдачи государственной итоговой аттестации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Сопровождение внутри здания, на территории, при входе-выходе;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Присутствие собаки-проводника;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000" dirty="0">
                <a:solidFill>
                  <a:prstClr val="black"/>
                </a:solidFill>
                <a:latin typeface="Arial" charset="0"/>
                <a:cs typeface="Arial" charset="0"/>
              </a:rPr>
              <a:t>Обеспечение услуг </a:t>
            </a:r>
            <a:r>
              <a:rPr lang="ru-RU" altLang="ru-RU" sz="2000" dirty="0" err="1">
                <a:solidFill>
                  <a:prstClr val="black"/>
                </a:solidFill>
                <a:latin typeface="Arial" charset="0"/>
                <a:cs typeface="Arial" charset="0"/>
              </a:rPr>
              <a:t>сурдопереводчика</a:t>
            </a:r>
            <a:endParaRPr lang="ru-RU" altLang="ru-RU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6964" y="188411"/>
            <a:ext cx="1125807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</a:t>
            </a:r>
          </a:p>
        </p:txBody>
      </p:sp>
    </p:spTree>
    <p:extLst>
      <p:ext uri="{BB962C8B-B14F-4D97-AF65-F5344CB8AC3E}">
        <p14:creationId xmlns:p14="http://schemas.microsoft.com/office/powerpoint/2010/main" val="4238595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424539" y="1571625"/>
            <a:ext cx="9336505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006666"/>
                </a:solidFill>
                <a:latin typeface="Arial" charset="0"/>
                <a:cs typeface="Arial" charset="0"/>
              </a:rPr>
              <a:t>Социальные права: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dirty="0">
                <a:solidFill>
                  <a:prstClr val="black"/>
                </a:solidFill>
                <a:latin typeface="Arial" charset="0"/>
                <a:cs typeface="Arial" charset="0"/>
              </a:rPr>
              <a:t>Бесплатное общежитие для инвалидов 1 и 2 групп;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dirty="0">
                <a:solidFill>
                  <a:prstClr val="black"/>
                </a:solidFill>
                <a:latin typeface="Arial" charset="0"/>
                <a:cs typeface="Arial" charset="0"/>
              </a:rPr>
              <a:t>Социальная стипендия для бюджетников дневного отделения 1 и 2 группы инвалидности;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ru-RU" altLang="ru-RU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006666"/>
                </a:solidFill>
                <a:latin typeface="Arial" charset="0"/>
                <a:cs typeface="Arial" charset="0"/>
              </a:rPr>
              <a:t>При завершении обучения: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dirty="0">
                <a:solidFill>
                  <a:prstClr val="black"/>
                </a:solidFill>
                <a:latin typeface="Arial" charset="0"/>
                <a:cs typeface="Arial" charset="0"/>
              </a:rPr>
              <a:t>Оказание содействия в трудоустройстве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dirty="0">
                <a:solidFill>
                  <a:prstClr val="black"/>
                </a:solidFill>
                <a:latin typeface="Arial" charset="0"/>
                <a:cs typeface="Arial" charset="0"/>
              </a:rPr>
              <a:t>Отслеживание дальнейшей судьбы, связанной с трудовой деятельностью.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99555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rita.netnado.ru/umot/chto-takoe-universalenij-dizajn-dlya-invalidov/2.jpg">
            <a:extLst>
              <a:ext uri="{FF2B5EF4-FFF2-40B4-BE49-F238E27FC236}">
                <a16:creationId xmlns:a16="http://schemas.microsoft.com/office/drawing/2014/main" xmlns="" id="{6E6034A2-205C-4CAC-9A04-B71DF7400CF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61" y="1712456"/>
            <a:ext cx="5411330" cy="3116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85010" y="1556792"/>
            <a:ext cx="4841508" cy="3271838"/>
          </a:xfrm>
        </p:spPr>
        <p:txBody>
          <a:bodyPr>
            <a:noAutofit/>
          </a:bodyPr>
          <a:lstStyle/>
          <a:p>
            <a:r>
              <a:rPr lang="ru-RU" sz="3600" b="1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Законодательная база инклюзивного высшего образования в РФ</a:t>
            </a:r>
            <a:endParaRPr lang="ru-RU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855883" y="4339046"/>
            <a:ext cx="3240088" cy="7334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Н.В. Мюллер</a:t>
            </a:r>
          </a:p>
        </p:txBody>
      </p:sp>
    </p:spTree>
    <p:extLst>
      <p:ext uri="{BB962C8B-B14F-4D97-AF65-F5344CB8AC3E}">
        <p14:creationId xmlns:p14="http://schemas.microsoft.com/office/powerpoint/2010/main" val="853484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427FD9-16A7-45D7-ADEB-CE53832E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4" y="188640"/>
            <a:ext cx="8784976" cy="63408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установления групп инвалидности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75619BF3-13E5-432B-AA33-94359A9EB263}"/>
              </a:ext>
            </a:extLst>
          </p:cNvPr>
          <p:cNvGraphicFramePr>
            <a:graphicFrameLocks noGrp="1"/>
          </p:cNvGraphicFramePr>
          <p:nvPr/>
        </p:nvGraphicFramePr>
        <p:xfrm>
          <a:off x="1631504" y="792246"/>
          <a:ext cx="8928992" cy="58872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32866985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77777683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2342236133"/>
                    </a:ext>
                  </a:extLst>
                </a:gridCol>
              </a:tblGrid>
              <a:tr h="149813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тепен</a:t>
                      </a: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выраженности ограничений</a:t>
                      </a: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основных категорий жизнедеятельности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2602205"/>
                  </a:ext>
                </a:extLst>
              </a:tr>
              <a:tr h="59028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Нуждается в постоянной помощи, уходе (надзоре) других лиц. 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8978310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Необходима регулярная частичная помощь других лиц, использование, при необходимости, вспомогательных </a:t>
                      </a: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2462689"/>
                  </a:ext>
                </a:extLst>
              </a:tr>
              <a:tr h="59028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темпа или объема выполняемой функции, использование ТС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6213561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- инвалид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Необходима регулярная частичная помощь других лиц, использование, при необходимости, вспомогательных </a:t>
                      </a: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3718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068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4AFF17-8337-437F-ADD2-5796859A0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ограничений здоровья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FF7CA4A-3ADF-41DB-B7A1-B653A2173624}"/>
              </a:ext>
            </a:extLst>
          </p:cNvPr>
          <p:cNvSpPr/>
          <p:nvPr/>
        </p:nvSpPr>
        <p:spPr>
          <a:xfrm>
            <a:off x="1775520" y="1417638"/>
            <a:ext cx="8568952" cy="4624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" indent="457200" algn="just">
              <a:spcBef>
                <a:spcPts val="200"/>
              </a:spcBef>
              <a:spcAft>
                <a:spcPts val="200"/>
              </a:spcAft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В целях образования и обучения выделяют: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 слуха – неслышащие, слабослышащие и позднооглохшие;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 зрения – слепые и слабовидящие;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речевые нарушения;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2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опорно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 - двигательного аппарата; 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задержкой психического развития;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нарушения интеллекта;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расстройства поведения и общения; 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комплексные нарушения (сочетание двух и более групп).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Times New Roman" panose="02020603050405020304" pitchFamily="18" charset="0"/>
              </a:rPr>
              <a:t>Письмо Минобразования России от 04.09.1997 N 48 (ред. от 26.12.2000) "О специфике деятельности специальных (коррекционных) образовательных учреждений I - VIII видов»</a:t>
            </a:r>
          </a:p>
        </p:txBody>
      </p:sp>
    </p:spTree>
    <p:extLst>
      <p:ext uri="{BB962C8B-B14F-4D97-AF65-F5344CB8AC3E}">
        <p14:creationId xmlns:p14="http://schemas.microsoft.com/office/powerpoint/2010/main" val="2778852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1C148A-D6BB-4824-8811-DE0887CC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162" y="108967"/>
            <a:ext cx="11001676" cy="919934"/>
          </a:xfrm>
        </p:spPr>
        <p:txBody>
          <a:bodyPr>
            <a:noAutofit/>
          </a:bodyPr>
          <a:lstStyle/>
          <a:p>
            <a:pPr marL="742950" lvl="1" indent="-285750" algn="ctr">
              <a:lnSpc>
                <a:spcPct val="90000"/>
              </a:lnSpc>
              <a:spcBef>
                <a:spcPts val="200"/>
              </a:spcBef>
            </a:pPr>
            <a:r>
              <a:rPr lang="ru-RU" sz="3200" b="1" dirty="0">
                <a:solidFill>
                  <a:srgbClr val="2F5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Индивидуальная программа реабилитации или </a:t>
            </a:r>
            <a:r>
              <a:rPr lang="ru-RU" sz="3200" b="1" dirty="0" err="1">
                <a:solidFill>
                  <a:srgbClr val="2F5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абилитации</a:t>
            </a:r>
            <a:r>
              <a:rPr lang="ru-RU" sz="3200" b="1" dirty="0">
                <a:solidFill>
                  <a:srgbClr val="2F5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2F54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инвалида (ИПРА)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B69636-B4C3-4F50-A588-74C53AEEB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181" y="1038526"/>
            <a:ext cx="11069053" cy="5815383"/>
          </a:xfrm>
        </p:spPr>
        <p:txBody>
          <a:bodyPr>
            <a:noAutofit/>
          </a:bodyPr>
          <a:lstStyle/>
          <a:p>
            <a:pPr indent="450215" algn="just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ИПРА - комплекс оптимальных для инвалида реабилитационных мероприятий, включающий в себя отдельные виды, формы, объемы, сроки и порядок реализации медицинских, профессиональных и других реабилитационных мер, направленных на восстановление, компенсацию нарушенных функций организма, формирование, восстановление, компенсацию способностей инвалида к выполнению определенных видов деятельности.» </a:t>
            </a:r>
          </a:p>
          <a:p>
            <a:pPr indent="450215" algn="just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50215" algn="just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ИПРА обязательна для исполнения соответствующими органами государственной власти, местного самоуправления, организациями независимо от ОПФ и форм собственности.</a:t>
            </a:r>
          </a:p>
          <a:p>
            <a:pPr indent="450215" algn="just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50215" algn="just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ИПРА имеет для инвалида рекомендательный характер, он вправе отказаться от неё полностью или от её части. </a:t>
            </a:r>
          </a:p>
          <a:p>
            <a:pPr indent="450215" algn="just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50215" algn="just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Отказ инвалида от ИПРА в целом или отдельных ее частей освобождает соответствующие органы государственной власти,  местного самоуправления, а также организации независимо от ОПФ и форм собственности от ответственности за её исполнение.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endParaRPr lang="ru-RU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62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D25920-0A88-4907-A7FC-A3DA34F9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02" y="297330"/>
            <a:ext cx="10748211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Порядок</a:t>
            </a:r>
            <a:r>
              <a:rPr lang="ru-RU" sz="32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реализации ИПРА</a:t>
            </a:r>
            <a:endParaRPr lang="ru-RU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B69ED9C-BC2E-4179-AC9F-E25A42B976E0}"/>
              </a:ext>
            </a:extLst>
          </p:cNvPr>
          <p:cNvSpPr/>
          <p:nvPr/>
        </p:nvSpPr>
        <p:spPr>
          <a:xfrm>
            <a:off x="686602" y="956444"/>
            <a:ext cx="10818796" cy="5604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Федеральные учреждения МСЭ направляют выписки из ИПРА в соответствующей части: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органы исполнительной власти субъектов РФ в сфере охраны здоровья - по медицинской реабилитации или </a:t>
            </a:r>
            <a:r>
              <a:rPr lang="ru-RU" sz="2200" dirty="0" err="1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абилитации</a:t>
            </a: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мероприятий по обеспечению ТСР, предоставляемыми инвалиду (ребенку-инвалиду) за счет средств федерального бюджета, 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сфере образования - в части психолого-педагогической реабилитации или </a:t>
            </a:r>
            <a:r>
              <a:rPr lang="ru-RU" sz="2200" dirty="0" err="1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абилитации</a:t>
            </a: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мероприятий по общему и профессиональному образованию;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сфере социальной защиты населения (социального обслуживания) - по социальной реабилитации или </a:t>
            </a:r>
            <a:r>
              <a:rPr lang="ru-RU" sz="2200" dirty="0" err="1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абилитации</a:t>
            </a: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по обеспечению ТСР , предоставляемыми инвалиду (ребенку-инвалиду) за счет средств федерального бюджета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сфере содействия занятости населения - по профессиональной реабилитации или </a:t>
            </a:r>
            <a:r>
              <a:rPr lang="ru-RU" sz="2200" dirty="0" err="1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абилитации</a:t>
            </a: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физической культуры и спорта - в части физкультурно-оздоровительных мероприятий, занятий спортом;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Фонд социального страхования РФ - в части обеспечения техническими средствами реабилитации, предоставляемыми инвалиду (ребенку-инвалиду) за счет средств федерального бюджета;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arenR"/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5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9FC82C-84C5-416E-BF2D-4C10BEE1A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640" y="188640"/>
            <a:ext cx="7274768" cy="71665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Данные выписки ИПРА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D54EDD6-E6E0-45A3-84FF-E363568EA104}"/>
              </a:ext>
            </a:extLst>
          </p:cNvPr>
          <p:cNvSpPr/>
          <p:nvPr/>
        </p:nvSpPr>
        <p:spPr>
          <a:xfrm>
            <a:off x="648101" y="1258773"/>
            <a:ext cx="10895798" cy="4628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Bef>
                <a:spcPts val="240"/>
              </a:spcBef>
              <a:spcAft>
                <a:spcPts val="240"/>
              </a:spcAft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г) общие данные об инвалиде (ребенке-инвалиде);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Bef>
                <a:spcPts val="240"/>
              </a:spcBef>
              <a:spcAft>
                <a:spcPts val="240"/>
              </a:spcAft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д) заполненные разделы (таблицы) мероприятий реабилитации или </a:t>
            </a:r>
            <a:r>
              <a:rPr lang="ru-RU" sz="2200" dirty="0" err="1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абилитации</a:t>
            </a: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ИПРА инвалида (ИПРА ребенка-инвалида), исполнителем которых определен орган исполнительной власти субъекта Российской Федерации в соответствующей сфере деятельности, 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Bef>
                <a:spcPts val="240"/>
              </a:spcBef>
              <a:spcAft>
                <a:spcPts val="240"/>
              </a:spcAft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е) заполненный раздел видов помощи, оказываемых инвалиду (ребенку-инвалиду) в преодолении барьеров, препятствующих получению им услуг на объектах социальной, инженерной и транспортной инфраструктур наравне с другими лицами, организациями, предоставляющими услуги населению;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Bef>
                <a:spcPts val="240"/>
              </a:spcBef>
              <a:spcAft>
                <a:spcPts val="240"/>
              </a:spcAft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ж) дата направления Выписки.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Bef>
                <a:spcPts val="240"/>
              </a:spcBef>
              <a:spcAft>
                <a:spcPts val="240"/>
              </a:spcAft>
            </a:pPr>
            <a:r>
              <a:rPr lang="ru-RU" sz="2200" dirty="0">
                <a:solidFill>
                  <a:srgbClr val="26262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Выписка формируется в форме электронного документа или оформляется на бумажном носителе.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97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CE9C588-FC01-4306-9541-0E7676211576}"/>
              </a:ext>
            </a:extLst>
          </p:cNvPr>
          <p:cNvSpPr/>
          <p:nvPr/>
        </p:nvSpPr>
        <p:spPr>
          <a:xfrm>
            <a:off x="1441174" y="242479"/>
            <a:ext cx="10287000" cy="5993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85800" algn="ctr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Направления нормативно-правового регулирования в вузе</a:t>
            </a:r>
          </a:p>
          <a:p>
            <a:pPr marR="685800" algn="ctr">
              <a:spcAft>
                <a:spcPts val="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685800" algn="ctr"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</a:rPr>
              <a:t>Закрепление общих принципов инклюзивного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</a:rPr>
              <a:t>образования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R="685800" algn="ctr">
              <a:lnSpc>
                <a:spcPct val="8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</a:rPr>
              <a:t>Закрепление требований к архитектурной доступности и инфраструктуре объектов образования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lnSpc>
                <a:spcPts val="178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</a:rPr>
              <a:t>Закрепление требований к доступности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36600" algn="ctr">
              <a:lnSpc>
                <a:spcPct val="90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</a:rPr>
              <a:t>образовательных услуг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</a:rPr>
              <a:t>Закрепление требований по организационному и документационному обеспечению образовательного процесса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0895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87577" y="3804557"/>
            <a:ext cx="10363200" cy="1956255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Мюллер </a:t>
            </a:r>
            <a:r>
              <a:rPr lang="ru-RU" sz="3200">
                <a:solidFill>
                  <a:srgbClr val="0070C0"/>
                </a:solidFill>
              </a:rPr>
              <a:t>Наталья Владимировна </a:t>
            </a:r>
            <a:br>
              <a:rPr lang="ru-RU" sz="3200">
                <a:solidFill>
                  <a:srgbClr val="0070C0"/>
                </a:solidFill>
              </a:rPr>
            </a:br>
            <a:r>
              <a:rPr lang="en-US" sz="3200" cap="none">
                <a:solidFill>
                  <a:srgbClr val="0070C0"/>
                </a:solidFill>
              </a:rPr>
              <a:t>n_muller@mail.ru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30427" y="1453471"/>
            <a:ext cx="10363200" cy="1500187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1631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ECCCB8EB-9BFA-4100-91FE-A9EA2B03F543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774" y="279133"/>
            <a:ext cx="11906451" cy="6673471"/>
          </a:xfrm>
          <a:prstGeom prst="rect">
            <a:avLst/>
          </a:prstGeom>
          <a:noFill/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DA25F5E-7149-4030-9A51-F20784726C2D}"/>
              </a:ext>
            </a:extLst>
          </p:cNvPr>
          <p:cNvSpPr/>
          <p:nvPr/>
        </p:nvSpPr>
        <p:spPr>
          <a:xfrm>
            <a:off x="1669774" y="549361"/>
            <a:ext cx="8736495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57300" algn="ctr">
              <a:lnSpc>
                <a:spcPct val="9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Характеристика основных этапов становления инклюзивного высшего образования в России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72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98784" y="112786"/>
            <a:ext cx="11767930" cy="486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Основные законодательные и  нормативные акты РФ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2035" y="774151"/>
            <a:ext cx="11767930" cy="31393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b="1" dirty="0">
                <a:solidFill>
                  <a:srgbClr val="002060"/>
                </a:solidFill>
                <a:cs typeface="Arial" charset="0"/>
              </a:rPr>
              <a:t>Актуальные: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dirty="0">
                <a:cs typeface="Arial" charset="0"/>
              </a:rPr>
              <a:t>Комплексный план формирования и реализации современной модели образования в РФ  на 2009-2012 годы и на плановый период до 2020 года.  Департамент государственной политики и нормативно-правового регулирования в сфере образования. Приложение к письму от 8 мая 2008 г. № 03-946. Методические рекомендации по проведению августовских педагогических совещаний работников образования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dirty="0">
                <a:cs typeface="Arial" charset="0"/>
              </a:rPr>
              <a:t>Государственная Программа Российской Федерации «Доступная среда» на 2011 – 2020 годы. Утверждена постановлением Правительства РФ от 01.12.2015 № 1297 (утратил силу)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dirty="0">
                <a:cs typeface="Arial" charset="0"/>
              </a:rPr>
              <a:t>ФЦП развития образования на 2016 – 2020 годы. Утверждена постановлением Правительства РФ от 23.05.2015 № 497 (утратил силу)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12035" y="4088550"/>
            <a:ext cx="11767930" cy="25194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lnSpc>
                <a:spcPct val="90000"/>
              </a:lnSpc>
              <a:buFont typeface="Wingdings" pitchFamily="2" charset="2"/>
              <a:buChar char="q"/>
              <a:defRPr sz="2200" b="1">
                <a:solidFill>
                  <a:srgbClr val="002060"/>
                </a:solidFill>
                <a:cs typeface="Arial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Законы:</a:t>
            </a:r>
          </a:p>
          <a:p>
            <a:r>
              <a:rPr lang="ru-RU" dirty="0"/>
              <a:t>Федеральный закон от 29.12.2012 N 273-ФЗ  «Об образовании в Российской Федерации» (ред. от 21.07.2014).</a:t>
            </a:r>
          </a:p>
          <a:p>
            <a:r>
              <a:rPr lang="ru-RU" dirty="0"/>
              <a:t>Федеральный закон от 24 ноября 1995 г. N 181-ФЗ «О социальной защите инвалидов в Российской Федерации»</a:t>
            </a:r>
          </a:p>
          <a:p>
            <a:r>
              <a:rPr lang="ru-RU" dirty="0"/>
              <a:t>Положения:</a:t>
            </a:r>
          </a:p>
          <a:p>
            <a:r>
              <a:rPr lang="ru-RU" dirty="0"/>
              <a:t>О лицензировании образовательной деятельности. Постановление Правительства РФ от 02.10.2013 № 966 (в ред. от 03.12.2015 N 1313)</a:t>
            </a:r>
          </a:p>
        </p:txBody>
      </p:sp>
    </p:spTree>
    <p:extLst>
      <p:ext uri="{BB962C8B-B14F-4D97-AF65-F5344CB8AC3E}">
        <p14:creationId xmlns:p14="http://schemas.microsoft.com/office/powerpoint/2010/main" val="413279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004" y="30759"/>
            <a:ext cx="11899477" cy="444500"/>
          </a:xfrm>
          <a:solidFill>
            <a:schemeClr val="accent6">
              <a:lumMod val="20000"/>
              <a:lumOff val="80000"/>
            </a:schemeClr>
          </a:solidFill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charset="0"/>
              </a:rPr>
              <a:t>Актуальные документы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028" y="504898"/>
            <a:ext cx="11900453" cy="28001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solidFill>
                  <a:prstClr val="black"/>
                </a:solidFill>
                <a:cs typeface="Arial" charset="0"/>
              </a:rPr>
              <a:t>Комплексный план формирования и реализации современной модели образования в РФ  на 2009-2012 годы и на плановый период до 2020 года.  Департамент государственной политики и нормативно-правового регулирования в сфере образования. Приложение к письму от 8 мая 2008 г. № 03-946. Методические рекомендации по проведению августовских педагогических совещаний работников образования </a:t>
            </a:r>
            <a:r>
              <a:rPr lang="ru-RU" sz="2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(К 2020 г. 80% инвалидов должны учиться в обычных учебных заведениях)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solidFill>
                  <a:prstClr val="black"/>
                </a:solidFill>
                <a:cs typeface="Arial" charset="0"/>
              </a:rPr>
              <a:t>Государственная Программа Российской Федерации «Доступная среда» на 2011 – 2020 годы. Утверждена постановлением Правительства РФ от 01.12.2015 № 1297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solidFill>
                  <a:prstClr val="black"/>
                </a:solidFill>
                <a:cs typeface="Arial" charset="0"/>
              </a:rPr>
              <a:t>ФЦП развития образования на 2016 – 2020 годы. Утверждена постановлением Правительства РФ от 23.05.2015 № 497</a:t>
            </a:r>
            <a:endParaRPr lang="ru-RU" sz="2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871467"/>
              </p:ext>
            </p:extLst>
          </p:nvPr>
        </p:nvGraphicFramePr>
        <p:xfrm>
          <a:off x="153028" y="3429000"/>
          <a:ext cx="11860695" cy="3295886"/>
        </p:xfrm>
        <a:graphic>
          <a:graphicData uri="http://schemas.openxmlformats.org/drawingml/2006/table">
            <a:tbl>
              <a:tblPr firstRow="1" bandRow="1" bandCol="1">
                <a:tableStyleId>{7DF18680-E054-41AD-8BC1-D1AEF772440D}</a:tableStyleId>
              </a:tblPr>
              <a:tblGrid>
                <a:gridCol w="6805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05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49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91124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Целевые индикаторы и показатели ФЦП Развития образования на 2016 – 2020 годы.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effectLst/>
                        </a:rPr>
                        <a:t>Задача </a:t>
                      </a:r>
                      <a:r>
                        <a:rPr lang="ru-RU" sz="2200" kern="1200" noProof="0" dirty="0">
                          <a:effectLst/>
                        </a:rPr>
                        <a:t>1 "Создание и распространение структурных и технологических инноваций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noProof="0" dirty="0">
                          <a:effectLst/>
                        </a:rPr>
                        <a:t>в среднем профессиональном и высшем образовании"</a:t>
                      </a:r>
                      <a:endParaRPr lang="ru-RU" sz="2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17556" marR="17556" marT="28888" marB="2888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2020 год</a:t>
                      </a:r>
                      <a:endParaRPr lang="ru-RU" sz="2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17556" marR="17556" marT="28888" marB="2888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08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/>
                        <a:t>1.</a:t>
                      </a:r>
                    </a:p>
                  </a:txBody>
                  <a:tcPr marL="17556" marR="17556" marT="28888" marB="28888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/>
                        <a:t>Доля ОУ СПО и ВО, в которых обеспечены условия инвалидам и ЛОВЗ, в том числе с использованием ДОТ, в общем количестве таких организаций (%)</a:t>
                      </a:r>
                    </a:p>
                  </a:txBody>
                  <a:tcPr marL="17556" marR="17556" marT="28888" marB="288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/>
                        <a:t>70</a:t>
                      </a:r>
                    </a:p>
                  </a:txBody>
                  <a:tcPr marL="17556" marR="17556" marT="28888" marB="2888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08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/>
                        <a:t>2.</a:t>
                      </a:r>
                    </a:p>
                  </a:txBody>
                  <a:tcPr marL="17556" marR="17556" marT="28888" marB="28888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/>
                        <a:t>Доля </a:t>
                      </a:r>
                      <a:r>
                        <a:rPr kumimoji="0" lang="ru-RU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ОУ ВО</a:t>
                      </a:r>
                      <a:r>
                        <a:rPr lang="ru-RU" sz="2200" dirty="0"/>
                        <a:t>, в которых внедрены индивидуальные учебные планы на вариативной основе, в общем количестве образовательных организаций ВО  (%)</a:t>
                      </a:r>
                    </a:p>
                  </a:txBody>
                  <a:tcPr marL="17556" marR="17556" marT="28888" marB="288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/>
                        <a:t>50</a:t>
                      </a:r>
                    </a:p>
                  </a:txBody>
                  <a:tcPr marL="17556" marR="17556" marT="28888" marB="2888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304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/>
                        <a:t>4.</a:t>
                      </a:r>
                    </a:p>
                  </a:txBody>
                  <a:tcPr marL="17556" marR="17556" marT="28888" marB="28888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/>
                        <a:t>Доля ОУ ВО, в которых внедрена система мониторинга трудоустройства и карьеры выпускников, в общем количестве организаций высшего образования (%)</a:t>
                      </a:r>
                    </a:p>
                  </a:txBody>
                  <a:tcPr marL="17556" marR="17556" marT="28888" marB="288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/>
                        <a:t>100</a:t>
                      </a:r>
                    </a:p>
                  </a:txBody>
                  <a:tcPr marL="17556" marR="17556" marT="28888" marB="2888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029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1" y="183264"/>
            <a:ext cx="11572774" cy="812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charset="0"/>
              </a:rPr>
              <a:t>Из закона «Об образовании в РФ» (1)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04801" y="1232694"/>
            <a:ext cx="11572774" cy="522585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лицо с ОВЗ  </a:t>
            </a:r>
            <a:r>
              <a:rPr lang="ru-RU" altLang="ru-RU" sz="2200" dirty="0">
                <a:cs typeface="Times New Roman" pitchFamily="18" charset="0"/>
              </a:rPr>
              <a:t>- физическое лицо, имеющее недостатки в физическом и (или) психологическом развитии, </a:t>
            </a:r>
            <a:r>
              <a:rPr lang="ru-RU" altLang="ru-RU" sz="2200" b="1" i="1" dirty="0">
                <a:cs typeface="Times New Roman" pitchFamily="18" charset="0"/>
              </a:rPr>
              <a:t>подтвержденные психолого-медико-педагогической комиссией и препятствующие получению образования без создания специальных условий</a:t>
            </a:r>
            <a:r>
              <a:rPr lang="ru-RU" altLang="ru-RU" sz="2200" dirty="0">
                <a:cs typeface="Times New Roman" pitchFamily="18" charset="0"/>
              </a:rPr>
              <a:t>. </a:t>
            </a:r>
            <a:r>
              <a:rPr lang="ru-RU" altLang="ru-RU" sz="2200" b="1" dirty="0">
                <a:solidFill>
                  <a:srgbClr val="006666"/>
                </a:solidFill>
                <a:cs typeface="Arial" charset="0"/>
              </a:rPr>
              <a:t>(ст. 16)  </a:t>
            </a:r>
            <a:r>
              <a:rPr lang="ru-RU" altLang="ru-RU" sz="22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(лицо с ОВЗ может быть инвалидом, а может и не быть им)</a:t>
            </a:r>
            <a:endParaRPr lang="ru-RU" altLang="ru-RU" sz="2200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q"/>
              <a:defRPr/>
            </a:pPr>
            <a:endParaRPr lang="ru-RU" altLang="ru-RU" sz="2200" b="1" dirty="0">
              <a:cs typeface="Arial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alt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инклюзивное образование </a:t>
            </a:r>
            <a:r>
              <a:rPr lang="ru-RU" altLang="ru-RU" sz="2200" dirty="0">
                <a:cs typeface="Times New Roman" pitchFamily="18" charset="0"/>
              </a:rPr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 </a:t>
            </a:r>
            <a:r>
              <a:rPr lang="ru-RU" altLang="ru-RU" sz="2200" b="1" dirty="0">
                <a:cs typeface="Arial" charset="0"/>
              </a:rPr>
              <a:t>(ст.2, п.27)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q"/>
              <a:defRPr/>
            </a:pPr>
            <a:endParaRPr lang="ru-RU" altLang="ru-RU" sz="2200" b="1" dirty="0">
              <a:cs typeface="Arial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ru-RU" alt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адаптированная образовательная программа </a:t>
            </a:r>
            <a:r>
              <a:rPr lang="ru-RU" altLang="ru-RU" sz="2200" dirty="0">
                <a:cs typeface="Arial" charset="0"/>
              </a:rPr>
              <a:t>(ст.2, п.28)</a:t>
            </a:r>
            <a:r>
              <a:rPr lang="ru-RU" sz="2200" dirty="0">
                <a:cs typeface="Arial" charset="0"/>
              </a:rPr>
              <a:t> - образовательная программа, адаптированная для обучения лиц с ОВЗ 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q"/>
              <a:defRPr/>
            </a:pPr>
            <a:endParaRPr lang="ru-RU" altLang="ru-RU" sz="2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9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522" y="31283"/>
            <a:ext cx="11860695" cy="790345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26800" indent="-22680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Законы. </a:t>
            </a:r>
            <a:r>
              <a:rPr lang="ru-RU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Федеральный закон от 29.12.2012 N 273-ФЗ  «Об образовании в Российской Федерации» (ред. от 21.07.2014)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261" y="873235"/>
            <a:ext cx="12059478" cy="578744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spcBef>
                <a:spcPts val="200"/>
              </a:spcBef>
              <a:buNone/>
            </a:pPr>
            <a:r>
              <a:rPr lang="ru-RU" altLang="ru-RU" sz="20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Статья 79. Организация получения образования обучающимися с ОВЗ</a:t>
            </a:r>
          </a:p>
          <a:p>
            <a:pPr marL="0" indent="0" algn="just">
              <a:lnSpc>
                <a:spcPct val="80000"/>
              </a:lnSpc>
              <a:spcBef>
                <a:spcPts val="200"/>
              </a:spcBef>
              <a:buNone/>
            </a:pPr>
            <a:r>
              <a:rPr lang="ru-RU" altLang="ru-RU" sz="2000" dirty="0">
                <a:cs typeface="Times New Roman" panose="02020603050405020304" pitchFamily="18" charset="0"/>
              </a:rPr>
              <a:t> 1. </a:t>
            </a:r>
            <a:r>
              <a:rPr lang="ru-RU" altLang="ru-RU" sz="2000" b="1" dirty="0">
                <a:cs typeface="Times New Roman" panose="02020603050405020304" pitchFamily="18" charset="0"/>
              </a:rPr>
              <a:t>Содержание образования и условия организации обучения и воспитания обучающихся с ОВЗ определяются адаптированной образовательной программой, а для инвалидов также в соответствии с ИПРА.</a:t>
            </a:r>
          </a:p>
          <a:p>
            <a:pPr marL="0" indent="0" algn="just">
              <a:lnSpc>
                <a:spcPct val="80000"/>
              </a:lnSpc>
              <a:spcBef>
                <a:spcPts val="200"/>
              </a:spcBef>
              <a:buNone/>
            </a:pPr>
            <a:r>
              <a:rPr lang="ru-RU" altLang="ru-RU" sz="2000" dirty="0">
                <a:cs typeface="Times New Roman" panose="02020603050405020304" pitchFamily="18" charset="0"/>
              </a:rPr>
              <a:t>3. </a:t>
            </a:r>
            <a:r>
              <a:rPr lang="ru-RU" altLang="ru-RU" sz="2000" b="1" dirty="0">
                <a:cs typeface="Times New Roman" panose="02020603050405020304" pitchFamily="18" charset="0"/>
              </a:rPr>
              <a:t>Под специальными условиями </a:t>
            </a:r>
            <a:r>
              <a:rPr lang="ru-RU" altLang="ru-RU" sz="2000" dirty="0">
                <a:cs typeface="Times New Roman" panose="02020603050405020304" pitchFamily="18" charset="0"/>
              </a:rPr>
              <a:t>.. понимаются </a:t>
            </a:r>
            <a:r>
              <a:rPr lang="ru-RU" altLang="ru-RU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… </a:t>
            </a:r>
            <a:r>
              <a:rPr lang="ru-RU" alt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</a:t>
            </a:r>
            <a:r>
              <a:rPr lang="ru-RU" altLang="ru-RU" sz="2000" dirty="0">
                <a:cs typeface="Times New Roman" panose="02020603050405020304" pitchFamily="18" charset="0"/>
              </a:rPr>
              <a:t>(помощника), оказывающего обучающимся необходимую техническую помощь, </a:t>
            </a:r>
            <a:r>
              <a:rPr lang="ru-RU" alt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проведение групповых и индивидуальных коррекционных занятий, обеспечение доступа в здания организаций</a:t>
            </a:r>
            <a:r>
              <a:rPr lang="ru-RU" altLang="ru-RU" sz="2000" dirty="0">
                <a:cs typeface="Times New Roman" panose="02020603050405020304" pitchFamily="18" charset="0"/>
              </a:rPr>
              <a:t>, осуществляющих образовательную деятельность, и </a:t>
            </a:r>
            <a:r>
              <a:rPr lang="ru-RU" alt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другие условия, без которых невозможно или затруднено освоение образовательных программ </a:t>
            </a:r>
            <a:r>
              <a:rPr lang="ru-RU" altLang="ru-RU" sz="2000" dirty="0">
                <a:cs typeface="Times New Roman" panose="02020603050405020304" pitchFamily="18" charset="0"/>
              </a:rPr>
              <a:t>обучающимися с ОВЗ.</a:t>
            </a:r>
          </a:p>
          <a:p>
            <a:pPr marL="0" indent="0" algn="just">
              <a:lnSpc>
                <a:spcPct val="80000"/>
              </a:lnSpc>
              <a:spcBef>
                <a:spcPts val="200"/>
              </a:spcBef>
              <a:buNone/>
            </a:pPr>
            <a:r>
              <a:rPr lang="ru-RU" altLang="ru-RU" sz="2000" dirty="0">
                <a:cs typeface="Times New Roman" panose="02020603050405020304" pitchFamily="18" charset="0"/>
              </a:rPr>
              <a:t>4. </a:t>
            </a:r>
            <a:r>
              <a:rPr lang="ru-RU" alt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Образование обучающихся с ОВЗ  может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деятельность.</a:t>
            </a:r>
          </a:p>
          <a:p>
            <a:pPr marL="0" indent="0" algn="just">
              <a:lnSpc>
                <a:spcPct val="80000"/>
              </a:lnSpc>
              <a:spcBef>
                <a:spcPts val="200"/>
              </a:spcBef>
              <a:buNone/>
            </a:pPr>
            <a:r>
              <a:rPr lang="ru-RU" alt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8. Профессиональное обучение и профессиональное образование обучающихся с ОВЗ  осуществляются на основе образовательных программ, адаптированных при необходимости для обучения указанных обучающихся.</a:t>
            </a:r>
          </a:p>
          <a:p>
            <a:pPr marL="0" indent="0" algn="just">
              <a:lnSpc>
                <a:spcPct val="80000"/>
              </a:lnSpc>
              <a:spcBef>
                <a:spcPts val="200"/>
              </a:spcBef>
              <a:buNone/>
            </a:pPr>
            <a:r>
              <a:rPr lang="ru-RU" alt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10. Профессиональными образовательными организациями и образовательными организациями высшего образования, а также организациями, осуществляющими образовательную деятельность по основным программам профессионального обучения, должны быть созданы специальные условия для получения образования обучающимися с ОВЗ .</a:t>
            </a:r>
          </a:p>
          <a:p>
            <a:pPr marL="0" indent="0" algn="just">
              <a:lnSpc>
                <a:spcPct val="80000"/>
              </a:lnSpc>
              <a:spcBef>
                <a:spcPts val="200"/>
              </a:spcBef>
              <a:buNone/>
            </a:pPr>
            <a:r>
              <a:rPr lang="ru-RU" alt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11. .. обучающимся с ОВЗ предоставляются бесплатно специальные учебники и учебные пособия, иная учебная литература, а также услуги сурдопереводчиков и </a:t>
            </a:r>
            <a:r>
              <a:rPr lang="ru-RU" altLang="ru-RU" sz="20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тифлосурдопереводчиков</a:t>
            </a:r>
            <a:r>
              <a:rPr lang="ru-RU" altLang="ru-RU" sz="2000" b="1" dirty="0">
                <a:cs typeface="Times New Roman" panose="02020603050405020304" pitchFamily="18" charset="0"/>
              </a:rPr>
              <a:t>…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693243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731" y="588545"/>
            <a:ext cx="10568538" cy="954107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Постановление Правительства РФ от 28.10.2013 N 966</a:t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"О лицензировании образовательной деятельности"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2459" y="1902425"/>
            <a:ext cx="10687809" cy="3889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lvl1pPr indent="3429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</a:pPr>
            <a:r>
              <a:rPr lang="ru-RU" altLang="ru-RU" sz="2400" b="1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П.п</a:t>
            </a:r>
            <a:r>
              <a:rPr lang="ru-RU" altLang="ru-RU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ru-RU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altLang="ru-RU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ж)  6и)  9з)  15 д) 16 з) 17з)</a:t>
            </a:r>
            <a:endParaRPr lang="en-US" altLang="ru-RU" sz="2400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4. Лицензионными требованиями, предъявляемыми к соискателю лицензии на осуществление образовательной деятельности (далее - лицензия), являются:</a:t>
            </a:r>
            <a:endParaRPr lang="ru-RU" altLang="ru-RU" sz="24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alt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и) </a:t>
            </a:r>
            <a:r>
              <a:rPr lang="ru-RU" altLang="ru-RU" sz="2400" b="1" i="1" dirty="0">
                <a:solidFill>
                  <a:srgbClr val="00808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наличие … специальных условий для получения образования обучающимися с ОВЗ  в соответствии со статьей 79 Федерального закона "Об образовании в Российской Федерации";</a:t>
            </a:r>
            <a:endParaRPr lang="ru-RU" altLang="ru-RU" sz="2400" b="1" i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400" dirty="0">
                <a:solidFill>
                  <a:srgbClr val="00808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altLang="ru-RU" sz="2400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60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8865"/>
            <a:ext cx="11622155" cy="862537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ea typeface="+mn-ea"/>
                <a:cs typeface="+mn-cs"/>
              </a:rPr>
              <a:t>Федеральный закон от 24.11.1995 N 181-ФЗ "О социальной защите инвалидов в Российской Федерации"</a:t>
            </a:r>
            <a:endParaRPr lang="ru-RU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84180"/>
            <a:ext cx="11622156" cy="564495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Инвалид - лицо</a:t>
            </a:r>
            <a:r>
              <a:rPr lang="ru-RU" sz="2200" dirty="0"/>
              <a:t>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</a:t>
            </a:r>
          </a:p>
          <a:p>
            <a:pPr>
              <a:lnSpc>
                <a:spcPct val="9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Ограничение жизнедеятельности </a:t>
            </a:r>
            <a:r>
              <a:rPr lang="ru-RU" sz="2200" dirty="0"/>
              <a:t>- полная или частичная утрата лицом способности или возможности осуществлять самообслуживание, самостоятельно передвигаться, ориентироваться, общаться, контролировать свое поведение, обучаться и заниматься трудовой деятельностью. </a:t>
            </a:r>
          </a:p>
          <a:p>
            <a:pPr>
              <a:lnSpc>
                <a:spcPct val="9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ru-RU" sz="2200" dirty="0"/>
              <a:t>В зависимости от степени расстройства функций организма лицам, признанным инвалидами, устанавливается </a:t>
            </a:r>
            <a:r>
              <a:rPr lang="ru-RU" sz="2200" b="1" dirty="0">
                <a:solidFill>
                  <a:srgbClr val="002060"/>
                </a:solidFill>
              </a:rPr>
              <a:t>группа инвалидност</a:t>
            </a:r>
            <a:r>
              <a:rPr lang="ru-RU" sz="2200" dirty="0"/>
              <a:t>и, а лицам в возрасте до 18 лет устанавливается категория </a:t>
            </a:r>
            <a:r>
              <a:rPr lang="ru-RU" sz="2200" b="1" dirty="0">
                <a:solidFill>
                  <a:srgbClr val="002060"/>
                </a:solidFill>
              </a:rPr>
              <a:t>"ребенок-инвалид".</a:t>
            </a:r>
          </a:p>
          <a:p>
            <a:pPr>
              <a:lnSpc>
                <a:spcPct val="9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ru-RU" sz="2200" dirty="0"/>
              <a:t>Социальная защита инвалидов - система гарантированных государством экономических, правовых мер и мер социальной поддержки, обеспечивающих инвалидам условия для преодоления, замещения (компенсации) ограничений жизнедеятельности и направленных на создание им равных с другими гражданами возможностей участия в жизни общества.</a:t>
            </a:r>
          </a:p>
          <a:p>
            <a:pPr>
              <a:lnSpc>
                <a:spcPct val="9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ru-RU" sz="2200" b="1" dirty="0">
                <a:solidFill>
                  <a:srgbClr val="002060"/>
                </a:solidFill>
              </a:rPr>
              <a:t>Социальная поддержка инвалидов </a:t>
            </a:r>
            <a:r>
              <a:rPr lang="ru-RU" sz="2200" dirty="0"/>
              <a:t>- система мер, обеспечивающая социальные гарантии инвалидам, устанавливаемая законами и иными нормативными правовыми актами, за исключением пенсионного обеспечения.</a:t>
            </a:r>
          </a:p>
        </p:txBody>
      </p:sp>
    </p:spTree>
    <p:extLst>
      <p:ext uri="{BB962C8B-B14F-4D97-AF65-F5344CB8AC3E}">
        <p14:creationId xmlns:p14="http://schemas.microsoft.com/office/powerpoint/2010/main" val="945465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1154</TotalTime>
  <Words>2975</Words>
  <Application>Microsoft Office PowerPoint</Application>
  <PresentationFormat>Произвольный</PresentationFormat>
  <Paragraphs>290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Савон</vt:lpstr>
      <vt:lpstr>Тема Office</vt:lpstr>
      <vt:lpstr>1_Тема Office</vt:lpstr>
      <vt:lpstr>Легкий дым</vt:lpstr>
      <vt:lpstr>2_Тема Office</vt:lpstr>
      <vt:lpstr>«ОРГАНИЗАЦИОННЫЕ И ПСИХОЛОГО-ПЕДАГОГИЧЕСКИЕ ОСНОВЫ ИНКЛЮЗИВНОГО ВЫСШЕГО ОБРАЗОВАНИЯ»</vt:lpstr>
      <vt:lpstr>Законодательная база инклюзивного высшего образования в РФ</vt:lpstr>
      <vt:lpstr>Презентация PowerPoint</vt:lpstr>
      <vt:lpstr>Презентация PowerPoint</vt:lpstr>
      <vt:lpstr>Актуальные документы РФ</vt:lpstr>
      <vt:lpstr>Из закона «Об образовании в РФ» (1)</vt:lpstr>
      <vt:lpstr>Законы. Федеральный закон от 29.12.2012 N 273-ФЗ  «Об образовании в Российской Федерации» (ред. от 21.07.2014)</vt:lpstr>
      <vt:lpstr>Постановление Правительства РФ от 28.10.2013 N 966 "О лицензировании образовательной деятельности"</vt:lpstr>
      <vt:lpstr>Федеральный закон от 24.11.1995 N 181-ФЗ "О социальной защите инвалидов в Российской Федерации"</vt:lpstr>
      <vt:lpstr>«О социальной защите инвалидов в РФ» от 24 ноября 1995 г. N 181-ФЗ</vt:lpstr>
      <vt:lpstr>Другие законодательные и  нормативные акты</vt:lpstr>
      <vt:lpstr>Презентация PowerPoint</vt:lpstr>
      <vt:lpstr>Презентация PowerPoint</vt:lpstr>
      <vt:lpstr>Приказ от 09.11.2015 г. № 1309 «Об утверждении Порядка обеспечения условий доступности для инвалидов объектов и предоставляемых услуг в сфере образования,   а также оказания им при этом необходимой помощи</vt:lpstr>
      <vt:lpstr>Приказ от 09.11.2015 г. № 1309 «Об утверждении Порядка обеспечения условий доступности для инвалидов объектов и предоставляемых услуг в сфере образования,  а также оказания им при этом необходимой помощи</vt:lpstr>
      <vt:lpstr>Об утверждении Плана мероприятий («дорожной карты») Минобрнауки России по повышению значений показателей доступности для инвалидов объектов и предоставляемых на них услуг в  сфере образования. Приказ Минобрнауки России от 02.12.2015 № 1399</vt:lpstr>
      <vt:lpstr>Презентация PowerPoint</vt:lpstr>
      <vt:lpstr>Презентация PowerPoint</vt:lpstr>
      <vt:lpstr>Презентация PowerPoint</vt:lpstr>
      <vt:lpstr>Критерии установления групп инвалидности </vt:lpstr>
      <vt:lpstr>Виды ограничений здоровья</vt:lpstr>
      <vt:lpstr>Индивидуальная программа реабилитации или абилитации инвалида (ИПРА)</vt:lpstr>
      <vt:lpstr>Порядок реализации ИПРА</vt:lpstr>
      <vt:lpstr>Данные выписки ИПРА</vt:lpstr>
      <vt:lpstr>Презентация PowerPoint</vt:lpstr>
      <vt:lpstr>Мюллер Наталья Владимировна  n_muller@mail.ru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SPbSUE</dc:creator>
  <cp:lastModifiedBy>user0</cp:lastModifiedBy>
  <cp:revision>83</cp:revision>
  <dcterms:created xsi:type="dcterms:W3CDTF">2016-10-16T13:05:18Z</dcterms:created>
  <dcterms:modified xsi:type="dcterms:W3CDTF">2019-12-02T07:32:23Z</dcterms:modified>
</cp:coreProperties>
</file>