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notesMasterIdLst>
    <p:notesMasterId r:id="rId24"/>
  </p:notesMasterIdLst>
  <p:handoutMasterIdLst>
    <p:handoutMasterId r:id="rId25"/>
  </p:handoutMasterIdLst>
  <p:sldIdLst>
    <p:sldId id="354" r:id="rId2"/>
    <p:sldId id="256" r:id="rId3"/>
    <p:sldId id="273" r:id="rId4"/>
    <p:sldId id="257" r:id="rId5"/>
    <p:sldId id="258" r:id="rId6"/>
    <p:sldId id="259" r:id="rId7"/>
    <p:sldId id="352" r:id="rId8"/>
    <p:sldId id="260" r:id="rId9"/>
    <p:sldId id="282" r:id="rId10"/>
    <p:sldId id="346" r:id="rId11"/>
    <p:sldId id="353" r:id="rId12"/>
    <p:sldId id="347" r:id="rId13"/>
    <p:sldId id="261" r:id="rId14"/>
    <p:sldId id="348" r:id="rId15"/>
    <p:sldId id="349" r:id="rId16"/>
    <p:sldId id="350" r:id="rId17"/>
    <p:sldId id="267" r:id="rId18"/>
    <p:sldId id="268" r:id="rId19"/>
    <p:sldId id="351" r:id="rId20"/>
    <p:sldId id="336" r:id="rId21"/>
    <p:sldId id="270" r:id="rId22"/>
    <p:sldId id="344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6C68"/>
    <a:srgbClr val="004F8A"/>
    <a:srgbClr val="A50021"/>
    <a:srgbClr val="F8F7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46" autoAdjust="0"/>
    <p:restoredTop sz="94660"/>
  </p:normalViewPr>
  <p:slideViewPr>
    <p:cSldViewPr>
      <p:cViewPr>
        <p:scale>
          <a:sx n="76" d="100"/>
          <a:sy n="76" d="100"/>
        </p:scale>
        <p:origin x="-1356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91F57474-CAB6-4819-A995-9FD31899EB1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9568ACE3-2233-4689-BC44-599A039D952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7C5E5-67FD-45B6-8B64-3852579C3186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B2F84F7C-7FC2-4F79-8677-08D6B6A9950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804C91B3-D3BE-4A1A-A493-0A66313A9A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D25A5-6FBB-4408-8B29-F54099DA4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413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E02DB-DECF-4E03-86E1-217FD53C3B86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366084-3351-44B7-8195-EDD2912393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887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66084-3351-44B7-8195-EDD29123939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349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66084-3351-44B7-8195-EDD29123939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821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19FA3CA-99E3-481F-BEE1-97812C262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78E8F88-A611-45D1-8F0B-7EB2E2AF82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21E58B2-E92F-4A4A-BD8C-A076C906E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C240-34C8-4BA0-A170-D98E3E544DEA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B015B6A-01F1-43ED-A060-884AC1378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4265709-1AE4-4A1F-8D87-4C985F104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6CE4-F99E-49DE-A002-99F984E96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257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EEEC61-054B-4C95-B0C0-A923C0D87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5D60B29-CA5E-4934-9BBB-CA96297443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2C1468E-83D2-430F-AE6E-F38A74BE9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C240-34C8-4BA0-A170-D98E3E544DEA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3625D5B-185B-4C11-93FE-5E7CCB2D4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85709ED-DF54-462F-A198-3C416DD4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6CE4-F99E-49DE-A002-99F984E96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913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26E9B84C-294F-4493-8DAA-7E57E7CE7B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ACBA596E-A53A-48A5-B13E-A1AEAEE6AD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613E40C-9C9C-4F50-B383-F55B9B236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C240-34C8-4BA0-A170-D98E3E544DEA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BF2E531-140A-4E0B-93C8-0C4453060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CFDA1B3-04F9-4FDB-9555-D2D775DB9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6CE4-F99E-49DE-A002-99F984E96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892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C0A3776-5F4B-4292-9694-7CCEA04C3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8066CC2-010C-46CE-B677-47D6F34AE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81CECE6-64E0-49E3-BF5A-13A9CFA22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C240-34C8-4BA0-A170-D98E3E544DEA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37265C7-0DF2-47F3-9528-0AD0D35D0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37F1B86-4D53-4961-A970-94F51F3FD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6CE4-F99E-49DE-A002-99F984E96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521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2C85A8A-25F6-4212-907D-5E1C9D2FC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78EBECF-2284-49EA-9E13-DA86C6804F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D4FEA99-D77B-4B5F-ACC1-FAE390A2D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C240-34C8-4BA0-A170-D98E3E544DEA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1AE7270-FBB1-4C95-BEBC-A6D729628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FA44A99-29A6-455B-B319-A702B0B2A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6CE4-F99E-49DE-A002-99F984E96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42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D7F5B8F-4C8B-488E-8E2F-BF6FAE023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D30DAF8-5ACE-4163-B580-25A980AEAB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B88DC0C-7218-4364-9CA1-02112EF2C0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CEC3BAC-889B-4F80-B85F-3BAFC11ED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C240-34C8-4BA0-A170-D98E3E544DEA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21BC91B-A677-4A76-82FD-19F802FD0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FB5563A-A328-41AC-BEA4-30C4657C2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6CE4-F99E-49DE-A002-99F984E96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065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66943E1-A64D-4F44-9BEB-3BA7B0E94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6C249F1-5F37-43FF-B05B-3C2D1532B9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3F3A7B5-0087-42C1-90F3-E04C13D5AD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B1D8CC59-1A48-4676-BFC0-A7992E04B5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B52914D8-2197-4432-997A-8BBB695A0B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ACBCA067-C531-4746-8F08-93D02D0BF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C240-34C8-4BA0-A170-D98E3E544DEA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BEFE23B5-0D4E-43FD-AAED-A8C66A1E3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F9F69A21-25D3-4228-A434-8D3FC85B8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6CE4-F99E-49DE-A002-99F984E96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9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E736281-7D3E-46EB-8AFC-0FD623977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C1232E40-FFAE-4699-A6DA-D6A75678F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C240-34C8-4BA0-A170-D98E3E544DEA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E7CB6444-4B17-400E-995D-04F64B670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5B8F0DC5-F03C-4A00-87DE-EF919C989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6CE4-F99E-49DE-A002-99F984E96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65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0665135D-D986-40F1-BF7B-566463E73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C240-34C8-4BA0-A170-D98E3E544DEA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078FC0E2-398E-4642-895E-F6CAA17D8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132B0995-0C02-4C66-AEBC-FE5FC6830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6CE4-F99E-49DE-A002-99F984E96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590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65F96AD-45BA-443E-A0D9-69F2B355D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41E6DFD-0D03-4545-8BE9-1F48606FA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6D8C798-D113-4E27-8ACC-1CD76D0807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0DCAE39-AD9C-4CB2-BC38-FAB20731B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C240-34C8-4BA0-A170-D98E3E544DEA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E6DC28F-5BAE-4AFE-966F-B6E1E0611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58272BB-62E5-42B7-B5A5-C10C7A436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6CE4-F99E-49DE-A002-99F984E96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538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5798FF3-F960-44D5-B116-46081EA83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FB5A5BCE-05EE-4C63-A8BC-334210FF63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552CEDC-5636-4E4D-984E-F045AEEB15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5C365CE-D360-45EB-B363-AA852F2B1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C240-34C8-4BA0-A170-D98E3E544DEA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0DF3E01-6D99-4D41-86CB-40F977AFD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AFAC970-5C0F-4A55-A676-39CE6CE23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6CE4-F99E-49DE-A002-99F984E96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94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621238-686C-4553-89A1-82827B4D9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33D49AC-11F0-44B4-8576-9572FFFED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376BF3B-D6C6-41B6-9818-4DCE900E6F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8C240-34C8-4BA0-A170-D98E3E544DEA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14938BA-7782-47D9-8686-682F882371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0FABB41-7C54-4787-8A83-A6EAC632E8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16CE4-F99E-49DE-A002-99F984E96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875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nsultant.ru/document/cons_doc_LAW_12211/173c9a40e69b184c48cf180777500cba366628e3/" TargetMode="External"/><Relationship Id="rId13" Type="http://schemas.openxmlformats.org/officeDocument/2006/relationships/hyperlink" Target="http://www.consultant.ru/document/cons_doc_LAW_12211/d050e63efe9306b52e71809eac97dd2023209c0e/" TargetMode="External"/><Relationship Id="rId3" Type="http://schemas.openxmlformats.org/officeDocument/2006/relationships/hyperlink" Target="http://www.consultant.ru/document/cons_doc_LAW_12211/ed258d7568109af94b019e8814c2ba99ce76fe60/" TargetMode="External"/><Relationship Id="rId7" Type="http://schemas.openxmlformats.org/officeDocument/2006/relationships/hyperlink" Target="http://www.consultant.ru/document/cons_doc_LAW_12211/b6baa3085cc8a1e1e2ee50742284f36f0dead0c9/" TargetMode="External"/><Relationship Id="rId12" Type="http://schemas.openxmlformats.org/officeDocument/2006/relationships/hyperlink" Target="http://www.consultant.ru/document/cons_doc_LAW_12211/39b6d007d941e8d8444154c8bf27abea7195dce6/" TargetMode="External"/><Relationship Id="rId17" Type="http://schemas.openxmlformats.org/officeDocument/2006/relationships/hyperlink" Target="http://www.consultant.ru/document/cons_doc_LAW_12211/1b408cf06155e77baec514b52ba5a5514996d9b2/" TargetMode="External"/><Relationship Id="rId2" Type="http://schemas.openxmlformats.org/officeDocument/2006/relationships/hyperlink" Target="http://www.consultant.ru/document/cons_doc_LAW_12211/576d17564462e63133339651b915362daf2167e6/" TargetMode="External"/><Relationship Id="rId16" Type="http://schemas.openxmlformats.org/officeDocument/2006/relationships/hyperlink" Target="http://www.consultant.ru/document/cons_doc_LAW_12211/5378316be100a9e71df23c9bf6eab4c7f492343c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onsultant.ru/document/cons_doc_LAW_12211/ff8cca4f999d21f8d03d73a6a1ef85961728d38d/" TargetMode="External"/><Relationship Id="rId11" Type="http://schemas.openxmlformats.org/officeDocument/2006/relationships/hyperlink" Target="http://www.consultant.ru/document/cons_doc_LAW_12211/4ae4a15a28dd775b38bf53d075d930926629b593/" TargetMode="External"/><Relationship Id="rId5" Type="http://schemas.openxmlformats.org/officeDocument/2006/relationships/hyperlink" Target="http://www.consultant.ru/document/cons_doc_LAW_12211/e9f9c7c634bf338c5cb4f081990406c395e714f1/" TargetMode="External"/><Relationship Id="rId15" Type="http://schemas.openxmlformats.org/officeDocument/2006/relationships/hyperlink" Target="http://www.consultant.ru/document/cons_doc_LAW_12211/810d793840a14a4a6b1df4391787d24cfea7fde5/" TargetMode="External"/><Relationship Id="rId10" Type="http://schemas.openxmlformats.org/officeDocument/2006/relationships/hyperlink" Target="http://www.consultant.ru/document/cons_doc_LAW_12211/7b8c1970de8bd8437f2cb1323981a59cc4d23ea9/" TargetMode="External"/><Relationship Id="rId4" Type="http://schemas.openxmlformats.org/officeDocument/2006/relationships/hyperlink" Target="http://www.consultant.ru/document/cons_doc_LAW_12211/e82ebc7260cf0bd4b67ffa572404ecf69f804e64/" TargetMode="External"/><Relationship Id="rId9" Type="http://schemas.openxmlformats.org/officeDocument/2006/relationships/hyperlink" Target="http://www.consultant.ru/document/cons_doc_LAW_12211/8d840578a217913ce01160811e8d24b798e2fff8/" TargetMode="External"/><Relationship Id="rId14" Type="http://schemas.openxmlformats.org/officeDocument/2006/relationships/hyperlink" Target="http://www.consultant.ru/document/cons_doc_LAW_12211/a76cce0b5d114a40113e8bb6e767204bbf171765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.org/ru/documents/ods.asp?m=A/RES/61/106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.org/ru/documents/ods.asp?m=A/RES/61/106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n_muller@mail.ru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D%D1%81%D0%BA%D0%B8%D1%80%D0%BE%D0%BB%D1%8C,_%D0%96%D0%B0%D0%BD-%D0%AD%D1%82%D1%8C%D0%B5%D0%BD_%D0%94%D0%BE%D0%BC%D0%B8%D0%BD%D0%B8%D0%BA" TargetMode="External"/><Relationship Id="rId2" Type="http://schemas.openxmlformats.org/officeDocument/2006/relationships/hyperlink" Target="http://ru.wikipedia.org/wiki/%D0%9F%D0%B8%D0%BD%D0%B5%D0%BB%D1%8C,_%D0%A4%D0%B8%D0%BB%D0%B8%D0%BF%D0%B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9C%D0%BE%D0%BD%D1%82%D0%B5%D1%81%D1%81%D0%BE%D1%80%D0%B8,_%D0%9C%D0%B0%D1%80%D0%B8%D1%8F" TargetMode="External"/><Relationship Id="rId5" Type="http://schemas.openxmlformats.org/officeDocument/2006/relationships/hyperlink" Target="http://en.wikipedia.org/wiki/%C3%89douard_S%C3%A9guin" TargetMode="External"/><Relationship Id="rId4" Type="http://schemas.openxmlformats.org/officeDocument/2006/relationships/hyperlink" Target="http://ru.wikipedia.org/wiki/%D0%98%D1%82%D0%B0%D1%80,_%D0%96%D0%B0%D0%BD-%D0%9C%D0%B0%D1%80%D0%BA-%D0%93%D0%B0%D1%81%D0%BF%D0%B0%D1%8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C%D0%B0%D1%80%D0%B8%D1%8F_%D0%A4%D1%91%D0%B4%D0%BE%D1%80%D0%BE%D0%B2%D0%BD%D0%B0_(%D0%B6%D0%B5%D0%BD%D0%B0_%D0%9F%D0%B0%D0%B2%D0%BB%D0%B0_I)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8" name="Рисунок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393248"/>
            <a:ext cx="8229600" cy="1693957"/>
          </a:xfrm>
        </p:spPr>
        <p:txBody>
          <a:bodyPr/>
          <a:lstStyle/>
          <a:p>
            <a:r>
              <a:rPr lang="ru-RU" sz="2800" b="1" dirty="0" smtClean="0"/>
              <a:t>«ОРГАНИЗАЦИОННЫЕ И ПСИХОЛОГО-ПЕДАГОГИЧЕСКИЕ ОСНОВЫ </a:t>
            </a:r>
            <a:r>
              <a:rPr lang="ru-RU" sz="2800" b="1" dirty="0"/>
              <a:t>ИНКЛЮЗИВНОГО ВЫСШЕГО </a:t>
            </a:r>
            <a:r>
              <a:rPr lang="ru-RU" sz="2800" b="1" dirty="0" smtClean="0"/>
              <a:t>ОБРАЗОВАНИЯ</a:t>
            </a:r>
            <a:r>
              <a:rPr lang="ru-RU" sz="2800" b="1" dirty="0" smtClean="0"/>
              <a:t>»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idx="4294967295"/>
          </p:nvPr>
        </p:nvSpPr>
        <p:spPr>
          <a:xfrm>
            <a:off x="457200" y="3111690"/>
            <a:ext cx="8229600" cy="3014473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ru-RU" sz="2800" i="1" dirty="0"/>
              <a:t>Дополнительная профессиональная программа повышения квалификации</a:t>
            </a:r>
          </a:p>
          <a:p>
            <a:pPr marL="46037" indent="0" algn="ctr">
              <a:buNone/>
            </a:pPr>
            <a:r>
              <a:rPr lang="ru-RU" sz="2000" dirty="0" smtClean="0"/>
              <a:t>18.11.2019-07.12.2019</a:t>
            </a:r>
          </a:p>
          <a:p>
            <a:pPr marL="46037" indent="0">
              <a:buNone/>
            </a:pPr>
            <a:endParaRPr lang="ru-RU" sz="2000" dirty="0">
              <a:solidFill>
                <a:schemeClr val="tx1"/>
              </a:solidFill>
            </a:endParaRPr>
          </a:p>
          <a:p>
            <a:pPr marL="46037" indent="0">
              <a:buNone/>
            </a:pPr>
            <a:r>
              <a:rPr lang="ru-RU" altLang="ru-RU" sz="2000" b="1" dirty="0" smtClean="0">
                <a:solidFill>
                  <a:schemeClr val="tx1"/>
                </a:solidFill>
              </a:rPr>
              <a:t>Тема: Международная законодательная база инклюзивного </a:t>
            </a:r>
            <a:r>
              <a:rPr lang="ru-RU" altLang="ru-RU" sz="2000" b="1" smtClean="0">
                <a:solidFill>
                  <a:schemeClr val="tx1"/>
                </a:solidFill>
              </a:rPr>
              <a:t>высшего образования</a:t>
            </a:r>
            <a:endParaRPr lang="ru-RU" sz="2000" dirty="0" smtClean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638" y="73025"/>
            <a:ext cx="703262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031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222DFDB-4E77-4CC4-823B-8BA1012A6EB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24211" y="149325"/>
            <a:ext cx="8386762" cy="548680"/>
          </a:xfr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</a:pP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Всеобщая декларация прав человека, 1948, ст.26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0BBC9E2-828E-4865-A141-7B949FDF0C3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97656" y="764704"/>
            <a:ext cx="8548687" cy="446405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just">
              <a:lnSpc>
                <a:spcPct val="80000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ru-RU" sz="24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Каждый человек имеет право на образование. Образование должно быть бесплатным по меньшей мере в том, что касается начального и общего образования. Начальное образование должно быть обязательным. Техническое и профессиональное образование должно быть общедоступным, и высшее образование должно быть одинаково доступным для всех на основе способностей каждого.</a:t>
            </a:r>
          </a:p>
          <a:p>
            <a:pPr marL="0" indent="0" algn="just">
              <a:lnSpc>
                <a:spcPct val="80000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ru-RU" sz="24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Образование должно быть направлено к полному развитию человеческой личности и к увеличению уважения к правам человека и основным свободам. Образование должно содействовать взаимопониманию, терпимости и дружбе между всеми народами, расовыми и религиозными группами, и должно содействовать деятельности Организации Объединенных Наций по поддержанию мира.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15A6CD09-B54C-4E1C-B9D1-2D1690F20D3E}"/>
              </a:ext>
            </a:extLst>
          </p:cNvPr>
          <p:cNvSpPr/>
          <p:nvPr/>
        </p:nvSpPr>
        <p:spPr>
          <a:xfrm>
            <a:off x="324834" y="5726449"/>
            <a:ext cx="8207606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just" defTabSz="685800">
              <a:spcBef>
                <a:spcPts val="675"/>
              </a:spcBef>
              <a:buClr>
                <a:prstClr val="black">
                  <a:lumMod val="85000"/>
                  <a:lumOff val="15000"/>
                </a:prstClr>
              </a:buClr>
            </a:pPr>
            <a:r>
              <a:rPr lang="ru-RU" sz="2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</a:rPr>
              <a:t>Декларация не имела прямого отношения к лицам с ОВЗ, но провозгласила равенство прав «</a:t>
            </a: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всех</a:t>
            </a:r>
            <a:r>
              <a:rPr lang="ru-RU" sz="2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</a:rPr>
              <a:t> людей без исключения».</a:t>
            </a:r>
            <a:endParaRPr lang="ru-RU" sz="20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/>
            </a:endParaRPr>
          </a:p>
        </p:txBody>
      </p:sp>
    </p:spTree>
    <p:extLst>
      <p:ext uri="{BB962C8B-B14F-4D97-AF65-F5344CB8AC3E}">
        <p14:creationId xmlns:p14="http://schemas.microsoft.com/office/powerpoint/2010/main" val="1602626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213E25-5021-4C60-AB1C-70F451F02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8119814" cy="104765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Другие международные документы </a:t>
            </a:r>
            <a:b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о правах лиц с ОВЗ и инвалидов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DA6B7A1-6E49-4912-9A09-EE1536454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119814" cy="435133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 fontAlgn="base" latinLnBrk="1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Декларация о правах умственно отсталых лиц, 1971. </a:t>
            </a:r>
            <a:endParaRPr lang="ru-RU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 latinLnBrk="1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Декларация о правах инвалидов, 1975. </a:t>
            </a:r>
            <a:endParaRPr lang="ru-RU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 latinLnBrk="1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Стандартные правила обеспечения равных </a:t>
            </a:r>
          </a:p>
          <a:p>
            <a:pPr lvl="0" fontAlgn="base" latinLnBrk="1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возможностей для инвалидов, 1993. </a:t>
            </a:r>
            <a:endParaRPr lang="ru-RU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 latinLnBrk="1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Конвенция о правах инвалидов, 2006. </a:t>
            </a:r>
          </a:p>
          <a:p>
            <a:pPr lvl="0" fontAlgn="base" latinLnBrk="1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Конвенция о профессиональной реабилитации </a:t>
            </a:r>
          </a:p>
          <a:p>
            <a:pPr lvl="0" fontAlgn="base" latinLnBrk="1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занятости инвалидов Совет Европы: План действий Совета Европы в отношении людей с ограниченными возможностями на 2006 -2015 гг. </a:t>
            </a:r>
          </a:p>
          <a:p>
            <a:pPr lvl="0" fontAlgn="base" latinLnBrk="1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Другие рекомендации и резолюции СЕ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1042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613D64F-67C1-44C7-B407-9E66D66B048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11560" y="188640"/>
            <a:ext cx="8139113" cy="601935"/>
          </a:xfr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</a:pP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Конвенция ООН о правах ребенка, 1989. Ст. 23.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BD2DEE3-97E3-4E28-BF35-E04DDF5454C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08449" y="1268760"/>
            <a:ext cx="7848600" cy="4725987"/>
          </a:xfr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0" indent="0" algn="just">
              <a:lnSpc>
                <a:spcPct val="80000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1. Государства - участники признают, что неполноценный в умственном или физическом отношении ребенок должен вести полноценную и достойную жизнь в условиях, которые обеспечивают его достоинство, способствуют его уверенности в себе и облегчают его активное участие в жизни общества.</a:t>
            </a:r>
          </a:p>
          <a:p>
            <a:pPr marL="0" indent="0" algn="just">
              <a:lnSpc>
                <a:spcPct val="80000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2. Государства - участники признают право неполноценного ребенка на особую заботу и поощряют и обеспечивают предоставление при условии наличия ресурсов имеющему на это право ребенку и ответственным за заботу о нем помощи, о которой подана просьба и которая соответствует состоянию ребенка и положению его родителей или других лиц, обеспечивающих заботу о ребенке.</a:t>
            </a:r>
          </a:p>
          <a:p>
            <a:pPr marL="0" indent="0" algn="just">
              <a:lnSpc>
                <a:spcPct val="80000"/>
              </a:lnSpc>
              <a:spcBef>
                <a:spcPts val="800"/>
              </a:spcBef>
              <a:spcAft>
                <a:spcPts val="800"/>
              </a:spcAft>
              <a:buNone/>
            </a:pPr>
            <a:endParaRPr lang="ru-RU" sz="2400" dirty="0">
              <a:solidFill>
                <a:srgbClr val="333333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356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1619" y="121746"/>
            <a:ext cx="8640762" cy="43338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II. </a:t>
            </a:r>
            <a:r>
              <a:rPr lang="ru-RU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Развитие парадигм  отношения к инвалидам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23528" y="749791"/>
            <a:ext cx="8640762" cy="598646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342900" lvl="0" indent="-342900" algn="just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 typeface="Wingdings" pitchFamily="2" charset="2"/>
              <a:buChar char="q"/>
            </a:pPr>
            <a:r>
              <a:rPr lang="ru-RU" sz="2200" dirty="0">
                <a:solidFill>
                  <a:srgbClr val="002060"/>
                </a:solidFill>
                <a:latin typeface="Calibri"/>
              </a:rPr>
              <a:t>1989 г.</a:t>
            </a:r>
            <a:r>
              <a:rPr lang="ru-RU" sz="2200" dirty="0">
                <a:solidFill>
                  <a:prstClr val="black"/>
                </a:solidFill>
                <a:latin typeface="Calibri"/>
              </a:rPr>
              <a:t> -  Таллинские рекомендации для действий по развитию человеческих ресурсов в области инвалидности. (Подготовка и занятость инвалидов в разных странах, Ген. ассамблея ООН). </a:t>
            </a:r>
          </a:p>
          <a:p>
            <a:pPr marL="342900" lvl="0" indent="-342900" algn="just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 typeface="Wingdings" pitchFamily="2" charset="2"/>
              <a:buChar char="q"/>
            </a:pPr>
            <a:r>
              <a:rPr lang="ru-RU" sz="2200" dirty="0">
                <a:solidFill>
                  <a:srgbClr val="002060"/>
                </a:solidFill>
                <a:latin typeface="Calibri"/>
              </a:rPr>
              <a:t>1993 г. </a:t>
            </a:r>
            <a:r>
              <a:rPr lang="ru-RU" sz="2200" dirty="0">
                <a:solidFill>
                  <a:prstClr val="black"/>
                </a:solidFill>
                <a:latin typeface="Calibri"/>
              </a:rPr>
              <a:t>- Стандартные правила по выравниванию возможностей для инвалидов (1993 г.),  Долгосрочная Стратегия осуществления всемирной программы действий в отношении инвалидов до 2000 г. и далее - 22 юридически не обязывающие правила, опыт, десятилетия по выравниванию возможностей инвалидов. Стратегия - последовательность действий в период с 1995 по 2010 гг. для достижения «Общества для всех» (Ген. ассамблея ООН).</a:t>
            </a:r>
          </a:p>
          <a:p>
            <a:pPr marL="342900" lvl="0" indent="-342900" algn="just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 typeface="Wingdings" pitchFamily="2" charset="2"/>
              <a:buChar char="q"/>
            </a:pPr>
            <a:r>
              <a:rPr lang="ru-RU" sz="2200" dirty="0">
                <a:solidFill>
                  <a:srgbClr val="002060"/>
                </a:solidFill>
                <a:latin typeface="Calibri"/>
              </a:rPr>
              <a:t>13 декабря 2006 года </a:t>
            </a:r>
            <a:r>
              <a:rPr lang="ru-RU" sz="2200" dirty="0">
                <a:solidFill>
                  <a:prstClr val="black"/>
                </a:solidFill>
                <a:latin typeface="Calibri"/>
              </a:rPr>
              <a:t>– «Конвенция о правах инвалидов». Ратифицирована в РФ  03.05.2012  г. Государства-участники Конвенции должны принимать меры для обеспечения инвалидам доступа наравне с другими к физическому окружению, к транспорту, к информации и связи, информационно-коммуникационным технологиям  (ИКТ) и системам, объектам и услугам для населения, как в городских, так и в сельских районах; обеспечивать доступность объектов и услуг частных предприятий, предоставляемых населению; оснащение зданий и других объектов для населения знаками, выполненными азбукой Брайля; поощрять доступ инвалидов к новым ИКТ и системам, включая Интернет.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15364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DF6CB1E-AC08-41AF-96B9-06513087DAB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95288" y="115888"/>
            <a:ext cx="8748712" cy="1152525"/>
          </a:xfr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lnSpc>
                <a:spcPct val="80000"/>
              </a:lnSpc>
              <a:spcBef>
                <a:spcPts val="0"/>
              </a:spcBef>
            </a:pP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Содержание "Стандартных правил обеспечения равных возможностей для инвалидов« (Ген. Ассамблея ООН 20.12.1993)</a:t>
            </a:r>
            <a:b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0D61DA5-EA2F-446C-A45C-1832A80AA8D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19138" y="1341438"/>
            <a:ext cx="8424862" cy="525621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lvl="0" indent="0">
              <a:lnSpc>
                <a:spcPct val="9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2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СТАНДАРТНЫЕ ПРАВИЛА</a:t>
            </a:r>
            <a:endParaRPr lang="ru-RU" sz="2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0">
              <a:lnSpc>
                <a:spcPct val="9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22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Введение</a:t>
            </a:r>
            <a:endParaRPr lang="ru-RU" sz="2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indent="0">
              <a:lnSpc>
                <a:spcPct val="9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1371600" algn="l"/>
              </a:tabLst>
            </a:pPr>
            <a:r>
              <a:rPr lang="ru-RU" sz="22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Основные концепции политики в отношении инвалидов</a:t>
            </a:r>
            <a:r>
              <a:rPr lang="ru-RU" sz="22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sz="2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indent="0">
              <a:lnSpc>
                <a:spcPct val="9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1371600" algn="l"/>
              </a:tabLst>
            </a:pPr>
            <a:r>
              <a:rPr lang="ru-RU" sz="22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Обеспечение равных возможностей</a:t>
            </a:r>
            <a:r>
              <a:rPr lang="ru-RU" sz="22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sz="2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0">
              <a:lnSpc>
                <a:spcPct val="9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22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Преамбула</a:t>
            </a:r>
            <a:endParaRPr lang="ru-RU" sz="2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0">
              <a:lnSpc>
                <a:spcPct val="9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22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I. Предпосылки для равноправного участия</a:t>
            </a:r>
            <a:endParaRPr lang="ru-RU" sz="2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indent="0">
              <a:lnSpc>
                <a:spcPct val="9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1371600" algn="l"/>
              </a:tabLst>
            </a:pPr>
            <a:r>
              <a:rPr lang="ru-RU" sz="22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Правило 1. Углубление понимания проблемы</a:t>
            </a:r>
            <a:endParaRPr lang="ru-RU" sz="2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indent="0">
              <a:lnSpc>
                <a:spcPct val="9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1371600" algn="l"/>
              </a:tabLst>
            </a:pPr>
            <a:r>
              <a:rPr lang="ru-RU" sz="22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Правило 2. Медицинское обслуживание</a:t>
            </a:r>
            <a:endParaRPr lang="ru-RU" sz="2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indent="0">
              <a:lnSpc>
                <a:spcPct val="9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1371600" algn="l"/>
              </a:tabLst>
            </a:pPr>
            <a:r>
              <a:rPr lang="ru-RU" sz="22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Правило 3. Реабилитация &lt;*&gt;</a:t>
            </a:r>
            <a:endParaRPr lang="ru-RU" sz="2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indent="0">
              <a:lnSpc>
                <a:spcPct val="9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1371600" algn="l"/>
              </a:tabLst>
            </a:pPr>
            <a:r>
              <a:rPr lang="ru-RU" sz="22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1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Правило 4. Вспомогательные услуги</a:t>
            </a:r>
            <a:endParaRPr lang="ru-RU" sz="2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0">
              <a:lnSpc>
                <a:spcPct val="9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22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II. Целевые области для создания равных возможностей</a:t>
            </a:r>
            <a:endParaRPr lang="ru-RU" sz="2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indent="0">
              <a:lnSpc>
                <a:spcPct val="9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1371600" algn="l"/>
              </a:tabLst>
            </a:pPr>
            <a:r>
              <a:rPr lang="ru-RU" sz="22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Правило 5. Доступность</a:t>
            </a:r>
            <a:endParaRPr lang="ru-RU" sz="2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indent="0">
              <a:lnSpc>
                <a:spcPct val="9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1371600" algn="l"/>
              </a:tabLst>
            </a:pPr>
            <a:r>
              <a:rPr lang="ru-RU" sz="22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Правило 6. Образование</a:t>
            </a:r>
            <a:endParaRPr lang="ru-RU" sz="2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indent="0">
              <a:lnSpc>
                <a:spcPct val="9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1371600" algn="l"/>
              </a:tabLst>
            </a:pPr>
            <a:r>
              <a:rPr lang="ru-RU" sz="22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Правило 7. Занятость</a:t>
            </a:r>
            <a:r>
              <a:rPr lang="ru-RU" sz="22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sz="2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0">
              <a:lnSpc>
                <a:spcPct val="9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22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III. Меры по осуществлению</a:t>
            </a:r>
            <a:r>
              <a:rPr lang="ru-RU" sz="22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  <a:endParaRPr lang="ru-RU" sz="2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0">
              <a:lnSpc>
                <a:spcPct val="9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22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IV. Механизм контроля</a:t>
            </a:r>
            <a:endParaRPr lang="ru-RU" sz="2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90000"/>
              </a:lnSpc>
              <a:spcBef>
                <a:spcPts val="0"/>
              </a:spcBef>
            </a:pP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09182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AFDF43D-2918-45A0-B945-0D8350197E2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1520" y="260350"/>
            <a:ext cx="8642350" cy="904875"/>
          </a:xfr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ru-RU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Саламанкская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Декларация лиц с особыми потребностями,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1994 г. </a:t>
            </a: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347D517E-F77D-4F73-BB42-0E6B716AE4D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56460" y="1340769"/>
            <a:ext cx="8642350" cy="525688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lvl="0" indent="0">
              <a:spcBef>
                <a:spcPts val="400"/>
              </a:spcBef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rgbClr val="002124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каждый ребенок имеет основное право на образование и должен иметь возможность получать и поддерживать приемлемый уровень знаний,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400"/>
              </a:spcBef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rgbClr val="002124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каждый ребенок имеет уникальные особенности, интересы, способности и учебные потребности,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400"/>
              </a:spcBef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rgbClr val="002124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необходимо разрабатывать системы образования и выполнять образовательные программы таким образом, чтобы принимать во внимание широкое разнообразие этих особенностей и потребностей,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400"/>
              </a:spcBef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rgbClr val="002124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лица, имеющие особые потребности в области образования, должны иметь доступ к обучению в обычных школах, которые должны создать им условия на основе педагогических методов, ориентированных в первую очередь на детей с целью удовлетворения этих потребностей,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400"/>
              </a:spcBef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rgbClr val="002124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обычные школы с такой инклюзивной ориентацией являются наиболее эффективным средством борьбы с дискриминационными воззрениями, … обеспечивают реальное образование для большинства детей и повышают эффективность и в конечном счете рентабельность системы образования.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81948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F096FE3-6460-4609-A487-71B8060A6AE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91952" y="1556792"/>
            <a:ext cx="7886700" cy="435133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900"/>
              </a:spcBef>
              <a:spcAft>
                <a:spcPts val="900"/>
              </a:spcAft>
              <a:buNone/>
            </a:pPr>
            <a:r>
              <a:rPr lang="en-US" sz="2400" dirty="0">
                <a:solidFill>
                  <a:srgbClr val="002124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>
                <a:solidFill>
                  <a:srgbClr val="002124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НОВЫЙ ПОДХОД К ОБРАЗОВАНИЮ ЛИЦ С ОСОБЫМИ ПОТРЕБНОСТЯМИ</a:t>
            </a:r>
            <a:br>
              <a:rPr lang="ru-RU" sz="2400" dirty="0">
                <a:solidFill>
                  <a:srgbClr val="002124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124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II. РУКОВОДЯЩИЕ ПРИНЦИПЫ ДЕЯТЕЛЬНОСТИ НА НАЦИОНАЛЬНОМ УРОВНЕ</a:t>
            </a:r>
            <a:br>
              <a:rPr lang="ru-RU" sz="2400" dirty="0">
                <a:solidFill>
                  <a:srgbClr val="002124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124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А. Политика и организация</a:t>
            </a:r>
            <a:br>
              <a:rPr lang="ru-RU" sz="2400" dirty="0">
                <a:solidFill>
                  <a:srgbClr val="002124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124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В. Факторы, связанные со школой</a:t>
            </a:r>
            <a:br>
              <a:rPr lang="ru-RU" sz="2400" dirty="0">
                <a:solidFill>
                  <a:srgbClr val="002124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124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С. Набор и подготовка педагогического персонала</a:t>
            </a:r>
            <a:br>
              <a:rPr lang="ru-RU" sz="2400" dirty="0">
                <a:solidFill>
                  <a:srgbClr val="002124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124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 Внешние службы поддержки</a:t>
            </a:r>
            <a:br>
              <a:rPr lang="ru-RU" sz="2400" dirty="0">
                <a:solidFill>
                  <a:srgbClr val="002124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124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Е. Приоритетные области</a:t>
            </a:r>
            <a:br>
              <a:rPr lang="ru-RU" sz="2400" dirty="0">
                <a:solidFill>
                  <a:srgbClr val="002124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124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F. Перспективы, связанные с общиной</a:t>
            </a:r>
            <a:br>
              <a:rPr lang="ru-RU" sz="2400" dirty="0">
                <a:solidFill>
                  <a:srgbClr val="002124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124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G. Потребности в ресурсах</a:t>
            </a:r>
            <a:br>
              <a:rPr lang="ru-RU" sz="2400" dirty="0">
                <a:solidFill>
                  <a:srgbClr val="002124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124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III. РУКОВОДЯЩИЕ ПРИНЦИПЫ ДЕЯТЕЛЬНОСТИ НА РЕГИОНАЛЬНОМ И МЕЖДУНАРОДНОМ УРОВНЯХ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EC71016B-19BD-4099-B873-125DAE86E4F9}"/>
              </a:ext>
            </a:extLst>
          </p:cNvPr>
          <p:cNvSpPr txBox="1">
            <a:spLocks/>
          </p:cNvSpPr>
          <p:nvPr/>
        </p:nvSpPr>
        <p:spPr>
          <a:xfrm>
            <a:off x="691952" y="269032"/>
            <a:ext cx="7886700" cy="9036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Саламанкская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Декларация лиц с особыми потребностями,1994 г. </a:t>
            </a:r>
          </a:p>
        </p:txBody>
      </p:sp>
    </p:spTree>
    <p:extLst>
      <p:ext uri="{BB962C8B-B14F-4D97-AF65-F5344CB8AC3E}">
        <p14:creationId xmlns:p14="http://schemas.microsoft.com/office/powerpoint/2010/main" val="34850108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9381" y="153684"/>
            <a:ext cx="8885238" cy="720725"/>
          </a:xfrm>
          <a:solidFill>
            <a:schemeClr val="accent4">
              <a:lumMod val="20000"/>
              <a:lumOff val="80000"/>
            </a:schemeClr>
          </a:solidFill>
        </p:spPr>
        <p:txBody>
          <a:bodyPr vert="horz" lIns="68580" tIns="34290" rIns="68580" bIns="3429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24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Конвенция о правах инвалидов </a:t>
            </a:r>
            <a:br>
              <a:rPr lang="ru-RU" sz="24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24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езолюция 61/106</a:t>
            </a:r>
            <a:r>
              <a:rPr lang="ru-RU" sz="24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Генеральной Ассамблеи  от 13.12.2006 г.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24580" y="944866"/>
            <a:ext cx="8883650" cy="575945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ru-RU" sz="2000" b="1" dirty="0">
                <a:solidFill>
                  <a:srgbClr val="002060"/>
                </a:solidFill>
              </a:rPr>
              <a:t>Ст.1.  </a:t>
            </a:r>
            <a:r>
              <a:rPr lang="ru-RU" sz="2000" b="1" dirty="0"/>
              <a:t>… </a:t>
            </a:r>
            <a:r>
              <a:rPr lang="ru-RU" sz="2000" dirty="0"/>
              <a:t>К инвалидам относятся лица с устойчивыми физическими, психическими, интеллектуальными или сенсорными нарушениями, которые при взаимодействии с различными барьерами могут мешать их полному и эффективному участию в жизни общества наравне с другими.</a:t>
            </a:r>
          </a:p>
          <a:p>
            <a:pPr marL="0" indent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ru-RU" sz="2000" b="1" dirty="0">
                <a:solidFill>
                  <a:srgbClr val="002060"/>
                </a:solidFill>
              </a:rPr>
              <a:t>Ст.2.  Определения</a:t>
            </a:r>
            <a:endParaRPr lang="ru-RU" sz="2000" dirty="0">
              <a:solidFill>
                <a:srgbClr val="002060"/>
              </a:solidFill>
            </a:endParaRPr>
          </a:p>
          <a:p>
            <a:pPr marL="0" indent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ru-RU" sz="2000" dirty="0">
                <a:solidFill>
                  <a:srgbClr val="002060"/>
                </a:solidFill>
              </a:rPr>
              <a:t>…«</a:t>
            </a:r>
            <a:r>
              <a:rPr lang="ru-RU" sz="2000" b="1" dirty="0">
                <a:solidFill>
                  <a:srgbClr val="002060"/>
                </a:solidFill>
              </a:rPr>
              <a:t>дискриминация по признаку инвалидности</a:t>
            </a:r>
            <a:r>
              <a:rPr lang="ru-RU" sz="2000" dirty="0">
                <a:solidFill>
                  <a:srgbClr val="002060"/>
                </a:solidFill>
              </a:rPr>
              <a:t>» </a:t>
            </a:r>
            <a:r>
              <a:rPr lang="ru-RU" sz="2000" dirty="0"/>
              <a:t>означает </a:t>
            </a:r>
            <a:r>
              <a:rPr lang="ru-RU" sz="2000" b="1" dirty="0">
                <a:solidFill>
                  <a:srgbClr val="FF0000"/>
                </a:solidFill>
              </a:rPr>
              <a:t>любое различие, исключение или ограничение по причине инвалидности</a:t>
            </a:r>
            <a:r>
              <a:rPr lang="ru-RU" sz="2000" dirty="0"/>
              <a:t>, целью или результатом которого является умаление или отрицание признания, реализации или осуществления наравне с другими всех прав человека и основных свобод в политической, экономической, социальной, культурной, гражданской или любой иной области. Она включает все формы дискриминации, в том числе отказ в разумном приспособлении;</a:t>
            </a:r>
          </a:p>
          <a:p>
            <a:pPr marL="0" indent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ru-RU" sz="2000" dirty="0">
                <a:solidFill>
                  <a:srgbClr val="002060"/>
                </a:solidFill>
              </a:rPr>
              <a:t>«</a:t>
            </a:r>
            <a:r>
              <a:rPr lang="ru-RU" sz="2000" b="1" dirty="0">
                <a:solidFill>
                  <a:srgbClr val="002060"/>
                </a:solidFill>
              </a:rPr>
              <a:t>разумное приспособление</a:t>
            </a:r>
            <a:r>
              <a:rPr lang="ru-RU" sz="2000" dirty="0">
                <a:solidFill>
                  <a:srgbClr val="002060"/>
                </a:solidFill>
              </a:rPr>
              <a:t>» </a:t>
            </a:r>
            <a:r>
              <a:rPr lang="ru-RU" sz="2000" dirty="0"/>
              <a:t>означает </a:t>
            </a:r>
            <a:r>
              <a:rPr lang="ru-RU" sz="2000" b="1" dirty="0">
                <a:solidFill>
                  <a:srgbClr val="FF0000"/>
                </a:solidFill>
              </a:rPr>
              <a:t>внесение, когда это нужно в конкретном случае, необходимых и подходящих модификаций и коррективов, не становящихся несоразмерным или неоправданным бременем</a:t>
            </a:r>
            <a:r>
              <a:rPr lang="ru-RU" sz="2000" dirty="0"/>
              <a:t>, в целях обеспечения реализации или осуществления инвалидами наравне с другими всех прав человека и основных свобод;</a:t>
            </a:r>
          </a:p>
          <a:p>
            <a:pPr marL="0" indent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ru-RU" sz="2000" b="1" dirty="0">
                <a:solidFill>
                  <a:srgbClr val="002060"/>
                </a:solidFill>
              </a:rPr>
              <a:t>«универсальный дизайн» </a:t>
            </a:r>
            <a:r>
              <a:rPr lang="ru-RU" sz="2000" b="1" dirty="0">
                <a:solidFill>
                  <a:srgbClr val="FF0000"/>
                </a:solidFill>
              </a:rPr>
              <a:t>означает дизайн предметов, обстановок, программ и услуг, призванный сделать их в максимально возможной степени пригодными к пользованию для всех людей без необходимости адаптации или специального дизайна</a:t>
            </a:r>
            <a:r>
              <a:rPr lang="ru-RU" sz="2000" dirty="0"/>
              <a:t>. «Универсальный дизайн» не исключает </a:t>
            </a:r>
            <a:r>
              <a:rPr lang="ru-RU" sz="2000" dirty="0" err="1"/>
              <a:t>ассистивные</a:t>
            </a:r>
            <a:r>
              <a:rPr lang="ru-RU" sz="2000" dirty="0"/>
              <a:t> устройства для конкретных групп инвалидов, где это необходимо</a:t>
            </a:r>
          </a:p>
        </p:txBody>
      </p:sp>
    </p:spTree>
    <p:extLst>
      <p:ext uri="{BB962C8B-B14F-4D97-AF65-F5344CB8AC3E}">
        <p14:creationId xmlns:p14="http://schemas.microsoft.com/office/powerpoint/2010/main" val="2774713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1958" y="1038007"/>
            <a:ext cx="8578850" cy="5737225"/>
          </a:xfrm>
          <a:solidFill>
            <a:schemeClr val="accent1">
              <a:lumMod val="20000"/>
              <a:lumOff val="80000"/>
            </a:schemeClr>
          </a:solidFill>
        </p:spPr>
        <p:txBody>
          <a:bodyPr vert="horz" lIns="68580" tIns="34290" rIns="68580" bIns="34290" rtlCol="0">
            <a:no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ru-RU" sz="2000" b="1" dirty="0">
                <a:solidFill>
                  <a:srgbClr val="002060"/>
                </a:solidFill>
              </a:rPr>
              <a:t>Статья 9. Доступность. </a:t>
            </a:r>
            <a:r>
              <a:rPr lang="ru-RU" sz="2000" b="1" dirty="0"/>
              <a:t>…</a:t>
            </a:r>
            <a:r>
              <a:rPr lang="ru-RU" sz="2000" dirty="0"/>
              <a:t>Чтобы наделить инвалидов возможностью вести независимый образ жизни и всесторонне участвовать во всех аспектах жизни, государства-участники принимают надлежащие меры для обеспечения инвалидам доступа наравне с другими к физическому окружению, к транспорту, к информации и связи, включая информационно-коммуникационные технологии и системы, а также к другим объектам и услугам, открытым или предоставляемым для населения, как в городских, так и в сельских районах. Эти меры, которые включают выявление и устранение препятствий и барьеров, мешающих доступности…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ru-RU" sz="2000" b="1" dirty="0">
                <a:solidFill>
                  <a:srgbClr val="002060"/>
                </a:solidFill>
              </a:rPr>
              <a:t>Статья 24. Образование. </a:t>
            </a:r>
            <a:r>
              <a:rPr lang="ru-RU" sz="2000" b="1" dirty="0"/>
              <a:t>…</a:t>
            </a:r>
            <a:r>
              <a:rPr lang="ru-RU" sz="2000" dirty="0"/>
              <a:t>Государства-участники признают право инвалидов на образование. В целях реализации этого права без дискриминации и на основе равенства возможностей </a:t>
            </a:r>
            <a:r>
              <a:rPr lang="ru-RU" sz="2000" b="1" dirty="0">
                <a:solidFill>
                  <a:srgbClr val="002060"/>
                </a:solidFill>
              </a:rPr>
              <a:t>государства-участники обеспечивают инклюзивное образование на всех уровнях и обучение в течение всей жизни</a:t>
            </a:r>
            <a:r>
              <a:rPr lang="ru-RU" sz="2000" dirty="0"/>
              <a:t>…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ru-RU" sz="2000" dirty="0"/>
              <a:t>... Государства-участники обеспечивают, чтобы инвалиды могли иметь доступ к общему высшему образованию, профессиональному обучению, образованию для взрослых и обучению в течение всей жизни без дискриминации и наравне с другими. С этой целью </a:t>
            </a:r>
            <a:r>
              <a:rPr lang="ru-RU" sz="2000" b="1" dirty="0">
                <a:solidFill>
                  <a:srgbClr val="002060"/>
                </a:solidFill>
              </a:rPr>
              <a:t>государства-участники обеспечивают, чтобы для инвалидов обеспечивалось разумное приспособление.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83191" y="82769"/>
            <a:ext cx="8577617" cy="7633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68580" tIns="34290" rIns="68580" bIns="34290" rtlCol="0" anchor="ctr">
            <a:noAutofit/>
          </a:bodyPr>
          <a:lstStyle/>
          <a:p>
            <a:pPr algn="ctr" defTabSz="685800">
              <a:spcBef>
                <a:spcPct val="0"/>
              </a:spcBef>
              <a:defRPr/>
            </a:pPr>
            <a:r>
              <a:rPr lang="ru-RU" sz="24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Конвенция о правах инвалидов</a:t>
            </a:r>
            <a:br>
              <a:rPr lang="ru-RU" sz="24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</a:br>
            <a:r>
              <a:rPr lang="ru-RU" sz="24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Р</a:t>
            </a:r>
            <a:r>
              <a:rPr lang="ru-RU" sz="24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hlinkClick r:id="rId2"/>
              </a:rPr>
              <a:t>езолюция 61/106</a:t>
            </a:r>
            <a:r>
              <a:rPr lang="ru-RU" sz="24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Генеральной Ассамблеи от 13.12.2006</a:t>
            </a:r>
          </a:p>
        </p:txBody>
      </p:sp>
    </p:spTree>
    <p:extLst>
      <p:ext uri="{BB962C8B-B14F-4D97-AF65-F5344CB8AC3E}">
        <p14:creationId xmlns:p14="http://schemas.microsoft.com/office/powerpoint/2010/main" val="1164976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>
            <a:extLst>
              <a:ext uri="{FF2B5EF4-FFF2-40B4-BE49-F238E27FC236}">
                <a16:creationId xmlns:a16="http://schemas.microsoft.com/office/drawing/2014/main" xmlns="" id="{0143CA3B-3FF2-4774-BC87-3516DE001EA4}"/>
              </a:ext>
            </a:extLst>
          </p:cNvPr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245C5CC-B1BA-4D89-B531-EED8176D12A6}"/>
              </a:ext>
            </a:extLst>
          </p:cNvPr>
          <p:cNvSpPr txBox="1"/>
          <p:nvPr/>
        </p:nvSpPr>
        <p:spPr>
          <a:xfrm>
            <a:off x="1367958" y="0"/>
            <a:ext cx="64080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Модели образования лиц с инвалидностью и ОВЗ</a:t>
            </a:r>
          </a:p>
        </p:txBody>
      </p:sp>
    </p:spTree>
    <p:extLst>
      <p:ext uri="{BB962C8B-B14F-4D97-AF65-F5344CB8AC3E}">
        <p14:creationId xmlns:p14="http://schemas.microsoft.com/office/powerpoint/2010/main" val="3501628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rita.netnado.ru/umot/chto-takoe-universalenij-dizajn-dlya-invalidov/2.jpg">
            <a:extLst>
              <a:ext uri="{FF2B5EF4-FFF2-40B4-BE49-F238E27FC236}">
                <a16:creationId xmlns:a16="http://schemas.microsoft.com/office/drawing/2014/main" xmlns="" id="{6E6034A2-205C-4CAC-9A04-B71DF7400CF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569" y="1824994"/>
            <a:ext cx="5411330" cy="311617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8101" y="1556792"/>
            <a:ext cx="3708400" cy="3271838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Международная законодательная база </a:t>
            </a:r>
            <a:br>
              <a:rPr lang="ru-RU" sz="36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36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инклюзивного высшего образования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22257" y="5157192"/>
            <a:ext cx="3240088" cy="733425"/>
          </a:xfrm>
        </p:spPr>
        <p:txBody>
          <a:bodyPr anchor="ctr"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Н.В. Мюллер</a:t>
            </a:r>
          </a:p>
        </p:txBody>
      </p:sp>
    </p:spTree>
    <p:extLst>
      <p:ext uri="{BB962C8B-B14F-4D97-AF65-F5344CB8AC3E}">
        <p14:creationId xmlns:p14="http://schemas.microsoft.com/office/powerpoint/2010/main" val="8534849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8D6EBAD9-5B2C-4884-9D4B-E1F8671CD94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68312" y="188912"/>
            <a:ext cx="8424168" cy="50006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4F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Интегрированное и инклюзивное обучение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461EA51C-BB03-4142-BD14-EF5F4F01D5C0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323528" y="1337700"/>
            <a:ext cx="3529013" cy="4899612"/>
          </a:xfr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Обучающийся с ОВЗ  адаптируется к неизменной системе образования, </a:t>
            </a:r>
          </a:p>
          <a:p>
            <a:pPr>
              <a:spcBef>
                <a:spcPts val="0"/>
              </a:spcBef>
            </a:pP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обучение в совместной образовательной среде с обучающимися с нормативным состоянием здоровья.</a:t>
            </a:r>
          </a:p>
          <a:p>
            <a:pPr>
              <a:spcBef>
                <a:spcPts val="0"/>
              </a:spcBef>
            </a:pP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Создание для студентов с ОВЗ специальных условий обучения и социальной адаптации.</a:t>
            </a:r>
          </a:p>
          <a:p>
            <a:pPr>
              <a:spcBef>
                <a:spcPts val="0"/>
              </a:spcBef>
            </a:pP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Обучающийся осваивает обычную программу.</a:t>
            </a:r>
          </a:p>
          <a:p>
            <a:pPr>
              <a:spcBef>
                <a:spcPts val="0"/>
              </a:spcBef>
            </a:pPr>
            <a:endParaRPr lang="ru-RU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CB2F90CA-9ACC-4B32-8A26-7AF26365E616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4571999" y="1377400"/>
            <a:ext cx="4186827" cy="4738430"/>
          </a:xfrm>
          <a:solidFill>
            <a:schemeClr val="accent5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Система образования преобразуется  для возможности адаптироваться к обучающимся с ОВЗ;</a:t>
            </a:r>
          </a:p>
          <a:p>
            <a:pPr algn="just">
              <a:spcBef>
                <a:spcPts val="0"/>
              </a:spcBef>
            </a:pPr>
            <a:r>
              <a:rPr lang="ru-RU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все обучающиеся, независимо от их физических, психических, интеллектуальных, культурно-этнических, языковых и иных особенностей, включены в общую систему образования и обучаются в выбранном ими ОУ вместе со своими сверстниками без инвалидности. </a:t>
            </a:r>
          </a:p>
          <a:p>
            <a:pPr algn="just">
              <a:spcBef>
                <a:spcPts val="0"/>
              </a:spcBef>
            </a:pPr>
            <a:r>
              <a:rPr lang="ru-RU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При этом ОУ учитывают их особые образовательные потребности и оказывают им необходимую специальную поддержку.</a:t>
            </a:r>
            <a:endParaRPr lang="ru-RU" sz="2000" dirty="0">
              <a:solidFill>
                <a:srgbClr val="262626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507C828-48C5-4095-AB62-2C0184B4A60C}"/>
              </a:ext>
            </a:extLst>
          </p:cNvPr>
          <p:cNvSpPr txBox="1"/>
          <p:nvPr/>
        </p:nvSpPr>
        <p:spPr>
          <a:xfrm>
            <a:off x="323528" y="795066"/>
            <a:ext cx="3888432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1E6C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t>Интегрированное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1E6C68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обучение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6940617-BB46-4BBB-91E2-B463A4D1D21B}"/>
              </a:ext>
            </a:extLst>
          </p:cNvPr>
          <p:cNvSpPr txBox="1"/>
          <p:nvPr/>
        </p:nvSpPr>
        <p:spPr>
          <a:xfrm>
            <a:off x="4716016" y="742170"/>
            <a:ext cx="3600400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1E6C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t>Инклюзивное обучение</a:t>
            </a:r>
          </a:p>
        </p:txBody>
      </p:sp>
    </p:spTree>
    <p:extLst>
      <p:ext uri="{BB962C8B-B14F-4D97-AF65-F5344CB8AC3E}">
        <p14:creationId xmlns:p14="http://schemas.microsoft.com/office/powerpoint/2010/main" val="37731509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528" y="188640"/>
            <a:ext cx="8640960" cy="63341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457200" lvl="1" algn="ctr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800" b="1" cap="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  <a:cs typeface="Times New Roman"/>
              </a:rPr>
              <a:t>Определения</a:t>
            </a:r>
            <a:r>
              <a:rPr lang="ru-RU" sz="2800" b="1" cap="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  <a:cs typeface="Times New Roman"/>
              </a:rPr>
              <a:t> </a:t>
            </a:r>
            <a:r>
              <a:rPr lang="ru-RU" sz="2800" b="1" cap="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/>
              </a:rPr>
              <a:t>инвалидности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052736"/>
            <a:ext cx="8640960" cy="54886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417830" algn="just" defTabSz="4572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Century Gothic" panose="020B0502020202020204"/>
                <a:ea typeface="Times New Roman"/>
                <a:cs typeface="Times New Roman"/>
              </a:rPr>
              <a:t>Конвенция ООН о правах инвалидов</a:t>
            </a:r>
          </a:p>
          <a:p>
            <a:pPr marL="0" marR="0" lvl="0" indent="417830" algn="just" defTabSz="4572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Times New Roman"/>
                <a:cs typeface="Times New Roman"/>
              </a:rPr>
              <a:t>«К инвалидам относятся лица с устойчивыми физическими, психическими, интеллектуальными или сенсорными нарушениями, которые при взаимодействии с различными барьерами могут мешать их полному и эффективному участию в жизни общества наравне с другими».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Calibri"/>
              <a:cs typeface="Times New Roman"/>
            </a:endParaRPr>
          </a:p>
          <a:p>
            <a:pPr marL="0" marR="0" lvl="0" indent="417830" algn="just" defTabSz="4572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Century Gothic" panose="020B0502020202020204"/>
                <a:ea typeface="Times New Roman"/>
                <a:cs typeface="Times New Roman"/>
              </a:rPr>
              <a:t>Федеральный закон от 24.11.1995 N 181-ФЗ "О социальной защите инвалидов в Российской Федерации»  </a:t>
            </a:r>
          </a:p>
          <a:p>
            <a:pPr marL="0" marR="0" lvl="0" indent="417830" algn="just" defTabSz="4572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Times New Roman"/>
                <a:cs typeface="Times New Roman"/>
              </a:rPr>
              <a:t>«инвалид - лицо, которое имеет нарушение здоровья со стойким расстройством функций организма, обусловленное заболеваниями, последствиями травм или дефектами, приводящее к ограничению жизнедеятельности и вызывающее необходимость его социальной защиты»…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Calibri"/>
              <a:cs typeface="Times New Roman"/>
            </a:endParaRPr>
          </a:p>
          <a:p>
            <a:pPr marL="0" marR="0" lvl="0" indent="417830" algn="just" defTabSz="4572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Times New Roman"/>
                <a:cs typeface="Times New Roman"/>
              </a:rPr>
              <a:t>«ограничение жизнедеятельности - полная или частичная утрата лицом способности или возможности осуществлять самообслуживание, самостоятельно передвигаться, ориентироваться, общаться, контролировать свое поведение, обучаться и заниматься трудовой деятельностью».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22013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B4A88B8-1CFF-4B30-AE2E-1E0B35F0E20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6461766-FA76-4903-91F0-B06FE2CE97E3}"/>
              </a:ext>
            </a:extLst>
          </p:cNvPr>
          <p:cNvSpPr txBox="1"/>
          <p:nvPr/>
        </p:nvSpPr>
        <p:spPr>
          <a:xfrm>
            <a:off x="1677119" y="3861048"/>
            <a:ext cx="56166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n_muller@mail.ru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Мюллер Наталья Владимировна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8356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CC2DA025-B7B8-46C9-8E52-A4702CE4FD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548680"/>
            <a:ext cx="9036496" cy="62947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0C743F0-B846-4CFA-B4EE-A334BEF0D003}"/>
              </a:ext>
            </a:extLst>
          </p:cNvPr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Причины инвалидности в современном мире</a:t>
            </a:r>
          </a:p>
        </p:txBody>
      </p:sp>
    </p:spTree>
    <p:extLst>
      <p:ext uri="{BB962C8B-B14F-4D97-AF65-F5344CB8AC3E}">
        <p14:creationId xmlns:p14="http://schemas.microsoft.com/office/powerpoint/2010/main" val="3838831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7338" y="115888"/>
            <a:ext cx="8856662" cy="576262"/>
          </a:xfr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ru-RU" sz="3600" b="1" kern="12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Взаимоотношения инвалидов и общества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7338" y="980728"/>
            <a:ext cx="8676456" cy="56312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457200" algn="r">
              <a:lnSpc>
                <a:spcPct val="107000"/>
              </a:lnSpc>
              <a:spcAft>
                <a:spcPts val="0"/>
              </a:spcAft>
            </a:pPr>
            <a:r>
              <a:rPr lang="ru-RU" sz="2000" b="1" i="1" dirty="0">
                <a:effectLst/>
                <a:latin typeface="Calibri Light" panose="020F0302020204030204" pitchFamily="34" charset="0"/>
                <a:ea typeface="Times New Roman"/>
                <a:cs typeface="Calibri Light" panose="020F0302020204030204" pitchFamily="34" charset="0"/>
              </a:rPr>
              <a:t>«Инвалид» - лат. "</a:t>
            </a:r>
            <a:r>
              <a:rPr lang="ru-RU" sz="2000" b="1" i="1" dirty="0" err="1">
                <a:effectLst/>
                <a:latin typeface="Calibri Light" panose="020F0302020204030204" pitchFamily="34" charset="0"/>
                <a:ea typeface="Times New Roman"/>
                <a:cs typeface="Calibri Light" panose="020F0302020204030204" pitchFamily="34" charset="0"/>
              </a:rPr>
              <a:t>invalidus</a:t>
            </a:r>
            <a:r>
              <a:rPr lang="ru-RU" sz="2000" b="1" i="1" dirty="0">
                <a:effectLst/>
                <a:latin typeface="Calibri Light" panose="020F0302020204030204" pitchFamily="34" charset="0"/>
                <a:ea typeface="Times New Roman"/>
                <a:cs typeface="Calibri Light" panose="020F0302020204030204" pitchFamily="34" charset="0"/>
              </a:rPr>
              <a:t>": «слабый, немощный». </a:t>
            </a:r>
          </a:p>
          <a:p>
            <a:pPr algn="just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ru-RU" sz="2400" b="1" dirty="0">
                <a:solidFill>
                  <a:srgbClr val="A50021"/>
                </a:solidFill>
                <a:effectLst/>
                <a:latin typeface="Calibri Light" panose="020F0302020204030204" pitchFamily="34" charset="0"/>
                <a:ea typeface="Times New Roman"/>
                <a:cs typeface="Calibri Light" panose="020F0302020204030204" pitchFamily="34" charset="0"/>
              </a:rPr>
              <a:t>Этапы  (по Н.Н. </a:t>
            </a:r>
            <a:r>
              <a:rPr lang="ru-RU" sz="2400" b="1" dirty="0" err="1">
                <a:solidFill>
                  <a:srgbClr val="A50021"/>
                </a:solidFill>
                <a:effectLst/>
                <a:latin typeface="Calibri Light" panose="020F0302020204030204" pitchFamily="34" charset="0"/>
                <a:ea typeface="Times New Roman"/>
                <a:cs typeface="Calibri Light" panose="020F0302020204030204" pitchFamily="34" charset="0"/>
              </a:rPr>
              <a:t>Малофееву</a:t>
            </a:r>
            <a:r>
              <a:rPr lang="ru-RU" sz="2400" b="1" dirty="0">
                <a:solidFill>
                  <a:srgbClr val="A50021"/>
                </a:solidFill>
                <a:effectLst/>
                <a:latin typeface="Calibri Light" panose="020F0302020204030204" pitchFamily="34" charset="0"/>
                <a:ea typeface="Times New Roman"/>
                <a:cs typeface="Calibri Light" panose="020F0302020204030204" pitchFamily="34" charset="0"/>
              </a:rPr>
              <a:t>):</a:t>
            </a:r>
          </a:p>
          <a:p>
            <a:pPr marL="342900" indent="-342900" algn="just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Font typeface="+mj-lt"/>
              <a:buAutoNum type="romanUcPeriod"/>
            </a:pPr>
            <a:r>
              <a:rPr lang="ru-RU" sz="2400" b="1" dirty="0">
                <a:solidFill>
                  <a:srgbClr val="002060"/>
                </a:solidFill>
                <a:latin typeface="Calibri Light" panose="020F0302020204030204" pitchFamily="34" charset="0"/>
                <a:ea typeface="Times New Roman"/>
                <a:cs typeface="Calibri Light" panose="020F0302020204030204" pitchFamily="34" charset="0"/>
              </a:rPr>
              <a:t> От агрессии и нетерпимости к осознанию необходимости помощи </a:t>
            </a:r>
            <a:r>
              <a:rPr lang="ru-RU" sz="2400" b="1" i="1" dirty="0">
                <a:latin typeface="Calibri Light" panose="020F0302020204030204" pitchFamily="34" charset="0"/>
                <a:ea typeface="Times New Roman"/>
                <a:cs typeface="Calibri Light" panose="020F0302020204030204" pitchFamily="34" charset="0"/>
              </a:rPr>
              <a:t>(IX -VIII вв. до н.э. – XII в.). </a:t>
            </a:r>
          </a:p>
          <a:p>
            <a:pPr marL="342900" lvl="0" indent="-342900" algn="just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Font typeface="+mj-lt"/>
              <a:buAutoNum type="romanUcPeriod"/>
            </a:pPr>
            <a:r>
              <a:rPr lang="ru-RU" sz="2400" b="1" dirty="0">
                <a:solidFill>
                  <a:srgbClr val="002060"/>
                </a:solidFill>
                <a:latin typeface="Calibri Light" panose="020F0302020204030204" pitchFamily="34" charset="0"/>
                <a:ea typeface="Times New Roman"/>
                <a:cs typeface="Calibri Light" panose="020F0302020204030204" pitchFamily="34" charset="0"/>
              </a:rPr>
              <a:t>От призрения к осознанию возможности обучения </a:t>
            </a:r>
            <a:r>
              <a:rPr lang="ru-RU" sz="2400" b="1" i="1" dirty="0">
                <a:effectLst/>
                <a:latin typeface="Calibri Light" panose="020F0302020204030204" pitchFamily="34" charset="0"/>
                <a:ea typeface="Times New Roman"/>
                <a:cs typeface="Calibri Light" panose="020F0302020204030204" pitchFamily="34" charset="0"/>
              </a:rPr>
              <a:t>(XII в.–70-80 гг. XVIII в.).</a:t>
            </a:r>
            <a:endParaRPr lang="ru-RU" sz="2400" b="1" dirty="0">
              <a:latin typeface="Calibri Light" panose="020F0302020204030204" pitchFamily="34" charset="0"/>
              <a:ea typeface="Calibri"/>
              <a:cs typeface="Calibri Light" panose="020F0302020204030204" pitchFamily="34" charset="0"/>
            </a:endParaRPr>
          </a:p>
          <a:p>
            <a:pPr marL="342900" lvl="0" indent="-342900" algn="just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Font typeface="+mj-lt"/>
              <a:buAutoNum type="romanUcPeriod"/>
            </a:pPr>
            <a:r>
              <a:rPr lang="ru-RU" sz="2400" b="1" dirty="0">
                <a:solidFill>
                  <a:srgbClr val="002060"/>
                </a:solidFill>
                <a:latin typeface="Calibri Light" panose="020F0302020204030204" pitchFamily="34" charset="0"/>
                <a:ea typeface="Times New Roman"/>
                <a:cs typeface="Calibri Light" panose="020F0302020204030204" pitchFamily="34" charset="0"/>
              </a:rPr>
              <a:t>От осознания возможности к осознанию необходимости обучения </a:t>
            </a:r>
            <a:r>
              <a:rPr lang="ru-RU" sz="2400" b="1" i="1" dirty="0">
                <a:effectLst/>
                <a:latin typeface="Calibri Light" panose="020F0302020204030204" pitchFamily="34" charset="0"/>
                <a:ea typeface="Times New Roman"/>
                <a:cs typeface="Calibri Light" panose="020F0302020204030204" pitchFamily="34" charset="0"/>
              </a:rPr>
              <a:t>(70-80 </a:t>
            </a:r>
            <a:r>
              <a:rPr lang="ru-RU" sz="2400" b="1" i="1" dirty="0" err="1">
                <a:effectLst/>
                <a:latin typeface="Calibri Light" panose="020F0302020204030204" pitchFamily="34" charset="0"/>
                <a:ea typeface="Times New Roman"/>
                <a:cs typeface="Calibri Light" panose="020F0302020204030204" pitchFamily="34" charset="0"/>
              </a:rPr>
              <a:t>гг.XVIIIв</a:t>
            </a:r>
            <a:r>
              <a:rPr lang="ru-RU" sz="2400" b="1" i="1" dirty="0">
                <a:effectLst/>
                <a:latin typeface="Calibri Light" panose="020F0302020204030204" pitchFamily="34" charset="0"/>
                <a:ea typeface="Times New Roman"/>
                <a:cs typeface="Calibri Light" panose="020F0302020204030204" pitchFamily="34" charset="0"/>
              </a:rPr>
              <a:t>–начало XX в). </a:t>
            </a:r>
            <a:endParaRPr lang="ru-RU" sz="2400" b="1" dirty="0">
              <a:latin typeface="Calibri Light" panose="020F0302020204030204" pitchFamily="34" charset="0"/>
              <a:ea typeface="Calibri"/>
              <a:cs typeface="Calibri Light" panose="020F0302020204030204" pitchFamily="34" charset="0"/>
            </a:endParaRPr>
          </a:p>
          <a:p>
            <a:pPr marL="342900" lvl="0" indent="-342900" algn="just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Font typeface="+mj-lt"/>
              <a:buAutoNum type="romanUcPeriod"/>
            </a:pPr>
            <a:r>
              <a:rPr lang="ru-RU" sz="2400" b="1" dirty="0">
                <a:solidFill>
                  <a:srgbClr val="002060"/>
                </a:solidFill>
                <a:latin typeface="Calibri Light" panose="020F0302020204030204" pitchFamily="34" charset="0"/>
                <a:ea typeface="Times New Roman"/>
                <a:cs typeface="Calibri Light" panose="020F0302020204030204" pitchFamily="34" charset="0"/>
              </a:rPr>
              <a:t>От обучения отдельных категорий аномальных детей к дифференцированной системе специального образования </a:t>
            </a:r>
            <a:r>
              <a:rPr lang="ru-RU" sz="2400" b="1" i="1" dirty="0">
                <a:effectLst/>
                <a:latin typeface="Calibri Light" panose="020F0302020204030204" pitchFamily="34" charset="0"/>
                <a:ea typeface="Times New Roman"/>
                <a:cs typeface="Calibri Light" panose="020F0302020204030204" pitchFamily="34" charset="0"/>
              </a:rPr>
              <a:t>(начало XX в. – 70-е гг. XX в.). </a:t>
            </a:r>
            <a:endParaRPr lang="ru-RU" sz="2400" b="1" dirty="0">
              <a:latin typeface="Calibri Light" panose="020F0302020204030204" pitchFamily="34" charset="0"/>
              <a:ea typeface="Calibri"/>
              <a:cs typeface="Calibri Light" panose="020F0302020204030204" pitchFamily="34" charset="0"/>
            </a:endParaRPr>
          </a:p>
          <a:p>
            <a:pPr marL="342900" lvl="0" indent="-342900" algn="just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Font typeface="+mj-lt"/>
              <a:buAutoNum type="romanUcPeriod"/>
            </a:pPr>
            <a:r>
              <a:rPr lang="ru-RU" sz="2400" b="1" dirty="0">
                <a:solidFill>
                  <a:srgbClr val="002060"/>
                </a:solidFill>
                <a:latin typeface="Calibri Light" panose="020F0302020204030204" pitchFamily="34" charset="0"/>
                <a:ea typeface="Times New Roman"/>
                <a:cs typeface="Calibri Light" panose="020F0302020204030204" pitchFamily="34" charset="0"/>
              </a:rPr>
              <a:t>От изоляции к интеграции (70-е годы XX века - по настоящее время). </a:t>
            </a:r>
          </a:p>
          <a:p>
            <a:pPr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ru-RU" sz="2000" b="1" dirty="0" err="1">
                <a:effectLst/>
                <a:latin typeface="Calibri Light" panose="020F0302020204030204" pitchFamily="34" charset="0"/>
                <a:ea typeface="Times New Roman"/>
                <a:cs typeface="Calibri Light" panose="020F0302020204030204" pitchFamily="34" charset="0"/>
              </a:rPr>
              <a:t>Малофеев</a:t>
            </a:r>
            <a:r>
              <a:rPr lang="ru-RU" sz="2000" b="1" dirty="0">
                <a:effectLst/>
                <a:latin typeface="Calibri Light" panose="020F0302020204030204" pitchFamily="34" charset="0"/>
                <a:ea typeface="Times New Roman"/>
                <a:cs typeface="Calibri Light" panose="020F0302020204030204" pitchFamily="34" charset="0"/>
              </a:rPr>
              <a:t> Н.Н. Специальное образование в России и за рубежом. В 2-х частях. – М.: «Печатный двор», 1996. – 182 с. Часть 1. Западная Европа. – 182 с</a:t>
            </a:r>
            <a:r>
              <a:rPr lang="ru-RU" sz="2000" b="1" dirty="0">
                <a:effectLst/>
                <a:ea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41678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61752" y="188640"/>
            <a:ext cx="8495729" cy="54451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Коррекционное обучение за рубежом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24135" y="980728"/>
            <a:ext cx="8495729" cy="5545261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342900" lvl="0" indent="-342900" algn="just">
              <a:lnSpc>
                <a:spcPct val="80000"/>
              </a:lnSpc>
              <a:spcBef>
                <a:spcPts val="400"/>
              </a:spcBef>
              <a:buClrTx/>
              <a:buFont typeface="Wingdings" pitchFamily="2" charset="2"/>
              <a:buChar char="q"/>
            </a:pPr>
            <a:r>
              <a:rPr lang="ru-RU" sz="2400" dirty="0">
                <a:solidFill>
                  <a:prstClr val="black"/>
                </a:solidFill>
                <a:latin typeface="Calibri"/>
              </a:rPr>
              <a:t>Первое обучение глухих Испания - 1578 г.,  Англия —1648 г. </a:t>
            </a:r>
          </a:p>
          <a:p>
            <a:pPr marL="342900" lvl="0" indent="-342900" algn="just">
              <a:lnSpc>
                <a:spcPct val="80000"/>
              </a:lnSpc>
              <a:spcBef>
                <a:spcPts val="400"/>
              </a:spcBef>
              <a:buClrTx/>
              <a:buFont typeface="Wingdings" pitchFamily="2" charset="2"/>
              <a:buChar char="q"/>
            </a:pPr>
            <a:r>
              <a:rPr lang="ru-RU" sz="2400" dirty="0">
                <a:solidFill>
                  <a:prstClr val="black"/>
                </a:solidFill>
                <a:latin typeface="Calibri"/>
              </a:rPr>
              <a:t>Франция: индивидуальное обучение -1670 г. </a:t>
            </a:r>
          </a:p>
          <a:p>
            <a:pPr marL="0" lvl="0" indent="0" algn="just">
              <a:lnSpc>
                <a:spcPct val="80000"/>
              </a:lnSpc>
              <a:spcBef>
                <a:spcPts val="400"/>
              </a:spcBef>
              <a:buClrTx/>
              <a:buNone/>
            </a:pPr>
            <a:r>
              <a:rPr lang="ru-RU" sz="2400" dirty="0">
                <a:solidFill>
                  <a:prstClr val="black"/>
                </a:solidFill>
                <a:latin typeface="Calibri"/>
              </a:rPr>
              <a:t>	XIX в, обучение </a:t>
            </a:r>
            <a:r>
              <a:rPr lang="ru-RU" sz="2400" dirty="0" err="1">
                <a:solidFill>
                  <a:prstClr val="black"/>
                </a:solidFill>
                <a:latin typeface="Calibri"/>
              </a:rPr>
              <a:t>олигофренов</a:t>
            </a:r>
            <a:r>
              <a:rPr lang="ru-RU" sz="2400" dirty="0">
                <a:solidFill>
                  <a:prstClr val="black"/>
                </a:solidFill>
                <a:latin typeface="Calibri"/>
              </a:rPr>
              <a:t>  и исследование явления олигофрении. (</a:t>
            </a:r>
            <a:r>
              <a:rPr lang="ru-RU" sz="2400" u="sng" dirty="0">
                <a:solidFill>
                  <a:prstClr val="black"/>
                </a:solidFill>
                <a:latin typeface="Calibri"/>
                <a:hlinkClick r:id="rId2" tooltip="Пинель, Филипп"/>
              </a:rPr>
              <a:t>Ф. </a:t>
            </a:r>
            <a:r>
              <a:rPr lang="ru-RU" sz="2400" u="sng" dirty="0" err="1">
                <a:solidFill>
                  <a:prstClr val="black"/>
                </a:solidFill>
                <a:latin typeface="Calibri"/>
                <a:hlinkClick r:id="rId2" tooltip="Пинель, Филипп"/>
              </a:rPr>
              <a:t>Пинель</a:t>
            </a:r>
            <a:r>
              <a:rPr lang="ru-RU" sz="2400" dirty="0">
                <a:solidFill>
                  <a:prstClr val="black"/>
                </a:solidFill>
                <a:latin typeface="Calibri"/>
              </a:rPr>
              <a:t>, </a:t>
            </a:r>
            <a:r>
              <a:rPr lang="ru-RU" sz="2400" u="sng" dirty="0">
                <a:solidFill>
                  <a:prstClr val="black"/>
                </a:solidFill>
                <a:latin typeface="Calibri"/>
                <a:hlinkClick r:id="rId3" tooltip="Эскироль, Жан-Этьен Доминик"/>
              </a:rPr>
              <a:t>Ж.-Э. Д. </a:t>
            </a:r>
            <a:r>
              <a:rPr lang="ru-RU" sz="2400" u="sng" dirty="0" err="1">
                <a:solidFill>
                  <a:prstClr val="black"/>
                </a:solidFill>
                <a:latin typeface="Calibri"/>
                <a:hlinkClick r:id="rId3" tooltip="Эскироль, Жан-Этьен Доминик"/>
              </a:rPr>
              <a:t>Эскироль</a:t>
            </a:r>
            <a:r>
              <a:rPr lang="ru-RU" sz="2400" dirty="0">
                <a:solidFill>
                  <a:prstClr val="black"/>
                </a:solidFill>
                <a:latin typeface="Calibri"/>
              </a:rPr>
              <a:t>, </a:t>
            </a:r>
            <a:r>
              <a:rPr lang="ru-RU" sz="2400" u="sng" dirty="0">
                <a:solidFill>
                  <a:prstClr val="black"/>
                </a:solidFill>
                <a:latin typeface="Calibri"/>
                <a:hlinkClick r:id="rId4" tooltip="Итар, Жан-Марк-Гаспар"/>
              </a:rPr>
              <a:t>Ж.-М.-Г. </a:t>
            </a:r>
            <a:r>
              <a:rPr lang="ru-RU" sz="2400" u="sng" dirty="0" err="1">
                <a:solidFill>
                  <a:prstClr val="black"/>
                </a:solidFill>
                <a:latin typeface="Calibri"/>
                <a:hlinkClick r:id="rId4" tooltip="Итар, Жан-Марк-Гаспар"/>
              </a:rPr>
              <a:t>Итар</a:t>
            </a:r>
            <a:r>
              <a:rPr lang="ru-RU" sz="2400" dirty="0">
                <a:solidFill>
                  <a:prstClr val="black"/>
                </a:solidFill>
                <a:latin typeface="Calibri"/>
              </a:rPr>
              <a:t>).</a:t>
            </a:r>
          </a:p>
          <a:p>
            <a:pPr marL="342900" lvl="0" indent="-342900" algn="just">
              <a:lnSpc>
                <a:spcPct val="80000"/>
              </a:lnSpc>
              <a:spcBef>
                <a:spcPts val="400"/>
              </a:spcBef>
              <a:buClrTx/>
              <a:buFont typeface="Wingdings" pitchFamily="2" charset="2"/>
              <a:buChar char="q"/>
            </a:pPr>
            <a:r>
              <a:rPr lang="ru-RU" sz="2400" dirty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2400" u="sng" dirty="0">
                <a:solidFill>
                  <a:prstClr val="black"/>
                </a:solidFill>
                <a:latin typeface="Calibri"/>
                <a:hlinkClick r:id="rId5" tooltip="en:Édouard Séguin"/>
              </a:rPr>
              <a:t>Э. </a:t>
            </a:r>
            <a:r>
              <a:rPr lang="ru-RU" sz="2400" u="sng" dirty="0" err="1">
                <a:solidFill>
                  <a:prstClr val="black"/>
                </a:solidFill>
                <a:latin typeface="Calibri"/>
                <a:hlinkClick r:id="rId5" tooltip="en:Édouard Séguin"/>
              </a:rPr>
              <a:t>Сеген</a:t>
            </a:r>
            <a:r>
              <a:rPr lang="ru-RU" sz="2400" dirty="0">
                <a:solidFill>
                  <a:prstClr val="black"/>
                </a:solidFill>
                <a:latin typeface="Calibri"/>
              </a:rPr>
              <a:t>  в США открывал частные школы для слабоумных детей, предполагающие обучение и воспитание, трудовое и физическое. В Европе эти идеи были подхвачены и развиты </a:t>
            </a:r>
            <a:r>
              <a:rPr lang="ru-RU" sz="2400" u="sng" dirty="0">
                <a:solidFill>
                  <a:prstClr val="black"/>
                </a:solidFill>
                <a:latin typeface="Calibri"/>
                <a:hlinkClick r:id="rId6" tooltip="Монтессори, Мария"/>
              </a:rPr>
              <a:t>М. </a:t>
            </a:r>
            <a:r>
              <a:rPr lang="ru-RU" sz="2400" u="sng" dirty="0" err="1">
                <a:solidFill>
                  <a:prstClr val="black"/>
                </a:solidFill>
                <a:latin typeface="Calibri"/>
                <a:hlinkClick r:id="rId6" tooltip="Монтессори, Мария"/>
              </a:rPr>
              <a:t>Монтессори</a:t>
            </a:r>
            <a:endParaRPr lang="ru-RU" sz="2400" dirty="0">
              <a:solidFill>
                <a:prstClr val="black"/>
              </a:solidFill>
              <a:latin typeface="Calibri"/>
            </a:endParaRPr>
          </a:p>
          <a:p>
            <a:pPr marL="342900" lvl="0" indent="-342900" algn="just">
              <a:lnSpc>
                <a:spcPct val="80000"/>
              </a:lnSpc>
              <a:spcBef>
                <a:spcPts val="400"/>
              </a:spcBef>
              <a:buClrTx/>
              <a:buFont typeface="Wingdings" pitchFamily="2" charset="2"/>
              <a:buChar char="q"/>
            </a:pPr>
            <a:r>
              <a:rPr lang="ru-RU" sz="2400" dirty="0">
                <a:solidFill>
                  <a:prstClr val="black"/>
                </a:solidFill>
                <a:latin typeface="Calibri"/>
              </a:rPr>
              <a:t>К началу ХХ века в Европе появились и стали развиваться основные направления коррекционной педагогики в специальных учреждениях:</a:t>
            </a:r>
          </a:p>
          <a:p>
            <a:pPr marL="742950" lvl="1" indent="-285750" algn="just">
              <a:lnSpc>
                <a:spcPct val="80000"/>
              </a:lnSpc>
              <a:spcBef>
                <a:spcPts val="0"/>
              </a:spcBef>
              <a:buClrTx/>
              <a:buFont typeface="Wingdings" pitchFamily="2" charset="2"/>
              <a:buChar char="ü"/>
            </a:pPr>
            <a:r>
              <a:rPr lang="ru-RU" sz="2400" dirty="0">
                <a:solidFill>
                  <a:prstClr val="black"/>
                </a:solidFill>
                <a:latin typeface="Calibri"/>
              </a:rPr>
              <a:t>христианско-филантропическое (в приютах, богадельнях);</a:t>
            </a:r>
          </a:p>
          <a:p>
            <a:pPr marL="742950" lvl="1" indent="-285750" algn="just">
              <a:lnSpc>
                <a:spcPct val="80000"/>
              </a:lnSpc>
              <a:spcBef>
                <a:spcPts val="0"/>
              </a:spcBef>
              <a:buClrTx/>
              <a:buFont typeface="Wingdings" pitchFamily="2" charset="2"/>
              <a:buChar char="ü"/>
            </a:pPr>
            <a:r>
              <a:rPr lang="ru-RU" sz="2400" dirty="0">
                <a:solidFill>
                  <a:prstClr val="black"/>
                </a:solidFill>
                <a:latin typeface="Calibri"/>
              </a:rPr>
              <a:t>медико-педагогическое: лечение, воспитание и обучение;</a:t>
            </a:r>
          </a:p>
          <a:p>
            <a:pPr marL="742950" lvl="1" indent="-285750" algn="just">
              <a:lnSpc>
                <a:spcPct val="80000"/>
              </a:lnSpc>
              <a:spcBef>
                <a:spcPts val="0"/>
              </a:spcBef>
              <a:buClrTx/>
              <a:buFont typeface="Wingdings" pitchFamily="2" charset="2"/>
              <a:buChar char="ü"/>
            </a:pPr>
            <a:r>
              <a:rPr lang="ru-RU" sz="2400" dirty="0">
                <a:solidFill>
                  <a:prstClr val="black"/>
                </a:solidFill>
                <a:latin typeface="Calibri"/>
              </a:rPr>
              <a:t>педагогическое: обучение детей с нарушениями слуха, зрения, умственной деятельности;</a:t>
            </a:r>
          </a:p>
          <a:p>
            <a:pPr marL="742950" lvl="1" indent="-285750" algn="just">
              <a:lnSpc>
                <a:spcPct val="80000"/>
              </a:lnSpc>
              <a:spcBef>
                <a:spcPts val="0"/>
              </a:spcBef>
              <a:buClrTx/>
              <a:buFont typeface="Wingdings" pitchFamily="2" charset="2"/>
              <a:buChar char="ü"/>
            </a:pPr>
            <a:r>
              <a:rPr lang="ru-RU" sz="2400" dirty="0">
                <a:solidFill>
                  <a:prstClr val="black"/>
                </a:solidFill>
                <a:latin typeface="Calibri"/>
              </a:rPr>
              <a:t>психодиагностическое: выявление лиц с нарушениями интеллекта.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79408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0825" y="116632"/>
            <a:ext cx="8642350" cy="55562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Коррекционное обучение в России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79512" y="764704"/>
            <a:ext cx="8929687" cy="597693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342900" lvl="0" indent="-342900" algn="just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ClrTx/>
              <a:buFont typeface="Wingdings" pitchFamily="2" charset="2"/>
              <a:buChar char="q"/>
            </a:pPr>
            <a:r>
              <a:rPr lang="ru-RU" sz="2200" dirty="0">
                <a:solidFill>
                  <a:prstClr val="black"/>
                </a:solidFill>
                <a:latin typeface="Calibri"/>
              </a:rPr>
              <a:t>1797 г. -Учреждение ведомства императрицы </a:t>
            </a:r>
            <a:r>
              <a:rPr lang="ru-RU" sz="2200" dirty="0">
                <a:solidFill>
                  <a:prstClr val="black"/>
                </a:solidFill>
                <a:latin typeface="Calibri"/>
                <a:hlinkClick r:id="rId3" action="ppaction://hlinkfile" tooltip="Мария Фёдоровна (жена Павла I)"/>
              </a:rPr>
              <a:t>Марии Федоровны</a:t>
            </a:r>
            <a:r>
              <a:rPr lang="ru-RU" sz="2200" dirty="0">
                <a:solidFill>
                  <a:prstClr val="black"/>
                </a:solidFill>
                <a:latin typeface="Calibri"/>
              </a:rPr>
              <a:t>. </a:t>
            </a:r>
          </a:p>
          <a:p>
            <a:pPr lvl="0" algn="just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ClrTx/>
              <a:buFont typeface="Wingdings" pitchFamily="2" charset="2"/>
              <a:buChar char="q"/>
            </a:pPr>
            <a:r>
              <a:rPr lang="ru-RU" sz="2200" dirty="0">
                <a:solidFill>
                  <a:srgbClr val="002060"/>
                </a:solidFill>
                <a:latin typeface="Calibri"/>
              </a:rPr>
              <a:t>1806 </a:t>
            </a:r>
            <a:r>
              <a:rPr lang="ru-RU" sz="2200" dirty="0">
                <a:solidFill>
                  <a:prstClr val="black"/>
                </a:solidFill>
                <a:latin typeface="Calibri"/>
              </a:rPr>
              <a:t>г.</a:t>
            </a:r>
            <a:r>
              <a:rPr lang="en-US" sz="2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2200" dirty="0">
                <a:solidFill>
                  <a:prstClr val="black"/>
                </a:solidFill>
                <a:latin typeface="Calibri"/>
              </a:rPr>
              <a:t>–</a:t>
            </a:r>
            <a:r>
              <a:rPr lang="en-US" sz="2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2200" dirty="0">
                <a:solidFill>
                  <a:prstClr val="black"/>
                </a:solidFill>
                <a:latin typeface="Calibri"/>
              </a:rPr>
              <a:t>первое в Р. опытное училище для глухонемых детей (г. Павловск), в 1807 г. — школа для слепых.</a:t>
            </a:r>
          </a:p>
          <a:p>
            <a:pPr marL="342900" lvl="0" indent="-342900" algn="just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ClrTx/>
              <a:buFont typeface="Wingdings" pitchFamily="2" charset="2"/>
              <a:buChar char="q"/>
            </a:pPr>
            <a:r>
              <a:rPr lang="ru-RU" sz="2200" dirty="0">
                <a:solidFill>
                  <a:srgbClr val="002060"/>
                </a:solidFill>
                <a:latin typeface="Calibri"/>
              </a:rPr>
              <a:t>В 1854 г</a:t>
            </a:r>
            <a:r>
              <a:rPr lang="ru-RU" sz="2200" dirty="0">
                <a:solidFill>
                  <a:prstClr val="black"/>
                </a:solidFill>
                <a:latin typeface="Calibri"/>
              </a:rPr>
              <a:t>., Рига - первое  лечебно-педагогическое учреждение для умственно отсталых и эпилептиков. Лечение и занятия по системе Э. </a:t>
            </a:r>
            <a:r>
              <a:rPr lang="ru-RU" sz="2200" dirty="0" err="1">
                <a:solidFill>
                  <a:prstClr val="black"/>
                </a:solidFill>
                <a:latin typeface="Calibri"/>
              </a:rPr>
              <a:t>Сегена</a:t>
            </a:r>
            <a:r>
              <a:rPr lang="ru-RU" sz="2200" dirty="0">
                <a:solidFill>
                  <a:prstClr val="black"/>
                </a:solidFill>
                <a:latin typeface="Calibri"/>
              </a:rPr>
              <a:t>.</a:t>
            </a:r>
          </a:p>
          <a:p>
            <a:pPr marL="342900" lvl="0" indent="-342900" algn="just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ClrTx/>
              <a:buFont typeface="Wingdings" pitchFamily="2" charset="2"/>
              <a:buChar char="q"/>
            </a:pPr>
            <a:r>
              <a:rPr lang="ru-RU" sz="2200" dirty="0">
                <a:solidFill>
                  <a:prstClr val="black"/>
                </a:solidFill>
                <a:latin typeface="Calibri"/>
              </a:rPr>
              <a:t>Затем - в СПб - учреждения Е. К. Грачевой, супругов </a:t>
            </a:r>
            <a:r>
              <a:rPr lang="ru-RU" sz="2200" dirty="0" err="1">
                <a:solidFill>
                  <a:prstClr val="black"/>
                </a:solidFill>
                <a:latin typeface="Calibri"/>
              </a:rPr>
              <a:t>Маляревских</a:t>
            </a:r>
            <a:r>
              <a:rPr lang="ru-RU" sz="2200" dirty="0">
                <a:solidFill>
                  <a:prstClr val="black"/>
                </a:solidFill>
                <a:latin typeface="Calibri"/>
              </a:rPr>
              <a:t>; в Москве классы М. П. </a:t>
            </a:r>
            <a:r>
              <a:rPr lang="ru-RU" sz="2200" dirty="0" err="1">
                <a:solidFill>
                  <a:prstClr val="black"/>
                </a:solidFill>
                <a:latin typeface="Calibri"/>
              </a:rPr>
              <a:t>Постовской</a:t>
            </a:r>
            <a:r>
              <a:rPr lang="ru-RU" sz="2200" dirty="0">
                <a:solidFill>
                  <a:prstClr val="black"/>
                </a:solidFill>
                <a:latin typeface="Calibri"/>
              </a:rPr>
              <a:t>. Крупные российские коррекционные педагоги того времени — А. И. </a:t>
            </a:r>
            <a:r>
              <a:rPr lang="ru-RU" sz="2200" dirty="0" err="1">
                <a:solidFill>
                  <a:prstClr val="black"/>
                </a:solidFill>
                <a:latin typeface="Calibri"/>
              </a:rPr>
              <a:t>Граборов</a:t>
            </a:r>
            <a:r>
              <a:rPr lang="ru-RU" sz="2200" dirty="0">
                <a:solidFill>
                  <a:prstClr val="black"/>
                </a:solidFill>
                <a:latin typeface="Calibri"/>
              </a:rPr>
              <a:t>, Л. К. </a:t>
            </a:r>
            <a:r>
              <a:rPr lang="ru-RU" sz="2200" dirty="0" err="1">
                <a:solidFill>
                  <a:prstClr val="black"/>
                </a:solidFill>
                <a:latin typeface="Calibri"/>
              </a:rPr>
              <a:t>Шлегер</a:t>
            </a:r>
            <a:r>
              <a:rPr lang="ru-RU" sz="2200" dirty="0">
                <a:solidFill>
                  <a:prstClr val="black"/>
                </a:solidFill>
                <a:latin typeface="Calibri"/>
              </a:rPr>
              <a:t>, К. Н. Корнилов. В 1908 году В. П. Кащенко открыл в Москве «Школу-санаторий для дефективных детей», а также написал известный труд «</a:t>
            </a:r>
            <a:r>
              <a:rPr lang="ru-RU" sz="2200" i="1" dirty="0">
                <a:solidFill>
                  <a:prstClr val="black"/>
                </a:solidFill>
                <a:latin typeface="Calibri"/>
              </a:rPr>
              <a:t>Педагогическая коррекция. Исправление недостатков характера у детей и подростков</a:t>
            </a:r>
            <a:r>
              <a:rPr lang="ru-RU" sz="2200" dirty="0">
                <a:solidFill>
                  <a:prstClr val="black"/>
                </a:solidFill>
                <a:latin typeface="Calibri"/>
              </a:rPr>
              <a:t>».</a:t>
            </a:r>
          </a:p>
          <a:p>
            <a:pPr marL="342900" lvl="0" indent="-342900" algn="just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ClrTx/>
              <a:buFont typeface="Wingdings" pitchFamily="2" charset="2"/>
              <a:buChar char="q"/>
            </a:pPr>
            <a:r>
              <a:rPr lang="ru-RU" sz="2200" dirty="0">
                <a:solidFill>
                  <a:srgbClr val="002060"/>
                </a:solidFill>
                <a:latin typeface="Calibri"/>
              </a:rPr>
              <a:t>В начале XX века </a:t>
            </a:r>
            <a:r>
              <a:rPr lang="ru-RU" sz="2200" dirty="0">
                <a:solidFill>
                  <a:prstClr val="black"/>
                </a:solidFill>
                <a:latin typeface="Calibri"/>
              </a:rPr>
              <a:t>в Российской Империи - около 4,5 тысяч благотворительных организаций и 6,5 тыс. учреждений социальной поддержки детей, в т.ч. с отклонениями в развитии. </a:t>
            </a:r>
          </a:p>
          <a:p>
            <a:pPr marL="342900" lvl="0" indent="-342900" algn="just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ClrTx/>
              <a:buFont typeface="Wingdings" pitchFamily="2" charset="2"/>
              <a:buChar char="q"/>
            </a:pPr>
            <a:r>
              <a:rPr lang="ru-RU" sz="2200" dirty="0">
                <a:solidFill>
                  <a:srgbClr val="002060"/>
                </a:solidFill>
                <a:latin typeface="Calibri"/>
              </a:rPr>
              <a:t>1907 г. </a:t>
            </a:r>
            <a:r>
              <a:rPr lang="ru-RU" sz="2200" dirty="0">
                <a:solidFill>
                  <a:prstClr val="black"/>
                </a:solidFill>
                <a:latin typeface="Calibri"/>
              </a:rPr>
              <a:t>- 61 заведение для глухих; </a:t>
            </a:r>
            <a:r>
              <a:rPr lang="ru-RU" sz="2200" dirty="0">
                <a:solidFill>
                  <a:srgbClr val="002060"/>
                </a:solidFill>
                <a:latin typeface="Calibri"/>
              </a:rPr>
              <a:t>1914 г. </a:t>
            </a:r>
            <a:r>
              <a:rPr lang="ru-RU" sz="2200" dirty="0">
                <a:solidFill>
                  <a:prstClr val="black"/>
                </a:solidFill>
                <a:latin typeface="Calibri"/>
              </a:rPr>
              <a:t>- примерно 30 заведений для незрячих, включая учебные; 1917 г. - воспитывалось около двух тысяч детей с умственными недостатками</a:t>
            </a:r>
          </a:p>
        </p:txBody>
      </p:sp>
    </p:spTree>
    <p:extLst>
      <p:ext uri="{BB962C8B-B14F-4D97-AF65-F5344CB8AC3E}">
        <p14:creationId xmlns:p14="http://schemas.microsoft.com/office/powerpoint/2010/main" val="3591317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51B735C-4273-4550-8724-8827736F264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95536" y="116632"/>
            <a:ext cx="8280921" cy="100965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R="1206500" lvl="0" algn="ctr">
              <a:lnSpc>
                <a:spcPct val="90000"/>
              </a:lnSpc>
              <a:spcBef>
                <a:spcPts val="0"/>
              </a:spcBef>
            </a:pPr>
            <a:r>
              <a:rPr lang="ru-RU" sz="3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     Инклюзивное образование в царской России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AE822B54-91DF-468C-8A7B-920ED2885284}"/>
              </a:ext>
            </a:extLst>
          </p:cNvPr>
          <p:cNvSpPr/>
          <p:nvPr/>
        </p:nvSpPr>
        <p:spPr>
          <a:xfrm>
            <a:off x="467544" y="1268760"/>
            <a:ext cx="8208913" cy="51562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indent="457200" algn="just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Clr>
                <a:srgbClr val="A53010"/>
              </a:buClr>
            </a:pP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Во второй половине XIX в. активно развиваются отечественные традиции деятельной благотворительности и попечительства как широкой заботы о будущем детей-инвалидов, включающей обучение грамоте и ремеслу</a:t>
            </a: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.</a:t>
            </a:r>
            <a:endParaRPr lang="ru-RU" dirty="0">
              <a:solidFill>
                <a:prstClr val="black"/>
              </a:solidFill>
            </a:endParaRPr>
          </a:p>
          <a:p>
            <a:pPr indent="457200" algn="just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Clr>
                <a:srgbClr val="A53010"/>
              </a:buClr>
            </a:pP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начале XX века в Российской Империи - около 4,5 тысяч благотворительных организаций и 6,5 тыс. учреждений социальной поддержки детей, в т.ч. с отклонениями в развитии. </a:t>
            </a:r>
          </a:p>
          <a:p>
            <a:pPr indent="457200" algn="just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Clr>
                <a:srgbClr val="A53010"/>
              </a:buClr>
            </a:pP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Система специального образования не была оформлена, но была создана сеть специальных образовательных учреждений, (приюты, вспомогательные школы, лечебно-воспитательные заведения и др.), где воспитывались и обучались глухие, незрячие, умственно-отсталые и слепоглухонемые дети.</a:t>
            </a:r>
          </a:p>
        </p:txBody>
      </p:sp>
    </p:spTree>
    <p:extLst>
      <p:ext uri="{BB962C8B-B14F-4D97-AF65-F5344CB8AC3E}">
        <p14:creationId xmlns:p14="http://schemas.microsoft.com/office/powerpoint/2010/main" val="65425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512" y="115863"/>
            <a:ext cx="8712200" cy="50482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I. </a:t>
            </a:r>
            <a:r>
              <a:rPr lang="ru-RU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Развитие парадигм  отношения к инвалидам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79512" y="725487"/>
            <a:ext cx="8556625" cy="613251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342900" lvl="0" indent="-342900" algn="just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Tx/>
              <a:buFont typeface="Wingdings" pitchFamily="2" charset="2"/>
              <a:buChar char="q"/>
            </a:pPr>
            <a:r>
              <a:rPr lang="ru-RU" sz="2000" dirty="0">
                <a:solidFill>
                  <a:prstClr val="black"/>
                </a:solidFill>
                <a:latin typeface="Calibri"/>
              </a:rPr>
              <a:t>До 70 гг. XX в. - “полноценное большинство - неполноценное меньшинство”</a:t>
            </a:r>
          </a:p>
          <a:p>
            <a:pPr marL="342900" lvl="0" indent="-342900" algn="just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Tx/>
              <a:buFont typeface="Wingdings" pitchFamily="2" charset="2"/>
              <a:buChar char="q"/>
            </a:pPr>
            <a:r>
              <a:rPr lang="ru-RU" sz="2000" dirty="0">
                <a:solidFill>
                  <a:prstClr val="black"/>
                </a:solidFill>
                <a:latin typeface="Calibri"/>
              </a:rPr>
              <a:t>С 70 гг. XX в. -  “единое сообщество, включающее людей с различными проблемами”.  Предпосылки - декларации ООН “О правах умственно отсталых” (1971г.), “О правах инвалидов”(1975 г.).</a:t>
            </a:r>
          </a:p>
          <a:p>
            <a:pPr marL="342900" lvl="0" indent="-342900" algn="just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Tx/>
              <a:buFont typeface="Wingdings" pitchFamily="2" charset="2"/>
              <a:buChar char="q"/>
            </a:pPr>
            <a:r>
              <a:rPr lang="ru-RU" sz="2000" dirty="0">
                <a:solidFill>
                  <a:prstClr val="black"/>
                </a:solidFill>
                <a:latin typeface="Calibri"/>
              </a:rPr>
              <a:t>Конец 70-х гг. - принципы независимой жизни. Возникновение в США, Канаде, Великобритании, Швеции и др. странах Центров независимой жизни (ЦНЖ) -  моделей системы социальных служб, которые в условиях дискриминирующего законодательства, недоступной архитектурной среды и консервативного отношения к инвалидам создают для людей с инвалидностью режим равных возможностей - общественные некоммерческие организации инвалидов, руководимые инвалидами. </a:t>
            </a:r>
          </a:p>
          <a:p>
            <a:pPr marL="342900" lvl="0" indent="-342900" algn="just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Tx/>
              <a:buFont typeface="Wingdings" pitchFamily="2" charset="2"/>
              <a:buChar char="q"/>
            </a:pPr>
            <a:r>
              <a:rPr lang="ru-RU" sz="2000" dirty="0">
                <a:solidFill>
                  <a:prstClr val="black"/>
                </a:solidFill>
                <a:latin typeface="Calibri"/>
              </a:rPr>
              <a:t>В 1981 г. Комитетом Реабилитации и интеграции инвалидов Совета Европы принята новая двухэтапная концепция реабилитации. 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I 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этап - комплекс реабилитационных мероприятий в специализированном, с современной высокоразвитой материально-технической базой и доступной для инвалидов инфраструктурой реабилитационном центре.  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II </a:t>
            </a:r>
            <a:r>
              <a:rPr lang="ru-RU" sz="2000" dirty="0">
                <a:solidFill>
                  <a:prstClr val="black"/>
                </a:solidFill>
                <a:latin typeface="Calibri"/>
              </a:rPr>
              <a:t>этап - с момента трудоустройства инвалида и предполагает выполнение адаптационных мероприятий непосредственно в производственной и бытовой сферах.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693439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83568" y="548680"/>
            <a:ext cx="7848872" cy="10414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 algn="ctr" eaLnBrk="0" fontAlgn="base" hangingPunct="0">
              <a:lnSpc>
                <a:spcPct val="80000"/>
              </a:lnSpc>
              <a:spcAft>
                <a:spcPct val="0"/>
              </a:spcAft>
              <a:defRPr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charset="0"/>
              </a:rPr>
              <a:t>Группировка законодательных и  нормативных актов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800100" y="2780928"/>
            <a:ext cx="7732340" cy="280831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257175" indent="-257175" fontAlgn="base"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 typeface="Wingdings" pitchFamily="2" charset="2"/>
              <a:buChar char="q"/>
              <a:defRPr/>
            </a:pPr>
            <a:r>
              <a:rPr lang="ru-RU" sz="2800" b="1" dirty="0">
                <a:solidFill>
                  <a:srgbClr val="002060"/>
                </a:solidFill>
                <a:latin typeface="Calibri"/>
                <a:cs typeface="Arial" charset="0"/>
              </a:rPr>
              <a:t>Международные (Конвенции ООН)</a:t>
            </a:r>
          </a:p>
          <a:p>
            <a:pPr marL="257175" indent="-257175" fontAlgn="base"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 typeface="Wingdings" pitchFamily="2" charset="2"/>
              <a:buChar char="q"/>
              <a:defRPr/>
            </a:pPr>
            <a:r>
              <a:rPr lang="ru-RU" sz="2800" b="1" dirty="0">
                <a:solidFill>
                  <a:srgbClr val="002060"/>
                </a:solidFill>
                <a:latin typeface="Calibri"/>
                <a:cs typeface="Arial" charset="0"/>
              </a:rPr>
              <a:t>Актуальные (Государственные Программы и Планы, Федеральные Целевые программы)</a:t>
            </a:r>
          </a:p>
          <a:p>
            <a:pPr marL="257175" indent="-257175" fontAlgn="base"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 typeface="Wingdings" pitchFamily="2" charset="2"/>
              <a:buChar char="q"/>
              <a:defRPr/>
            </a:pPr>
            <a:r>
              <a:rPr lang="ru-RU" sz="2800" b="1" dirty="0">
                <a:solidFill>
                  <a:srgbClr val="002060"/>
                </a:solidFill>
                <a:latin typeface="Calibri"/>
                <a:cs typeface="Arial" charset="0"/>
              </a:rPr>
              <a:t>Постановления</a:t>
            </a:r>
          </a:p>
          <a:p>
            <a:pPr marL="257175" indent="-257175" fontAlgn="base"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 typeface="Wingdings" pitchFamily="2" charset="2"/>
              <a:buChar char="q"/>
              <a:defRPr/>
            </a:pPr>
            <a:r>
              <a:rPr lang="ru-RU" sz="2800" b="1" dirty="0">
                <a:solidFill>
                  <a:srgbClr val="002060"/>
                </a:solidFill>
                <a:latin typeface="Calibri"/>
                <a:cs typeface="Arial" charset="0"/>
              </a:rPr>
              <a:t>Приказы </a:t>
            </a:r>
          </a:p>
          <a:p>
            <a:pPr marL="257175" indent="-257175" fontAlgn="base"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Font typeface="Wingdings" pitchFamily="2" charset="2"/>
              <a:buChar char="q"/>
              <a:defRPr/>
            </a:pPr>
            <a:r>
              <a:rPr lang="ru-RU" sz="2800" b="1" dirty="0">
                <a:solidFill>
                  <a:srgbClr val="002060"/>
                </a:solidFill>
                <a:latin typeface="Calibri"/>
                <a:cs typeface="Arial" charset="0"/>
              </a:rPr>
              <a:t>Письма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340525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1861</Words>
  <Application>Microsoft Office PowerPoint</Application>
  <PresentationFormat>Экран (4:3)</PresentationFormat>
  <Paragraphs>128</Paragraphs>
  <Slides>22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«ОРГАНИЗАЦИОННЫЕ И ПСИХОЛОГО-ПЕДАГОГИЧЕСКИЕ ОСНОВЫ ИНКЛЮЗИВНОГО ВЫСШЕГО ОБРАЗОВАНИЯ»</vt:lpstr>
      <vt:lpstr>Международная законодательная база  инклюзивного высшего образования</vt:lpstr>
      <vt:lpstr>Презентация PowerPoint</vt:lpstr>
      <vt:lpstr>Взаимоотношения инвалидов и общества</vt:lpstr>
      <vt:lpstr>Коррекционное обучение за рубежом</vt:lpstr>
      <vt:lpstr>Коррекционное обучение в России</vt:lpstr>
      <vt:lpstr>     Инклюзивное образование в царской России</vt:lpstr>
      <vt:lpstr>I. Развитие парадигм  отношения к инвалидам</vt:lpstr>
      <vt:lpstr>Группировка законодательных и  нормативных актов</vt:lpstr>
      <vt:lpstr>Всеобщая декларация прав человека, 1948, ст.26</vt:lpstr>
      <vt:lpstr>Другие международные документы  о правах лиц с ОВЗ и инвалидов</vt:lpstr>
      <vt:lpstr>Конвенция ООН о правах ребенка, 1989. Ст. 23. </vt:lpstr>
      <vt:lpstr>II. Развитие парадигм  отношения к инвалидам</vt:lpstr>
      <vt:lpstr>Содержание "Стандартных правил обеспечения равных возможностей для инвалидов« (Ген. Ассамблея ООН 20.12.1993) </vt:lpstr>
      <vt:lpstr>Саламанкская Декларация лиц с особыми потребностями, 1994 г. </vt:lpstr>
      <vt:lpstr>Презентация PowerPoint</vt:lpstr>
      <vt:lpstr>Конвенция о правах инвалидов  Резолюция 61/106 Генеральной Ассамблеи  от 13.12.2006 г.</vt:lpstr>
      <vt:lpstr> </vt:lpstr>
      <vt:lpstr>Презентация PowerPoint</vt:lpstr>
      <vt:lpstr>Интегрированное и инклюзивное обучение</vt:lpstr>
      <vt:lpstr>Определения инвалидности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Международная законодательная база  инклюзивного высшего образования</dc:title>
  <dc:creator>Наталья Мюллер</dc:creator>
  <cp:lastModifiedBy>user0</cp:lastModifiedBy>
  <cp:revision>15</cp:revision>
  <dcterms:created xsi:type="dcterms:W3CDTF">2019-11-18T19:49:58Z</dcterms:created>
  <dcterms:modified xsi:type="dcterms:W3CDTF">2019-12-02T07:29:23Z</dcterms:modified>
</cp:coreProperties>
</file>