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0" r:id="rId9"/>
    <p:sldId id="264" r:id="rId10"/>
    <p:sldId id="266" r:id="rId11"/>
    <p:sldId id="260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Технологии сопровождения студентов с нарушением опорно-двигательного аппарата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Старший преподаватель кафедры олигофренопедагогики </a:t>
            </a:r>
          </a:p>
          <a:p>
            <a:r>
              <a:rPr lang="ru-RU" dirty="0"/>
              <a:t>Гайдукевич Екатерина Анатольевна</a:t>
            </a:r>
          </a:p>
        </p:txBody>
      </p:sp>
    </p:spTree>
    <p:extLst>
      <p:ext uri="{BB962C8B-B14F-4D97-AF65-F5344CB8AC3E}">
        <p14:creationId xmlns:p14="http://schemas.microsoft.com/office/powerpoint/2010/main" val="2265927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152" y="2674938"/>
            <a:ext cx="4601633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Двойная гемиплегия</a:t>
            </a:r>
          </a:p>
        </p:txBody>
      </p:sp>
    </p:spTree>
    <p:extLst>
      <p:ext uri="{BB962C8B-B14F-4D97-AF65-F5344CB8AC3E}">
        <p14:creationId xmlns:p14="http://schemas.microsoft.com/office/powerpoint/2010/main" val="839377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Тяжелая степень (10 – 15 %)</a:t>
            </a:r>
          </a:p>
          <a:p>
            <a:r>
              <a:rPr lang="ru-RU" dirty="0"/>
              <a:t>2. Средняя степень (50 – 60 %)</a:t>
            </a:r>
          </a:p>
          <a:p>
            <a:r>
              <a:rPr lang="ru-RU" dirty="0"/>
              <a:t>3. Легкая степень (25 – 40 %)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Степени тяжести ДЦП</a:t>
            </a:r>
          </a:p>
        </p:txBody>
      </p:sp>
    </p:spTree>
    <p:extLst>
      <p:ext uri="{BB962C8B-B14F-4D97-AF65-F5344CB8AC3E}">
        <p14:creationId xmlns:p14="http://schemas.microsoft.com/office/powerpoint/2010/main" val="2249106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  1. Специфические особенности познавательных процессов обучающихся с ДЦП: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Сенсорно-перцептивной сферы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Внимания и памяти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Мышления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Речи</a:t>
            </a:r>
          </a:p>
          <a:p>
            <a:pPr marL="0" indent="0">
              <a:buNone/>
            </a:pPr>
            <a:r>
              <a:rPr lang="ru-RU" dirty="0"/>
              <a:t>  2. Своеобразие эмоционально-волевой сферы при нарушениях опорно-двигательного аппарата.</a:t>
            </a:r>
          </a:p>
          <a:p>
            <a:pPr marL="0" indent="0">
              <a:buNone/>
            </a:pPr>
            <a:r>
              <a:rPr lang="ru-RU" dirty="0"/>
              <a:t>  3. Влияние двигательного дефекта на формирование личности обучающихся с ДЦП.</a:t>
            </a:r>
          </a:p>
          <a:p>
            <a:pPr marL="0" indent="0">
              <a:buNone/>
            </a:pPr>
            <a:r>
              <a:rPr lang="ru-RU" dirty="0"/>
              <a:t>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Особенности познавательной деятельности, эмоционально-волевой и личностной сфер  при ДЦП</a:t>
            </a:r>
          </a:p>
        </p:txBody>
      </p:sp>
    </p:spTree>
    <p:extLst>
      <p:ext uri="{BB962C8B-B14F-4D97-AF65-F5344CB8AC3E}">
        <p14:creationId xmlns:p14="http://schemas.microsoft.com/office/powerpoint/2010/main" val="3305293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/>
              <a:t>Организационно-нормативные требования к образовательным организациям;</a:t>
            </a:r>
          </a:p>
          <a:p>
            <a:pPr algn="just"/>
            <a:r>
              <a:rPr lang="ru-RU" sz="1800" dirty="0"/>
              <a:t>Требования к кадровому обеспечению;</a:t>
            </a:r>
          </a:p>
          <a:p>
            <a:pPr algn="just"/>
            <a:r>
              <a:rPr lang="ru-RU" sz="1800" dirty="0"/>
              <a:t>Работа с абитуриентами-инвалидами и абитуриентами с ОВЗ;</a:t>
            </a:r>
          </a:p>
          <a:p>
            <a:pPr algn="just"/>
            <a:r>
              <a:rPr lang="ru-RU" sz="1800" dirty="0"/>
              <a:t>Доступность зданий образовательных организаций и безопасное в них нахождение;</a:t>
            </a:r>
          </a:p>
          <a:p>
            <a:pPr algn="just"/>
            <a:r>
              <a:rPr lang="ru-RU" sz="1800" dirty="0"/>
              <a:t>Материально-техническое обеспечение образовательного процесса;</a:t>
            </a:r>
          </a:p>
          <a:p>
            <a:pPr algn="just"/>
            <a:r>
              <a:rPr lang="ru-RU" sz="1800" dirty="0"/>
              <a:t>Адаптация образовательных программ и учебно-методического обеспечения образовательного процесса для инвалидов и лиц с ОВЗ;</a:t>
            </a:r>
          </a:p>
          <a:p>
            <a:pPr algn="just"/>
            <a:r>
              <a:rPr lang="ru-RU" sz="1800" dirty="0"/>
              <a:t>Организация образовательного процесса с использованием дистанционных образовательных технологий.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Требования к организации образовательного процесса </a:t>
            </a:r>
          </a:p>
        </p:txBody>
      </p:sp>
    </p:spTree>
    <p:extLst>
      <p:ext uri="{BB962C8B-B14F-4D97-AF65-F5344CB8AC3E}">
        <p14:creationId xmlns:p14="http://schemas.microsoft.com/office/powerpoint/2010/main" val="3894939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752528"/>
          </a:xfrm>
        </p:spPr>
        <p:txBody>
          <a:bodyPr>
            <a:noAutofit/>
          </a:bodyPr>
          <a:lstStyle/>
          <a:p>
            <a:r>
              <a:rPr lang="ru-RU" sz="1400" dirty="0"/>
              <a:t>Общаться с человеком в инвалидной коляске желательно сидя напротив него;</a:t>
            </a:r>
          </a:p>
          <a:p>
            <a:r>
              <a:rPr lang="ru-RU" sz="1400" dirty="0"/>
              <a:t>Инвалидная коляска – неприкосновенное частное пространство;</a:t>
            </a:r>
          </a:p>
          <a:p>
            <a:r>
              <a:rPr lang="ru-RU" sz="1400" dirty="0"/>
              <a:t>Прежде чем оказать инвалиду-колясочнику помощь, необходимо спросить, нуждается ли он в ней;</a:t>
            </a:r>
          </a:p>
          <a:p>
            <a:r>
              <a:rPr lang="ru-RU" sz="1400" dirty="0"/>
              <a:t>Оказывать помощь студенту с инвалидностью нужно строго в соответствии с его инструкциями; </a:t>
            </a:r>
          </a:p>
          <a:p>
            <a:r>
              <a:rPr lang="ru-RU" sz="1400" dirty="0"/>
              <a:t>Необходимо лично убеждаться в доступности для обучающихся с трудностями передвижения мест, где запланированы занятия;</a:t>
            </a:r>
          </a:p>
          <a:p>
            <a:r>
              <a:rPr lang="ru-RU" sz="1400" dirty="0"/>
              <a:t>При эмоциональных расстройствах обучающегося с ОВЗ необходимо спокойно выяснить у него, как ему помочь с решением имеющейся проблемы, проявляя при этом дружелюбие.</a:t>
            </a:r>
          </a:p>
          <a:p>
            <a:r>
              <a:rPr lang="ru-RU" sz="1400" dirty="0"/>
              <a:t>При общении с обучающимися, испытывающими затруднения в речи, не следует перебивать или торопить их. Если вы не поняли смысл, попросите говорящего повторить  сказанное еще раз или  предложите использовать другой способ передачи информации (написать, напечатать);</a:t>
            </a:r>
          </a:p>
          <a:p>
            <a:r>
              <a:rPr lang="ru-RU" sz="1400" dirty="0"/>
              <a:t>При общении с обучающимися с гиперкинезами не стоит отвлекаться на непроизвольные движения собеседника;</a:t>
            </a:r>
          </a:p>
          <a:p>
            <a:r>
              <a:rPr lang="ru-RU" sz="1400" dirty="0"/>
              <a:t>Преподаватель должен проявлять педагогический такт, создавать ситуации успеха для студентов-инвалидов и обучающихся с ОВЗ, своевременно оказывать помощь, развивать веру в собственные силы и возможности.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Рекомендации по межличностному взаимодействию со студентами с нарушением ОДА в образовательном процессе</a:t>
            </a:r>
          </a:p>
        </p:txBody>
      </p:sp>
    </p:spTree>
    <p:extLst>
      <p:ext uri="{BB962C8B-B14F-4D97-AF65-F5344CB8AC3E}">
        <p14:creationId xmlns:p14="http://schemas.microsoft.com/office/powerpoint/2010/main" val="1877200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600" dirty="0"/>
              <a:t>1. </a:t>
            </a:r>
            <a:r>
              <a:rPr lang="ru-RU" sz="1600" dirty="0" err="1"/>
              <a:t>Шипицина</a:t>
            </a:r>
            <a:r>
              <a:rPr lang="ru-RU" sz="1600" dirty="0"/>
              <a:t> Л.М., </a:t>
            </a:r>
            <a:r>
              <a:rPr lang="ru-RU" sz="1600" dirty="0" err="1"/>
              <a:t>Мамайчук</a:t>
            </a:r>
            <a:r>
              <a:rPr lang="ru-RU" sz="1600" dirty="0"/>
              <a:t> И.И. Психология детей с нарушением функций опорно-двигательного аппарата. Учеб. пособие для студ. </a:t>
            </a:r>
            <a:r>
              <a:rPr lang="ru-RU" sz="1600" dirty="0" err="1"/>
              <a:t>высш</a:t>
            </a:r>
            <a:r>
              <a:rPr lang="ru-RU" sz="1600" dirty="0"/>
              <a:t>. учеб. заведений. — М.: </a:t>
            </a:r>
            <a:r>
              <a:rPr lang="ru-RU" sz="1600" dirty="0" err="1"/>
              <a:t>Гуманит</a:t>
            </a:r>
            <a:r>
              <a:rPr lang="ru-RU" sz="1600" dirty="0"/>
              <a:t>. изд. центр ВЛАДОС, 2004. — 368 с: ил. — (Коррекционная педагогика).</a:t>
            </a:r>
          </a:p>
          <a:p>
            <a:pPr algn="just"/>
            <a:r>
              <a:rPr lang="ru-RU" sz="1600" dirty="0"/>
              <a:t>2. Методические рекомендации по обучению студентов-инвалидов и студентов с ОВЗ / под. Ред. </a:t>
            </a:r>
            <a:r>
              <a:rPr lang="ru-RU" sz="1600" dirty="0" err="1"/>
              <a:t>О.А.Козыревой</a:t>
            </a:r>
            <a:r>
              <a:rPr lang="ru-RU" sz="1600" dirty="0"/>
              <a:t> :учеб. Пособие для преподавателей КГПУ им. </a:t>
            </a:r>
            <a:r>
              <a:rPr lang="ru-RU" sz="1600" dirty="0" err="1"/>
              <a:t>В.П.Астафьева</a:t>
            </a:r>
            <a:r>
              <a:rPr lang="ru-RU" sz="1600" dirty="0"/>
              <a:t>, работающих со студентами-инвалидами и студентами с ОВЗ. – КГПУ,  2015. – 93 с.</a:t>
            </a:r>
          </a:p>
          <a:p>
            <a:pPr algn="just"/>
            <a:r>
              <a:rPr lang="ru-RU" sz="1600" dirty="0"/>
              <a:t>3. Мартынова Е.А., </a:t>
            </a:r>
            <a:r>
              <a:rPr lang="ru-RU" sz="1600" dirty="0" err="1"/>
              <a:t>Романенкова</a:t>
            </a:r>
            <a:r>
              <a:rPr lang="ru-RU" sz="1600" dirty="0"/>
              <a:t> Д.Ф. Подходы к разработке адаптированных образовательных программ для профессионального образования инвалидов и лиц с ограниченными возможностями здоровья // Современные проблемы науки и образования. – 2014. - №3.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Литература:</a:t>
            </a:r>
          </a:p>
        </p:txBody>
      </p:sp>
    </p:spTree>
    <p:extLst>
      <p:ext uri="{BB962C8B-B14F-4D97-AF65-F5344CB8AC3E}">
        <p14:creationId xmlns:p14="http://schemas.microsoft.com/office/powerpoint/2010/main" val="3954427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ДЦП – заболевание незрелого мозга, которое возникает под влиянием различных вредных факторов, действующих в период внутриутробного развития , в момент родов и на первом году жизни. </a:t>
            </a:r>
          </a:p>
          <a:p>
            <a:pPr algn="just"/>
            <a:r>
              <a:rPr lang="ru-RU" dirty="0"/>
              <a:t>При этом в первую очередь поражаются двигательные зоны головного мозга, а также происходит задержка и нарушение его созревания в целом.</a:t>
            </a:r>
          </a:p>
          <a:p>
            <a:pPr algn="just"/>
            <a:r>
              <a:rPr lang="ru-RU" dirty="0"/>
              <a:t>Вследствие чего возникают самые разнообразные нарушения развития: двигательные, интеллектуальные, речевые, незрелость и расстройства эмоционально-волевой и личностной сфер.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ПОНЯТИЕ «Детский церебральный паралич»</a:t>
            </a:r>
          </a:p>
        </p:txBody>
      </p:sp>
    </p:spTree>
    <p:extLst>
      <p:ext uri="{BB962C8B-B14F-4D97-AF65-F5344CB8AC3E}">
        <p14:creationId xmlns:p14="http://schemas.microsoft.com/office/powerpoint/2010/main" val="2444311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Спастическая </a:t>
            </a:r>
            <a:r>
              <a:rPr lang="ru-RU" dirty="0" err="1"/>
              <a:t>диплегия</a:t>
            </a:r>
            <a:r>
              <a:rPr lang="ru-RU" dirty="0"/>
              <a:t> (69,3 %)</a:t>
            </a:r>
          </a:p>
          <a:p>
            <a:r>
              <a:rPr lang="ru-RU" dirty="0"/>
              <a:t>2. </a:t>
            </a:r>
            <a:r>
              <a:rPr lang="ru-RU" dirty="0" err="1"/>
              <a:t>Гемипаретическая</a:t>
            </a:r>
            <a:r>
              <a:rPr lang="ru-RU" dirty="0"/>
              <a:t> форма (16,3 %)</a:t>
            </a:r>
          </a:p>
          <a:p>
            <a:r>
              <a:rPr lang="ru-RU" dirty="0"/>
              <a:t>3. </a:t>
            </a:r>
            <a:r>
              <a:rPr lang="ru-RU" dirty="0" err="1"/>
              <a:t>Атонически</a:t>
            </a:r>
            <a:r>
              <a:rPr lang="ru-RU" dirty="0"/>
              <a:t>-астатическая форма (9,2 %)</a:t>
            </a:r>
          </a:p>
          <a:p>
            <a:r>
              <a:rPr lang="ru-RU" dirty="0"/>
              <a:t>4. </a:t>
            </a:r>
            <a:r>
              <a:rPr lang="ru-RU" dirty="0" err="1"/>
              <a:t>Гиперкинетическая</a:t>
            </a:r>
            <a:r>
              <a:rPr lang="ru-RU" dirty="0"/>
              <a:t> форма (3,3 %)</a:t>
            </a:r>
          </a:p>
          <a:p>
            <a:r>
              <a:rPr lang="ru-RU" dirty="0"/>
              <a:t>5. Двойная гемиплегия (1,9 %)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Классификация ДЦП </a:t>
            </a:r>
            <a:r>
              <a:rPr lang="ru-RU" dirty="0" err="1"/>
              <a:t>К.А.Семеновой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206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Спастическая </a:t>
            </a:r>
            <a:r>
              <a:rPr lang="ru-RU" dirty="0" err="1"/>
              <a:t>диплегия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3185939"/>
            <a:ext cx="3822700" cy="2433984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971286"/>
            <a:ext cx="3822700" cy="2863291"/>
          </a:xfrm>
        </p:spPr>
      </p:pic>
    </p:spTree>
    <p:extLst>
      <p:ext uri="{BB962C8B-B14F-4D97-AF65-F5344CB8AC3E}">
        <p14:creationId xmlns:p14="http://schemas.microsoft.com/office/powerpoint/2010/main" val="3735931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Гемипаретическая</a:t>
            </a:r>
            <a:r>
              <a:rPr lang="ru-RU" dirty="0"/>
              <a:t> форма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856" y="2679701"/>
            <a:ext cx="2633538" cy="344646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969419"/>
            <a:ext cx="3822700" cy="2867025"/>
          </a:xfrm>
        </p:spPr>
      </p:pic>
    </p:spTree>
    <p:extLst>
      <p:ext uri="{BB962C8B-B14F-4D97-AF65-F5344CB8AC3E}">
        <p14:creationId xmlns:p14="http://schemas.microsoft.com/office/powerpoint/2010/main" val="350450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Атонически</a:t>
            </a:r>
            <a:r>
              <a:rPr lang="ru-RU" dirty="0"/>
              <a:t>-астатическая форма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90" y="2679700"/>
            <a:ext cx="2931270" cy="34464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996952"/>
            <a:ext cx="3822700" cy="2867025"/>
          </a:xfrm>
        </p:spPr>
      </p:pic>
    </p:spTree>
    <p:extLst>
      <p:ext uri="{BB962C8B-B14F-4D97-AF65-F5344CB8AC3E}">
        <p14:creationId xmlns:p14="http://schemas.microsoft.com/office/powerpoint/2010/main" val="2972655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BACA4023-AFBF-43ED-B454-BD1FD9780E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40"/>
          <a:stretch/>
        </p:blipFill>
        <p:spPr>
          <a:xfrm>
            <a:off x="3059832" y="2060848"/>
            <a:ext cx="3528392" cy="4458824"/>
          </a:xfr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40686EF6-17F1-47EC-9FC1-30F0F5ED8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Расстройства координации движений при </a:t>
            </a:r>
            <a:r>
              <a:rPr lang="ru-RU" sz="3200" dirty="0" err="1"/>
              <a:t>атонически</a:t>
            </a:r>
            <a:r>
              <a:rPr lang="ru-RU" sz="3200" dirty="0"/>
              <a:t>-астатической форме </a:t>
            </a:r>
          </a:p>
        </p:txBody>
      </p:sp>
    </p:spTree>
    <p:extLst>
      <p:ext uri="{BB962C8B-B14F-4D97-AF65-F5344CB8AC3E}">
        <p14:creationId xmlns:p14="http://schemas.microsoft.com/office/powerpoint/2010/main" val="2938864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Гиперкинетическая</a:t>
            </a:r>
            <a:r>
              <a:rPr lang="ru-RU" dirty="0"/>
              <a:t> форма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969419"/>
            <a:ext cx="3822700" cy="286702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835" y="2679700"/>
            <a:ext cx="2019078" cy="3446463"/>
          </a:xfrm>
        </p:spPr>
      </p:pic>
    </p:spTree>
    <p:extLst>
      <p:ext uri="{BB962C8B-B14F-4D97-AF65-F5344CB8AC3E}">
        <p14:creationId xmlns:p14="http://schemas.microsoft.com/office/powerpoint/2010/main" val="3238730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242</TotalTime>
  <Words>611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Технологии сопровождения студентов с нарушением опорно-двигательного аппарата</vt:lpstr>
      <vt:lpstr>Литература:</vt:lpstr>
      <vt:lpstr>ПОНЯТИЕ «Детский церебральный паралич»</vt:lpstr>
      <vt:lpstr>Классификация ДЦП К.А.Семеновой</vt:lpstr>
      <vt:lpstr>Спастическая диплегия</vt:lpstr>
      <vt:lpstr>Гемипаретическая форма</vt:lpstr>
      <vt:lpstr>Атонически-астатическая форма</vt:lpstr>
      <vt:lpstr>Расстройства координации движений при атонически-астатической форме </vt:lpstr>
      <vt:lpstr>Гиперкинетическая форма</vt:lpstr>
      <vt:lpstr>Двойная гемиплегия</vt:lpstr>
      <vt:lpstr>Степени тяжести ДЦП</vt:lpstr>
      <vt:lpstr>Особенности познавательной деятельности, эмоционально-волевой и личностной сфер  при ДЦП</vt:lpstr>
      <vt:lpstr>Требования к организации образовательного процесса </vt:lpstr>
      <vt:lpstr>Рекомендации по межличностному взаимодействию со студентами с нарушением ОДА в образовательном процессе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сопровождения студентов с нарушением опорно-двигательного аппарата</dc:title>
  <dc:creator>User</dc:creator>
  <cp:lastModifiedBy>user0</cp:lastModifiedBy>
  <cp:revision>18</cp:revision>
  <dcterms:created xsi:type="dcterms:W3CDTF">2018-11-17T07:57:27Z</dcterms:created>
  <dcterms:modified xsi:type="dcterms:W3CDTF">2019-12-02T09:20:40Z</dcterms:modified>
</cp:coreProperties>
</file>