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4" r:id="rId2"/>
    <p:sldId id="283" r:id="rId3"/>
    <p:sldId id="289" r:id="rId4"/>
    <p:sldId id="290" r:id="rId5"/>
    <p:sldId id="291" r:id="rId6"/>
    <p:sldId id="292" r:id="rId7"/>
    <p:sldId id="269" r:id="rId8"/>
    <p:sldId id="270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6" r:id="rId20"/>
    <p:sldId id="287" r:id="rId21"/>
    <p:sldId id="280" r:id="rId22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684A-4CDE-41BC-983F-A1A45D323775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34BAC-2E5C-432C-AFB1-B5C61720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6E00C-A4C6-4BAB-8265-23325EC4C25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0CB54-3E00-4A25-AD8B-458F0EC4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90110-9202-4C9C-8700-B4D38512902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2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90110-9202-4C9C-8700-B4D38512902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24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90110-9202-4C9C-8700-B4D38512902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24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90110-9202-4C9C-8700-B4D38512902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24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90110-9202-4C9C-8700-B4D38512902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24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23015-4F31-40A9-8112-DDD6FFCD69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8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23015-4F31-40A9-8112-DDD6FFCD69D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8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1241C-EA0D-4F96-979A-43A20824B0ED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81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021-E4B1-4DF9-92A9-CBB081995FD5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2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AEE7-421A-49F5-8149-73605433F026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A5C-5D59-4E31-AED4-1393E7191231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5689-29FA-43A5-A99A-E98F986271EA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F791-5458-43D7-8270-06AD87410D7A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3BA0-E4F3-428A-94F7-E017E52E6310}" type="datetime1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E33F-99C0-4FD4-BBE4-64B00B18D6F7}" type="datetime1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4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727F-7CFD-4B82-8C1C-7EDE05199951}" type="datetime1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84F9-C594-4868-8230-ED6F1219EF15}" type="datetime1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9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B6C8-603B-41C0-B656-5020E17A7D4C}" type="datetime1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0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0C05-4540-455E-A687-5ABF53858E80}" type="datetime1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AD85-605E-42CE-8423-09DB71186AFB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F05E8-7E4D-4546-98A9-DBF046FF7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ibinfo@herzen.spb.ru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library_herzen" TargetMode="External"/><Relationship Id="rId5" Type="http://schemas.openxmlformats.org/officeDocument/2006/relationships/hyperlink" Target="https://www.facebook.com/libherzen" TargetMode="External"/><Relationship Id="rId4" Type="http://schemas.openxmlformats.org/officeDocument/2006/relationships/hyperlink" Target="http://vk.com/libherz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93248"/>
            <a:ext cx="8229600" cy="1693957"/>
          </a:xfrm>
        </p:spPr>
        <p:txBody>
          <a:bodyPr/>
          <a:lstStyle/>
          <a:p>
            <a:r>
              <a:rPr lang="ru-RU" sz="2800" b="1" dirty="0" smtClean="0"/>
              <a:t>«ОРГАНИЗАЦИОННЫЕ И ПСИХОЛОГО-ПЕДАГОГИЧЕСКИЕ ОСНОВЫ </a:t>
            </a:r>
            <a:r>
              <a:rPr lang="ru-RU" sz="2800" b="1" dirty="0"/>
              <a:t>ИНКЛЮЗИВНОГО ВЫСШЕГО </a:t>
            </a:r>
            <a:r>
              <a:rPr lang="ru-RU" sz="2800" b="1" dirty="0" smtClean="0"/>
              <a:t>ОБРАЗОВАНИЯ»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57200" y="3111690"/>
            <a:ext cx="8229600" cy="30144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800" i="1" dirty="0"/>
              <a:t>Дополнительная профессиональная программа повышения квалификации</a:t>
            </a:r>
          </a:p>
          <a:p>
            <a:pPr marL="46037" indent="0" algn="ctr">
              <a:buNone/>
            </a:pPr>
            <a:r>
              <a:rPr lang="ru-RU" sz="2000" dirty="0" smtClean="0"/>
              <a:t>18.11.2019-07.12.2019</a:t>
            </a:r>
          </a:p>
          <a:p>
            <a:pPr marL="46037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altLang="ru-RU" sz="2000" b="1" dirty="0" smtClean="0">
                <a:solidFill>
                  <a:schemeClr val="tx1"/>
                </a:solidFill>
              </a:rPr>
              <a:t>Тема 4.1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. Организация образовательного процесса с учетом особенностей обучающихся с ОВЗ и инвалидностью (с нарушением </a:t>
            </a:r>
            <a:r>
              <a:rPr lang="ru-RU" altLang="ru-RU" sz="2000" b="1" dirty="0" smtClean="0"/>
              <a:t>зрения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) Часть 2.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73025"/>
            <a:ext cx="7032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7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</a:rPr>
              <a:t>Результат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6DFEE-D425-428F-9DE2-5BF80DA7EB0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11300"/>
            <a:ext cx="5760639" cy="4320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OneDrive\ГОД ЛИТЕРАТУРЫ_2015\АУДИОУЧЕБНИК\диски\для презентации\IMG_4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0744"/>
            <a:ext cx="5328595" cy="3996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9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Социальный волонтерский проект с издательством «Лань»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05E8-7E4D-4546-98A9-DBF046FF78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7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056784" cy="46971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18" y="-1249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Начало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1032"/>
            <a:ext cx="4104456" cy="2732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990018"/>
            <a:ext cx="4103597" cy="27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vet.029-007-01-029\Desktop\gjfMGcQqZL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/>
          <a:stretch/>
        </p:blipFill>
        <p:spPr bwMode="auto">
          <a:xfrm>
            <a:off x="97654" y="1330829"/>
            <a:ext cx="2157705" cy="36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vet.029-007-01-029\Desktop\fclqbV1gH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19" y="1330829"/>
            <a:ext cx="2494781" cy="36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Отбор и обучение волонтеров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2050" name="Picture 2" descr="C:\Users\svet.029-007-01-029\Desktop\JyhI2PMRF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0829"/>
            <a:ext cx="5447838" cy="36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et.029-007-01-029\Desktop\AUZLjms3XP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/>
          <a:stretch/>
        </p:blipFill>
        <p:spPr bwMode="auto">
          <a:xfrm>
            <a:off x="1373075" y="3762378"/>
            <a:ext cx="6120680" cy="30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svet.029-007-01-029\Desktop\99VQ2U4Las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" b="24178"/>
          <a:stretch/>
        </p:blipFill>
        <p:spPr bwMode="auto">
          <a:xfrm>
            <a:off x="245598" y="4509120"/>
            <a:ext cx="4367105" cy="22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vet.029-007-01-029\Desktop\NztqosLNo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68" y="3886065"/>
            <a:ext cx="4324701" cy="28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Всероссийская презентация проекта. 14.09.2016, Ленфильм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078" name="Picture 6" descr="C:\Users\svet.029-007-01-029\Desktop\PpMEJ27dPz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3" y="1556792"/>
            <a:ext cx="4341466" cy="28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vet.029-007-01-029\Desktop\TNODBnvLbX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354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Перспективы </a:t>
            </a:r>
            <a:r>
              <a:rPr lang="ru-RU" dirty="0">
                <a:solidFill>
                  <a:schemeClr val="tx2"/>
                </a:solidFill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работы с волонтерами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другими вузами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библиотеками для слепых в разных городах России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государственных программах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грантов, в том числе, международных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2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Проблемы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единого подхода. Нет объединения вузов по данной проблеме.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повсеместного взаимодействия с библиотеками для слепых и слабовидящих.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рынок некачественных продуктов, имитирующих необходимое обеспечение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1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Проблемы проектов (волонтерские)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 fontScale="62500" lnSpcReduction="20000"/>
          </a:bodyPr>
          <a:lstStyle/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быстрого результата </a:t>
            </a: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 мотивации, интереса </a:t>
            </a: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 из проекта (незавершенные издания)</a:t>
            </a: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записи или обработки текстов</a:t>
            </a: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средств для создания современной онлайновой площадки, рекламы, приобретения наград, призов и пр.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9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Что важно при создании текста для слепых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(и для аудио)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ошибок, тщательная проверка текста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аудио – подходящий  голос, меньше смен голосов, без переходов с мужского голоса на женский). Отсутствие «мусора» (переносы и пр.)</a:t>
            </a: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навигация,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(одной кнопкой) переход по разделам, подразделам, закладкам, страницам (идеально – по абзацам, предложениям, словам). Для аудио – та же разметка, только в звуковом файле.</a:t>
            </a: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правил чтения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(таблиц, формул, специальных символов)</a:t>
            </a: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аудио –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значительного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скорости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потери четкости</a:t>
            </a: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Что сейчас?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Мастер-тесты нового сезона проекта «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Аудиоучебник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Подкасты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абитуриентов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4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</a:rPr>
              <a:t>Документарное обеспечение –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обеспечено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5225" cy="5544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Федеральный закон от 29.12.2012 N 273-ФЗ (ред. от 01.05.2017)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«Об </a:t>
            </a:r>
            <a:r>
              <a:rPr lang="ru-RU" altLang="ru-RU" sz="2400" b="1" dirty="0">
                <a:solidFill>
                  <a:srgbClr val="0070C0"/>
                </a:solidFill>
              </a:rPr>
              <a:t>образовании в Российской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Федерации»</a:t>
            </a:r>
          </a:p>
          <a:p>
            <a:pPr marL="0" indent="0">
              <a:buNone/>
            </a:pPr>
            <a:r>
              <a:rPr lang="ru-RU" altLang="ru-RU" sz="1800" dirty="0" smtClean="0"/>
              <a:t>5</a:t>
            </a:r>
            <a:r>
              <a:rPr lang="ru-RU" altLang="ru-RU" sz="1800" dirty="0"/>
              <a:t>. В целях реализации права каждого человека на образование федеральными государственными органами, органами государственной власти субъектов Российской Федерации и органами местного самоуправления:</a:t>
            </a:r>
          </a:p>
          <a:p>
            <a:pPr marL="0" indent="0">
              <a:buNone/>
            </a:pPr>
            <a:r>
              <a:rPr lang="ru-RU" altLang="ru-RU" sz="1800" b="1" dirty="0" smtClean="0"/>
              <a:t>создаются </a:t>
            </a:r>
            <a:r>
              <a:rPr lang="ru-RU" altLang="ru-RU" sz="1800" b="1" dirty="0"/>
              <a:t>необходимые условия для получения без дискриминации качественного образования лицами с ограниченными возможностями </a:t>
            </a:r>
            <a:r>
              <a:rPr lang="ru-RU" altLang="ru-RU" sz="1800" b="1" dirty="0" smtClean="0"/>
              <a:t>здоровья (...)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в том числе посредством организации инклюзивного образования лиц с ограниченными возможностями </a:t>
            </a:r>
            <a:r>
              <a:rPr lang="ru-RU" altLang="ru-RU" sz="1800" dirty="0" smtClean="0"/>
              <a:t>здоровья</a:t>
            </a:r>
          </a:p>
          <a:p>
            <a:pPr marL="0" indent="0">
              <a:buNone/>
            </a:pPr>
            <a:endParaRPr lang="ru-RU" altLang="ru-RU" sz="2000" b="1" dirty="0"/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Федеральные </a:t>
            </a:r>
            <a:r>
              <a:rPr lang="ru-RU" altLang="ru-RU" sz="2400" b="1" dirty="0">
                <a:solidFill>
                  <a:srgbClr val="0070C0"/>
                </a:solidFill>
              </a:rPr>
              <a:t>государственные образовательные стандарты высшего образования (ФГОС ВО; ФГОС 3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+, 3++)</a:t>
            </a:r>
            <a:endParaRPr lang="ru-RU" altLang="ru-RU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aseline="-25000" dirty="0"/>
              <a:t>7.3.5. Обучающиеся из числа лиц с ограниченными возможностями </a:t>
            </a:r>
            <a:r>
              <a:rPr lang="ru-RU" sz="2800" baseline="-25000" dirty="0" smtClean="0"/>
              <a:t>здоровья </a:t>
            </a:r>
            <a:r>
              <a:rPr lang="ru-RU" sz="2800" b="1" baseline="-25000" dirty="0" smtClean="0"/>
              <a:t>должны </a:t>
            </a:r>
            <a:r>
              <a:rPr lang="ru-RU" sz="2800" b="1" baseline="-25000" dirty="0"/>
              <a:t>быть обеспечены </a:t>
            </a:r>
            <a:r>
              <a:rPr lang="ru-RU" sz="2800" baseline="-25000" dirty="0"/>
              <a:t>печатными и (или) электронными </a:t>
            </a:r>
            <a:r>
              <a:rPr lang="ru-RU" sz="2800" baseline="-25000" dirty="0" smtClean="0"/>
              <a:t> образовательными ресурсами </a:t>
            </a:r>
            <a:r>
              <a:rPr lang="ru-RU" sz="2800" b="1" baseline="-25000" dirty="0"/>
              <a:t>в формах, адаптированных к ограничениям их здоровья.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16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90839-90DA-4573-B855-FA8149E89D8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Что сейчас?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40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Подкасты</a:t>
            </a:r>
          </a:p>
          <a:p>
            <a:pPr marL="0" indent="0">
              <a:buNone/>
            </a:pP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1FBB-E549-4C07-B76E-9CC780A21A3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563216" y="1739211"/>
            <a:ext cx="7056784" cy="497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8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7524" y="2977060"/>
            <a:ext cx="8568952" cy="37444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Фундаментальная библиотека Российского государственного педагогического университета им. А.И. Герцена: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E-mail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: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hlinkClick r:id="rId3"/>
              </a:rPr>
              <a:t>libinfo@herzen.spb.ru</a:t>
            </a:r>
            <a:endParaRPr lang="ru-RU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Будьте с нами В Контакте: 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hlinkClick r:id="rId4"/>
              </a:rPr>
              <a:t>http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hlinkClick r:id="rId4"/>
              </a:rPr>
              <a:t>://vk.com/libherzen</a:t>
            </a:r>
            <a:endParaRPr lang="ru-RU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Читайте нас в </a:t>
            </a:r>
            <a:r>
              <a:rPr lang="en-U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Facebook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: </a:t>
            </a:r>
            <a:r>
              <a:rPr lang="es-ES_tradn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hlinkClick r:id="rId5"/>
              </a:rPr>
              <a:t>https</a:t>
            </a:r>
            <a:r>
              <a:rPr lang="es-ES_tradnl" sz="2400" b="1" dirty="0">
                <a:solidFill>
                  <a:srgbClr val="1F497D">
                    <a:lumMod val="60000"/>
                    <a:lumOff val="40000"/>
                  </a:srgbClr>
                </a:solidFill>
                <a:hlinkClick r:id="rId5"/>
              </a:rPr>
              <a:t>://www.facebook.com/libherzen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Следуйте за нами в </a:t>
            </a:r>
            <a:r>
              <a:rPr lang="ru-RU" sz="2400" b="1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Twitter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: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hlinkClick r:id="rId6"/>
              </a:rPr>
              <a:t>https://twitter.com/library_herzen</a:t>
            </a:r>
            <a:endParaRPr lang="ru-RU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BB3C8-935E-4639-9BE6-D11883425D7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912" y="1844824"/>
            <a:ext cx="64801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Спасибо!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4" y="188640"/>
            <a:ext cx="1412755" cy="18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Проект «</a:t>
            </a:r>
            <a:r>
              <a:rPr lang="ru-RU" b="1" dirty="0" err="1">
                <a:solidFill>
                  <a:schemeClr val="tx2"/>
                </a:solidFill>
              </a:rPr>
              <a:t>Аудиоучебник</a:t>
            </a:r>
            <a:r>
              <a:rPr lang="ru-RU" b="1" dirty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544914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Библиотека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	Совет обучающихся	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			Инициативная группа студентов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90839-90DA-4573-B855-FA8149E89D8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9219" name="Picture 3" descr="C:\Users\svet.029-007-01-029\Desktop\dTbOcu2g1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0928"/>
            <a:ext cx="4811077" cy="320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4729"/>
            <a:ext cx="4681302" cy="312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48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Проект «</a:t>
            </a:r>
            <a:r>
              <a:rPr lang="ru-RU" b="1" dirty="0" err="1">
                <a:solidFill>
                  <a:schemeClr val="tx2"/>
                </a:solidFill>
              </a:rPr>
              <a:t>Аудиоучебник</a:t>
            </a:r>
            <a:r>
              <a:rPr lang="ru-RU" b="1" dirty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544914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z="4000" b="1" dirty="0" smtClean="0"/>
              <a:t>3 </a:t>
            </a:r>
            <a:r>
              <a:rPr lang="ru-RU" altLang="ru-RU" sz="4000" b="1" dirty="0" smtClean="0"/>
              <a:t>года или 30 лет?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4000" b="1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90839-90DA-4573-B855-FA8149E89D8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026" name="Picture 2" descr="D:\OneDrive\АППОЭР\КОНФЕРЕНЦИЯ 7-8 ноября 2017\презентации\Армитэдж титу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5784"/>
            <a:ext cx="3528392" cy="510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OneDrive\АППОЭР\КОНФЕРЕНЦИЯ 7-8 ноября 2017\презентации\Листок из книги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51" y="2668730"/>
            <a:ext cx="2524280" cy="366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neDrive\АППОЭР\КОНФЕРЕНЦИЯ 7-8 ноября 2017\презентации\Листок из книги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2506089" cy="366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Проект «</a:t>
            </a:r>
            <a:r>
              <a:rPr lang="ru-RU" b="1" dirty="0" err="1">
                <a:solidFill>
                  <a:schemeClr val="tx2"/>
                </a:solidFill>
              </a:rPr>
              <a:t>Аудиоучебник</a:t>
            </a:r>
            <a:r>
              <a:rPr lang="ru-RU" b="1" dirty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480228" y="1052736"/>
            <a:ext cx="5484385" cy="5544914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В библиотеку ДК </a:t>
            </a:r>
            <a:r>
              <a:rPr lang="ru-RU" altLang="ru-RU" sz="2400" b="1" dirty="0" err="1" smtClean="0"/>
              <a:t>им.Шелгунова</a:t>
            </a:r>
            <a:endParaRPr lang="ru-RU" altLang="ru-RU" sz="2400" b="1" dirty="0" smtClean="0"/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от студентов и аспирантов ДЕФО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ЛГПИ им. А.И. Герцена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2400" b="1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Заявление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Просим организовать в библиотеке </a:t>
            </a:r>
            <a:r>
              <a:rPr lang="ru-RU" altLang="ru-RU" sz="2400" b="1" dirty="0" err="1" smtClean="0"/>
              <a:t>начитывание</a:t>
            </a:r>
            <a:r>
              <a:rPr lang="ru-RU" altLang="ru-RU" sz="2400" b="1" dirty="0" smtClean="0"/>
              <a:t> книг на магнитофонную ленту, в связи с тем, что книги нужны для занятий, а собраться для совместного прослушивания мы не можем, в связи с тем, что учимся в разное время.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Список книги прилагается.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15.12.1986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b="1" dirty="0" err="1" smtClean="0"/>
              <a:t>Кульбуш</a:t>
            </a:r>
            <a:r>
              <a:rPr lang="ru-RU" altLang="ru-RU" sz="2400" b="1" dirty="0" smtClean="0"/>
              <a:t> Е.А., Воробьева В.Н., Кравцова Т.А., Дробышева Н., </a:t>
            </a:r>
            <a:r>
              <a:rPr lang="ru-RU" altLang="ru-RU" sz="2400" b="1" dirty="0" err="1" smtClean="0"/>
              <a:t>Вашманов</a:t>
            </a:r>
            <a:r>
              <a:rPr lang="ru-RU" altLang="ru-RU" sz="2400" b="1" dirty="0" smtClean="0"/>
              <a:t> Л., </a:t>
            </a:r>
            <a:r>
              <a:rPr lang="ru-RU" altLang="ru-RU" sz="2400" b="1" dirty="0" err="1" smtClean="0"/>
              <a:t>Кочетова</a:t>
            </a:r>
            <a:r>
              <a:rPr lang="ru-RU" altLang="ru-RU" sz="2400" b="1" dirty="0" smtClean="0"/>
              <a:t> Н.</a:t>
            </a:r>
            <a:endParaRPr lang="ru-RU" altLang="ru-RU" sz="2400" b="1" dirty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1800" b="1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90839-90DA-4573-B855-FA8149E89D8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027" name="Picture 3" descr="D:\OneDrive\АППОЭР\КОНФЕРЕНЦИЯ 7-8 ноября 2017\презентации\Листок из книг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300717" cy="482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Проект «</a:t>
            </a:r>
            <a:r>
              <a:rPr lang="ru-RU" b="1" dirty="0" err="1">
                <a:solidFill>
                  <a:schemeClr val="tx2"/>
                </a:solidFill>
              </a:rPr>
              <a:t>Аудиоучебник</a:t>
            </a:r>
            <a:r>
              <a:rPr lang="ru-RU" b="1" dirty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729913" y="984867"/>
            <a:ext cx="5184575" cy="5544914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b="1" dirty="0" smtClean="0"/>
              <a:t>Список книг</a:t>
            </a:r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r>
              <a:rPr lang="ru-RU" altLang="ru-RU" sz="2400" b="1" dirty="0" smtClean="0"/>
              <a:t>Феоктистова В.А. История советской тифлопедагогики (1980)</a:t>
            </a: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400" b="1" dirty="0" smtClean="0"/>
              <a:t>Феоктистова В.А</a:t>
            </a:r>
            <a:r>
              <a:rPr lang="ru-RU" altLang="ru-RU" sz="2400" b="1" dirty="0"/>
              <a:t>. Феоктистова В.А. Хрестоматия по истории </a:t>
            </a:r>
            <a:r>
              <a:rPr lang="ru-RU" altLang="ru-RU" sz="2400" b="1" dirty="0" smtClean="0"/>
              <a:t>тифлопедагогики  (1981</a:t>
            </a:r>
            <a:r>
              <a:rPr lang="ru-RU" altLang="ru-RU" sz="2400" b="1" dirty="0"/>
              <a:t>)</a:t>
            </a:r>
            <a:endParaRPr lang="ru-RU" altLang="ru-RU" sz="2400" b="1" dirty="0" smtClean="0"/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400" b="1" dirty="0" err="1" smtClean="0"/>
              <a:t>Виллей</a:t>
            </a:r>
            <a:r>
              <a:rPr lang="ru-RU" altLang="ru-RU" sz="2400" b="1" dirty="0" smtClean="0"/>
              <a:t> П. Психология слепых (1931)</a:t>
            </a:r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r>
              <a:rPr lang="ru-RU" altLang="ru-RU" sz="2400" b="1" dirty="0" err="1" smtClean="0"/>
              <a:t>Бюрклен</a:t>
            </a:r>
            <a:r>
              <a:rPr lang="ru-RU" altLang="ru-RU" sz="2400" b="1" dirty="0" smtClean="0"/>
              <a:t> К. Психология слепых (1934)</a:t>
            </a:r>
          </a:p>
          <a:p>
            <a:pPr algn="just" eaLnBrk="1" hangingPunct="1">
              <a:buFont typeface="Arial" panose="020B0604020202020204" pitchFamily="34" charset="0"/>
              <a:buAutoNum type="arabicPeriod"/>
            </a:pPr>
            <a:r>
              <a:rPr lang="ru-RU" altLang="ru-RU" sz="2400" b="1" dirty="0" err="1" smtClean="0"/>
              <a:t>Армитэдж</a:t>
            </a:r>
            <a:r>
              <a:rPr lang="ru-RU" altLang="ru-RU" sz="2400" b="1" dirty="0" smtClean="0"/>
              <a:t> Т.Р. Воспитание слепых (1889)</a:t>
            </a: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sz="2400" b="1" dirty="0"/>
              <a:t> </a:t>
            </a:r>
            <a:r>
              <a:rPr lang="ru-RU" sz="2400" b="1" dirty="0" err="1" smtClean="0"/>
              <a:t>Скребицкий</a:t>
            </a:r>
            <a:r>
              <a:rPr lang="ru-RU" sz="2400" b="1" dirty="0"/>
              <a:t> А.И. Воспитание и образование </a:t>
            </a:r>
            <a:r>
              <a:rPr lang="ru-RU" sz="2400" b="1" dirty="0" smtClean="0"/>
              <a:t>слепых</a:t>
            </a:r>
            <a:r>
              <a:rPr lang="ru-RU" sz="2400" b="1" dirty="0"/>
              <a:t> и их призрение</a:t>
            </a:r>
            <a:r>
              <a:rPr lang="ru-RU" sz="2400" dirty="0"/>
              <a:t> </a:t>
            </a:r>
            <a:r>
              <a:rPr lang="ru-RU" sz="2400" b="1" dirty="0"/>
              <a:t>на</a:t>
            </a:r>
            <a:r>
              <a:rPr lang="ru-RU" sz="2400" dirty="0"/>
              <a:t> </a:t>
            </a:r>
            <a:r>
              <a:rPr lang="ru-RU" sz="2400" b="1" dirty="0" smtClean="0"/>
              <a:t>Западе (1903)</a:t>
            </a:r>
          </a:p>
          <a:p>
            <a:pPr marL="0" indent="0" algn="just">
              <a:buNone/>
            </a:pPr>
            <a:endParaRPr lang="ru-RU" altLang="ru-RU" sz="1800" b="1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90839-90DA-4573-B855-FA8149E89D8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" name="Picture 4" descr="D:\OneDrive\АППОЭР\КОНФЕРЕНЦИЯ 7-8 ноября 2017\презентации\Листок из книг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026"/>
            <a:ext cx="3622409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Договор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СПб  ГБУК «Государственная библиотека для слепых и слабовидящих»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A646A2-FC66-4113-B61B-F8444FA84DEE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3076575" cy="93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635375" y="1700213"/>
            <a:ext cx="2736850" cy="6492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342051" y="3111500"/>
            <a:ext cx="3744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/>
              <a:t>Оборудование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/>
              <a:t>Специалисты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/>
              <a:t>Консультации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598263" y="3111500"/>
            <a:ext cx="302356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/>
              <a:t>Студенты-волонтеры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/>
              <a:t>Издания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/>
              <a:t>Координация процессов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480684"/>
            <a:ext cx="314007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cs typeface="Arial" charset="0"/>
              </a:rPr>
              <a:t>Потребители </a:t>
            </a:r>
          </a:p>
          <a:p>
            <a:pPr>
              <a:defRPr/>
            </a:pPr>
            <a:r>
              <a:rPr lang="ru-RU" sz="3200" b="1" dirty="0" err="1">
                <a:cs typeface="Arial" charset="0"/>
              </a:rPr>
              <a:t>аудиоучебников</a:t>
            </a:r>
            <a:endParaRPr lang="ru-RU" sz="3200" b="1" dirty="0">
              <a:cs typeface="Arial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003800" y="4740275"/>
            <a:ext cx="504825" cy="704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059113" y="4679950"/>
            <a:ext cx="433387" cy="7048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6" y="1074716"/>
            <a:ext cx="2088278" cy="20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Мастер-тесты, отбор, запись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AAA5-DF04-40AC-BAA2-88DB2E068C7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1269" name="Picture 4" descr="http://cs624719.vk.me/v624719195/2929a/rR89IkAFf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11" y="1398436"/>
            <a:ext cx="35274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8436"/>
            <a:ext cx="2880320" cy="51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2" y="4209823"/>
            <a:ext cx="3527406" cy="23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vet.029-007-01-029\Desktop\-SqHv79SE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13" y="3738040"/>
            <a:ext cx="4492635" cy="29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</a:rPr>
              <a:t>Собственная студия аудиозаписи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6DFEE-D425-428F-9DE2-5BF80DA7EB0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1027" name="Picture 3" descr="C:\Users\svet.029-007-01-029\Desktop\5r69lG08K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49367"/>
            <a:ext cx="4175705" cy="27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t.029-007-01-029\Desktop\hLi7oSwRWo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60" y="980729"/>
            <a:ext cx="4452088" cy="29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vet.029-007-01-029\Desktop\93MLOOG5k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580"/>
            <a:ext cx="4044055" cy="30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72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655</Words>
  <Application>Microsoft Office PowerPoint</Application>
  <PresentationFormat>Экран (4:3)</PresentationFormat>
  <Paragraphs>124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«ОРГАНИЗАЦИОННЫЕ И ПСИХОЛОГО-ПЕДАГОГИЧЕСКИЕ ОСНОВЫ ИНКЛЮЗИВНОГО ВЫСШЕГО ОБРАЗОВАНИЯ»</vt:lpstr>
      <vt:lpstr>Документарное обеспечение –  обеспечено</vt:lpstr>
      <vt:lpstr>Проект «Аудиоучебник»</vt:lpstr>
      <vt:lpstr>Проект «Аудиоучебник»</vt:lpstr>
      <vt:lpstr>Проект «Аудиоучебник»</vt:lpstr>
      <vt:lpstr>Проект «Аудиоучебник»</vt:lpstr>
      <vt:lpstr>Договор с СПб  ГБУК «Государственная библиотека для слепых и слабовидящих»  </vt:lpstr>
      <vt:lpstr>Мастер-тесты, отбор, запись</vt:lpstr>
      <vt:lpstr>Собственная студия аудиозаписи</vt:lpstr>
      <vt:lpstr>Результат </vt:lpstr>
      <vt:lpstr>Социальный волонтерский проект с издательством «Лань»</vt:lpstr>
      <vt:lpstr>Начало проекта</vt:lpstr>
      <vt:lpstr>Отбор и обучение волонтеров</vt:lpstr>
      <vt:lpstr>Всероссийская презентация проекта. 14.09.2016, Ленфильм</vt:lpstr>
      <vt:lpstr>Перспективы проекта</vt:lpstr>
      <vt:lpstr>Проблемы проектов</vt:lpstr>
      <vt:lpstr>Проблемы проектов (волонтерские)</vt:lpstr>
      <vt:lpstr>Что важно при создании текста для слепых (и для аудио)</vt:lpstr>
      <vt:lpstr>Что сейчас?</vt:lpstr>
      <vt:lpstr>Что сейчас?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РБА</dc:title>
  <dc:creator>Admin</dc:creator>
  <cp:lastModifiedBy>user0</cp:lastModifiedBy>
  <cp:revision>47</cp:revision>
  <cp:lastPrinted>2017-06-01T11:20:08Z</cp:lastPrinted>
  <dcterms:created xsi:type="dcterms:W3CDTF">2017-04-20T14:01:52Z</dcterms:created>
  <dcterms:modified xsi:type="dcterms:W3CDTF">2019-12-02T08:18:47Z</dcterms:modified>
</cp:coreProperties>
</file>