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7" r:id="rId2"/>
    <p:sldId id="257" r:id="rId3"/>
    <p:sldId id="258" r:id="rId4"/>
    <p:sldId id="264" r:id="rId5"/>
    <p:sldId id="265" r:id="rId6"/>
    <p:sldId id="266" r:id="rId7"/>
    <p:sldId id="273" r:id="rId8"/>
    <p:sldId id="259" r:id="rId9"/>
    <p:sldId id="260" r:id="rId10"/>
    <p:sldId id="262" r:id="rId11"/>
    <p:sldId id="261" r:id="rId12"/>
    <p:sldId id="274" r:id="rId13"/>
    <p:sldId id="275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2" autoAdjust="0"/>
    <p:restoredTop sz="94660"/>
  </p:normalViewPr>
  <p:slideViewPr>
    <p:cSldViewPr>
      <p:cViewPr>
        <p:scale>
          <a:sx n="76" d="100"/>
          <a:sy n="76" d="100"/>
        </p:scale>
        <p:origin x="-11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6C4791-1338-4A66-B4CD-3F31D353DBF8}" type="datetimeFigureOut">
              <a:rPr lang="ru-RU" smtClean="0"/>
              <a:pPr/>
              <a:t>02.12.2019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A79C5B-1EFD-4471-8603-896B58F920F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v.spb.ru/helper/" TargetMode="External"/><Relationship Id="rId2" Type="http://schemas.openxmlformats.org/officeDocument/2006/relationships/hyperlink" Target="http://gov.spb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ov.spb.ru/helper/social/soc_invalid/" TargetMode="External"/><Relationship Id="rId4" Type="http://schemas.openxmlformats.org/officeDocument/2006/relationships/hyperlink" Target="http://gov.spb.ru/helper/social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orinworld.ru/zakonodatelstvo/80-federalnyj-zakon-qob-obrazovanii-licz-s-ogranichennymi-vozmozhnostyami-zdorovyaq-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93248"/>
            <a:ext cx="8229600" cy="1693957"/>
          </a:xfrm>
        </p:spPr>
        <p:txBody>
          <a:bodyPr/>
          <a:lstStyle/>
          <a:p>
            <a:r>
              <a:rPr lang="ru-RU" sz="2800" b="1" dirty="0" smtClean="0"/>
              <a:t>«ОРГАНИЗАЦИОННЫЕ И ПСИХОЛОГО-ПЕДАГОГИЧЕСКИЕ ОСНОВЫ </a:t>
            </a:r>
            <a:r>
              <a:rPr lang="ru-RU" sz="2800" b="1" dirty="0"/>
              <a:t>ИНКЛЮЗИВНОГО ВЫСШЕГО </a:t>
            </a:r>
            <a:r>
              <a:rPr lang="ru-RU" sz="2800" b="1" dirty="0" smtClean="0"/>
              <a:t>ОБРАЗОВАНИЯ»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457200" y="3111690"/>
            <a:ext cx="8229600" cy="301447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dirty="0"/>
              <a:t>Дополнительная профессиональная программа повышения квалификации</a:t>
            </a:r>
          </a:p>
          <a:p>
            <a:pPr marL="46037" indent="0" algn="ctr">
              <a:buNone/>
            </a:pPr>
            <a:r>
              <a:rPr lang="ru-RU" sz="2000" dirty="0" smtClean="0"/>
              <a:t>18.11.2019-07.12.2019</a:t>
            </a:r>
          </a:p>
          <a:p>
            <a:pPr marL="46037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ru-RU" altLang="ru-RU" sz="2000" b="1" smtClean="0">
                <a:solidFill>
                  <a:schemeClr val="tx1"/>
                </a:solidFill>
              </a:rPr>
              <a:t>Тема4.1. Организация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образовательного процесса с учетом особенностей обучающихся с ОВЗ и инвалидностью (с нарушением слуха)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73025"/>
            <a:ext cx="70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404664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2 этап – 1 курс (адаптация)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u="sng" dirty="0" smtClean="0"/>
              <a:t>3. У администрации УЗ:</a:t>
            </a:r>
          </a:p>
          <a:p>
            <a:pPr>
              <a:buNone/>
            </a:pPr>
            <a:r>
              <a:rPr lang="ru-RU" sz="3200" b="1" dirty="0" smtClean="0"/>
              <a:t>- разработка дополнительных нормативно-регулирующих документов УЗ ;</a:t>
            </a:r>
          </a:p>
          <a:p>
            <a:pPr>
              <a:buNone/>
            </a:pPr>
            <a:r>
              <a:rPr lang="ru-RU" sz="3200" b="1" dirty="0" smtClean="0"/>
              <a:t>- расширение штата;</a:t>
            </a:r>
          </a:p>
          <a:p>
            <a:pPr>
              <a:buNone/>
            </a:pPr>
            <a:r>
              <a:rPr lang="ru-RU" sz="3200" b="1" dirty="0" smtClean="0"/>
              <a:t>- Разработка </a:t>
            </a:r>
            <a:r>
              <a:rPr lang="ru-RU" sz="3200" b="1" dirty="0" err="1" smtClean="0"/>
              <a:t>спец.уч.планов</a:t>
            </a:r>
            <a:r>
              <a:rPr lang="ru-RU" sz="3200" b="1" dirty="0" smtClean="0"/>
              <a:t> и программ.</a:t>
            </a: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2 ЭТАП – 1 курс (адаптация)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</a:p>
          <a:p>
            <a:pPr>
              <a:buNone/>
            </a:pPr>
            <a:r>
              <a:rPr lang="ru-RU" sz="2800" dirty="0" smtClean="0"/>
              <a:t>   Если обучение </a:t>
            </a:r>
            <a:r>
              <a:rPr lang="ru-RU" sz="2800" dirty="0" err="1" smtClean="0"/>
              <a:t>неслышащих</a:t>
            </a:r>
            <a:r>
              <a:rPr lang="ru-RU" sz="2800" dirty="0" smtClean="0"/>
              <a:t> студентов проходит в системе непрерывного образования, то эта проблема будет затрагивать только 1-ый курс 1-ой ступени непрерывного обучения.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4500" dirty="0" smtClean="0"/>
              <a:t>Формы и методы обучения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1. ФОРМЫ:</a:t>
            </a:r>
          </a:p>
          <a:p>
            <a:pPr>
              <a:buNone/>
            </a:pPr>
            <a:r>
              <a:rPr lang="ru-RU" b="1" dirty="0" smtClean="0"/>
              <a:t>   - Основная форма проведения занятий – смешанная:</a:t>
            </a:r>
          </a:p>
          <a:p>
            <a:pPr>
              <a:buNone/>
            </a:pPr>
            <a:r>
              <a:rPr lang="ru-RU" b="1" dirty="0" smtClean="0"/>
              <a:t>     чередование видов деятельности каждые 10-20 мин.</a:t>
            </a:r>
          </a:p>
          <a:p>
            <a:pPr>
              <a:buNone/>
            </a:pPr>
            <a:r>
              <a:rPr lang="ru-RU" b="1" dirty="0" smtClean="0"/>
              <a:t>   - Акцент – на практическую работу.</a:t>
            </a:r>
          </a:p>
          <a:p>
            <a:pPr>
              <a:buNone/>
            </a:pPr>
            <a:r>
              <a:rPr lang="ru-RU" b="1" dirty="0" smtClean="0"/>
              <a:t>   - После каждой темы (а лучше занятия) – опрос.</a:t>
            </a:r>
          </a:p>
          <a:p>
            <a:pPr>
              <a:buNone/>
            </a:pPr>
            <a:r>
              <a:rPr lang="ru-RU" b="1" dirty="0" smtClean="0"/>
              <a:t>   - Предпочтение формам работы в подгруппах по 3-4 чел. </a:t>
            </a:r>
          </a:p>
          <a:p>
            <a:pPr>
              <a:buNone/>
            </a:pPr>
            <a:r>
              <a:rPr lang="ru-RU" b="1" dirty="0" smtClean="0"/>
              <a:t>   - Максимальное использование компьютерной техники;</a:t>
            </a:r>
          </a:p>
          <a:p>
            <a:pPr>
              <a:buNone/>
            </a:pPr>
            <a:r>
              <a:rPr lang="ru-RU" b="1" dirty="0" smtClean="0"/>
              <a:t>   - Самостоятельная работа: с книгой; по чертежу; по индивидуальной карточке-заданию; задания разного уровня сложности; работа по письменной инструкции или алгоритму, разработанному в аудитории.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pPr>
              <a:buFontTx/>
              <a:buChar char="-"/>
            </a:pP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и методы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718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2. МЕТОДЫ:</a:t>
            </a:r>
          </a:p>
          <a:p>
            <a:pPr>
              <a:buNone/>
            </a:pPr>
            <a:r>
              <a:rPr lang="ru-RU" sz="2400" b="1" dirty="0" smtClean="0"/>
              <a:t>   - </a:t>
            </a:r>
            <a:r>
              <a:rPr lang="ru-RU" sz="2400" b="1" u="sng" dirty="0" smtClean="0"/>
              <a:t>Математика, физика, химия, технические</a:t>
            </a:r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u="sng" dirty="0" smtClean="0"/>
              <a:t>дисциплины</a:t>
            </a:r>
            <a:r>
              <a:rPr lang="ru-RU" sz="2400" b="1" dirty="0" smtClean="0"/>
              <a:t> – максимальное использование</a:t>
            </a:r>
          </a:p>
          <a:p>
            <a:pPr>
              <a:buNone/>
            </a:pPr>
            <a:r>
              <a:rPr lang="ru-RU" sz="2400" b="1" dirty="0" smtClean="0"/>
              <a:t>    демонстрационных материалов: объемны    геометрических фигур; стендов; макетов; </a:t>
            </a:r>
            <a:r>
              <a:rPr lang="ru-RU" sz="2400" b="1" dirty="0" err="1" smtClean="0"/>
              <a:t>видиоматериалов</a:t>
            </a:r>
            <a:r>
              <a:rPr lang="ru-RU" sz="2400" b="1" dirty="0" smtClean="0"/>
              <a:t>; двусторонних карточек.</a:t>
            </a:r>
          </a:p>
          <a:p>
            <a:pPr>
              <a:buNone/>
            </a:pPr>
            <a:r>
              <a:rPr lang="ru-RU" sz="2400" b="1" dirty="0" smtClean="0"/>
              <a:t>   - </a:t>
            </a:r>
            <a:r>
              <a:rPr lang="ru-RU" sz="2400" b="1" u="sng" dirty="0" smtClean="0"/>
              <a:t>Гуманитарные дисциплины </a:t>
            </a:r>
            <a:r>
              <a:rPr lang="ru-RU" sz="2400" b="1" dirty="0" smtClean="0"/>
              <a:t>– опорный конспект.</a:t>
            </a:r>
          </a:p>
          <a:p>
            <a:pPr>
              <a:buNone/>
            </a:pPr>
            <a:r>
              <a:rPr lang="ru-RU" sz="2400" b="1" dirty="0" smtClean="0"/>
              <a:t>   - </a:t>
            </a:r>
            <a:r>
              <a:rPr lang="ru-RU" sz="2400" b="1" u="sng" dirty="0" smtClean="0"/>
              <a:t>Практические и лабораторные работы </a:t>
            </a:r>
            <a:r>
              <a:rPr lang="ru-RU" sz="2400" b="1" dirty="0" smtClean="0"/>
              <a:t>- работа в </a:t>
            </a:r>
          </a:p>
          <a:p>
            <a:pPr>
              <a:buNone/>
            </a:pPr>
            <a:r>
              <a:rPr lang="ru-RU" sz="2400" b="1" dirty="0" smtClean="0"/>
              <a:t>     бригаде с последующей защитой работы каждым   </a:t>
            </a:r>
          </a:p>
          <a:p>
            <a:pPr>
              <a:buNone/>
            </a:pPr>
            <a:r>
              <a:rPr lang="ru-RU" sz="2400" b="1" dirty="0" smtClean="0"/>
              <a:t>     студентом бригады.</a:t>
            </a:r>
          </a:p>
          <a:p>
            <a:pPr>
              <a:buNone/>
            </a:pPr>
            <a:r>
              <a:rPr lang="ru-RU" sz="2400" b="1" dirty="0" smtClean="0"/>
              <a:t>    - </a:t>
            </a:r>
            <a:r>
              <a:rPr lang="ru-RU" sz="2400" b="1" u="sng" dirty="0" smtClean="0"/>
              <a:t>Лекционные и теоретические занятия </a:t>
            </a:r>
            <a:r>
              <a:rPr lang="ru-RU" sz="2400" b="1" dirty="0" smtClean="0"/>
              <a:t>- метод  </a:t>
            </a:r>
          </a:p>
          <a:p>
            <a:pPr>
              <a:buNone/>
            </a:pPr>
            <a:r>
              <a:rPr lang="ru-RU" sz="2400" b="1" dirty="0" smtClean="0"/>
              <a:t>      аналогий, метод сравнений.</a:t>
            </a:r>
            <a:endParaRPr lang="ru-RU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ЭТАП -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Проблемы:</a:t>
            </a:r>
          </a:p>
          <a:p>
            <a:r>
              <a:rPr lang="ru-RU" sz="3200" b="1" dirty="0" smtClean="0"/>
              <a:t>- необходимо спец.сопровождение группы </a:t>
            </a:r>
            <a:r>
              <a:rPr lang="ru-RU" sz="3200" b="1" dirty="0" err="1" smtClean="0"/>
              <a:t>неслышащих</a:t>
            </a:r>
            <a:r>
              <a:rPr lang="ru-RU" sz="3200" b="1" dirty="0" smtClean="0"/>
              <a:t>;</a:t>
            </a:r>
          </a:p>
          <a:p>
            <a:r>
              <a:rPr lang="ru-RU" sz="3200" b="1" dirty="0" smtClean="0"/>
              <a:t>- доп.оплата работы преподавателей;</a:t>
            </a:r>
          </a:p>
          <a:p>
            <a:r>
              <a:rPr lang="ru-RU" sz="3200" b="1" dirty="0" smtClean="0"/>
              <a:t>- консультирование преподавателей и администрации по различным вопросам обучения лиц с нарушением слуха.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 ЭТАП – Итоговая аттестация</a:t>
            </a:r>
            <a:br>
              <a:rPr lang="ru-RU" dirty="0" smtClean="0"/>
            </a:br>
            <a:r>
              <a:rPr lang="ru-RU" sz="3100" b="1" dirty="0" smtClean="0"/>
              <a:t>(преддипломная практика, защита диплома)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ПРОБЛЕМЫ:</a:t>
            </a:r>
          </a:p>
          <a:p>
            <a:pPr>
              <a:buNone/>
            </a:pPr>
            <a:r>
              <a:rPr lang="ru-RU" sz="3200" b="1" dirty="0" smtClean="0"/>
              <a:t>- требуется большее количество руководителей;</a:t>
            </a:r>
          </a:p>
          <a:p>
            <a:pPr>
              <a:buNone/>
            </a:pPr>
            <a:r>
              <a:rPr lang="ru-RU" sz="3200" b="1" dirty="0" smtClean="0"/>
              <a:t>- трудности с практикой на производстве;</a:t>
            </a:r>
          </a:p>
          <a:p>
            <a:pPr>
              <a:buNone/>
            </a:pPr>
            <a:r>
              <a:rPr lang="ru-RU" sz="3200" b="1" dirty="0" smtClean="0"/>
              <a:t>- необходим поиск соответствующих форм защиты ДП;</a:t>
            </a:r>
          </a:p>
          <a:p>
            <a:pPr>
              <a:buNone/>
            </a:pPr>
            <a:r>
              <a:rPr lang="ru-RU" sz="3200" b="1" dirty="0" smtClean="0"/>
              <a:t>- требуется большее число часов на консультации.  </a:t>
            </a:r>
          </a:p>
          <a:p>
            <a:pPr>
              <a:buFontTx/>
              <a:buChar char="-"/>
            </a:pPr>
            <a:endParaRPr lang="ru-RU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Пути решения проблем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ru-RU" b="1" dirty="0" smtClean="0"/>
              <a:t>1. Стараться не брать группу без предварительного согласования сметы на уровне Министерства.</a:t>
            </a:r>
          </a:p>
          <a:p>
            <a:r>
              <a:rPr lang="ru-RU" b="1" dirty="0" smtClean="0"/>
              <a:t>2. Разработать пакет нормативно-правовой документации, регулирующий обучение инвалидов по слуху на базе УЗ.  (Положение, максимально регламентирующее обучение определённой категории инвалидов).</a:t>
            </a:r>
          </a:p>
          <a:p>
            <a:r>
              <a:rPr lang="ru-RU" b="1" dirty="0" smtClean="0"/>
              <a:t>3. Разработать индивидуальный учебный план: </a:t>
            </a:r>
          </a:p>
          <a:p>
            <a:pPr>
              <a:buNone/>
            </a:pPr>
            <a:r>
              <a:rPr lang="ru-RU" b="1" dirty="0" smtClean="0"/>
              <a:t> - перераспределение по часам  в части теории и практики (больше практики); </a:t>
            </a:r>
          </a:p>
          <a:p>
            <a:pPr>
              <a:buNone/>
            </a:pPr>
            <a:r>
              <a:rPr lang="ru-RU" b="1" dirty="0" smtClean="0"/>
              <a:t>- введение дополнительных часов на консультации.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Пути решения проблем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4. Разработать спец.программ по дисциплинам, сделав акцент на </a:t>
            </a:r>
            <a:r>
              <a:rPr lang="ru-RU" sz="3100" b="1" dirty="0" err="1" smtClean="0"/>
              <a:t>межпредметные</a:t>
            </a:r>
            <a:r>
              <a:rPr lang="ru-RU" sz="3100" b="1" dirty="0" smtClean="0"/>
              <a:t> связи.</a:t>
            </a:r>
          </a:p>
          <a:p>
            <a:r>
              <a:rPr lang="ru-RU" sz="3100" b="1" dirty="0" smtClean="0"/>
              <a:t>5. Разработать новые формы и методы обучения с учётом </a:t>
            </a:r>
            <a:r>
              <a:rPr lang="ru-RU" sz="3100" b="1" u="sng" dirty="0" smtClean="0">
                <a:solidFill>
                  <a:srgbClr val="FF0000"/>
                </a:solidFill>
              </a:rPr>
              <a:t>психофизических особенностей лиц с </a:t>
            </a:r>
            <a:r>
              <a:rPr lang="ru-RU" sz="3100" b="1" u="sng" dirty="0" err="1" smtClean="0">
                <a:solidFill>
                  <a:srgbClr val="FF0000"/>
                </a:solidFill>
              </a:rPr>
              <a:t>н</a:t>
            </a:r>
            <a:r>
              <a:rPr lang="ru-RU" sz="3100" b="1" u="sng" dirty="0" smtClean="0">
                <a:solidFill>
                  <a:srgbClr val="FF0000"/>
                </a:solidFill>
              </a:rPr>
              <a:t>/</a:t>
            </a:r>
            <a:r>
              <a:rPr lang="ru-RU" sz="3100" b="1" u="sng" dirty="0" err="1" smtClean="0">
                <a:solidFill>
                  <a:srgbClr val="FF0000"/>
                </a:solidFill>
              </a:rPr>
              <a:t>с</a:t>
            </a:r>
            <a:r>
              <a:rPr lang="ru-RU" sz="3100" b="1" u="sng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ru-RU" sz="3100" b="1" dirty="0" smtClean="0"/>
              <a:t>- разная степень потери слуха и разная </a:t>
            </a:r>
            <a:r>
              <a:rPr lang="ru-RU" sz="3100" b="1" dirty="0" err="1" smtClean="0"/>
              <a:t>сформированность</a:t>
            </a:r>
            <a:r>
              <a:rPr lang="ru-RU" sz="3100" b="1" dirty="0" smtClean="0"/>
              <a:t> речи; </a:t>
            </a:r>
          </a:p>
          <a:p>
            <a:pPr>
              <a:buNone/>
            </a:pPr>
            <a:r>
              <a:rPr lang="ru-RU" sz="3100" b="1" dirty="0" smtClean="0"/>
              <a:t>- опора на зрение, но быстрая утомляемость (соответствующее расписание занятий, чередование видов деятельности на занятии);</a:t>
            </a:r>
          </a:p>
          <a:p>
            <a:pPr>
              <a:buNone/>
            </a:pPr>
            <a:r>
              <a:rPr lang="ru-RU" sz="3100" b="1" dirty="0" smtClean="0"/>
              <a:t>- невозможность одновременно слушать и писать; </a:t>
            </a:r>
          </a:p>
          <a:p>
            <a:pPr>
              <a:buNone/>
            </a:pPr>
            <a:r>
              <a:rPr lang="ru-RU" sz="3100" b="1" dirty="0" smtClean="0"/>
              <a:t>- нельзя говорить, стоя спиной; </a:t>
            </a:r>
          </a:p>
          <a:p>
            <a:pPr>
              <a:buNone/>
            </a:pPr>
            <a:r>
              <a:rPr lang="ru-RU" sz="3100" b="1" dirty="0" smtClean="0"/>
              <a:t>- нарушение вестибулярного аппарата; </a:t>
            </a:r>
          </a:p>
          <a:p>
            <a:pPr>
              <a:buNone/>
            </a:pPr>
            <a:r>
              <a:rPr lang="ru-RU" sz="3100" b="1" dirty="0" smtClean="0"/>
              <a:t>- нарушение эмоционального восприятия: категоричность, скудность оттенков в чувствах, непонимание подлинных мотивов поступков; </a:t>
            </a:r>
          </a:p>
          <a:p>
            <a:pPr>
              <a:buNone/>
            </a:pPr>
            <a:r>
              <a:rPr lang="ru-RU" sz="3100" b="1" dirty="0" smtClean="0"/>
              <a:t>- замедленный темп в практической работе; </a:t>
            </a:r>
          </a:p>
          <a:p>
            <a:pPr>
              <a:buNone/>
            </a:pPr>
            <a:r>
              <a:rPr lang="ru-RU" sz="3100" b="1" dirty="0" smtClean="0"/>
              <a:t>- менее точная координация движений;</a:t>
            </a:r>
          </a:p>
          <a:p>
            <a:pPr>
              <a:buNone/>
            </a:pPr>
            <a:r>
              <a:rPr lang="ru-RU" sz="3100" b="1" dirty="0" smtClean="0"/>
              <a:t>- любой новый вид работы требует времени на адаптацию.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Пути решения проблем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6. Разработать новые формы прохождения итоговой аттестации:</a:t>
            </a:r>
          </a:p>
          <a:p>
            <a:pPr>
              <a:buNone/>
            </a:pPr>
            <a:r>
              <a:rPr lang="ru-RU" sz="2800" b="1" dirty="0" smtClean="0"/>
              <a:t>  - групповая защита;</a:t>
            </a:r>
          </a:p>
          <a:p>
            <a:pPr>
              <a:buNone/>
            </a:pPr>
            <a:r>
              <a:rPr lang="ru-RU" sz="2800" b="1" dirty="0" smtClean="0"/>
              <a:t> - разная структура доклада (сокращённый доклад);</a:t>
            </a:r>
          </a:p>
          <a:p>
            <a:pPr>
              <a:buNone/>
            </a:pPr>
            <a:r>
              <a:rPr lang="ru-RU" sz="2800" b="1" dirty="0" smtClean="0"/>
              <a:t> - использование современных информационных технологий  при защите дипломного проекта</a:t>
            </a:r>
            <a:endParaRPr lang="ru-RU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692" y="2840680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/>
              <a:t>1</a:t>
            </a:r>
            <a:r>
              <a:rPr lang="ru-RU" sz="4000" b="1" dirty="0" smtClean="0"/>
              <a:t> ЭТАП </a:t>
            </a:r>
            <a:r>
              <a:rPr lang="ru-RU" sz="4000" dirty="0" smtClean="0"/>
              <a:t>– приём</a:t>
            </a:r>
            <a:r>
              <a:rPr lang="en-US" sz="4000" dirty="0" smtClean="0"/>
              <a:t> </a:t>
            </a:r>
            <a:r>
              <a:rPr lang="ru-RU" sz="4000" dirty="0" smtClean="0"/>
              <a:t>в учебное заведение</a:t>
            </a:r>
          </a:p>
          <a:p>
            <a:pPr>
              <a:buNone/>
            </a:pPr>
            <a:r>
              <a:rPr lang="ru-RU" sz="4000" b="1" dirty="0" smtClean="0"/>
              <a:t>2 ЭТАП </a:t>
            </a:r>
            <a:r>
              <a:rPr lang="ru-RU" sz="4000" dirty="0" smtClean="0"/>
              <a:t>– 1 курс (адаптационный       период)</a:t>
            </a:r>
          </a:p>
          <a:p>
            <a:pPr>
              <a:buNone/>
            </a:pPr>
            <a:r>
              <a:rPr lang="ru-RU" sz="4000" b="1" dirty="0" smtClean="0"/>
              <a:t>3 ЭТАП </a:t>
            </a:r>
            <a:r>
              <a:rPr lang="ru-RU" sz="4000" dirty="0" smtClean="0"/>
              <a:t>-  обучение (теория + практика)</a:t>
            </a:r>
          </a:p>
          <a:p>
            <a:pPr>
              <a:buNone/>
            </a:pPr>
            <a:r>
              <a:rPr lang="ru-RU" sz="4000" b="1" dirty="0" smtClean="0"/>
              <a:t>4 ЭТАП </a:t>
            </a:r>
            <a:r>
              <a:rPr lang="ru-RU" sz="4000" dirty="0" smtClean="0"/>
              <a:t>– итоговая аттестация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1 этап – приём в УЗ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                                 ПРОБЛЕМЫ:</a:t>
            </a:r>
          </a:p>
          <a:p>
            <a:r>
              <a:rPr lang="ru-RU" sz="3200" b="1" dirty="0" smtClean="0"/>
              <a:t>- Как сформировать группу </a:t>
            </a:r>
            <a:r>
              <a:rPr lang="ru-RU" sz="3200" b="1" dirty="0" err="1" smtClean="0"/>
              <a:t>неслышащих</a:t>
            </a:r>
            <a:r>
              <a:rPr lang="ru-RU" sz="3200" b="1" dirty="0" smtClean="0"/>
              <a:t>?</a:t>
            </a:r>
          </a:p>
          <a:p>
            <a:r>
              <a:rPr lang="ru-RU" sz="3200" b="1" dirty="0" smtClean="0"/>
              <a:t>- Как интегрировать </a:t>
            </a:r>
            <a:r>
              <a:rPr lang="ru-RU" sz="3200" b="1" dirty="0" err="1" smtClean="0"/>
              <a:t>неслышащего</a:t>
            </a:r>
            <a:r>
              <a:rPr lang="ru-RU" sz="3200" b="1" dirty="0" smtClean="0"/>
              <a:t> в общую группу студентов?</a:t>
            </a:r>
          </a:p>
          <a:p>
            <a:r>
              <a:rPr lang="ru-RU" sz="3200" b="1" dirty="0" smtClean="0"/>
              <a:t>- Как проводить вступительные испытания?</a:t>
            </a:r>
          </a:p>
          <a:p>
            <a:r>
              <a:rPr lang="ru-RU" sz="3200" b="1" dirty="0" smtClean="0"/>
              <a:t>- Какими нормативно-правовыми документами руководствоваться?</a:t>
            </a:r>
          </a:p>
          <a:p>
            <a:r>
              <a:rPr lang="ru-RU" sz="3200" b="1" dirty="0" smtClean="0"/>
              <a:t>- Как оплачивать работу </a:t>
            </a:r>
            <a:r>
              <a:rPr lang="ru-RU" sz="3200" b="1" dirty="0" err="1" smtClean="0"/>
              <a:t>сурдопереводчика</a:t>
            </a:r>
            <a:r>
              <a:rPr lang="ru-RU" sz="3200" b="1" dirty="0" smtClean="0"/>
              <a:t> (куратора группы?)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Законодательная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r>
              <a:rPr lang="ru-RU" sz="7200" dirty="0" smtClean="0">
                <a:hlinkClick r:id="rId2"/>
              </a:rPr>
              <a:t>САЙТ АДМИНИСТРАЦИИ СПб</a:t>
            </a:r>
          </a:p>
          <a:p>
            <a:pPr fontAlgn="base">
              <a:buNone/>
            </a:pPr>
            <a:r>
              <a:rPr lang="ru-RU" sz="7200" dirty="0" smtClean="0">
                <a:hlinkClick r:id="rId2"/>
              </a:rPr>
              <a:t>Главная</a:t>
            </a:r>
            <a:r>
              <a:rPr lang="ru-RU" sz="7200" dirty="0" smtClean="0"/>
              <a:t> / </a:t>
            </a:r>
            <a:r>
              <a:rPr lang="ru-RU" sz="7200" dirty="0" smtClean="0">
                <a:hlinkClick r:id="rId3"/>
              </a:rPr>
              <a:t>Справочная информация</a:t>
            </a:r>
            <a:r>
              <a:rPr lang="ru-RU" sz="7200" dirty="0" smtClean="0"/>
              <a:t> / </a:t>
            </a:r>
            <a:r>
              <a:rPr lang="ru-RU" sz="7200" dirty="0" err="1" smtClean="0">
                <a:hlinkClick r:id="rId4"/>
              </a:rPr>
              <a:t>Cоциальные</a:t>
            </a:r>
            <a:r>
              <a:rPr lang="ru-RU" sz="7200" dirty="0" smtClean="0">
                <a:hlinkClick r:id="rId4"/>
              </a:rPr>
              <a:t> вопросы</a:t>
            </a:r>
            <a:r>
              <a:rPr lang="ru-RU" sz="7200" dirty="0" smtClean="0"/>
              <a:t> / </a:t>
            </a:r>
            <a:r>
              <a:rPr lang="ru-RU" sz="7200" dirty="0" smtClean="0">
                <a:hlinkClick r:id="rId5"/>
              </a:rPr>
              <a:t>Социальная поддержка инвалидов</a:t>
            </a:r>
            <a:endParaRPr lang="ru-RU" sz="7200" dirty="0" smtClean="0"/>
          </a:p>
          <a:p>
            <a:pPr fontAlgn="base"/>
            <a:r>
              <a:rPr lang="ru-RU" sz="8000" b="1" dirty="0" smtClean="0"/>
              <a:t>Льготы для инвалидов в сфере образования</a:t>
            </a:r>
          </a:p>
          <a:p>
            <a:pPr fontAlgn="base"/>
            <a:r>
              <a:rPr lang="ru-RU" sz="8000" dirty="0" smtClean="0"/>
              <a:t>Инвалиды 1 и 2 группы при поступлении в среднее профессиональное и высшее профессиональное государственное или муниципальное образовательное учреждение имеют право </a:t>
            </a:r>
            <a:r>
              <a:rPr lang="ru-RU" sz="9600" b="1" u="sng" dirty="0" smtClean="0">
                <a:solidFill>
                  <a:srgbClr val="FF0000"/>
                </a:solidFill>
              </a:rPr>
              <a:t>на внеконкурсное зачисление в случае успешной сдачи вступительных экзаменов</a:t>
            </a:r>
            <a:r>
              <a:rPr lang="ru-RU" sz="8000" dirty="0" smtClean="0"/>
              <a:t>, если такое обучение не противопоказано медицинским заключением. Гражданам из числа инвалидов, обучающимся в среднем или высшем профессиональном государственном или муниципальном учебном заведении, в обязательном порядке должна начисляться стипендия. Нуждаемость таких лиц в дополнительной поддержке должна также учитываться профсоюзным комитетом студентов при выделении материальной и иной помощи лицам из числа студентов.</a:t>
            </a:r>
          </a:p>
          <a:p>
            <a:pPr fontAlgn="base"/>
            <a:r>
              <a:rPr lang="ru-RU" sz="8000" dirty="0" smtClean="0"/>
              <a:t>Государственные органы управления образованием обеспечивают учащихся из числа инвалидов бесплатно или на льготных условиях специальными учебными пособиями и литературой, а также обеспечивают им возможность пользования услугами </a:t>
            </a:r>
            <a:r>
              <a:rPr lang="ru-RU" sz="8000" dirty="0" err="1" smtClean="0"/>
              <a:t>сурдопереводчиков</a:t>
            </a:r>
            <a:r>
              <a:rPr lang="ru-RU" sz="8000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2880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Законодательная база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Федеральный закон "Об образовании лиц с ограниченными возможностями здоровья»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Сайт для инвалидов «Дверь в мир» </a:t>
            </a:r>
            <a:r>
              <a:rPr lang="ru-RU" sz="3200" dirty="0" smtClean="0">
                <a:hlinkClick r:id="rId2"/>
              </a:rPr>
              <a:t>https://doorinworld.ru/zakonodatelstvo/80-federalnyj-zakon-qob-obrazovanii-licz-s-ogranichennymi-vozmozhnostyami-zdorovyaq-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Данный закон определяет организацию специальной системы образования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99176" cy="43204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Законодательная база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08720"/>
            <a:ext cx="8085584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 ФЗ от 24.11.1995 № 181-ФЗ «О социальной защите инвалидов в Российской Федерации»,</a:t>
            </a:r>
          </a:p>
          <a:p>
            <a:r>
              <a:rPr lang="ru-RU" dirty="0" smtClean="0"/>
              <a:t>- Письмом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07.06.2013 № ИР-535/07 «О коррекционном и инклюзивном образовании детей»; </a:t>
            </a:r>
          </a:p>
          <a:p>
            <a:r>
              <a:rPr lang="ru-RU" dirty="0" smtClean="0"/>
              <a:t>- Письмом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18.03.2014 № 06-281 «Требования к организации образовательного процесса для обучения инвалидов и лиц с ОВЗ в профессиональных образовательных организациях, в том числе оснащенности образовательного процесса»; </a:t>
            </a:r>
          </a:p>
          <a:p>
            <a:r>
              <a:rPr lang="ru-RU" dirty="0" smtClean="0"/>
              <a:t>- Письмом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21.05.15 № АК-1335/05 « Об обучении инвалидов»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Законодательная база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 smtClean="0"/>
              <a:t>- Методическими рекомендациями по организации образовательного процесса для обучения инвалидов и лиц с ОВЗ в образовательных организациях высшего образования, в том числе оснащенности образовательного процесса (утв.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08.04.2014 № АК-44/05вн);</a:t>
            </a:r>
            <a:endParaRPr lang="ru-RU" b="1" dirty="0" smtClean="0"/>
          </a:p>
          <a:p>
            <a:pPr fontAlgn="base">
              <a:buNone/>
            </a:pPr>
            <a:r>
              <a:rPr lang="ru-RU" b="1" dirty="0" smtClean="0"/>
              <a:t> -</a:t>
            </a:r>
            <a:r>
              <a:rPr lang="ru-RU" dirty="0" smtClean="0"/>
              <a:t> Министерство образования и науки РФ</a:t>
            </a:r>
          </a:p>
          <a:p>
            <a:pPr fontAlgn="base">
              <a:buNone/>
            </a:pPr>
            <a:r>
              <a:rPr lang="ru-RU" dirty="0" smtClean="0"/>
              <a:t>    Департамент государственной политики в сфере подготовки рабочих кадров и ДПО</a:t>
            </a:r>
          </a:p>
          <a:p>
            <a:pPr fontAlgn="base">
              <a:buNone/>
            </a:pPr>
            <a:r>
              <a:rPr lang="ru-RU" dirty="0" smtClean="0"/>
              <a:t>    ПИСЬМО от 18 мая 2017 г. N 06-517</a:t>
            </a:r>
          </a:p>
          <a:p>
            <a:pPr fontAlgn="base">
              <a:buNone/>
            </a:pPr>
            <a:r>
              <a:rPr lang="ru-RU" dirty="0" smtClean="0"/>
              <a:t>    «О ДОПОЛНИТЕЛЬНЫХ МЕРАХ»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2 ЭТАП – 1 КУРС (АДАПТАЦИЯ)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/>
              <a:t>ПРОБЛЕМЫ:</a:t>
            </a:r>
          </a:p>
          <a:p>
            <a:pPr marL="514350" indent="-514350">
              <a:buNone/>
            </a:pPr>
            <a:r>
              <a:rPr lang="ru-RU" sz="3200" b="1" i="1" u="sng" dirty="0" smtClean="0"/>
              <a:t>1. У </a:t>
            </a:r>
            <a:r>
              <a:rPr lang="ru-RU" sz="3200" b="1" i="1" u="sng" dirty="0" err="1" smtClean="0"/>
              <a:t>неслышащих</a:t>
            </a:r>
            <a:r>
              <a:rPr lang="ru-RU" sz="3200" b="1" i="1" u="sng" dirty="0" smtClean="0"/>
              <a:t> студентов:</a:t>
            </a:r>
          </a:p>
          <a:p>
            <a:pPr marL="514350" indent="-514350">
              <a:buNone/>
            </a:pPr>
            <a:r>
              <a:rPr lang="ru-RU" sz="3200" b="1" dirty="0" smtClean="0"/>
              <a:t>- низкий уровень школьной подготовки;</a:t>
            </a:r>
          </a:p>
          <a:p>
            <a:pPr>
              <a:buNone/>
            </a:pPr>
            <a:r>
              <a:rPr lang="ru-RU" sz="3200" b="1" dirty="0" smtClean="0"/>
              <a:t>- нет навыка общения с преподавателями массового УЗ;</a:t>
            </a:r>
          </a:p>
          <a:p>
            <a:pPr>
              <a:buNone/>
            </a:pPr>
            <a:r>
              <a:rPr lang="ru-RU" sz="3200" b="1" dirty="0" smtClean="0"/>
              <a:t>- </a:t>
            </a:r>
            <a:r>
              <a:rPr lang="ru-RU" sz="3200" b="1" dirty="0" err="1" smtClean="0"/>
              <a:t>сурдопереводчик</a:t>
            </a:r>
            <a:r>
              <a:rPr lang="ru-RU" sz="3200" b="1" dirty="0" smtClean="0"/>
              <a:t> – тоже новое промежуточное звено;</a:t>
            </a:r>
          </a:p>
          <a:p>
            <a:pPr>
              <a:buNone/>
            </a:pPr>
            <a:r>
              <a:rPr lang="ru-RU" sz="3200" b="1" dirty="0" smtClean="0"/>
              <a:t>- наличие психофизиологических особенностей;</a:t>
            </a:r>
          </a:p>
          <a:p>
            <a:pPr>
              <a:buNone/>
            </a:pPr>
            <a:r>
              <a:rPr lang="ru-RU" sz="3200" b="1" dirty="0" smtClean="0"/>
              <a:t>- негде получить помощь и поддержку. </a:t>
            </a:r>
            <a:endParaRPr lang="ru-RU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2 этап – 1 курс (адаптация)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i="1" u="sng" dirty="0" smtClean="0"/>
              <a:t>2. У преподавателей УЗ:</a:t>
            </a:r>
          </a:p>
          <a:p>
            <a:pPr>
              <a:buNone/>
            </a:pPr>
            <a:r>
              <a:rPr lang="ru-RU" sz="2800" b="1" dirty="0" smtClean="0"/>
              <a:t>- нет навыка общения с </a:t>
            </a:r>
            <a:r>
              <a:rPr lang="ru-RU" sz="2800" b="1" dirty="0" err="1" smtClean="0"/>
              <a:t>неслышащими</a:t>
            </a:r>
            <a:r>
              <a:rPr lang="ru-RU" sz="2800" b="1" dirty="0" smtClean="0"/>
              <a:t>;</a:t>
            </a:r>
          </a:p>
          <a:p>
            <a:pPr>
              <a:buNone/>
            </a:pPr>
            <a:r>
              <a:rPr lang="ru-RU" sz="2800" b="1" dirty="0" smtClean="0"/>
              <a:t>- нет знаний о специфике данного контингента;</a:t>
            </a:r>
          </a:p>
          <a:p>
            <a:pPr>
              <a:buNone/>
            </a:pPr>
            <a:r>
              <a:rPr lang="ru-RU" sz="2800" b="1" dirty="0" smtClean="0"/>
              <a:t>- не получается выдать положенный материал за отведённое по учебному плану время;</a:t>
            </a:r>
          </a:p>
          <a:p>
            <a:pPr>
              <a:buNone/>
            </a:pPr>
            <a:r>
              <a:rPr lang="ru-RU" sz="2800" b="1" dirty="0" smtClean="0"/>
              <a:t>- не наработаны формы и методы обучения </a:t>
            </a:r>
            <a:r>
              <a:rPr lang="ru-RU" sz="2800" b="1" dirty="0" err="1" smtClean="0"/>
              <a:t>неслышащих</a:t>
            </a:r>
            <a:r>
              <a:rPr lang="ru-RU" sz="2800" b="1" dirty="0" smtClean="0"/>
              <a:t>;</a:t>
            </a:r>
          </a:p>
          <a:p>
            <a:pPr>
              <a:buNone/>
            </a:pPr>
            <a:r>
              <a:rPr lang="ru-RU" sz="2800" b="1" dirty="0" smtClean="0"/>
              <a:t>- нет материальной компенсации за дополнительное время и силы для подготовки к занятиям.</a:t>
            </a:r>
            <a:endParaRPr lang="ru-RU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1899</TotalTime>
  <Words>934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«ОРГАНИЗАЦИОННЫЕ И ПСИХОЛОГО-ПЕДАГОГИЧЕСКИЕ ОСНОВЫ ИНКЛЮЗИВНОГО ВЫСШЕГО ОБРАЗОВАНИЯ»</vt:lpstr>
      <vt:lpstr>ЭТАПЫ ОБУЧЕНИЯ</vt:lpstr>
      <vt:lpstr>1 этап – приём в УЗ</vt:lpstr>
      <vt:lpstr>Законодательная база</vt:lpstr>
      <vt:lpstr>Законодательная база</vt:lpstr>
      <vt:lpstr>Законодательная база</vt:lpstr>
      <vt:lpstr>Законодательная база</vt:lpstr>
      <vt:lpstr>2 ЭТАП – 1 КУРС (АДАПТАЦИЯ)</vt:lpstr>
      <vt:lpstr>2 этап – 1 курс (адаптация)</vt:lpstr>
      <vt:lpstr>2 этап – 1 курс (адаптация)</vt:lpstr>
      <vt:lpstr>2 ЭТАП – 1 курс (адаптация)</vt:lpstr>
      <vt:lpstr>Формы и методы обучения</vt:lpstr>
      <vt:lpstr>Формы и методы обучения</vt:lpstr>
      <vt:lpstr>3 ЭТАП - ОБУЧЕНИЕ</vt:lpstr>
      <vt:lpstr>4 ЭТАП – Итоговая аттестация (преддипломная практика, защита диплома)</vt:lpstr>
      <vt:lpstr>Пути решения проблем</vt:lpstr>
      <vt:lpstr>Пути решения проблем</vt:lpstr>
      <vt:lpstr>Пути решения проблем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лиц с нарушением слуха в структуре непрерывной подготовки кадров               (колледж – ВУЗ)</dc:title>
  <dc:creator>Ученик</dc:creator>
  <cp:lastModifiedBy>user0</cp:lastModifiedBy>
  <cp:revision>20</cp:revision>
  <dcterms:created xsi:type="dcterms:W3CDTF">2017-12-04T15:59:20Z</dcterms:created>
  <dcterms:modified xsi:type="dcterms:W3CDTF">2019-12-02T08:26:09Z</dcterms:modified>
</cp:coreProperties>
</file>