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6"/>
  </p:notesMasterIdLst>
  <p:sldIdLst>
    <p:sldId id="305" r:id="rId2"/>
    <p:sldId id="276" r:id="rId3"/>
    <p:sldId id="277" r:id="rId4"/>
    <p:sldId id="270" r:id="rId5"/>
    <p:sldId id="278" r:id="rId6"/>
    <p:sldId id="274" r:id="rId7"/>
    <p:sldId id="303" r:id="rId8"/>
    <p:sldId id="304" r:id="rId9"/>
    <p:sldId id="275" r:id="rId10"/>
    <p:sldId id="279" r:id="rId11"/>
    <p:sldId id="282" r:id="rId12"/>
    <p:sldId id="290" r:id="rId13"/>
    <p:sldId id="283" r:id="rId14"/>
    <p:sldId id="284" r:id="rId15"/>
    <p:sldId id="295" r:id="rId16"/>
    <p:sldId id="297" r:id="rId17"/>
    <p:sldId id="301" r:id="rId18"/>
    <p:sldId id="302" r:id="rId19"/>
    <p:sldId id="269" r:id="rId20"/>
    <p:sldId id="292" r:id="rId21"/>
    <p:sldId id="294" r:id="rId22"/>
    <p:sldId id="298" r:id="rId23"/>
    <p:sldId id="299" r:id="rId24"/>
    <p:sldId id="28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79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75" autoAdjust="0"/>
  </p:normalViewPr>
  <p:slideViewPr>
    <p:cSldViewPr>
      <p:cViewPr>
        <p:scale>
          <a:sx n="81" d="100"/>
          <a:sy n="81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30158-AC7F-4E0A-BEBB-EAEBDA6169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4C3A0-8096-4800-A86D-EF028E4D1F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557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4%D0%BE%D1%80%D0%BC%D0%B0_%D1%80%D0%B5%D1%87%D0%B8" TargetMode="External"/><Relationship Id="rId2" Type="http://schemas.openxmlformats.org/officeDocument/2006/relationships/hyperlink" Target="https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0%BE%D1%81%D1%81%D0%B8%D1%8F" TargetMode="External"/><Relationship Id="rId2" Type="http://schemas.openxmlformats.org/officeDocument/2006/relationships/hyperlink" Target="https://ru.wikipedia.org/wiki/%D0%96%D0%B5%D1%81%D1%82%D0%BE%D0%B2%D1%8B%D0%B5_%D1%8F%D0%B7%D1%8B%D0%BA%D0%B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ic.academic.ru/dic.nsf/ruwiki/31008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60000"/>
                <a:lumOff val="40000"/>
              </a:schemeClr>
            </a:gs>
            <a:gs pos="30000">
              <a:schemeClr val="bg2">
                <a:shade val="60000"/>
                <a:satMod val="15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556792"/>
            <a:ext cx="7772400" cy="208823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effectLst/>
              </a:rPr>
              <a:t>Дополнительная профессиональная программа </a:t>
            </a: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b="1" dirty="0" smtClean="0">
                <a:effectLst/>
              </a:rPr>
              <a:t>повышения квалификации</a:t>
            </a: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b="1" dirty="0" smtClean="0">
                <a:effectLst/>
              </a:rPr>
              <a:t>«ПСИХОЛОГО-ПЕДАГОГИЧЕСКОЕ ОБЕСПЕЧЕНИЕ ИНКЛЮЗИВНОГО ВЫСШЕГО ОБРАЗОВАНИЯ»</a:t>
            </a:r>
            <a:br>
              <a:rPr lang="ru-RU" sz="2000" b="1" dirty="0" smtClean="0">
                <a:effectLst/>
              </a:rPr>
            </a:br>
            <a:r>
              <a:rPr lang="ru-RU" sz="2000" b="1" dirty="0" smtClean="0">
                <a:effectLst/>
              </a:rPr>
              <a:t>Санкт-Петербург, </a:t>
            </a:r>
            <a:br>
              <a:rPr lang="ru-RU" sz="2000" b="1" dirty="0" smtClean="0">
                <a:effectLst/>
              </a:rPr>
            </a:br>
            <a:r>
              <a:rPr lang="ru-RU" sz="1400" b="1" dirty="0" smtClean="0">
                <a:effectLst/>
              </a:rPr>
              <a:t>04.12.2017 - 23.12.2017 </a:t>
            </a:r>
            <a:endParaRPr lang="ru-RU" altLang="ru-RU" sz="14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717032"/>
            <a:ext cx="8496300" cy="1872556"/>
          </a:xfrm>
        </p:spPr>
        <p:txBody>
          <a:bodyPr>
            <a:normAutofit fontScale="77500" lnSpcReduction="20000"/>
          </a:bodyPr>
          <a:lstStyle/>
          <a:p>
            <a:pPr algn="r" eaLnBrk="1" hangingPunct="1">
              <a:defRPr/>
            </a:pPr>
            <a:endParaRPr lang="ru-RU" altLang="ru-RU" sz="1600" b="1" i="1" dirty="0" smtClean="0">
              <a:solidFill>
                <a:schemeClr val="tx2"/>
              </a:solidFill>
            </a:endParaRPr>
          </a:p>
          <a:p>
            <a:pPr algn="r" eaLnBrk="1" hangingPunct="1">
              <a:defRPr/>
            </a:pPr>
            <a:endParaRPr lang="ru-RU" altLang="ru-RU" sz="1600" b="1" i="1" dirty="0" smtClean="0">
              <a:solidFill>
                <a:schemeClr val="tx2"/>
              </a:solidFill>
            </a:endParaRPr>
          </a:p>
          <a:p>
            <a:pPr algn="ctr" eaLnBrk="1" hangingPunct="1">
              <a:defRPr/>
            </a:pPr>
            <a:r>
              <a:rPr lang="ru-RU" sz="3600" b="1" dirty="0" smtClean="0">
                <a:effectLst/>
              </a:rPr>
              <a:t>Тема </a:t>
            </a:r>
            <a:r>
              <a:rPr lang="ru-RU" sz="3600" b="1" dirty="0" smtClean="0">
                <a:effectLst/>
              </a:rPr>
              <a:t>3.1 «Особые образовательные потребности обучающихся с сенсорными и двигательными нарушениями (нарушениями слуха)»</a:t>
            </a:r>
            <a:endParaRPr lang="ru-RU" sz="3600" b="1" dirty="0" smtClean="0">
              <a:effectLst/>
            </a:endParaRPr>
          </a:p>
          <a:p>
            <a:pPr algn="ctr" eaLnBrk="1" hangingPunct="1">
              <a:defRPr/>
            </a:pPr>
            <a:endParaRPr lang="ru-RU" altLang="ru-RU" sz="3600" b="1" i="1" dirty="0" smtClean="0">
              <a:solidFill>
                <a:schemeClr val="tx2"/>
              </a:solidFill>
            </a:endParaRPr>
          </a:p>
        </p:txBody>
      </p:sp>
      <p:pic>
        <p:nvPicPr>
          <p:cNvPr id="4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103187"/>
            <a:ext cx="1000125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2304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Способы восприятия речи людьми с нарушением слуха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  <a:latin typeface="+mj-lt"/>
              </a:rPr>
              <a:t>Для слабослышащих </a:t>
            </a:r>
            <a:r>
              <a:rPr lang="ru-RU" dirty="0" smtClean="0">
                <a:latin typeface="+mj-lt"/>
              </a:rPr>
              <a:t>людей</a:t>
            </a:r>
            <a:r>
              <a:rPr lang="ru-RU" dirty="0" smtClean="0">
                <a:solidFill>
                  <a:srgbClr val="00B0F0"/>
                </a:solidFill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более характерен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слухозрительный</a:t>
            </a:r>
            <a:r>
              <a:rPr lang="ru-RU" dirty="0" smtClean="0">
                <a:latin typeface="+mj-lt"/>
              </a:rPr>
              <a:t> способ восприятия речи.</a:t>
            </a:r>
          </a:p>
          <a:p>
            <a:endParaRPr lang="ru-RU" dirty="0" smtClean="0">
              <a:latin typeface="+mj-lt"/>
            </a:endParaRPr>
          </a:p>
          <a:p>
            <a:r>
              <a:rPr lang="ru-RU" dirty="0" smtClean="0">
                <a:solidFill>
                  <a:srgbClr val="00B0F0"/>
                </a:solidFill>
                <a:latin typeface="+mj-lt"/>
              </a:rPr>
              <a:t>Для глухих </a:t>
            </a:r>
            <a:r>
              <a:rPr lang="ru-RU" dirty="0" smtClean="0">
                <a:latin typeface="+mj-lt"/>
              </a:rPr>
              <a:t>людей</a:t>
            </a:r>
            <a:r>
              <a:rPr lang="ru-RU" dirty="0" smtClean="0">
                <a:solidFill>
                  <a:srgbClr val="00B0F0"/>
                </a:solidFill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более характерен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зрительный</a:t>
            </a:r>
            <a:r>
              <a:rPr lang="ru-RU" dirty="0" smtClean="0">
                <a:latin typeface="+mj-lt"/>
              </a:rPr>
              <a:t> способ восприятия речи; значительно реже –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зрительно слуховой.</a:t>
            </a:r>
            <a:endParaRPr lang="ru-RU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/>
            </a:r>
            <a:br>
              <a:rPr lang="ru-RU" sz="3600" b="1" dirty="0" smtClean="0">
                <a:solidFill>
                  <a:srgbClr val="00B0F0"/>
                </a:solidFill>
              </a:rPr>
            </a:br>
            <a:r>
              <a:rPr lang="ru-RU" sz="3600" b="1" dirty="0" smtClean="0">
                <a:solidFill>
                  <a:srgbClr val="00B0F0"/>
                </a:solidFill>
              </a:rPr>
              <a:t>Зрительный компонент восприятия речи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rgbClr val="00B0F0"/>
              </a:solidFill>
              <a:latin typeface="+mj-lt"/>
            </a:endParaRP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  <a:latin typeface="+mj-lt"/>
              </a:rPr>
              <a:t>Механизм чтения с губ </a:t>
            </a:r>
            <a:r>
              <a:rPr lang="ru-RU" dirty="0" smtClean="0">
                <a:latin typeface="+mj-lt"/>
              </a:rPr>
              <a:t>основан на:</a:t>
            </a:r>
          </a:p>
          <a:p>
            <a:r>
              <a:rPr lang="ru-RU" dirty="0" smtClean="0">
                <a:latin typeface="+mj-lt"/>
              </a:rPr>
              <a:t>смысловой догадке (антиципация);</a:t>
            </a:r>
          </a:p>
          <a:p>
            <a:r>
              <a:rPr lang="ru-RU" dirty="0" smtClean="0">
                <a:latin typeface="+mj-lt"/>
              </a:rPr>
              <a:t>единстве языка;</a:t>
            </a:r>
          </a:p>
          <a:p>
            <a:r>
              <a:rPr lang="ru-RU" dirty="0" smtClean="0">
                <a:latin typeface="+mj-lt"/>
              </a:rPr>
              <a:t>единстве темы разговора;</a:t>
            </a:r>
          </a:p>
          <a:p>
            <a:r>
              <a:rPr lang="ru-RU" dirty="0" smtClean="0">
                <a:latin typeface="+mj-lt"/>
              </a:rPr>
              <a:t>использовании естественных жестов.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Трудности человека с нарушенным слухом при общении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+mj-lt"/>
              </a:rPr>
              <a:t>трудности восприятия речи посредством чтения с губ;</a:t>
            </a:r>
          </a:p>
          <a:p>
            <a:r>
              <a:rPr lang="ru-RU" dirty="0" smtClean="0">
                <a:latin typeface="+mj-lt"/>
              </a:rPr>
              <a:t>психологические трудности в использовании устной речи при общении со слышащими;</a:t>
            </a:r>
          </a:p>
          <a:p>
            <a:r>
              <a:rPr lang="ru-RU" dirty="0" smtClean="0">
                <a:latin typeface="+mj-lt"/>
              </a:rPr>
              <a:t>трудности восприятия большого количества словесной информации как в устной, так и в письменной форме;</a:t>
            </a:r>
          </a:p>
          <a:p>
            <a:r>
              <a:rPr lang="ru-RU" dirty="0" smtClean="0">
                <a:latin typeface="+mj-lt"/>
              </a:rPr>
              <a:t>неточности понимания читаемого текста;</a:t>
            </a:r>
          </a:p>
          <a:p>
            <a:r>
              <a:rPr lang="ru-RU" dirty="0" smtClean="0">
                <a:latin typeface="+mj-lt"/>
              </a:rPr>
              <a:t>трудности самостоятельного написания каких-либо официальных бумаг и др.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Особенности речевого развития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+mj-lt"/>
              </a:rPr>
              <a:t>недостатки произношения;</a:t>
            </a:r>
          </a:p>
          <a:p>
            <a:r>
              <a:rPr lang="ru-RU" dirty="0" smtClean="0">
                <a:latin typeface="+mj-lt"/>
              </a:rPr>
              <a:t>ограниченный запас слов;</a:t>
            </a:r>
          </a:p>
          <a:p>
            <a:r>
              <a:rPr lang="ru-RU" dirty="0" smtClean="0">
                <a:latin typeface="+mj-lt"/>
              </a:rPr>
              <a:t>недостаточное усвоение звукового состава слова, которое выражается в ошибочном написания слов;</a:t>
            </a:r>
          </a:p>
          <a:p>
            <a:r>
              <a:rPr lang="ru-RU" dirty="0" smtClean="0">
                <a:latin typeface="+mj-lt"/>
              </a:rPr>
              <a:t>неточное понимание и неправильное употребление слов;</a:t>
            </a:r>
          </a:p>
          <a:p>
            <a:r>
              <a:rPr lang="ru-RU" dirty="0" smtClean="0">
                <a:latin typeface="+mj-lt"/>
              </a:rPr>
              <a:t>недостатки грамматического строя речи;</a:t>
            </a:r>
          </a:p>
          <a:p>
            <a:r>
              <a:rPr lang="ru-RU" dirty="0" smtClean="0">
                <a:latin typeface="+mj-lt"/>
              </a:rPr>
              <a:t>ограниченное понимание устной речи;</a:t>
            </a:r>
          </a:p>
          <a:p>
            <a:r>
              <a:rPr lang="ru-RU" dirty="0" smtClean="0">
                <a:latin typeface="+mj-lt"/>
              </a:rPr>
              <a:t>ограниченное понимание читаемого текста и др.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Специфические средства общения 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1"/>
            <a:ext cx="7457256" cy="1540768"/>
          </a:xfrm>
        </p:spPr>
        <p:txBody>
          <a:bodyPr/>
          <a:lstStyle/>
          <a:p>
            <a:r>
              <a:rPr lang="ru-RU" dirty="0" smtClean="0"/>
              <a:t>Дактильная </a:t>
            </a:r>
            <a:r>
              <a:rPr lang="ru-RU" dirty="0"/>
              <a:t>форма </a:t>
            </a:r>
            <a:r>
              <a:rPr lang="ru-RU" dirty="0" smtClean="0"/>
              <a:t>речи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Жестовая </a:t>
            </a:r>
            <a:r>
              <a:rPr lang="ru-RU" dirty="0"/>
              <a:t>речь </a:t>
            </a:r>
          </a:p>
          <a:p>
            <a:endParaRPr lang="ru-RU" dirty="0" smtClean="0">
              <a:latin typeface="+mj-lt"/>
            </a:endParaRPr>
          </a:p>
        </p:txBody>
      </p:sp>
      <p:pic>
        <p:nvPicPr>
          <p:cNvPr id="1026" name="Picture 2" descr="C:\Users\6\Desktop\u_d8732036904981cbc660fdfc568e336c_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52936"/>
            <a:ext cx="54006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Дактильная форма речи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Дактилология</a:t>
            </a:r>
            <a:r>
              <a:rPr lang="ru-RU" dirty="0"/>
              <a:t> — (</a:t>
            </a:r>
            <a:r>
              <a:rPr lang="ru-RU" dirty="0">
                <a:hlinkClick r:id="rId2" tooltip="Древнегреческий язык"/>
              </a:rPr>
              <a:t>древ. греч.</a:t>
            </a:r>
            <a:r>
              <a:rPr lang="ru-RU" dirty="0"/>
              <a:t> </a:t>
            </a:r>
            <a:r>
              <a:rPr lang="ru-RU" dirty="0" err="1"/>
              <a:t>δάκτυλος</a:t>
            </a:r>
            <a:r>
              <a:rPr lang="ru-RU" dirty="0"/>
              <a:t> — палец + </a:t>
            </a:r>
            <a:r>
              <a:rPr lang="ru-RU" dirty="0">
                <a:hlinkClick r:id="rId2" tooltip="Древнегреческий язык"/>
              </a:rPr>
              <a:t>древ. греч.</a:t>
            </a:r>
            <a:r>
              <a:rPr lang="ru-RU" dirty="0"/>
              <a:t> </a:t>
            </a:r>
            <a:r>
              <a:rPr lang="ru-RU" dirty="0" err="1"/>
              <a:t>λόγος</a:t>
            </a:r>
            <a:r>
              <a:rPr lang="ru-RU" dirty="0"/>
              <a:t> — учение) — своеобразная </a:t>
            </a:r>
            <a:r>
              <a:rPr lang="ru-RU" dirty="0">
                <a:hlinkClick r:id="rId3" tooltip="Форма речи"/>
              </a:rPr>
              <a:t>форма речи</a:t>
            </a:r>
            <a:r>
              <a:rPr lang="ru-RU" dirty="0"/>
              <a:t> (общения), воспроизводящая посредством пальцев рук орфографическую форму слова речи, поскольку использует </a:t>
            </a:r>
            <a:r>
              <a:rPr lang="ru-RU" dirty="0">
                <a:solidFill>
                  <a:srgbClr val="00B0F0"/>
                </a:solidFill>
              </a:rPr>
              <a:t>дактильную азбуку.</a:t>
            </a:r>
          </a:p>
          <a:p>
            <a:r>
              <a:rPr lang="ru-RU" dirty="0" smtClean="0"/>
              <a:t>Тем </a:t>
            </a:r>
            <a:r>
              <a:rPr lang="ru-RU" dirty="0"/>
              <a:t>самым дактилология сочетает в себе признаки </a:t>
            </a:r>
            <a:r>
              <a:rPr lang="ru-RU" i="1" dirty="0"/>
              <a:t>как устной речи</a:t>
            </a:r>
            <a:r>
              <a:rPr lang="ru-RU" dirty="0"/>
              <a:t>, поскольку используется для оперативного общения, </a:t>
            </a:r>
            <a:r>
              <a:rPr lang="ru-RU" i="1" dirty="0"/>
              <a:t>так и письменной</a:t>
            </a:r>
            <a:r>
              <a:rPr lang="ru-RU" dirty="0"/>
              <a:t>, поскольку имеет форму последовательности знаков в соответствии с нормами орфографии.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37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Русская дактильная азбука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96752"/>
            <a:ext cx="4608512" cy="5213333"/>
          </a:xfrm>
        </p:spPr>
      </p:pic>
    </p:spTree>
    <p:extLst>
      <p:ext uri="{BB962C8B-B14F-4D97-AF65-F5344CB8AC3E}">
        <p14:creationId xmlns:p14="http://schemas.microsoft.com/office/powerpoint/2010/main" val="62179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Жестовая форма коммуникации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00B0F0"/>
                </a:solidFill>
              </a:rPr>
              <a:t>Разговорный жестовый язык</a:t>
            </a:r>
            <a:r>
              <a:rPr lang="ru-RU" sz="2800" dirty="0">
                <a:solidFill>
                  <a:srgbClr val="00B0F0"/>
                </a:solidFill>
              </a:rPr>
              <a:t>  или «РЖЯ» </a:t>
            </a:r>
            <a:r>
              <a:rPr lang="ru-RU" sz="2800" dirty="0"/>
              <a:t>— национальная </a:t>
            </a:r>
            <a:r>
              <a:rPr lang="ru-RU" sz="2800" dirty="0">
                <a:hlinkClick r:id="rId2" tooltip="Жестовые языки"/>
              </a:rPr>
              <a:t>лингвистическая система</a:t>
            </a:r>
            <a:r>
              <a:rPr lang="ru-RU" sz="2800" dirty="0"/>
              <a:t>, обладающая собственной лексикой и грамматикой, </a:t>
            </a:r>
            <a:r>
              <a:rPr lang="ru-RU" sz="2800" dirty="0" smtClean="0"/>
              <a:t>использующаяся в общения </a:t>
            </a:r>
            <a:r>
              <a:rPr lang="ru-RU" sz="2800" dirty="0"/>
              <a:t>глухих и слабослышащих  людей, живущих в </a:t>
            </a:r>
            <a:r>
              <a:rPr lang="ru-RU" sz="2800" dirty="0">
                <a:hlinkClick r:id="rId3" tooltip="Россия"/>
              </a:rPr>
              <a:t>России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05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Жестовая форма коммуникации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</a:rPr>
              <a:t>Калькирующая жестовая речь» или «КЖЯ» </a:t>
            </a:r>
            <a:r>
              <a:rPr lang="ru-RU" sz="2000" dirty="0" smtClean="0"/>
              <a:t>используется, в основном, в официальном общении, например, при сурдопереводе  лекций в ВУЗах, докладов на конференциях;</a:t>
            </a:r>
          </a:p>
          <a:p>
            <a:pPr marL="36576" indent="0">
              <a:buNone/>
            </a:pPr>
            <a:r>
              <a:rPr lang="ru-RU" sz="2000" dirty="0" smtClean="0"/>
              <a:t>      раньше она использовалась на </a:t>
            </a:r>
            <a:r>
              <a:rPr lang="ru-RU" sz="2000" u="sng" dirty="0" smtClean="0">
                <a:hlinkClick r:id="rId2"/>
              </a:rPr>
              <a:t>телевидении</a:t>
            </a:r>
            <a:r>
              <a:rPr lang="ru-RU" sz="2000" dirty="0" smtClean="0"/>
              <a:t> в программах</a:t>
            </a:r>
          </a:p>
          <a:p>
            <a:pPr marL="36576" indent="0">
              <a:buNone/>
            </a:pPr>
            <a:r>
              <a:rPr lang="ru-RU" sz="2000" dirty="0" smtClean="0"/>
              <a:t>      новостей. 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Калькирующая жестовая речь</a:t>
            </a:r>
            <a:r>
              <a:rPr lang="ru-RU" sz="2000" dirty="0" smtClean="0"/>
              <a:t> использует как знаки разговорного жестового языка, так и специально разработанные знаки для </a:t>
            </a:r>
          </a:p>
          <a:p>
            <a:pPr marL="36576" indent="0">
              <a:buNone/>
            </a:pPr>
            <a:r>
              <a:rPr lang="ru-RU" sz="2000" dirty="0" smtClean="0"/>
              <a:t>      понятий, не имеющих своих аналогов в словаре разговорного</a:t>
            </a:r>
          </a:p>
          <a:p>
            <a:pPr marL="36576" indent="0">
              <a:buNone/>
            </a:pPr>
            <a:r>
              <a:rPr lang="ru-RU" sz="2000" dirty="0" smtClean="0"/>
              <a:t>      жестового языка. В КЖЯ применяются элементы дактильной </a:t>
            </a:r>
          </a:p>
          <a:p>
            <a:pPr marL="36576" indent="0">
              <a:buNone/>
            </a:pPr>
            <a:r>
              <a:rPr lang="ru-RU" sz="2000" dirty="0" smtClean="0"/>
              <a:t>      речи для обозначения приставок, суффиксов, окончаний.  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7487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Методы исследования слуха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Субъективные:</a:t>
            </a:r>
          </a:p>
          <a:p>
            <a:r>
              <a:rPr lang="ru-RU" dirty="0" smtClean="0"/>
              <a:t>тональная аудиометрия;</a:t>
            </a:r>
          </a:p>
          <a:p>
            <a:r>
              <a:rPr lang="ru-RU" dirty="0" smtClean="0"/>
              <a:t>речевая аудиометрия и др.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6\Desktop\Аудиометрия-Минс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422453"/>
            <a:ext cx="4680520" cy="3030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Психолого-педагогическая классификация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568952" cy="464137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Люди с нарушением слуха</a:t>
            </a:r>
          </a:p>
          <a:p>
            <a:pPr algn="ctr"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555776" y="2132856"/>
            <a:ext cx="115212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644008" y="2204864"/>
            <a:ext cx="122413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395536" y="2708920"/>
            <a:ext cx="221054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глухие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92080" y="2708920"/>
            <a:ext cx="2952328" cy="1058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слабослышащие</a:t>
            </a:r>
            <a:endParaRPr lang="ru-RU" sz="2400" dirty="0">
              <a:solidFill>
                <a:srgbClr val="00206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611560" y="3789040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907704" y="3717032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5652120" y="3933056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452320" y="3861048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0" y="4221088"/>
            <a:ext cx="197971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Рано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оглохшие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051720" y="4005064"/>
            <a:ext cx="2088232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Поздно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оглохшие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427984" y="4437112"/>
            <a:ext cx="216024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 незначительными нарушениями речи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768244" y="4581128"/>
            <a:ext cx="237575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 глубокими нарушениями речи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А</a:t>
            </a:r>
            <a:r>
              <a:rPr lang="ru-RU" sz="3600" b="1" dirty="0" smtClean="0">
                <a:solidFill>
                  <a:srgbClr val="00B0F0"/>
                </a:solidFill>
              </a:rPr>
              <a:t>удиометрия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ru-RU" dirty="0" smtClean="0"/>
              <a:t>    Это измерение остроты слуха и определение чувствительности к звуковым волнам различной частоты.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Тональная аудиометрия </a:t>
            </a:r>
            <a:r>
              <a:rPr lang="ru-RU" dirty="0" smtClean="0"/>
              <a:t>позволяет оценить порог слышимости (в дБ) типовых частот в диапазоне 125 – 8000 Гц.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Речевая аудиометрия </a:t>
            </a:r>
            <a:r>
              <a:rPr lang="ru-RU" dirty="0" smtClean="0"/>
              <a:t>проводится для выявления качества распознавания человеческой речи на различных уровнях звука (в дБ).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6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Методы исследования слуха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>
                <a:solidFill>
                  <a:srgbClr val="00B0F0"/>
                </a:solidFill>
              </a:rPr>
              <a:t>Объективные:</a:t>
            </a:r>
          </a:p>
          <a:p>
            <a:r>
              <a:rPr lang="ru-RU" sz="2800" dirty="0">
                <a:solidFill>
                  <a:srgbClr val="FF0000"/>
                </a:solidFill>
              </a:rPr>
              <a:t>акустическая </a:t>
            </a:r>
            <a:r>
              <a:rPr lang="ru-RU" sz="2800" dirty="0" smtClean="0">
                <a:solidFill>
                  <a:srgbClr val="FF0000"/>
                </a:solidFill>
              </a:rPr>
              <a:t>импедансометрия </a:t>
            </a:r>
            <a:r>
              <a:rPr lang="ru-RU" sz="2800" dirty="0" smtClean="0"/>
              <a:t>– это комплекс диагностических процедур, которые проводятся для оценки состояния </a:t>
            </a:r>
            <a:r>
              <a:rPr lang="ru-RU" sz="2800" i="1" dirty="0" smtClean="0"/>
              <a:t>среднего уха</a:t>
            </a:r>
            <a:r>
              <a:rPr lang="ru-RU" sz="2800" dirty="0" smtClean="0"/>
              <a:t>, отвечающего за передачу звуковых воздушных колебаний;</a:t>
            </a:r>
            <a:endParaRPr lang="ru-RU" sz="2800" dirty="0"/>
          </a:p>
          <a:p>
            <a:r>
              <a:rPr lang="ru-RU" sz="2800" dirty="0">
                <a:solidFill>
                  <a:srgbClr val="FF0000"/>
                </a:solidFill>
              </a:rPr>
              <a:t>отоакустическая эмиссия</a:t>
            </a:r>
            <a:r>
              <a:rPr lang="ru-RU" sz="2800" dirty="0"/>
              <a:t> (ОАЭ</a:t>
            </a:r>
            <a:r>
              <a:rPr lang="ru-RU" sz="2800" dirty="0" smtClean="0"/>
              <a:t>) проводится для проверки состояния </a:t>
            </a:r>
            <a:r>
              <a:rPr lang="ru-RU" sz="2800" i="1" dirty="0" smtClean="0"/>
              <a:t>улитки внутреннего уха</a:t>
            </a:r>
            <a:r>
              <a:rPr lang="ru-RU" sz="2800" dirty="0" smtClean="0"/>
              <a:t>.</a:t>
            </a:r>
            <a:endParaRPr lang="ru-RU" sz="2800" dirty="0"/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4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Слуховой компонент восприятия речи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Использование звукоусиливающих аппаратов (ЗУА)</a:t>
            </a:r>
          </a:p>
          <a:p>
            <a:endParaRPr lang="ru-RU" dirty="0"/>
          </a:p>
        </p:txBody>
      </p:sp>
      <p:pic>
        <p:nvPicPr>
          <p:cNvPr id="4" name="Picture 2" descr="C:\Users\elena\Pictures\картинки по РСВ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96952"/>
            <a:ext cx="4513240" cy="1800200"/>
          </a:xfrm>
          <a:prstGeom prst="rect">
            <a:avLst/>
          </a:prstGeom>
          <a:noFill/>
        </p:spPr>
      </p:pic>
      <p:pic>
        <p:nvPicPr>
          <p:cNvPr id="5" name="Picture 3" descr="C:\Users\elena\Pictures\картинки по РСВ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4467" y="4221088"/>
            <a:ext cx="3475965" cy="2016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83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Слуховой компонент восприятия речи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Технология кохлеарной имплантации</a:t>
            </a:r>
          </a:p>
          <a:p>
            <a:endParaRPr lang="ru-RU" dirty="0"/>
          </a:p>
        </p:txBody>
      </p:sp>
      <p:pic>
        <p:nvPicPr>
          <p:cNvPr id="4099" name="Picture 3" descr="C:\Users\6\Desktop\slide-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58" y="2276872"/>
            <a:ext cx="6445506" cy="3972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34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    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sz="8000" b="1" dirty="0" smtClean="0">
                <a:solidFill>
                  <a:srgbClr val="00B0F0"/>
                </a:solidFill>
              </a:rPr>
              <a:t>Спасибо </a:t>
            </a:r>
            <a:br>
              <a:rPr lang="ru-RU" sz="8000" b="1" dirty="0" smtClean="0">
                <a:solidFill>
                  <a:srgbClr val="00B0F0"/>
                </a:solidFill>
              </a:rPr>
            </a:br>
            <a:r>
              <a:rPr lang="ru-RU" sz="8000" b="1" dirty="0" smtClean="0">
                <a:solidFill>
                  <a:srgbClr val="00B0F0"/>
                </a:solidFill>
              </a:rPr>
              <a:t>за внимание!</a:t>
            </a:r>
            <a:endParaRPr lang="ru-RU" sz="8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Диагнозы нарушений слуха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532859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11200" b="1" dirty="0" smtClean="0">
                <a:solidFill>
                  <a:srgbClr val="00B0F0"/>
                </a:solidFill>
                <a:latin typeface="+mj-lt"/>
              </a:rPr>
              <a:t>    </a:t>
            </a:r>
            <a:r>
              <a:rPr lang="ru-RU" sz="11200" b="1" dirty="0" smtClean="0">
                <a:solidFill>
                  <a:srgbClr val="00B0F0"/>
                </a:solidFill>
                <a:latin typeface="+mj-lt"/>
              </a:rPr>
              <a:t>Глухота</a:t>
            </a:r>
            <a:r>
              <a:rPr lang="ru-RU" sz="11200" dirty="0" smtClean="0">
                <a:latin typeface="+mj-lt"/>
              </a:rPr>
              <a:t> – это </a:t>
            </a:r>
            <a:r>
              <a:rPr lang="ru-RU" sz="11200" dirty="0" smtClean="0">
                <a:solidFill>
                  <a:srgbClr val="00B0F0"/>
                </a:solidFill>
                <a:latin typeface="+mj-lt"/>
              </a:rPr>
              <a:t>стойкая потеря </a:t>
            </a:r>
            <a:r>
              <a:rPr lang="ru-RU" sz="11200" dirty="0" smtClean="0">
                <a:latin typeface="+mj-lt"/>
              </a:rPr>
              <a:t>слуха, при которой </a:t>
            </a:r>
            <a:r>
              <a:rPr lang="ru-RU" sz="11200" u="sng" dirty="0" smtClean="0">
                <a:solidFill>
                  <a:srgbClr val="FF0000"/>
                </a:solidFill>
                <a:latin typeface="+mj-lt"/>
              </a:rPr>
              <a:t>невозможно</a:t>
            </a:r>
            <a:r>
              <a:rPr lang="ru-RU" sz="11200" dirty="0" smtClean="0">
                <a:latin typeface="+mj-lt"/>
              </a:rPr>
              <a:t> </a:t>
            </a:r>
            <a:r>
              <a:rPr lang="ru-RU" sz="11200" dirty="0" smtClean="0">
                <a:solidFill>
                  <a:srgbClr val="FF0000"/>
                </a:solidFill>
                <a:latin typeface="+mj-lt"/>
              </a:rPr>
              <a:t>самостоятельное</a:t>
            </a:r>
            <a:r>
              <a:rPr lang="ru-RU" sz="11200" dirty="0" smtClean="0">
                <a:latin typeface="+mj-lt"/>
              </a:rPr>
              <a:t> овладение речью и разборчивое восприятие речи даже на самом близком расстоянии от уха.</a:t>
            </a:r>
          </a:p>
          <a:p>
            <a:pPr>
              <a:lnSpc>
                <a:spcPct val="120000"/>
              </a:lnSpc>
              <a:buNone/>
            </a:pPr>
            <a:r>
              <a:rPr lang="ru-RU" sz="11200" dirty="0" smtClean="0">
                <a:latin typeface="+mj-lt"/>
              </a:rPr>
              <a:t>    При этом сохраняются </a:t>
            </a:r>
            <a:r>
              <a:rPr lang="ru-RU" sz="11200" i="1" dirty="0" smtClean="0">
                <a:latin typeface="+mj-lt"/>
              </a:rPr>
              <a:t>минимальные остатки </a:t>
            </a:r>
            <a:r>
              <a:rPr lang="ru-RU" sz="11200" dirty="0" smtClean="0">
                <a:latin typeface="+mj-lt"/>
              </a:rPr>
              <a:t>слуха, позволяющие воспринимать громкие </a:t>
            </a:r>
            <a:r>
              <a:rPr lang="ru-RU" sz="11200" i="1" u="sng" dirty="0" smtClean="0">
                <a:latin typeface="+mj-lt"/>
              </a:rPr>
              <a:t>неречевые</a:t>
            </a:r>
            <a:r>
              <a:rPr lang="ru-RU" sz="11200" dirty="0" smtClean="0">
                <a:latin typeface="+mj-lt"/>
              </a:rPr>
              <a:t> звуки (</a:t>
            </a:r>
            <a:r>
              <a:rPr lang="ru-RU" sz="11200" dirty="0" smtClean="0"/>
              <a:t>шумовые: скрип</a:t>
            </a:r>
            <a:r>
              <a:rPr lang="ru-RU" sz="11200" dirty="0"/>
              <a:t>, гудки, звон, треск, </a:t>
            </a:r>
            <a:r>
              <a:rPr lang="ru-RU" sz="11200" dirty="0" smtClean="0"/>
              <a:t>гудение)</a:t>
            </a:r>
            <a:r>
              <a:rPr lang="ru-RU" sz="11200" dirty="0"/>
              <a:t>,</a:t>
            </a:r>
            <a:r>
              <a:rPr lang="ru-RU" sz="11200" dirty="0" smtClean="0">
                <a:latin typeface="+mj-lt"/>
              </a:rPr>
              <a:t> некоторые </a:t>
            </a:r>
            <a:r>
              <a:rPr lang="ru-RU" sz="11200" i="1" u="sng" dirty="0" smtClean="0">
                <a:latin typeface="+mj-lt"/>
              </a:rPr>
              <a:t>звуки речи </a:t>
            </a:r>
            <a:r>
              <a:rPr lang="ru-RU" sz="11200" dirty="0" smtClean="0">
                <a:latin typeface="+mj-lt"/>
              </a:rPr>
              <a:t>на близком расстоянии.</a:t>
            </a:r>
          </a:p>
          <a:p>
            <a:pPr>
              <a:lnSpc>
                <a:spcPct val="170000"/>
              </a:lnSpc>
              <a:buNone/>
            </a:pPr>
            <a:r>
              <a:rPr lang="ru-RU" sz="8000" dirty="0" smtClean="0">
                <a:latin typeface="+mj-lt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Классификация глухоты </a:t>
            </a:r>
            <a:br>
              <a:rPr lang="ru-RU" sz="3600" b="1" dirty="0" smtClean="0">
                <a:solidFill>
                  <a:srgbClr val="00B0F0"/>
                </a:solidFill>
              </a:rPr>
            </a:br>
            <a:r>
              <a:rPr lang="ru-RU" sz="3600" b="1" dirty="0" smtClean="0">
                <a:solidFill>
                  <a:srgbClr val="00B0F0"/>
                </a:solidFill>
              </a:rPr>
              <a:t>по Л.В. Нейману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ru-RU" dirty="0" smtClean="0"/>
              <a:t>1 группа – до 250 Гц (тяжелые физические шумы, например</a:t>
            </a:r>
            <a:r>
              <a:rPr lang="ru-RU" dirty="0"/>
              <a:t>:</a:t>
            </a:r>
            <a:r>
              <a:rPr lang="ru-RU" dirty="0" smtClean="0"/>
              <a:t> взрывы, движение груженого состава, раскаты грома;</a:t>
            </a:r>
          </a:p>
          <a:p>
            <a:r>
              <a:rPr lang="ru-RU" dirty="0" smtClean="0"/>
              <a:t>2 группа – до 500 Гц (о, у);</a:t>
            </a:r>
          </a:p>
          <a:p>
            <a:r>
              <a:rPr lang="ru-RU" dirty="0" smtClean="0"/>
              <a:t>3 группа – до 1000 Гц (о, у, а);</a:t>
            </a:r>
          </a:p>
          <a:p>
            <a:r>
              <a:rPr lang="ru-RU" dirty="0" smtClean="0"/>
              <a:t>4 группа – до 2000 Гц (знакомые слова, </a:t>
            </a:r>
            <a:r>
              <a:rPr lang="ru-RU" dirty="0"/>
              <a:t>с</a:t>
            </a:r>
            <a:r>
              <a:rPr lang="ru-RU" dirty="0" smtClean="0"/>
              <a:t>ловосочетания и фразы).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Диагнозы нарушений слуха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B0F0"/>
                </a:solidFill>
                <a:latin typeface="+mj-lt"/>
              </a:rPr>
              <a:t>Тугоухость</a:t>
            </a:r>
            <a:r>
              <a:rPr lang="ru-RU" dirty="0" smtClean="0">
                <a:solidFill>
                  <a:srgbClr val="00B0F0"/>
                </a:solidFill>
                <a:latin typeface="+mj-lt"/>
              </a:rPr>
              <a:t> </a:t>
            </a:r>
            <a:r>
              <a:rPr lang="ru-RU" dirty="0" smtClean="0">
                <a:latin typeface="+mj-lt"/>
              </a:rPr>
              <a:t>- </a:t>
            </a:r>
            <a:r>
              <a:rPr lang="ru-RU" dirty="0" smtClean="0">
                <a:solidFill>
                  <a:srgbClr val="00B0F0"/>
                </a:solidFill>
                <a:latin typeface="+mj-lt"/>
              </a:rPr>
              <a:t>стойкое понижение </a:t>
            </a:r>
            <a:r>
              <a:rPr lang="ru-RU" dirty="0" smtClean="0">
                <a:latin typeface="+mj-lt"/>
              </a:rPr>
              <a:t>слуха, при котором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возможно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самостоятельное</a:t>
            </a:r>
            <a:r>
              <a:rPr lang="ru-RU" dirty="0" smtClean="0">
                <a:latin typeface="+mj-lt"/>
              </a:rPr>
              <a:t> накопление </a:t>
            </a:r>
            <a:r>
              <a:rPr lang="ru-RU" i="1" dirty="0" smtClean="0">
                <a:latin typeface="+mj-lt"/>
              </a:rPr>
              <a:t>минимального</a:t>
            </a:r>
            <a:r>
              <a:rPr lang="ru-RU" dirty="0" smtClean="0">
                <a:latin typeface="+mj-lt"/>
              </a:rPr>
              <a:t> речевого запаса на основе сохранившихся </a:t>
            </a:r>
            <a:r>
              <a:rPr lang="ru-RU" i="1" dirty="0" smtClean="0">
                <a:latin typeface="+mj-lt"/>
              </a:rPr>
              <a:t>остатков</a:t>
            </a:r>
            <a:r>
              <a:rPr lang="ru-RU" dirty="0" smtClean="0">
                <a:latin typeface="+mj-lt"/>
              </a:rPr>
              <a:t> слуха и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восприятие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обращенной</a:t>
            </a:r>
            <a:r>
              <a:rPr lang="ru-RU" dirty="0" smtClean="0">
                <a:latin typeface="+mj-lt"/>
              </a:rPr>
              <a:t> речи хотя бы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на самом близком</a:t>
            </a:r>
            <a:r>
              <a:rPr lang="ru-RU" dirty="0" smtClean="0">
                <a:latin typeface="+mj-lt"/>
              </a:rPr>
              <a:t> расстоянии от ушной раковины.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Международная классификация нарушений слуха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556792"/>
            <a:ext cx="7056784" cy="41044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31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3100" dirty="0" smtClean="0">
                <a:latin typeface="+mj-lt"/>
              </a:rPr>
              <a:t>1-я степень тугоухости —до 40 дБ;</a:t>
            </a:r>
          </a:p>
          <a:p>
            <a:pPr>
              <a:buFont typeface="Arial" pitchFamily="34" charset="0"/>
              <a:buChar char="•"/>
            </a:pPr>
            <a:r>
              <a:rPr lang="ru-RU" sz="3100" dirty="0" smtClean="0">
                <a:latin typeface="+mj-lt"/>
              </a:rPr>
              <a:t>2-я степень — от 40 до 55 дБ;</a:t>
            </a:r>
          </a:p>
          <a:p>
            <a:pPr>
              <a:buFont typeface="Arial" pitchFamily="34" charset="0"/>
              <a:buChar char="•"/>
            </a:pPr>
            <a:r>
              <a:rPr lang="ru-RU" sz="3100" dirty="0" smtClean="0">
                <a:latin typeface="+mj-lt"/>
              </a:rPr>
              <a:t>3-я степень — от 55 до 70 дБ;</a:t>
            </a:r>
          </a:p>
          <a:p>
            <a:pPr>
              <a:buFont typeface="Arial" pitchFamily="34" charset="0"/>
              <a:buChar char="•"/>
            </a:pPr>
            <a:r>
              <a:rPr lang="ru-RU" sz="3100" dirty="0" smtClean="0">
                <a:latin typeface="+mj-lt"/>
              </a:rPr>
              <a:t>4-я степень — от 70 до 90 дБ.</a:t>
            </a:r>
          </a:p>
          <a:p>
            <a:pPr>
              <a:buNone/>
            </a:pPr>
            <a:endParaRPr lang="ru-RU" sz="3100" dirty="0" smtClean="0">
              <a:latin typeface="+mj-lt"/>
            </a:endParaRPr>
          </a:p>
          <a:p>
            <a:pPr>
              <a:buNone/>
            </a:pPr>
            <a:r>
              <a:rPr lang="ru-RU" sz="3100" dirty="0" smtClean="0">
                <a:latin typeface="+mj-lt"/>
              </a:rPr>
              <a:t>Снижение слуха более 90 дБ определяется как глухота.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Прямая падения слуха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00200"/>
            <a:ext cx="7241232" cy="4525963"/>
          </a:xfrm>
        </p:spPr>
        <p:txBody>
          <a:bodyPr/>
          <a:lstStyle/>
          <a:p>
            <a:pPr algn="ctr"/>
            <a:r>
              <a:rPr lang="ru-RU" sz="2400" dirty="0" smtClean="0"/>
              <a:t>15-20 дБ - </a:t>
            </a:r>
            <a:r>
              <a:rPr lang="ru-RU" sz="2400" dirty="0" smtClean="0">
                <a:solidFill>
                  <a:srgbClr val="00B0F0"/>
                </a:solidFill>
              </a:rPr>
              <a:t>условная граница </a:t>
            </a:r>
            <a:r>
              <a:rPr lang="ru-RU" sz="2400" dirty="0" smtClean="0"/>
              <a:t>между слуховой  нормой и слуховой патологией </a:t>
            </a:r>
          </a:p>
          <a:p>
            <a:r>
              <a:rPr lang="ru-RU" sz="2000" dirty="0" smtClean="0"/>
              <a:t> 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2492896"/>
            <a:ext cx="63367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1-я степень – до 40 дБ;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2-я </a:t>
            </a:r>
            <a:r>
              <a:rPr lang="ru-RU" sz="2400" dirty="0"/>
              <a:t>степень </a:t>
            </a:r>
            <a:r>
              <a:rPr lang="ru-RU" sz="2400" dirty="0" smtClean="0"/>
              <a:t>–  до </a:t>
            </a:r>
            <a:r>
              <a:rPr lang="ru-RU" sz="2400" dirty="0"/>
              <a:t>55 дБ;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3-я степень </a:t>
            </a:r>
            <a:r>
              <a:rPr lang="ru-RU" sz="2400" dirty="0" smtClean="0"/>
              <a:t>– до </a:t>
            </a:r>
            <a:r>
              <a:rPr lang="ru-RU" sz="2400" dirty="0"/>
              <a:t>70 дБ;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</a:rPr>
              <a:t>4-я степень </a:t>
            </a:r>
            <a:r>
              <a:rPr lang="ru-RU" sz="2400" dirty="0" smtClean="0">
                <a:solidFill>
                  <a:srgbClr val="FF0000"/>
                </a:solidFill>
              </a:rPr>
              <a:t>– до </a:t>
            </a:r>
            <a:r>
              <a:rPr lang="ru-RU" sz="2400" dirty="0">
                <a:solidFill>
                  <a:srgbClr val="FF0000"/>
                </a:solidFill>
              </a:rPr>
              <a:t>90 </a:t>
            </a:r>
            <a:r>
              <a:rPr lang="ru-RU" sz="2400" dirty="0" smtClean="0">
                <a:solidFill>
                  <a:srgbClr val="FF0000"/>
                </a:solidFill>
              </a:rPr>
              <a:t>дБ;     пограничные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4-я группа – до 2000 Гц;          дети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3-я группа – до 1000 Гц;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2-я группа – до 500 Гц;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1-я группа – до 250 Гц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Тотальная глухота</a:t>
            </a:r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-396552" y="3987061"/>
            <a:ext cx="3024336" cy="180021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683568" y="2312876"/>
            <a:ext cx="4248472" cy="360040"/>
          </a:xfrm>
          <a:prstGeom prst="mathMin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4788024" y="3627546"/>
            <a:ext cx="144016" cy="792088"/>
          </a:xfrm>
          <a:prstGeom prst="rightBrace">
            <a:avLst>
              <a:gd name="adj1" fmla="val 68750"/>
              <a:gd name="adj2" fmla="val 48911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6929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Классификация слабослышащих детей на медико-педагогических комиссиях </a:t>
            </a:r>
            <a:br>
              <a:rPr lang="ru-RU" sz="2800" b="1" dirty="0" smtClean="0">
                <a:solidFill>
                  <a:srgbClr val="00B0F0"/>
                </a:solidFill>
              </a:rPr>
            </a:br>
            <a:r>
              <a:rPr lang="ru-RU" sz="2800" b="1" dirty="0" smtClean="0">
                <a:solidFill>
                  <a:srgbClr val="00B0F0"/>
                </a:solidFill>
              </a:rPr>
              <a:t>(по Б.С. Преображенскому)</a:t>
            </a:r>
            <a:endParaRPr lang="ru-RU" sz="2800" b="1" dirty="0">
              <a:solidFill>
                <a:srgbClr val="00B0F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235950"/>
              </p:ext>
            </p:extLst>
          </p:nvPr>
        </p:nvGraphicFramePr>
        <p:xfrm>
          <a:off x="395536" y="1700808"/>
          <a:ext cx="8352928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Степень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Расстояние, на котором воспринимается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разговорная речь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Расстояние, на котором воспринимается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шепот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 общеобразова</a:t>
                      </a:r>
                      <a:r>
                        <a:rPr lang="en-US" dirty="0" smtClean="0"/>
                        <a:t>-</a:t>
                      </a:r>
                    </a:p>
                    <a:p>
                      <a:pPr algn="ctr"/>
                      <a:r>
                        <a:rPr lang="ru-RU" dirty="0" smtClean="0"/>
                        <a:t>тельных организаций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степень – </a:t>
                      </a:r>
                    </a:p>
                    <a:p>
                      <a:r>
                        <a:rPr lang="ru-RU" b="1" dirty="0" smtClean="0"/>
                        <a:t>легкая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Более 6 метров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3 до 6 метров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Общеобразова-</a:t>
                      </a:r>
                    </a:p>
                    <a:p>
                      <a:r>
                        <a:rPr lang="ru-RU" dirty="0" smtClean="0"/>
                        <a:t>тельная школа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r>
                        <a:rPr lang="ru-RU" dirty="0" smtClean="0"/>
                        <a:t> степень – </a:t>
                      </a:r>
                    </a:p>
                    <a:p>
                      <a:r>
                        <a:rPr lang="ru-RU" b="1" dirty="0" smtClean="0"/>
                        <a:t>умеренная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4 до 6 метров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1 до 3 метров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Общеобразова-</a:t>
                      </a:r>
                    </a:p>
                    <a:p>
                      <a:r>
                        <a:rPr lang="ru-RU" dirty="0" smtClean="0"/>
                        <a:t>тельная</a:t>
                      </a:r>
                      <a:r>
                        <a:rPr lang="ru-RU" baseline="0" dirty="0" smtClean="0"/>
                        <a:t> школа,</a:t>
                      </a:r>
                    </a:p>
                    <a:p>
                      <a:r>
                        <a:rPr lang="ru-RU" baseline="0" dirty="0" smtClean="0"/>
                        <a:t>парта </a:t>
                      </a:r>
                      <a:r>
                        <a:rPr lang="ru-RU" b="1" baseline="0" dirty="0" smtClean="0"/>
                        <a:t>в зависи-</a:t>
                      </a:r>
                    </a:p>
                    <a:p>
                      <a:r>
                        <a:rPr lang="ru-RU" b="1" baseline="0" dirty="0" smtClean="0"/>
                        <a:t>мости от слуха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 степень – </a:t>
                      </a:r>
                      <a:r>
                        <a:rPr lang="ru-RU" b="1" dirty="0" smtClean="0"/>
                        <a:t>значительная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2 до 4 метров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0,5 до</a:t>
                      </a:r>
                      <a:r>
                        <a:rPr lang="ru-RU" baseline="0" dirty="0" smtClean="0"/>
                        <a:t> 1 метра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Общеобразова-</a:t>
                      </a:r>
                    </a:p>
                    <a:p>
                      <a:r>
                        <a:rPr lang="ru-RU" dirty="0" smtClean="0"/>
                        <a:t>тельная школа,</a:t>
                      </a:r>
                    </a:p>
                    <a:p>
                      <a:r>
                        <a:rPr lang="ru-RU" b="1" dirty="0" smtClean="0"/>
                        <a:t>1 парта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IV</a:t>
                      </a:r>
                      <a:r>
                        <a:rPr lang="ru-RU" dirty="0" smtClean="0"/>
                        <a:t> степень – </a:t>
                      </a:r>
                    </a:p>
                    <a:p>
                      <a:r>
                        <a:rPr lang="ru-RU" b="1" dirty="0" smtClean="0"/>
                        <a:t>тяжелая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Менее 2 метров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</a:t>
                      </a:r>
                      <a:r>
                        <a:rPr lang="ru-RU" baseline="0" dirty="0" smtClean="0"/>
                        <a:t> 0 до 0,5 метра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 </a:t>
                      </a:r>
                      <a:r>
                        <a:rPr lang="ru-RU" b="1" dirty="0" smtClean="0"/>
                        <a:t>для</a:t>
                      </a:r>
                    </a:p>
                    <a:p>
                      <a:r>
                        <a:rPr lang="ru-RU" b="1" dirty="0" smtClean="0"/>
                        <a:t>слабослышащих</a:t>
                      </a:r>
                    </a:p>
                    <a:p>
                      <a:r>
                        <a:rPr lang="ru-RU" b="1" dirty="0" smtClean="0"/>
                        <a:t>детей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39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Сложная структура нарушения слуха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+mj-lt"/>
              </a:rPr>
              <a:t>I</a:t>
            </a:r>
            <a:r>
              <a:rPr lang="ru-RU" dirty="0" smtClean="0">
                <a:latin typeface="+mj-lt"/>
              </a:rPr>
              <a:t> уровень нарушения – </a:t>
            </a:r>
            <a:r>
              <a:rPr lang="ru-RU" dirty="0" smtClean="0">
                <a:solidFill>
                  <a:srgbClr val="00B0F0"/>
                </a:solidFill>
                <a:latin typeface="+mj-lt"/>
              </a:rPr>
              <a:t>нарушение слуха.</a:t>
            </a:r>
          </a:p>
          <a:p>
            <a:pPr>
              <a:buNone/>
            </a:pPr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  <a:latin typeface="+mj-lt"/>
              </a:rPr>
              <a:t>II</a:t>
            </a:r>
            <a:r>
              <a:rPr lang="ru-RU" dirty="0" smtClean="0">
                <a:solidFill>
                  <a:srgbClr val="FFC000"/>
                </a:solidFill>
                <a:latin typeface="+mj-lt"/>
              </a:rPr>
              <a:t> уровень нарушения – нарушение речи.</a:t>
            </a:r>
          </a:p>
          <a:p>
            <a:pPr>
              <a:buNone/>
            </a:pPr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III</a:t>
            </a:r>
            <a:r>
              <a:rPr lang="ru-RU" dirty="0" smtClean="0">
                <a:latin typeface="+mj-lt"/>
              </a:rPr>
              <a:t> уровень нарушения – </a:t>
            </a:r>
            <a:r>
              <a:rPr lang="ru-RU" dirty="0" smtClean="0">
                <a:solidFill>
                  <a:srgbClr val="00B0F0"/>
                </a:solidFill>
                <a:latin typeface="+mj-lt"/>
              </a:rPr>
              <a:t>сужение познавательной сферы.</a:t>
            </a:r>
            <a:endParaRPr lang="ru-RU" dirty="0">
              <a:solidFill>
                <a:srgbClr val="00B0F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1000</TotalTime>
  <Words>755</Words>
  <Application>Microsoft Office PowerPoint</Application>
  <PresentationFormat>Экран (4:3)</PresentationFormat>
  <Paragraphs>144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Техническая</vt:lpstr>
      <vt:lpstr>Дополнительная профессиональная программа  повышения квалификации «ПСИХОЛОГО-ПЕДАГОГИЧЕСКОЕ ОБЕСПЕЧЕНИЕ ИНКЛЮЗИВНОГО ВЫСШЕГО ОБРАЗОВАНИЯ» Санкт-Петербург,  04.12.2017 - 23.12.2017 </vt:lpstr>
      <vt:lpstr>Психолого-педагогическая классификация</vt:lpstr>
      <vt:lpstr>Диагнозы нарушений слуха</vt:lpstr>
      <vt:lpstr>Классификация глухоты  по Л.В. Нейману</vt:lpstr>
      <vt:lpstr>Диагнозы нарушений слуха</vt:lpstr>
      <vt:lpstr>Международная классификация нарушений слуха</vt:lpstr>
      <vt:lpstr>Прямая падения слуха</vt:lpstr>
      <vt:lpstr>Классификация слабослышащих детей на медико-педагогических комиссиях  (по Б.С. Преображенскому)</vt:lpstr>
      <vt:lpstr>Сложная структура нарушения слуха</vt:lpstr>
      <vt:lpstr>Способы восприятия речи людьми с нарушением слуха</vt:lpstr>
      <vt:lpstr> Зрительный компонент восприятия речи</vt:lpstr>
      <vt:lpstr>Трудности человека с нарушенным слухом при общении</vt:lpstr>
      <vt:lpstr>Особенности речевого развития</vt:lpstr>
      <vt:lpstr>Специфические средства общения </vt:lpstr>
      <vt:lpstr>Дактильная форма речи</vt:lpstr>
      <vt:lpstr>Русская дактильная азбука</vt:lpstr>
      <vt:lpstr>Жестовая форма коммуникации</vt:lpstr>
      <vt:lpstr>Жестовая форма коммуникации</vt:lpstr>
      <vt:lpstr>Методы исследования слуха</vt:lpstr>
      <vt:lpstr>Аудиометрия</vt:lpstr>
      <vt:lpstr>Методы исследования слуха</vt:lpstr>
      <vt:lpstr>Слуховой компонент восприятия речи</vt:lpstr>
      <vt:lpstr>Слуховой компонент восприятия речи</vt:lpstr>
      <vt:lpstr>        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СТУДЕНТЫ С НАРУШЕНИЕМ СЛУХА</dc:title>
  <dc:creator>Mamedova Elena</dc:creator>
  <cp:lastModifiedBy>user0</cp:lastModifiedBy>
  <cp:revision>121</cp:revision>
  <dcterms:created xsi:type="dcterms:W3CDTF">2014-12-18T08:19:02Z</dcterms:created>
  <dcterms:modified xsi:type="dcterms:W3CDTF">2019-12-02T08:51:09Z</dcterms:modified>
</cp:coreProperties>
</file>