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0" r:id="rId2"/>
    <p:sldId id="257" r:id="rId3"/>
    <p:sldId id="258" r:id="rId4"/>
    <p:sldId id="259" r:id="rId5"/>
    <p:sldId id="260" r:id="rId6"/>
    <p:sldId id="262" r:id="rId7"/>
    <p:sldId id="264" r:id="rId8"/>
    <p:sldId id="265" r:id="rId9"/>
    <p:sldId id="266" r:id="rId10"/>
    <p:sldId id="267" r:id="rId11"/>
    <p:sldId id="268" r:id="rId12"/>
    <p:sldId id="269" r:id="rId13"/>
    <p:sldId id="270" r:id="rId14"/>
    <p:sldId id="271" r:id="rId15"/>
    <p:sldId id="272" r:id="rId16"/>
    <p:sldId id="273" r:id="rId17"/>
    <p:sldId id="278" r:id="rId18"/>
    <p:sldId id="281" r:id="rId19"/>
    <p:sldId id="282" r:id="rId20"/>
    <p:sldId id="283" r:id="rId21"/>
    <p:sldId id="284" r:id="rId22"/>
    <p:sldId id="285" r:id="rId23"/>
    <p:sldId id="286" r:id="rId24"/>
    <p:sldId id="274" r:id="rId25"/>
    <p:sldId id="275" r:id="rId26"/>
    <p:sldId id="261" r:id="rId27"/>
    <p:sldId id="288" r:id="rId28"/>
    <p:sldId id="287"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02.12.2019</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48" name="Рисунок 1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Заголовок 2"/>
          <p:cNvSpPr>
            <a:spLocks noGrp="1"/>
          </p:cNvSpPr>
          <p:nvPr>
            <p:ph type="title"/>
          </p:nvPr>
        </p:nvSpPr>
        <p:spPr>
          <a:xfrm>
            <a:off x="457200" y="1393248"/>
            <a:ext cx="8229600" cy="1693957"/>
          </a:xfrm>
        </p:spPr>
        <p:txBody>
          <a:bodyPr/>
          <a:lstStyle/>
          <a:p>
            <a:r>
              <a:rPr lang="ru-RU" sz="2800" b="1" dirty="0" smtClean="0">
                <a:solidFill>
                  <a:srgbClr val="0070C0"/>
                </a:solidFill>
              </a:rPr>
              <a:t>«ОРГАНИЗАЦИОННЫЕ И ПСИХОЛОГО-ПЕДАГОГИЧЕСКИЕ ОСНОВЫ </a:t>
            </a:r>
            <a:r>
              <a:rPr lang="ru-RU" sz="2800" b="1" dirty="0">
                <a:solidFill>
                  <a:srgbClr val="0070C0"/>
                </a:solidFill>
              </a:rPr>
              <a:t>ИНКЛЮЗИВНОГО ВЫСШЕГО </a:t>
            </a:r>
            <a:r>
              <a:rPr lang="ru-RU" sz="2800" b="1" dirty="0" smtClean="0">
                <a:solidFill>
                  <a:srgbClr val="0070C0"/>
                </a:solidFill>
              </a:rPr>
              <a:t>ОБРАЗОВАНИЯ»</a:t>
            </a:r>
            <a:endParaRPr lang="ru-RU" sz="2800" dirty="0">
              <a:solidFill>
                <a:srgbClr val="0070C0"/>
              </a:solidFill>
            </a:endParaRPr>
          </a:p>
        </p:txBody>
      </p:sp>
      <p:sp>
        <p:nvSpPr>
          <p:cNvPr id="4" name="Объект 3"/>
          <p:cNvSpPr>
            <a:spLocks noGrp="1"/>
          </p:cNvSpPr>
          <p:nvPr>
            <p:ph idx="4294967295"/>
          </p:nvPr>
        </p:nvSpPr>
        <p:spPr>
          <a:xfrm>
            <a:off x="457200" y="3111690"/>
            <a:ext cx="8229600" cy="3014473"/>
          </a:xfrm>
          <a:prstGeom prst="rect">
            <a:avLst/>
          </a:prstGeom>
        </p:spPr>
        <p:txBody>
          <a:bodyPr/>
          <a:lstStyle/>
          <a:p>
            <a:pPr marL="0" indent="0" algn="ctr">
              <a:buNone/>
            </a:pPr>
            <a:r>
              <a:rPr lang="ru-RU" sz="2800" i="1" dirty="0">
                <a:solidFill>
                  <a:srgbClr val="0070C0"/>
                </a:solidFill>
              </a:rPr>
              <a:t>Дополнительная профессиональная программа повышения квалификации</a:t>
            </a:r>
          </a:p>
          <a:p>
            <a:pPr marL="46037" indent="0" algn="ctr">
              <a:buNone/>
            </a:pPr>
            <a:r>
              <a:rPr lang="ru-RU" sz="2000" dirty="0" smtClean="0">
                <a:solidFill>
                  <a:srgbClr val="0070C0"/>
                </a:solidFill>
              </a:rPr>
              <a:t>18.11.2019-07.12.2019</a:t>
            </a:r>
          </a:p>
          <a:p>
            <a:pPr marL="46037" indent="0">
              <a:buNone/>
            </a:pPr>
            <a:endParaRPr lang="ru-RU" sz="2000" dirty="0">
              <a:solidFill>
                <a:srgbClr val="0070C0"/>
              </a:solidFill>
            </a:endParaRPr>
          </a:p>
          <a:p>
            <a:pPr marL="46037" indent="0">
              <a:buNone/>
            </a:pPr>
            <a:r>
              <a:rPr lang="ru-RU" altLang="ru-RU" sz="2000" b="1" dirty="0" smtClean="0">
                <a:solidFill>
                  <a:srgbClr val="0070C0"/>
                </a:solidFill>
              </a:rPr>
              <a:t>Тема 2.3 </a:t>
            </a:r>
            <a:r>
              <a:rPr lang="ru-RU" altLang="ru-RU" sz="2000" b="1" dirty="0" err="1" smtClean="0">
                <a:solidFill>
                  <a:srgbClr val="0070C0"/>
                </a:solidFill>
              </a:rPr>
              <a:t>Безбарьерная</a:t>
            </a:r>
            <a:r>
              <a:rPr lang="ru-RU" altLang="ru-RU" sz="2000" b="1" dirty="0" smtClean="0">
                <a:solidFill>
                  <a:srgbClr val="0070C0"/>
                </a:solidFill>
              </a:rPr>
              <a:t> информационно-образовательная и социокультурная среда вуза. Этика общения с инвалидами.</a:t>
            </a:r>
            <a:endParaRPr lang="ru-RU" sz="2000" dirty="0" smtClean="0">
              <a:solidFill>
                <a:srgbClr val="0070C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638" y="73025"/>
            <a:ext cx="70326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67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r>
              <a:rPr lang="ru-RU" sz="3200" dirty="0" smtClean="0"/>
              <a:t>Декларация независимости инвалида</a:t>
            </a:r>
            <a:endParaRPr lang="ru-RU" sz="3200" dirty="0"/>
          </a:p>
        </p:txBody>
      </p:sp>
      <p:sp>
        <p:nvSpPr>
          <p:cNvPr id="3" name="Содержимое 2"/>
          <p:cNvSpPr>
            <a:spLocks noGrp="1"/>
          </p:cNvSpPr>
          <p:nvPr>
            <p:ph idx="1"/>
          </p:nvPr>
        </p:nvSpPr>
        <p:spPr>
          <a:xfrm>
            <a:off x="457200" y="1340768"/>
            <a:ext cx="8219256" cy="5040560"/>
          </a:xfrm>
        </p:spPr>
        <p:txBody>
          <a:bodyPr>
            <a:normAutofit fontScale="70000" lnSpcReduction="20000"/>
          </a:bodyPr>
          <a:lstStyle/>
          <a:p>
            <a:pPr lvl="0"/>
            <a:r>
              <a:rPr lang="ru-RU" dirty="0" smtClean="0"/>
              <a:t>Поддержите меня, чтобы я мог по мере сил внести свой вклад в общество.  </a:t>
            </a:r>
          </a:p>
          <a:p>
            <a:pPr lvl="0"/>
            <a:r>
              <a:rPr lang="ru-RU" dirty="0" smtClean="0"/>
              <a:t>Помогите мне познать то, что я хочу. </a:t>
            </a:r>
          </a:p>
          <a:p>
            <a:pPr lvl="0"/>
            <a:r>
              <a:rPr lang="ru-RU" dirty="0" smtClean="0"/>
              <a:t>Будьте тем, кто заботится, не жалея времени, и кто не борется в попытке сделать лучше. </a:t>
            </a:r>
          </a:p>
          <a:p>
            <a:pPr lvl="0"/>
            <a:r>
              <a:rPr lang="ru-RU" dirty="0" smtClean="0"/>
              <a:t>Будьте со мной, даже когда мы боремся друг с другом. </a:t>
            </a:r>
          </a:p>
          <a:p>
            <a:pPr lvl="0"/>
            <a:r>
              <a:rPr lang="ru-RU" dirty="0" smtClean="0"/>
              <a:t>Не помогайте мне тогда, когда я в этом не нуждаюсь, если это даже доставляет вам удовольствие. </a:t>
            </a:r>
          </a:p>
          <a:p>
            <a:pPr lvl="0"/>
            <a:r>
              <a:rPr lang="ru-RU" dirty="0" smtClean="0"/>
              <a:t>Не восхищайтесь мною. Желание жить полноценной жизнью не заслуживает восхищения. </a:t>
            </a:r>
          </a:p>
          <a:p>
            <a:pPr lvl="0"/>
            <a:r>
              <a:rPr lang="ru-RU" dirty="0" smtClean="0"/>
              <a:t>Узнайте меня получше. Мы можем стать друзьями. </a:t>
            </a:r>
          </a:p>
          <a:p>
            <a:pPr lvl="0"/>
            <a:r>
              <a:rPr lang="ru-RU" dirty="0" smtClean="0"/>
              <a:t>Будьте союзниками в борьбе против тех, кто пользуется мною для собственного удовлетворения. </a:t>
            </a:r>
          </a:p>
          <a:p>
            <a:pPr lvl="0"/>
            <a:r>
              <a:rPr lang="ru-RU" dirty="0" smtClean="0"/>
              <a:t>Давайте уважать друг друга. Ведь уважение предполагает равенство. Слушайте, поддерживайте и действуйте.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2. Правила этикета при общении с инвалидами</a:t>
            </a:r>
            <a:br>
              <a:rPr lang="ru-RU" dirty="0" smtClean="0"/>
            </a:br>
            <a:endParaRPr lang="ru-RU" dirty="0"/>
          </a:p>
        </p:txBody>
      </p:sp>
      <p:sp>
        <p:nvSpPr>
          <p:cNvPr id="5" name="Текст 4"/>
          <p:cNvSpPr>
            <a:spLocks noGrp="1"/>
          </p:cNvSpPr>
          <p:nvPr>
            <p:ph type="body" idx="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Коммуникативная компетентность </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Совокупность способностей, знаний и умений, необходимых для эффективного общения при выполнении служебных обязанностей называется</a:t>
            </a:r>
            <a:r>
              <a:rPr lang="ru-RU" b="1" dirty="0" smtClean="0"/>
              <a:t> коммуникативная эффективность</a:t>
            </a:r>
            <a:r>
              <a:rPr lang="ru-RU" dirty="0" smtClean="0"/>
              <a:t>.</a:t>
            </a:r>
          </a:p>
          <a:p>
            <a:pPr>
              <a:buNone/>
            </a:pPr>
            <a:r>
              <a:rPr lang="ru-RU" dirty="0" smtClean="0"/>
              <a:t>Коммуникативная компетентность необходима каждому сотруднику образовательной организации. </a:t>
            </a:r>
          </a:p>
          <a:p>
            <a:pPr>
              <a:buNone/>
            </a:pPr>
            <a:r>
              <a:rPr lang="ru-RU" dirty="0" smtClean="0"/>
              <a:t>Для специалистов профессионально значимыми являются умения: </a:t>
            </a:r>
          </a:p>
          <a:p>
            <a:r>
              <a:rPr lang="ru-RU" dirty="0" smtClean="0"/>
              <a:t>правильно воспринимать и понимать другого человека, </a:t>
            </a:r>
          </a:p>
          <a:p>
            <a:r>
              <a:rPr lang="ru-RU" dirty="0" smtClean="0"/>
              <a:t>грамотно оказывать услуги в учреждении или организации.   </a:t>
            </a:r>
            <a:r>
              <a:rPr lang="ru-RU" b="1" dirty="0" smtClean="0"/>
              <a:t>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Коммуникативные умения</a:t>
            </a:r>
            <a:endParaRPr lang="ru-RU" dirty="0"/>
          </a:p>
        </p:txBody>
      </p:sp>
      <p:sp>
        <p:nvSpPr>
          <p:cNvPr id="3" name="Содержимое 2"/>
          <p:cNvSpPr>
            <a:spLocks noGrp="1"/>
          </p:cNvSpPr>
          <p:nvPr>
            <p:ph idx="1"/>
          </p:nvPr>
        </p:nvSpPr>
        <p:spPr/>
        <p:txBody>
          <a:bodyPr>
            <a:normAutofit lnSpcReduction="10000"/>
          </a:bodyPr>
          <a:lstStyle/>
          <a:p>
            <a:pPr lvl="0"/>
            <a:r>
              <a:rPr lang="ru-RU" dirty="0" smtClean="0"/>
              <a:t>избегать конфликтных ситуаций;</a:t>
            </a:r>
          </a:p>
          <a:p>
            <a:pPr lvl="0"/>
            <a:r>
              <a:rPr lang="ru-RU" dirty="0" smtClean="0"/>
              <a:t>внимательно слушать и слышать;</a:t>
            </a:r>
          </a:p>
          <a:p>
            <a:pPr lvl="0"/>
            <a:r>
              <a:rPr lang="ru-RU" dirty="0" smtClean="0"/>
              <a:t>регулировать собственные эмоции, возникающие в процессе взаимодействия;</a:t>
            </a:r>
          </a:p>
          <a:p>
            <a:pPr lvl="0"/>
            <a:r>
              <a:rPr lang="ru-RU" dirty="0" smtClean="0"/>
              <a:t>обеспечивать высокую культуру и этику взаимоотношений;</a:t>
            </a:r>
          </a:p>
          <a:p>
            <a:pPr lvl="0"/>
            <a:r>
              <a:rPr lang="ru-RU" dirty="0" smtClean="0"/>
              <a:t>цивилизовано противостоять манипулированию.</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Общие правила этикета при общении с инвалидами</a:t>
            </a:r>
            <a:endParaRPr lang="ru-RU" dirty="0"/>
          </a:p>
        </p:txBody>
      </p:sp>
      <p:sp>
        <p:nvSpPr>
          <p:cNvPr id="3" name="Содержимое 2"/>
          <p:cNvSpPr>
            <a:spLocks noGrp="1"/>
          </p:cNvSpPr>
          <p:nvPr>
            <p:ph idx="1"/>
          </p:nvPr>
        </p:nvSpPr>
        <p:spPr>
          <a:xfrm>
            <a:off x="457200" y="1600200"/>
            <a:ext cx="7467600" cy="4925144"/>
          </a:xfrm>
        </p:spPr>
        <p:txBody>
          <a:bodyPr>
            <a:normAutofit fontScale="70000" lnSpcReduction="20000"/>
          </a:bodyPr>
          <a:lstStyle/>
          <a:p>
            <a:pPr marL="36576" indent="0">
              <a:buNone/>
            </a:pPr>
            <a:r>
              <a:rPr lang="ru-RU" i="1" dirty="0" smtClean="0"/>
              <a:t>1.Обращение к человеку</a:t>
            </a:r>
            <a:r>
              <a:rPr lang="ru-RU" dirty="0" smtClean="0"/>
              <a:t>: когда вы разговариваете с инвалидом, обращайтесь непосредственно к нему, а не к сопровождающему или </a:t>
            </a:r>
            <a:r>
              <a:rPr lang="ru-RU" dirty="0" err="1" smtClean="0"/>
              <a:t>сурдопереводчику</a:t>
            </a:r>
            <a:r>
              <a:rPr lang="ru-RU" dirty="0" smtClean="0"/>
              <a:t>, которые присутствуют при разговоре.</a:t>
            </a:r>
          </a:p>
          <a:p>
            <a:pPr marL="36576" indent="0">
              <a:buNone/>
            </a:pPr>
            <a:r>
              <a:rPr lang="ru-RU" i="1" dirty="0" smtClean="0"/>
              <a:t>2. Пожатие руки:</a:t>
            </a:r>
            <a:r>
              <a:rPr lang="ru-RU" dirty="0" smtClean="0"/>
              <a:t> когда вас знакомят с инвалидом, вполне естественно пожать ему руку: даже те, кому трудно двигать рукой или кто пользуется протезом, вполне могут пожать руку — правую или левую, что вполне допустимо.</a:t>
            </a:r>
          </a:p>
          <a:p>
            <a:pPr marL="36576" indent="0">
              <a:buNone/>
            </a:pPr>
            <a:r>
              <a:rPr lang="ru-RU" i="1" dirty="0" smtClean="0"/>
              <a:t> 3.Называйте себя и других:</a:t>
            </a:r>
            <a:r>
              <a:rPr lang="ru-RU" dirty="0" smtClean="0"/>
              <a:t> когда вы встречаетесь с человеком, который плохо или совсем не видит, обязательно называйте себя и тех людей, которые пришли с вами. Если у вас общая беседа в группе, не забывайте пояснить, к кому в данный момент вы обращаетесь, и назвать себя.</a:t>
            </a:r>
          </a:p>
          <a:p>
            <a:pPr marL="36576" indent="0">
              <a:buNone/>
            </a:pPr>
            <a:r>
              <a:rPr lang="ru-RU" i="1" dirty="0" smtClean="0"/>
              <a:t>4.Предложение помощи:</a:t>
            </a:r>
            <a:r>
              <a:rPr lang="ru-RU" dirty="0" smtClean="0"/>
              <a:t> если вы предлагаете помощь, ждите, пока ее примут, а затем спрашивайте, что и как делать.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Общие правила этикета при общении с инвалидами</a:t>
            </a:r>
            <a:endParaRPr lang="ru-RU" dirty="0"/>
          </a:p>
        </p:txBody>
      </p:sp>
      <p:sp>
        <p:nvSpPr>
          <p:cNvPr id="3" name="Содержимое 2"/>
          <p:cNvSpPr>
            <a:spLocks noGrp="1"/>
          </p:cNvSpPr>
          <p:nvPr>
            <p:ph idx="1"/>
          </p:nvPr>
        </p:nvSpPr>
        <p:spPr>
          <a:xfrm>
            <a:off x="457200" y="1844824"/>
            <a:ext cx="8219256" cy="4608512"/>
          </a:xfrm>
        </p:spPr>
        <p:txBody>
          <a:bodyPr>
            <a:normAutofit fontScale="70000" lnSpcReduction="20000"/>
          </a:bodyPr>
          <a:lstStyle/>
          <a:p>
            <a:pPr marL="36576" indent="0">
              <a:buNone/>
            </a:pPr>
            <a:r>
              <a:rPr lang="ru-RU" dirty="0" smtClean="0"/>
              <a:t>5.</a:t>
            </a:r>
            <a:r>
              <a:rPr lang="ru-RU" i="1" dirty="0" smtClean="0"/>
              <a:t>Адекватность и вежливость:</a:t>
            </a:r>
            <a:r>
              <a:rPr lang="ru-RU" dirty="0" smtClean="0"/>
              <a:t> обращайтесь с взрослыми инвалидами как с взрослыми. Обращайтесь к ним по имени и на ты, только если вы хорошо знакомы.</a:t>
            </a:r>
          </a:p>
          <a:p>
            <a:pPr marL="36576" indent="0">
              <a:buNone/>
            </a:pPr>
            <a:r>
              <a:rPr lang="ru-RU" dirty="0" smtClean="0"/>
              <a:t>6. </a:t>
            </a:r>
            <a:r>
              <a:rPr lang="ru-RU" i="1" dirty="0" smtClean="0"/>
              <a:t>Не опирайтесь на кресло-коляску:</a:t>
            </a:r>
            <a:r>
              <a:rPr lang="ru-RU" dirty="0" smtClean="0"/>
              <a:t> опираться или виснуть на чьей-то инвалидной коляске – то же самое, что опираться или виснуть на ее обладателе, и это тоже раздражает. Инвалидная коляска – это часть неприкасаемого пространства человека, который ее использует.</a:t>
            </a:r>
          </a:p>
          <a:p>
            <a:pPr marL="36576" indent="0">
              <a:buNone/>
            </a:pPr>
            <a:r>
              <a:rPr lang="ru-RU" i="1" dirty="0" smtClean="0"/>
              <a:t>7. Внимательность и терпеливость</a:t>
            </a:r>
            <a:r>
              <a:rPr lang="ru-RU" dirty="0" smtClean="0"/>
              <a:t>: когда вы разговариваете с человеком, испытывающим трудности в общении, слушайте его внимательно. Будьте терпеливы, ждите, когда человек сам закончит фразу. Не поправляйте его и не договаривайте за него. Никогда не притворяйтесь, что вы понимаете, если на самом деле это не так. Повторите, что вы поняли, это поможет человеку ответить вам, а вам — понять его.</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Общие правила этикета при общении с инвалидами</a:t>
            </a:r>
            <a:endParaRPr lang="ru-RU" dirty="0"/>
          </a:p>
        </p:txBody>
      </p:sp>
      <p:sp>
        <p:nvSpPr>
          <p:cNvPr id="3" name="Содержимое 2"/>
          <p:cNvSpPr>
            <a:spLocks noGrp="1"/>
          </p:cNvSpPr>
          <p:nvPr>
            <p:ph idx="1"/>
          </p:nvPr>
        </p:nvSpPr>
        <p:spPr>
          <a:xfrm>
            <a:off x="457200" y="1600200"/>
            <a:ext cx="8219256" cy="4853136"/>
          </a:xfrm>
        </p:spPr>
        <p:txBody>
          <a:bodyPr>
            <a:normAutofit fontScale="77500" lnSpcReduction="20000"/>
          </a:bodyPr>
          <a:lstStyle/>
          <a:p>
            <a:pPr marL="36576" indent="0">
              <a:buNone/>
            </a:pPr>
            <a:r>
              <a:rPr lang="ru-RU" i="1" dirty="0" smtClean="0"/>
              <a:t>8.Расположение для беседы:</a:t>
            </a:r>
            <a:r>
              <a:rPr lang="ru-RU" dirty="0" smtClean="0"/>
              <a:t> когда вы говорите с человеком, пользующимся инвалидной коляской или костылями, расположитесь так, чтобы ваши и его глаза были на одном уровне, тогда вам будет легче разговаривать. Разговаривая с теми, кто может, читать по губам, расположитесь так, чтобы на Вас падал свет, и Вас было хорошо видно, постарайтесь, чтобы Вам ничего (еда, сигареты, руки), не мешало.</a:t>
            </a:r>
          </a:p>
          <a:p>
            <a:pPr marL="36576" indent="0">
              <a:buNone/>
            </a:pPr>
            <a:r>
              <a:rPr lang="ru-RU" i="1" dirty="0" smtClean="0"/>
              <a:t>9.Привлечение внимания человека:</a:t>
            </a:r>
            <a:r>
              <a:rPr lang="ru-RU" dirty="0" smtClean="0"/>
              <a:t> чтобы привлечь внимание человека, который плохо слышит, помашите ему рукой или похлопайте по плечу. Смотрите ему прямо в глаза и говорите четко, но имейте в виду, что не все люди, которые плохо слышат, могут читать по губам.</a:t>
            </a:r>
          </a:p>
          <a:p>
            <a:pPr marL="36576" indent="0">
              <a:buNone/>
            </a:pPr>
            <a:r>
              <a:rPr lang="ru-RU" dirty="0" smtClean="0"/>
              <a:t>10. </a:t>
            </a:r>
            <a:r>
              <a:rPr lang="ru-RU" i="1" dirty="0" smtClean="0"/>
              <a:t>Не смущайтесь</a:t>
            </a:r>
            <a:r>
              <a:rPr lang="ru-RU" dirty="0" smtClean="0"/>
              <a:t>, если случайно допустили оплошность, сказав "Увидимся" или "Вы слышали об этом...?" тому, кто не может видеть или слышать.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Autofit/>
          </a:bodyPr>
          <a:lstStyle/>
          <a:p>
            <a:r>
              <a:rPr lang="ru-RU" sz="3200" b="1" i="1" dirty="0" smtClean="0"/>
              <a:t>Правила этикета при общении с инвалидами, имеющими нарушение зрения </a:t>
            </a:r>
            <a:endParaRPr lang="ru-RU" sz="3200" dirty="0"/>
          </a:p>
        </p:txBody>
      </p:sp>
      <p:sp>
        <p:nvSpPr>
          <p:cNvPr id="3" name="Содержимое 2"/>
          <p:cNvSpPr>
            <a:spLocks noGrp="1"/>
          </p:cNvSpPr>
          <p:nvPr>
            <p:ph idx="1"/>
          </p:nvPr>
        </p:nvSpPr>
        <p:spPr>
          <a:xfrm>
            <a:off x="457200" y="1700808"/>
            <a:ext cx="8291264" cy="4853136"/>
          </a:xfrm>
        </p:spPr>
        <p:txBody>
          <a:bodyPr>
            <a:noAutofit/>
          </a:bodyPr>
          <a:lstStyle/>
          <a:p>
            <a:pPr lvl="0"/>
            <a:r>
              <a:rPr lang="ru-RU" sz="1600" dirty="0" smtClean="0"/>
              <a:t>Предлагая свою помощь, направляйте человека, не стискивайте его руку, идите так, как вы обычно ходите. Не нужно хватать слепого человека и тащить его за собой.</a:t>
            </a:r>
          </a:p>
          <a:p>
            <a:pPr lvl="0"/>
            <a:r>
              <a:rPr lang="ru-RU" sz="1600" dirty="0" smtClean="0"/>
              <a:t>Опишите кратко, где вы находитесь. Предупреждайте о препятствиях: ступенях, лужах, ямах, низких притолоках, трубах и т.п.</a:t>
            </a:r>
          </a:p>
          <a:p>
            <a:pPr lvl="0"/>
            <a:r>
              <a:rPr lang="ru-RU" sz="1600" dirty="0" smtClean="0"/>
              <a:t>Используйте, если это уместно, фразы, характеризующие звук, запах, расстояние. Делитесь увиденным.</a:t>
            </a:r>
          </a:p>
          <a:p>
            <a:pPr lvl="0"/>
            <a:r>
              <a:rPr lang="ru-RU" sz="1600" dirty="0" smtClean="0"/>
              <a:t>Обращайтесь с собаками-поводырями не так, как с обычными домашними животными. Не командуйте, не трогайте и не играйте с собакой-поводырем.</a:t>
            </a:r>
          </a:p>
          <a:p>
            <a:pPr lvl="0"/>
            <a:r>
              <a:rPr lang="ru-RU" sz="1600" dirty="0" smtClean="0"/>
              <a:t>Если вы собираетесь читать незрячему человеку, сначала предупредите об этом. Говорите нормальным голосом. Не пропускайте информацию, если вас об этом не попросят.</a:t>
            </a:r>
          </a:p>
          <a:p>
            <a:pPr lvl="0"/>
            <a:r>
              <a:rPr lang="ru-RU" sz="1600" dirty="0" smtClean="0"/>
              <a:t>Если это важное письмо или документ, не нужно для убедительности давать его потрогать. При этом не заменяйте чтение пересказом. Когда незрячий человек должен подписать документ, прочитайте его обязательно. Инвалидность не освобождает слепого человека от ответственности, обусловленной документом.</a:t>
            </a:r>
          </a:p>
          <a:p>
            <a:pPr lvl="0"/>
            <a:r>
              <a:rPr lang="ru-RU" sz="1600" dirty="0" smtClean="0"/>
              <a:t>Всегда обращайтесь непосредственно к человеку, даже если он вас не видит, а не к его зрячему компаньону.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363272" cy="864096"/>
          </a:xfrm>
        </p:spPr>
        <p:txBody>
          <a:bodyPr>
            <a:noAutofit/>
          </a:bodyPr>
          <a:lstStyle/>
          <a:p>
            <a:r>
              <a:rPr lang="ru-RU" sz="2800" b="1" i="1" dirty="0" smtClean="0"/>
              <a:t>Правила этикета при общении с инвалидами, имеющими нарушение зрения</a:t>
            </a:r>
            <a:endParaRPr lang="ru-RU" sz="2800" dirty="0"/>
          </a:p>
        </p:txBody>
      </p:sp>
      <p:sp>
        <p:nvSpPr>
          <p:cNvPr id="3" name="Содержимое 2"/>
          <p:cNvSpPr>
            <a:spLocks noGrp="1"/>
          </p:cNvSpPr>
          <p:nvPr>
            <p:ph idx="1"/>
          </p:nvPr>
        </p:nvSpPr>
        <p:spPr>
          <a:xfrm>
            <a:off x="0" y="1124744"/>
            <a:ext cx="8820472" cy="5472608"/>
          </a:xfrm>
        </p:spPr>
        <p:txBody>
          <a:bodyPr>
            <a:noAutofit/>
          </a:bodyPr>
          <a:lstStyle/>
          <a:p>
            <a:pPr lvl="0"/>
            <a:r>
              <a:rPr lang="ru-RU" sz="1600" dirty="0" smtClean="0"/>
              <a:t>Всегда называйте себя и представляйте других собеседников, а также остальных присутствующих. Если вы хотите пожать руку, скажите об этом.</a:t>
            </a:r>
          </a:p>
          <a:p>
            <a:pPr lvl="0"/>
            <a:r>
              <a:rPr lang="ru-RU" sz="1600" dirty="0" smtClean="0"/>
              <a:t>Когда вы предлагаете незрячему человеку сесть, не усаживайте его, а направьте руку на спинку стула или подлокотник. Не водите по поверхности его руку, а дайте ему возможность свободно потрогать предмет. Если вас попросили помочь взять какой-то предмет, не следует тянуть кисть слепого к предмету и брать его рукой этот предмет.</a:t>
            </a:r>
          </a:p>
          <a:p>
            <a:pPr lvl="0"/>
            <a:r>
              <a:rPr lang="ru-RU" sz="1600" dirty="0" smtClean="0"/>
              <a:t>Когда вы общаетесь с группой незрячих людей, не забывайте каждый раз называть того, к кому вы обращаетесь.</a:t>
            </a:r>
          </a:p>
          <a:p>
            <a:pPr lvl="0"/>
            <a:r>
              <a:rPr lang="ru-RU" sz="1600" dirty="0" smtClean="0"/>
              <a:t>Не заставляйте вашего собеседника вещать в пустоту: если вы перемещаетесь, предупредите его.</a:t>
            </a:r>
          </a:p>
          <a:p>
            <a:pPr lvl="0"/>
            <a:r>
              <a:rPr lang="ru-RU" sz="1600" dirty="0" smtClean="0"/>
              <a:t>Вполне нормально употреблять слово «смотреть». Для незрячего человека это означает «видеть руками», осязать.</a:t>
            </a:r>
          </a:p>
          <a:p>
            <a:pPr lvl="0"/>
            <a:r>
              <a:rPr lang="ru-RU" sz="1600" dirty="0" smtClean="0"/>
              <a:t>Избегайте расплывчатых определений и инструкций, которые обычно сопровождаются жестами, выражений вроде «Стакан находится где-то там на столе». Старайтесь быть точными: «Стакан посередине стола».</a:t>
            </a:r>
          </a:p>
          <a:p>
            <a:pPr lvl="0"/>
            <a:r>
              <a:rPr lang="ru-RU" sz="1600" dirty="0" smtClean="0"/>
              <a:t>Если вы заметили, что незрячий человек сбился с маршрута, не управляйте его движением на расстоянии, подойдите и помогите выбраться на нужный путь.</a:t>
            </a:r>
          </a:p>
          <a:p>
            <a:pPr lvl="0"/>
            <a:r>
              <a:rPr lang="ru-RU" sz="1600" dirty="0" smtClean="0"/>
              <a:t>При спуске или подъеме по ступенькам ведите незрячего перпендикулярно к ним. Передвигаясь, не делайте рывков, резких движений. При сопровождении незрячего человека не закладывайте руки назад — это неудобно.</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fontScale="90000"/>
          </a:bodyPr>
          <a:lstStyle/>
          <a:p>
            <a:r>
              <a:rPr lang="ru-RU" sz="2800" b="1" i="1" dirty="0" smtClean="0"/>
              <a:t>Правила этикета при общении с инвалидами, имеющими  нарушение слуха</a:t>
            </a:r>
            <a:endParaRPr lang="ru-RU" sz="2800" dirty="0"/>
          </a:p>
        </p:txBody>
      </p:sp>
      <p:sp>
        <p:nvSpPr>
          <p:cNvPr id="3" name="Содержимое 2"/>
          <p:cNvSpPr>
            <a:spLocks noGrp="1"/>
          </p:cNvSpPr>
          <p:nvPr>
            <p:ph idx="1"/>
          </p:nvPr>
        </p:nvSpPr>
        <p:spPr>
          <a:xfrm>
            <a:off x="457200" y="1196752"/>
            <a:ext cx="8363272" cy="4929411"/>
          </a:xfrm>
        </p:spPr>
        <p:txBody>
          <a:bodyPr>
            <a:normAutofit fontScale="55000" lnSpcReduction="20000"/>
          </a:bodyPr>
          <a:lstStyle/>
          <a:p>
            <a:pPr lvl="0"/>
            <a:r>
              <a:rPr lang="ru-RU" dirty="0" smtClean="0"/>
              <a:t>Разговаривая с человеком, у которого плохой слух, смотрите прямо на него. Не затемняйте свое лицо и не загораживайте его руками, волосами или какими-то предметами. Ваш собеседник должен иметь возможность следить за выражением вашего лица.</a:t>
            </a:r>
          </a:p>
          <a:p>
            <a:pPr lvl="0"/>
            <a:r>
              <a:rPr lang="ru-RU" dirty="0" smtClean="0"/>
              <a:t>Существует несколько типов и степеней глухоты. Соответственно, существует много способов общения с людьми, которые плохо слышат. Если вы не знаете, какой предпочесть, спросите у них.</a:t>
            </a:r>
          </a:p>
          <a:p>
            <a:pPr lvl="0"/>
            <a:r>
              <a:rPr lang="ru-RU" dirty="0" smtClean="0"/>
              <a:t>Некоторые люди могут слышать, но воспринимают отдельные звуки неправильно. В этом случае говорите более громко и четко, подбирая подходящий уровень. В другом случае понадобится лишь снизить высоту голоса, так как человек утратил способность воспринимать высокие частоты.</a:t>
            </a:r>
          </a:p>
          <a:p>
            <a:pPr lvl="0"/>
            <a:r>
              <a:rPr lang="ru-RU" dirty="0" smtClean="0"/>
              <a:t>Чтобы привлечь внимание человека, который плохо слышит, назовите его по имени. Если ответа нет, можно слегка тронуть человека или же помахать рукой.</a:t>
            </a:r>
          </a:p>
          <a:p>
            <a:pPr lvl="0"/>
            <a:r>
              <a:rPr lang="ru-RU" dirty="0" smtClean="0"/>
              <a:t>Говорите ясно и ровно. Не нужно излишне подчеркивать что-то. Кричать, особенно в ухо, тоже не надо.</a:t>
            </a:r>
          </a:p>
          <a:p>
            <a:pPr lvl="0"/>
            <a:r>
              <a:rPr lang="ru-RU" dirty="0" smtClean="0"/>
              <a:t>Если вас просят повторить что-то, попробуйте перефразировать свое предложение. Используйте жесты.</a:t>
            </a:r>
          </a:p>
          <a:p>
            <a:pPr lvl="0"/>
            <a:r>
              <a:rPr lang="ru-RU" dirty="0" smtClean="0"/>
              <a:t>Убедитесь, что вас поняли. Не стесняйтесь спросить, понял ли вас собеседник.</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3600" dirty="0" smtClean="0"/>
              <a:t>1. Понятие «этика», философия независимой жизни, Декларация независимости инвалида</a:t>
            </a:r>
            <a:br>
              <a:rPr lang="ru-RU" sz="3600" dirty="0" smtClean="0"/>
            </a:br>
            <a:endParaRPr lang="ru-RU" sz="3600" dirty="0"/>
          </a:p>
        </p:txBody>
      </p:sp>
      <p:sp>
        <p:nvSpPr>
          <p:cNvPr id="6" name="Текст 5"/>
          <p:cNvSpPr>
            <a:spLocks noGrp="1"/>
          </p:cNvSpPr>
          <p:nvPr>
            <p:ph type="body" idx="1"/>
          </p:nvPr>
        </p:nvSpPr>
        <p:spPr/>
        <p:txBody>
          <a:bodyPr/>
          <a:lstStyle/>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fontScale="90000"/>
          </a:bodyPr>
          <a:lstStyle/>
          <a:p>
            <a:r>
              <a:rPr lang="ru-RU" sz="2800" b="1" i="1" dirty="0" smtClean="0"/>
              <a:t>Правила этикета при общении с инвалидами, имеющими  нарушение слуха</a:t>
            </a:r>
            <a:endParaRPr lang="ru-RU" sz="2800" dirty="0"/>
          </a:p>
        </p:txBody>
      </p:sp>
      <p:sp>
        <p:nvSpPr>
          <p:cNvPr id="3" name="Содержимое 2"/>
          <p:cNvSpPr>
            <a:spLocks noGrp="1"/>
          </p:cNvSpPr>
          <p:nvPr>
            <p:ph idx="1"/>
          </p:nvPr>
        </p:nvSpPr>
        <p:spPr>
          <a:xfrm>
            <a:off x="457200" y="1196752"/>
            <a:ext cx="8363272" cy="5328592"/>
          </a:xfrm>
        </p:spPr>
        <p:txBody>
          <a:bodyPr>
            <a:normAutofit fontScale="62500" lnSpcReduction="20000"/>
          </a:bodyPr>
          <a:lstStyle/>
          <a:p>
            <a:pPr lvl="0"/>
            <a:r>
              <a:rPr lang="ru-RU" dirty="0" smtClean="0"/>
              <a:t>Если вы сообщаете информацию, которая включает в себя номер, технический или другой сложный термин, адрес, напишите ее, сообщите по факсу или электронной почте или любым другим способом, но так, чтобы она была точно понята.</a:t>
            </a:r>
          </a:p>
          <a:p>
            <a:pPr lvl="0"/>
            <a:r>
              <a:rPr lang="ru-RU" dirty="0" smtClean="0"/>
              <a:t>Если существуют трудности при устном общении, спросите, не будет ли проще переписываться.</a:t>
            </a:r>
          </a:p>
          <a:p>
            <a:pPr lvl="0"/>
            <a:r>
              <a:rPr lang="ru-RU" dirty="0" smtClean="0"/>
              <a:t>Не забывайте о среде, которая вас окружает. В больших или многолюдных помещениях трудно общаться с людьми, которые плохо слышат. Яркое солнце или тень тоже могут быть барьерами.</a:t>
            </a:r>
          </a:p>
          <a:p>
            <a:pPr lvl="0"/>
            <a:r>
              <a:rPr lang="ru-RU" dirty="0" smtClean="0"/>
              <a:t>Очень часто глухие люди используют язык жестов. Если вы общаетесь через переводчика, не забудьте, что обращаться надо непосредственно к собеседнику, а не к переводчику.</a:t>
            </a:r>
          </a:p>
          <a:p>
            <a:pPr lvl="0"/>
            <a:r>
              <a:rPr lang="ru-RU" dirty="0" smtClean="0"/>
              <a:t>Не все люди, которые плохо слышат, могут читать по губам. Вам лучше всего спросить об этом при первой встрече. Если ваш собеседник обладает этим навыком, нужно соблюдать несколько важных правил. Помните, что только три из десяти слов хорошо прочитываются.</a:t>
            </a:r>
          </a:p>
          <a:p>
            <a:pPr lvl="0"/>
            <a:r>
              <a:rPr lang="ru-RU" dirty="0" smtClean="0"/>
              <a:t>Нужно смотреть в лицо собеседнику и говорить ясно и медленно, использовать простые фразы и избегать несущественных слов.</a:t>
            </a:r>
          </a:p>
          <a:p>
            <a:pPr lvl="0"/>
            <a:r>
              <a:rPr lang="ru-RU" dirty="0" smtClean="0"/>
              <a:t>Нужно использовать выражение лица, жесты, телодвижения, если хотите подчеркнуть или прояснить смысл сказанного.</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79296" cy="1143000"/>
          </a:xfrm>
        </p:spPr>
        <p:txBody>
          <a:bodyPr>
            <a:noAutofit/>
          </a:bodyPr>
          <a:lstStyle/>
          <a:p>
            <a:r>
              <a:rPr lang="ru-RU" sz="2800" b="1" i="1" dirty="0" smtClean="0"/>
              <a:t>Правила этикета при общении с инвалидами, имеющими  задержку в развитии и проблемы общения,  умственные нарушения</a:t>
            </a:r>
            <a:endParaRPr lang="ru-RU" sz="2800" dirty="0"/>
          </a:p>
        </p:txBody>
      </p:sp>
      <p:sp>
        <p:nvSpPr>
          <p:cNvPr id="3" name="Содержимое 2"/>
          <p:cNvSpPr>
            <a:spLocks noGrp="1"/>
          </p:cNvSpPr>
          <p:nvPr>
            <p:ph idx="1"/>
          </p:nvPr>
        </p:nvSpPr>
        <p:spPr>
          <a:xfrm>
            <a:off x="179512" y="1772816"/>
            <a:ext cx="8756721" cy="4896544"/>
          </a:xfrm>
        </p:spPr>
        <p:txBody>
          <a:bodyPr>
            <a:noAutofit/>
          </a:bodyPr>
          <a:lstStyle/>
          <a:p>
            <a:pPr lvl="0"/>
            <a:r>
              <a:rPr lang="ru-RU" sz="1600" dirty="0" smtClean="0"/>
              <a:t>Используйте доступный язык, выражайтесь точно и по делу.</a:t>
            </a:r>
          </a:p>
          <a:p>
            <a:pPr lvl="0"/>
            <a:r>
              <a:rPr lang="ru-RU" sz="1600" dirty="0" smtClean="0"/>
              <a:t>Избегайте словесных штампов и образных выражений, если только вы не уверены в том, что ваш собеседник с ними знаком.</a:t>
            </a:r>
          </a:p>
          <a:p>
            <a:pPr lvl="0"/>
            <a:r>
              <a:rPr lang="ru-RU" sz="1600" dirty="0" smtClean="0"/>
              <a:t>Не говорите свысока. Не думайте, что вас не поймут.</a:t>
            </a:r>
          </a:p>
          <a:p>
            <a:pPr lvl="0"/>
            <a:r>
              <a:rPr lang="ru-RU" sz="1600" dirty="0" smtClean="0"/>
              <a:t>Говоря о задачах или проекте, рассказывайте все «по шагам». Дайте вашему собеседнику возможность обыграть каждый шаг после того, как вы объяснили ему.</a:t>
            </a:r>
          </a:p>
          <a:p>
            <a:pPr lvl="0"/>
            <a:r>
              <a:rPr lang="ru-RU" sz="1600" dirty="0" smtClean="0"/>
              <a:t>Исходите из того, что взрослый человек с задержкой в развитии имеет такой же опыт, как и любой другой взрослый человек.</a:t>
            </a:r>
          </a:p>
          <a:p>
            <a:pPr lvl="0"/>
            <a:r>
              <a:rPr lang="ru-RU" sz="1600" dirty="0" smtClean="0"/>
              <a:t>Если необходимо, используйте иллюстрации или фотографии. Будьте готовы повторить несколько раз. Не сдавайтесь, если вас с первого раза не поняли.</a:t>
            </a:r>
          </a:p>
          <a:p>
            <a:pPr lvl="0"/>
            <a:r>
              <a:rPr lang="ru-RU" sz="1600" dirty="0" smtClean="0"/>
              <a:t>Обращайтесь с человеком с проблемами развития точно так же, как вы бы обращались с любым другим. В беседе обсуждайте те же темы, какие вы обсуждаете с другими людьми. Например, планы на выходные, отпуск, погода, последние события.</a:t>
            </a:r>
          </a:p>
          <a:p>
            <a:pPr lvl="0"/>
            <a:r>
              <a:rPr lang="ru-RU" sz="1600" dirty="0" smtClean="0"/>
              <a:t>Обращайтесь непосредственно к человеку.</a:t>
            </a:r>
          </a:p>
          <a:p>
            <a:pPr lvl="0"/>
            <a:r>
              <a:rPr lang="ru-RU" sz="1600" dirty="0" smtClean="0"/>
              <a:t>Помните, что люди с задержкой в развитии дееспособны и могут подписывать документы, контракты, голосовать, давать согласие на медицинскую помощь и т.д.</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i="1" dirty="0" smtClean="0"/>
              <a:t>Правила этикета пи общении с инвалидами, имеющими психические нарушения</a:t>
            </a:r>
            <a:endParaRPr lang="ru-RU" sz="2800" dirty="0"/>
          </a:p>
        </p:txBody>
      </p:sp>
      <p:sp>
        <p:nvSpPr>
          <p:cNvPr id="3" name="Содержимое 2"/>
          <p:cNvSpPr>
            <a:spLocks noGrp="1"/>
          </p:cNvSpPr>
          <p:nvPr>
            <p:ph idx="1"/>
          </p:nvPr>
        </p:nvSpPr>
        <p:spPr>
          <a:xfrm>
            <a:off x="179512" y="1268760"/>
            <a:ext cx="8712968" cy="5400600"/>
          </a:xfrm>
        </p:spPr>
        <p:txBody>
          <a:bodyPr>
            <a:noAutofit/>
          </a:bodyPr>
          <a:lstStyle/>
          <a:p>
            <a:pPr>
              <a:buNone/>
            </a:pPr>
            <a:r>
              <a:rPr lang="ru-RU" sz="1800" dirty="0" smtClean="0"/>
              <a:t>Психические нарушения — не то же самое, что проблемы в развитии. Люди с психическими проблемами могут испытывать эмоциональные расстройства или замешательство, осложняющие их жизнь. У них свой особый и изменчивый взгляд на мир.</a:t>
            </a:r>
          </a:p>
          <a:p>
            <a:pPr lvl="0"/>
            <a:r>
              <a:rPr lang="ru-RU" sz="1800" dirty="0" smtClean="0"/>
              <a:t>Не надо думать, что люди с психическими нарушениями обязательно нуждаются в дополнительной помощи и специальном обращении.</a:t>
            </a:r>
          </a:p>
          <a:p>
            <a:pPr lvl="0"/>
            <a:r>
              <a:rPr lang="ru-RU" sz="1800" dirty="0" smtClean="0"/>
              <a:t>Обращайтесь с людьми с психическими нарушениями как с личностями. Не нужно делать преждевременных выводов на основании опыта общения с другими людьми с такой же формой инвалидности.</a:t>
            </a:r>
          </a:p>
          <a:p>
            <a:pPr lvl="0"/>
            <a:r>
              <a:rPr lang="ru-RU" sz="1800" dirty="0" smtClean="0"/>
              <a:t>Не следует думать, что люди с психическими нарушениями более других склонны к насилию. Это миф. Если вы дружелюбны, они будут чувствовать себя спокойно.</a:t>
            </a:r>
          </a:p>
          <a:p>
            <a:pPr lvl="0"/>
            <a:r>
              <a:rPr lang="ru-RU" sz="1800" dirty="0" smtClean="0"/>
              <a:t>Неверно, что люди с психическими нарушениями имеют проблемы в понимании или ниже по уровню интеллекта, чем большинство людей.</a:t>
            </a:r>
          </a:p>
          <a:p>
            <a:pPr lvl="0"/>
            <a:r>
              <a:rPr lang="ru-RU" sz="1800" dirty="0" smtClean="0"/>
              <a:t>Если человек, имеющий психические нарушения, расстроен, спросите его спокойно, что вы можете сделать, чтобы помочь ему.</a:t>
            </a:r>
          </a:p>
          <a:p>
            <a:pPr lvl="0"/>
            <a:r>
              <a:rPr lang="ru-RU" sz="1800" dirty="0" smtClean="0"/>
              <a:t>Не говорите резко с человеком, имеющим психические нарушения, даже если у вас есть для этого основания.</a:t>
            </a:r>
          </a:p>
          <a:p>
            <a:pPr>
              <a:buNone/>
            </a:pPr>
            <a:endParaRPr lang="ru-RU"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i="1" dirty="0" smtClean="0"/>
              <a:t>Правила этикета при общении с инвалидом, испытывающим затруднения в речи</a:t>
            </a:r>
            <a:endParaRPr lang="ru-RU" sz="2800" dirty="0"/>
          </a:p>
        </p:txBody>
      </p:sp>
      <p:sp>
        <p:nvSpPr>
          <p:cNvPr id="3" name="Содержимое 2"/>
          <p:cNvSpPr>
            <a:spLocks noGrp="1"/>
          </p:cNvSpPr>
          <p:nvPr>
            <p:ph idx="1"/>
          </p:nvPr>
        </p:nvSpPr>
        <p:spPr>
          <a:xfrm>
            <a:off x="179512" y="1340768"/>
            <a:ext cx="8856984" cy="4785395"/>
          </a:xfrm>
        </p:spPr>
        <p:txBody>
          <a:bodyPr>
            <a:noAutofit/>
          </a:bodyPr>
          <a:lstStyle/>
          <a:p>
            <a:pPr lvl="0"/>
            <a:r>
              <a:rPr lang="ru-RU" sz="1600" dirty="0" smtClean="0"/>
              <a:t>Не игнорируйте людей, которым трудно говорить, потому что понять их — в ваших интересах.</a:t>
            </a:r>
          </a:p>
          <a:p>
            <a:pPr lvl="0"/>
            <a:r>
              <a:rPr lang="ru-RU" sz="1600" dirty="0" smtClean="0"/>
              <a:t>Не перебивайте и не поправляйте человека, который испытывает трудности в речи. Начинайте говорить только тогда, когда убедитесь, что он уже закончил свою мысль.</a:t>
            </a:r>
          </a:p>
          <a:p>
            <a:pPr lvl="0"/>
            <a:r>
              <a:rPr lang="ru-RU" sz="1600" dirty="0" smtClean="0"/>
              <a:t>Не пытайтесь ускорить разговор. Будьте готовы к тому, что разговор с человеком с затрудненной речью займет у вас больше времени. Если вы спешите, лучше, извинившись, договориться об общении в другое время.</a:t>
            </a:r>
          </a:p>
          <a:p>
            <a:pPr lvl="0"/>
            <a:r>
              <a:rPr lang="ru-RU" sz="1600" dirty="0" smtClean="0"/>
              <a:t>Смотрите в лицо собеседнику, поддерживайте визуальный контакт. Отдайте этой беседе все ваше внимание.</a:t>
            </a:r>
          </a:p>
          <a:p>
            <a:pPr lvl="0"/>
            <a:r>
              <a:rPr lang="ru-RU" sz="1600" dirty="0" smtClean="0"/>
              <a:t>Не думайте, что затруднения в речи — показатель низкого уровня интеллекта человека.</a:t>
            </a:r>
          </a:p>
          <a:p>
            <a:pPr lvl="0"/>
            <a:r>
              <a:rPr lang="ru-RU" sz="1600" dirty="0" smtClean="0"/>
              <a:t>Старайтесь задавать вопросы, которые требуют коротких ответов или кивка.</a:t>
            </a:r>
          </a:p>
          <a:p>
            <a:pPr lvl="0"/>
            <a:r>
              <a:rPr lang="ru-RU" sz="1600" dirty="0" smtClean="0"/>
              <a:t>Не притворяйтесь, если вы не поняли, что вам сказали. Не стесняйтесь переспросить. Если вам снова не удалось понять, попросите произнести слово в более медленном темпе, возможно, по буквам.</a:t>
            </a:r>
          </a:p>
          <a:p>
            <a:pPr lvl="0"/>
            <a:r>
              <a:rPr lang="ru-RU" sz="1600" dirty="0" smtClean="0"/>
              <a:t>Не забывайте, что человеку с нарушенной речью тоже нужно высказаться. Не перебивайте его и не подавляйте. Не торопите говорящего.</a:t>
            </a:r>
          </a:p>
          <a:p>
            <a:pPr lvl="0"/>
            <a:r>
              <a:rPr lang="ru-RU" sz="1600" dirty="0" smtClean="0"/>
              <a:t>Если у вас возникают проблемы в общении, спросите, не хочет ли ваш собеседник использовать другой способ — написать, напечатать.</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Доступные аналогии</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Сорняки производит сама природа – культурное растение выращивают специально, возделывают.</a:t>
            </a:r>
          </a:p>
          <a:p>
            <a:r>
              <a:rPr lang="ru-RU" dirty="0" smtClean="0"/>
              <a:t>Сорняки растут быстро – культурное растение медленно.</a:t>
            </a:r>
          </a:p>
          <a:p>
            <a:r>
              <a:rPr lang="ru-RU" dirty="0" smtClean="0"/>
              <a:t>Сорняки растут густо, «вместе» — культура требует прореживания, чтобы каждая особь имела пространство.</a:t>
            </a:r>
          </a:p>
          <a:p>
            <a:r>
              <a:rPr lang="ru-RU" dirty="0" smtClean="0"/>
              <a:t>Сорняки стойко выносят превратности судьбы – культурные растения гибнут и чахнут без необходимых условий.</a:t>
            </a:r>
          </a:p>
          <a:p>
            <a:r>
              <a:rPr lang="ru-RU" dirty="0" smtClean="0"/>
              <a:t>Сорняки не нуждаются в уходе – культура требует постоянной заботы садовника, огородника.</a:t>
            </a:r>
          </a:p>
          <a:p>
            <a:r>
              <a:rPr lang="ru-RU" dirty="0" smtClean="0"/>
              <a:t>Сорняки захватывают территорию, уничтожая слабые растения, культурные посадки не обладают такой агрессией к «соседям».</a:t>
            </a:r>
          </a:p>
          <a:p>
            <a:r>
              <a:rPr lang="ru-RU" dirty="0" smtClean="0"/>
              <a:t>Сорняки чрезвычайно активно размножаются – выходить новые культурные растения трудно и сложно, не всегда удается, необходима помощь человека в размножении культуры.</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делать???</a:t>
            </a:r>
            <a:endParaRPr lang="ru-RU" dirty="0"/>
          </a:p>
        </p:txBody>
      </p:sp>
      <p:sp>
        <p:nvSpPr>
          <p:cNvPr id="3" name="Содержимое 2"/>
          <p:cNvSpPr>
            <a:spLocks noGrp="1"/>
          </p:cNvSpPr>
          <p:nvPr>
            <p:ph idx="1"/>
          </p:nvPr>
        </p:nvSpPr>
        <p:spPr/>
        <p:txBody>
          <a:bodyPr/>
          <a:lstStyle/>
          <a:p>
            <a:pPr algn="ctr">
              <a:buNone/>
            </a:pPr>
            <a:r>
              <a:rPr lang="ru-RU" dirty="0" smtClean="0"/>
              <a:t>Список правил достаточно велик. </a:t>
            </a:r>
          </a:p>
          <a:p>
            <a:pPr algn="ctr">
              <a:buNone/>
            </a:pPr>
            <a:r>
              <a:rPr lang="ru-RU" dirty="0" smtClean="0"/>
              <a:t>Если сомневаетесь, рассчитывайте на свой здравый смысл и способность к сочувствию. Относитесь к другому человеку, как к себе самому, точно так же его уважайте — и тогда оказание услуги в учреждении и общение будут эффективными.</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Рекомендуемая литература</a:t>
            </a:r>
            <a:endParaRPr lang="ru-RU" dirty="0"/>
          </a:p>
        </p:txBody>
      </p:sp>
      <p:sp>
        <p:nvSpPr>
          <p:cNvPr id="3" name="Содержимое 2"/>
          <p:cNvSpPr>
            <a:spLocks noGrp="1"/>
          </p:cNvSpPr>
          <p:nvPr>
            <p:ph idx="1"/>
          </p:nvPr>
        </p:nvSpPr>
        <p:spPr/>
        <p:txBody>
          <a:bodyPr/>
          <a:lstStyle/>
          <a:p>
            <a:r>
              <a:rPr lang="x-none" smtClean="0"/>
              <a:t>Этика и деонтология в практической деятельности специалистов учреждений медико-социальной экспертизы, тактика бесконфликтного поведения / Морозова Е.В., Дымочка М.А., Козлов С.И., Жукова Е.В., Сивухина М.В., под ред. Морозовой Е.В.// Методическое пособие – М.: Минтруд России. - 2013.- 144 с.</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Полезные ссылки</a:t>
            </a:r>
            <a:endParaRPr lang="ru-RU" dirty="0"/>
          </a:p>
        </p:txBody>
      </p:sp>
      <p:sp>
        <p:nvSpPr>
          <p:cNvPr id="3" name="Объект 2"/>
          <p:cNvSpPr>
            <a:spLocks noGrp="1"/>
          </p:cNvSpPr>
          <p:nvPr>
            <p:ph idx="1"/>
          </p:nvPr>
        </p:nvSpPr>
        <p:spPr/>
        <p:txBody>
          <a:bodyPr/>
          <a:lstStyle/>
          <a:p>
            <a:pPr marL="36576" indent="0">
              <a:buNone/>
            </a:pPr>
            <a:r>
              <a:rPr lang="en-US" dirty="0"/>
              <a:t>http://www.rosmintrud.ru/docs/mintrud/handicapped/108</a:t>
            </a:r>
            <a:endParaRPr lang="ru-RU" dirty="0"/>
          </a:p>
        </p:txBody>
      </p:sp>
    </p:spTree>
    <p:extLst>
      <p:ext uri="{BB962C8B-B14F-4D97-AF65-F5344CB8AC3E}">
        <p14:creationId xmlns:p14="http://schemas.microsoft.com/office/powerpoint/2010/main" val="393158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772816"/>
            <a:ext cx="7470648" cy="2592288"/>
          </a:xfrm>
        </p:spPr>
        <p:txBody>
          <a:bodyPr/>
          <a:lstStyle/>
          <a:p>
            <a:pPr algn="ctr"/>
            <a:r>
              <a:rPr lang="ru-RU" dirty="0" smtClean="0"/>
              <a:t>Спасибо </a:t>
            </a:r>
            <a:r>
              <a:rPr lang="ru-RU" smtClean="0"/>
              <a:t>за внимание!</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dirty="0" smtClean="0"/>
              <a:t>Понятие </a:t>
            </a:r>
            <a:r>
              <a:rPr lang="ru-RU" i="1" dirty="0" smtClean="0"/>
              <a:t>ЭТИКА</a:t>
            </a:r>
            <a:endParaRPr lang="ru-RU" i="1" dirty="0"/>
          </a:p>
        </p:txBody>
      </p:sp>
      <p:sp>
        <p:nvSpPr>
          <p:cNvPr id="5" name="Содержимое 4"/>
          <p:cNvSpPr>
            <a:spLocks noGrp="1"/>
          </p:cNvSpPr>
          <p:nvPr>
            <p:ph idx="1"/>
          </p:nvPr>
        </p:nvSpPr>
        <p:spPr/>
        <p:txBody>
          <a:bodyPr>
            <a:normAutofit fontScale="85000" lnSpcReduction="10000"/>
          </a:bodyPr>
          <a:lstStyle/>
          <a:p>
            <a:r>
              <a:rPr lang="ru-RU" dirty="0" smtClean="0"/>
              <a:t>Этика – учение о морали, нравственности.</a:t>
            </a:r>
          </a:p>
          <a:p>
            <a:r>
              <a:rPr lang="ru-RU" dirty="0" smtClean="0"/>
              <a:t>Этот термин «этика» впервые употребил Аристотель (384-322 до н.э.) для обозначения практической философии, которая должна дать ответ на вопрос, что мы должны делать, чтобы совершать правильные нравственные поступки.</a:t>
            </a:r>
          </a:p>
          <a:p>
            <a:r>
              <a:rPr lang="ru-RU" dirty="0" smtClean="0"/>
              <a:t>Важнейшими категориями этики являются: «добро», «зло», «справедливость», «благо», «ответственность», «долг», «совесть» и т.д.</a:t>
            </a:r>
          </a:p>
          <a:p>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Профессиональная этика</a:t>
            </a:r>
            <a:endParaRPr lang="ru-RU" dirty="0"/>
          </a:p>
        </p:txBody>
      </p:sp>
      <p:sp>
        <p:nvSpPr>
          <p:cNvPr id="3" name="Содержимое 2"/>
          <p:cNvSpPr>
            <a:spLocks noGrp="1"/>
          </p:cNvSpPr>
          <p:nvPr>
            <p:ph idx="1"/>
          </p:nvPr>
        </p:nvSpPr>
        <p:spPr/>
        <p:txBody>
          <a:bodyPr>
            <a:normAutofit fontScale="92500"/>
          </a:bodyPr>
          <a:lstStyle/>
          <a:p>
            <a:r>
              <a:rPr lang="ru-RU" b="1" i="1" dirty="0" smtClean="0"/>
              <a:t>Профессиональная этика</a:t>
            </a:r>
            <a:r>
              <a:rPr lang="ru-RU" dirty="0" smtClean="0"/>
              <a:t> – совокупность морально-этических и нравственных норм и модель поведения специалиста в соответствующей профессиональной сфере. </a:t>
            </a:r>
          </a:p>
          <a:p>
            <a:r>
              <a:rPr lang="ru-RU" dirty="0" smtClean="0"/>
              <a:t>Профессиональная (деловая) этика призвана регулировать деятельность специалиста в сфере служебных отношений, в том числе к субъектам своего труда</a:t>
            </a:r>
            <a:r>
              <a:rPr lang="x-none" smtClean="0"/>
              <a:t>.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Для чего необходима профессиональная этика?</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1. Соблюдение профессиональной этики ведет к успешному оказанию гражданам услуг, характерных для сферы деятельности учреждения, созданию и поддержанию репутации учреждения.</a:t>
            </a:r>
          </a:p>
          <a:p>
            <a:pPr>
              <a:buNone/>
            </a:pPr>
            <a:r>
              <a:rPr lang="ru-RU" dirty="0" smtClean="0"/>
              <a:t>2. Соблюдение профессиональной этики ведет к формированию положительной культуры в организации.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Требования профессиональной этики:</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добросовестность, </a:t>
            </a:r>
          </a:p>
          <a:p>
            <a:r>
              <a:rPr lang="ru-RU" dirty="0" smtClean="0"/>
              <a:t>гуманизм, </a:t>
            </a:r>
          </a:p>
          <a:p>
            <a:r>
              <a:rPr lang="ru-RU" dirty="0" smtClean="0"/>
              <a:t>беспристрастность, </a:t>
            </a:r>
          </a:p>
          <a:p>
            <a:r>
              <a:rPr lang="ru-RU" dirty="0" smtClean="0"/>
              <a:t>компетентность, </a:t>
            </a:r>
          </a:p>
          <a:p>
            <a:r>
              <a:rPr lang="ru-RU" dirty="0" smtClean="0"/>
              <a:t>нейтральность, </a:t>
            </a:r>
          </a:p>
          <a:p>
            <a:r>
              <a:rPr lang="ru-RU" dirty="0" smtClean="0"/>
              <a:t>корректность, </a:t>
            </a:r>
          </a:p>
          <a:p>
            <a:r>
              <a:rPr lang="ru-RU" dirty="0" smtClean="0"/>
              <a:t>терпимость, </a:t>
            </a:r>
          </a:p>
          <a:p>
            <a:r>
              <a:rPr lang="ru-RU" dirty="0" smtClean="0"/>
              <a:t>бесконфликтность, </a:t>
            </a:r>
          </a:p>
          <a:p>
            <a:r>
              <a:rPr lang="ru-RU" dirty="0" smtClean="0"/>
              <a:t>ответственность, </a:t>
            </a:r>
          </a:p>
          <a:p>
            <a:r>
              <a:rPr lang="ru-RU" dirty="0" smtClean="0"/>
              <a:t>порядочность,</a:t>
            </a:r>
          </a:p>
          <a:p>
            <a:r>
              <a:rPr lang="ru-RU" dirty="0" smtClean="0"/>
              <a:t>строгое соблюдение конфиденциальности.</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Рисунок 10"/>
          <p:cNvPicPr>
            <a:picLocks noChangeAspect="1" noChangeArrowheads="1"/>
          </p:cNvPicPr>
          <p:nvPr/>
        </p:nvPicPr>
        <p:blipFill>
          <a:blip r:embed="rId2" cstate="print"/>
          <a:srcRect l="18579" t="17258" r="16927" b="14330"/>
          <a:stretch>
            <a:fillRect/>
          </a:stretch>
        </p:blipFill>
        <p:spPr bwMode="auto">
          <a:xfrm>
            <a:off x="1691680" y="1268760"/>
            <a:ext cx="6067425" cy="49911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dirty="0" smtClean="0"/>
              <a:t>Философия независимой жизни</a:t>
            </a:r>
            <a:endParaRPr lang="ru-RU" dirty="0"/>
          </a:p>
        </p:txBody>
      </p:sp>
      <p:sp>
        <p:nvSpPr>
          <p:cNvPr id="4" name="Содержимое 3"/>
          <p:cNvSpPr>
            <a:spLocks noGrp="1"/>
          </p:cNvSpPr>
          <p:nvPr>
            <p:ph idx="1"/>
          </p:nvPr>
        </p:nvSpPr>
        <p:spPr>
          <a:xfrm>
            <a:off x="457200" y="1600200"/>
            <a:ext cx="8363272" cy="4525963"/>
          </a:xfrm>
        </p:spPr>
        <p:txBody>
          <a:bodyPr>
            <a:noAutofit/>
          </a:bodyPr>
          <a:lstStyle/>
          <a:p>
            <a:r>
              <a:rPr lang="ru-RU" sz="2000" dirty="0" smtClean="0"/>
              <a:t>Понятие </a:t>
            </a:r>
            <a:r>
              <a:rPr lang="ru-RU" sz="2000" b="1" dirty="0" smtClean="0"/>
              <a:t>«независимая жизнь»</a:t>
            </a:r>
            <a:r>
              <a:rPr lang="ru-RU" sz="2000" dirty="0" smtClean="0"/>
              <a:t> в концептуальном значении подразумевает два взаимосвязанных момента: </a:t>
            </a:r>
          </a:p>
          <a:p>
            <a:pPr>
              <a:buNone/>
            </a:pPr>
            <a:r>
              <a:rPr lang="ru-RU" sz="2000" dirty="0" smtClean="0"/>
              <a:t>1.Независимая жизнь – это право человека быть неотъемлемой частью жизни общества и принимать активное участие в социальных, политических и экономических процессах, иметь свободу выбора и свободу доступа к жилым и общественным зданиям, транспорту, средствам коммуникации, страхованию, труду и образованию, возможность самому определять и выбирать, принимать решения и управлять жизненными ситуациями.</a:t>
            </a:r>
          </a:p>
          <a:p>
            <a:pPr>
              <a:buNone/>
            </a:pPr>
            <a:r>
              <a:rPr lang="ru-RU" sz="2000" dirty="0" smtClean="0"/>
              <a:t>2. Независимая жизнь - это способ мышления, это психологическая ориентация личности, которая зависит от ее взаимоотношений с другими личностями, ее физическими возможностями, системой служб поддержки и окружающей средой</a:t>
            </a: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570186"/>
          </a:xfrm>
        </p:spPr>
        <p:txBody>
          <a:bodyPr>
            <a:noAutofit/>
          </a:bodyPr>
          <a:lstStyle/>
          <a:p>
            <a:r>
              <a:rPr lang="ru-RU" sz="2800" dirty="0" smtClean="0"/>
              <a:t>Общие принципы и цели независимости инвалида сформулированы в Декларации независимости инвалида</a:t>
            </a:r>
            <a:endParaRPr lang="ru-RU" sz="2800" dirty="0"/>
          </a:p>
        </p:txBody>
      </p:sp>
      <p:sp>
        <p:nvSpPr>
          <p:cNvPr id="3" name="Содержимое 2"/>
          <p:cNvSpPr>
            <a:spLocks noGrp="1"/>
          </p:cNvSpPr>
          <p:nvPr>
            <p:ph idx="1"/>
          </p:nvPr>
        </p:nvSpPr>
        <p:spPr>
          <a:xfrm>
            <a:off x="457200" y="2060848"/>
            <a:ext cx="8075240" cy="4392488"/>
          </a:xfrm>
        </p:spPr>
        <p:txBody>
          <a:bodyPr>
            <a:normAutofit fontScale="55000" lnSpcReduction="20000"/>
          </a:bodyPr>
          <a:lstStyle/>
          <a:p>
            <a:pPr lvl="3">
              <a:buNone/>
            </a:pPr>
            <a:endParaRPr lang="ru-RU" sz="1600" dirty="0" smtClean="0"/>
          </a:p>
          <a:p>
            <a:pPr lvl="0"/>
            <a:r>
              <a:rPr lang="ru-RU" sz="3800" dirty="0" smtClean="0"/>
              <a:t>Не рассматривайте мою инвалидность как проблему</a:t>
            </a:r>
          </a:p>
          <a:p>
            <a:pPr lvl="0"/>
            <a:r>
              <a:rPr lang="ru-RU" sz="3800" dirty="0" smtClean="0"/>
              <a:t>Не надо меня жалеть, я не так слаб, как кажется.  </a:t>
            </a:r>
          </a:p>
          <a:p>
            <a:pPr lvl="0"/>
            <a:r>
              <a:rPr lang="ru-RU" sz="3800" dirty="0" smtClean="0"/>
              <a:t>Не рассматривайте меня как пациента, так как я просто ваш соотечественник. </a:t>
            </a:r>
          </a:p>
          <a:p>
            <a:pPr lvl="0"/>
            <a:r>
              <a:rPr lang="ru-RU" sz="3800" dirty="0" smtClean="0"/>
              <a:t>Не старайтесь изменить меня. У вас нет на это права.  </a:t>
            </a:r>
          </a:p>
          <a:p>
            <a:pPr lvl="0"/>
            <a:r>
              <a:rPr lang="ru-RU" sz="3800" dirty="0" smtClean="0"/>
              <a:t>Не пытайтесь руководить мною. Я имею право на собственную жизнь, как любая личность.  </a:t>
            </a:r>
          </a:p>
          <a:p>
            <a:pPr lvl="0"/>
            <a:r>
              <a:rPr lang="ru-RU" sz="3800" dirty="0" smtClean="0"/>
              <a:t>Не учите быть меня покорным, смиренным и вежливым. Не делайте мне одолжения.  </a:t>
            </a:r>
          </a:p>
          <a:p>
            <a:pPr lvl="0"/>
            <a:r>
              <a:rPr lang="ru-RU" sz="3800" dirty="0" smtClean="0"/>
              <a:t>Признайте, что реальной проблемой, с которой сталкиваются инвалиды, является их социальное обесценивание и притеснение, предубежденное отношение к ним.  </a:t>
            </a:r>
          </a:p>
        </p:txBody>
      </p:sp>
    </p:spTree>
  </p:cSld>
  <p:clrMapOvr>
    <a:masterClrMapping/>
  </p:clrMapOvr>
</p:sld>
</file>

<file path=ppt/theme/theme1.xml><?xml version="1.0" encoding="utf-8"?>
<a:theme xmlns:a="http://schemas.openxmlformats.org/drawingml/2006/main" name="Техническая">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133</TotalTime>
  <Words>2537</Words>
  <Application>Microsoft Office PowerPoint</Application>
  <PresentationFormat>Экран (4:3)</PresentationFormat>
  <Paragraphs>154</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Техническая</vt:lpstr>
      <vt:lpstr>«ОРГАНИЗАЦИОННЫЕ И ПСИХОЛОГО-ПЕДАГОГИЧЕСКИЕ ОСНОВЫ ИНКЛЮЗИВНОГО ВЫСШЕГО ОБРАЗОВАНИЯ»</vt:lpstr>
      <vt:lpstr>1. Понятие «этика», философия независимой жизни, Декларация независимости инвалида </vt:lpstr>
      <vt:lpstr>Понятие ЭТИКА</vt:lpstr>
      <vt:lpstr>Профессиональная этика</vt:lpstr>
      <vt:lpstr>Для чего необходима профессиональная этика?</vt:lpstr>
      <vt:lpstr>Требования профессиональной этики:</vt:lpstr>
      <vt:lpstr>Презентация PowerPoint</vt:lpstr>
      <vt:lpstr>Философия независимой жизни</vt:lpstr>
      <vt:lpstr>Общие принципы и цели независимости инвалида сформулированы в Декларации независимости инвалида</vt:lpstr>
      <vt:lpstr>Декларация независимости инвалида</vt:lpstr>
      <vt:lpstr>2. Правила этикета при общении с инвалидами </vt:lpstr>
      <vt:lpstr>Коммуникативная компетентность </vt:lpstr>
      <vt:lpstr>Коммуникативные умения</vt:lpstr>
      <vt:lpstr>Общие правила этикета при общении с инвалидами</vt:lpstr>
      <vt:lpstr>Общие правила этикета при общении с инвалидами</vt:lpstr>
      <vt:lpstr>Общие правила этикета при общении с инвалидами</vt:lpstr>
      <vt:lpstr>Правила этикета при общении с инвалидами, имеющими нарушение зрения </vt:lpstr>
      <vt:lpstr>Правила этикета при общении с инвалидами, имеющими нарушение зрения</vt:lpstr>
      <vt:lpstr>Правила этикета при общении с инвалидами, имеющими  нарушение слуха</vt:lpstr>
      <vt:lpstr>Правила этикета при общении с инвалидами, имеющими  нарушение слуха</vt:lpstr>
      <vt:lpstr>Правила этикета при общении с инвалидами, имеющими  задержку в развитии и проблемы общения,  умственные нарушения</vt:lpstr>
      <vt:lpstr>Правила этикета пи общении с инвалидами, имеющими психические нарушения</vt:lpstr>
      <vt:lpstr>Правила этикета при общении с инвалидом, испытывающим затруднения в речи</vt:lpstr>
      <vt:lpstr>Доступные аналогии</vt:lpstr>
      <vt:lpstr>Что делать???</vt:lpstr>
      <vt:lpstr>Рекомендуемая литература</vt:lpstr>
      <vt:lpstr>Полезные ссылки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Этика общения с инвалидами и родителями детей с ОВЗ и детей-инвалидов</dc:title>
  <dc:creator>Наталия</dc:creator>
  <cp:lastModifiedBy>user0</cp:lastModifiedBy>
  <cp:revision>19</cp:revision>
  <dcterms:created xsi:type="dcterms:W3CDTF">2016-05-13T02:38:19Z</dcterms:created>
  <dcterms:modified xsi:type="dcterms:W3CDTF">2019-12-02T08:42:36Z</dcterms:modified>
</cp:coreProperties>
</file>