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308" r:id="rId3"/>
    <p:sldId id="309" r:id="rId4"/>
    <p:sldId id="258" r:id="rId5"/>
    <p:sldId id="313" r:id="rId6"/>
    <p:sldId id="314" r:id="rId7"/>
    <p:sldId id="310" r:id="rId8"/>
    <p:sldId id="311" r:id="rId9"/>
    <p:sldId id="312" r:id="rId10"/>
    <p:sldId id="315" r:id="rId11"/>
    <p:sldId id="316" r:id="rId12"/>
    <p:sldId id="317" r:id="rId13"/>
    <p:sldId id="318" r:id="rId14"/>
    <p:sldId id="281" r:id="rId15"/>
    <p:sldId id="257" r:id="rId16"/>
    <p:sldId id="260" r:id="rId17"/>
    <p:sldId id="319" r:id="rId18"/>
    <p:sldId id="320" r:id="rId19"/>
    <p:sldId id="321" r:id="rId20"/>
    <p:sldId id="322" r:id="rId21"/>
    <p:sldId id="323" r:id="rId22"/>
    <p:sldId id="324" r:id="rId2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Verdana" panose="020B060403050404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 autoAdjust="0"/>
    <p:restoredTop sz="94612" autoAdjust="0"/>
  </p:normalViewPr>
  <p:slideViewPr>
    <p:cSldViewPr snapToGrid="0">
      <p:cViewPr varScale="1">
        <p:scale>
          <a:sx n="75" d="100"/>
          <a:sy n="75" d="100"/>
        </p:scale>
        <p:origin x="1236" y="72"/>
      </p:cViewPr>
      <p:guideLst>
        <p:guide orient="horz" pos="1620"/>
        <p:guide pos="2880"/>
        <p:guide orient="horz" pos="2160"/>
      </p:guideLst>
    </p:cSldViewPr>
  </p:slideViewPr>
  <p:outlineViewPr>
    <p:cViewPr>
      <p:scale>
        <a:sx n="33" d="100"/>
        <a:sy n="33" d="100"/>
      </p:scale>
      <p:origin x="0" y="489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150 студентов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Студентов с инвалидностью</c:v>
                </c:pt>
                <c:pt idx="1">
                  <c:v>Студентов без инвалидности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61</c:v>
                </c:pt>
                <c:pt idx="1">
                  <c:v>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7545179274334466"/>
          <c:y val="0.13082913146140704"/>
          <c:w val="0.2552176024348638"/>
          <c:h val="0.2350877398531383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655105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6866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84e03dec1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84e03dec1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77514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4873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7028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60178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71819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98324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4237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9931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9904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77c4f5033f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77c4f5033f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1557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77c4f5033f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77c4f5033f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0962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77c4f5033f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77c4f5033f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0286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7765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85088c90a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85088c90a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9770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4e03dec1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84e03dec1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3030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uzminaei@mgppu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fdomgppu@gmail.com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5" Type="http://schemas.openxmlformats.org/officeDocument/2006/relationships/hyperlink" Target="mailto:kuzminaei@mgppu.ru" TargetMode="External"/><Relationship Id="rId4" Type="http://schemas.openxmlformats.org/officeDocument/2006/relationships/hyperlink" Target="https://vk.com/fdo.mgpp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02281" y="1190729"/>
            <a:ext cx="8520600" cy="315502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sz="4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Кадровое обеспечение дистанционного обучения студентов с инвалидностью в вузе</a:t>
            </a:r>
            <a:endParaRPr sz="4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86508" y="4399702"/>
            <a:ext cx="8520600" cy="1056800"/>
          </a:xfrm>
        </p:spPr>
        <p:txBody>
          <a:bodyPr/>
          <a:lstStyle/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Елена Ивановна Кузьмина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Декан факультета дистанционного обучения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ФГБОУ ВО МГППУ</a:t>
            </a:r>
          </a:p>
          <a:p>
            <a:pPr algn="r"/>
            <a:r>
              <a:rPr lang="en-US" sz="2400" dirty="0" smtClean="0">
                <a:solidFill>
                  <a:srgbClr val="7030A0"/>
                </a:solidFill>
                <a:hlinkClick r:id="rId3"/>
              </a:rPr>
              <a:t>kuzminaei@mgppu.ru</a:t>
            </a:r>
            <a:endParaRPr lang="en-US" sz="2400" dirty="0" smtClean="0">
              <a:solidFill>
                <a:srgbClr val="7030A0"/>
              </a:solidFill>
            </a:endParaRPr>
          </a:p>
          <a:p>
            <a:pPr algn="r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548680"/>
            <a:ext cx="5061248" cy="720080"/>
          </a:xfrm>
        </p:spPr>
        <p:txBody>
          <a:bodyPr>
            <a:noAutofit/>
          </a:bodyPr>
          <a:lstStyle/>
          <a:p>
            <a:pPr algn="r"/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Социальные сети</a:t>
            </a: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988839"/>
            <a:ext cx="4178590" cy="3592153"/>
          </a:xfrm>
        </p:spPr>
        <p:txBody>
          <a:bodyPr/>
          <a:lstStyle/>
          <a:p>
            <a:pPr marL="0">
              <a:buNone/>
            </a:pP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Факультет ДО работает с абитуриентами в сети Интернет: </a:t>
            </a:r>
            <a:r>
              <a:rPr lang="ru-RU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ВКонтакте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Facebook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Twitter, </a:t>
            </a:r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Instagram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Одноклассники.</a:t>
            </a:r>
          </a:p>
          <a:p>
            <a:pPr marL="0">
              <a:buNone/>
            </a:pPr>
            <a:r>
              <a:rPr lang="ru-RU" sz="2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Технические специалисты</a:t>
            </a:r>
            <a:endParaRPr lang="ru-RU" sz="20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098" name="AutoShape 2" descr="https://sun1-16.userapi.com/c840733/v840733084/4fa4f/QZnxBq1DE3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s://sun1-16.userapi.com/c840733/v840733084/4fa4f/QZnxBq1DE3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l="10989" t="13902" r="6280" b="3628"/>
          <a:stretch>
            <a:fillRect/>
          </a:stretch>
        </p:blipFill>
        <p:spPr bwMode="auto">
          <a:xfrm>
            <a:off x="4572000" y="1988840"/>
            <a:ext cx="3576397" cy="28520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548680"/>
            <a:ext cx="5061248" cy="720080"/>
          </a:xfrm>
        </p:spPr>
        <p:txBody>
          <a:bodyPr>
            <a:noAutofit/>
          </a:bodyPr>
          <a:lstStyle/>
          <a:p>
            <a:pPr algn="r"/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Разгар приемной кампании</a:t>
            </a: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988840"/>
            <a:ext cx="4114800" cy="2880320"/>
          </a:xfrm>
        </p:spPr>
        <p:txBody>
          <a:bodyPr>
            <a:normAutofit fontScale="92500" lnSpcReduction="10000"/>
          </a:bodyPr>
          <a:lstStyle/>
          <a:p>
            <a:pPr marL="0">
              <a:buNone/>
            </a:pP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Приемная комиссия сопровождает абитуриентов начиная с подачи заявления до начала учебного процесса.</a:t>
            </a:r>
          </a:p>
          <a:p>
            <a:pPr marL="0">
              <a:buNone/>
            </a:pPr>
            <a:r>
              <a:rPr lang="ru-RU" sz="2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Куратор, тех.специалист</a:t>
            </a:r>
            <a:endParaRPr lang="ru-RU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098" name="AutoShape 2" descr="https://sun1-16.userapi.com/c840733/v840733084/4fa4f/QZnxBq1DE3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s://sun1-16.userapi.com/c840733/v840733084/4fa4f/QZnxBq1DE3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2" name="Picture 2" descr="C:\Users\LazarevaVM\Desktop\Внеучебный процесс\Фото-материалы\ДОД\я на приемке.jpg"/>
          <p:cNvPicPr>
            <a:picLocks noChangeAspect="1" noChangeArrowheads="1"/>
          </p:cNvPicPr>
          <p:nvPr/>
        </p:nvPicPr>
        <p:blipFill>
          <a:blip r:embed="rId2" cstate="print"/>
          <a:srcRect t="12727" r="5909"/>
          <a:stretch>
            <a:fillRect/>
          </a:stretch>
        </p:blipFill>
        <p:spPr bwMode="auto">
          <a:xfrm>
            <a:off x="4572000" y="1988840"/>
            <a:ext cx="4140461" cy="2880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548680"/>
            <a:ext cx="5781328" cy="720080"/>
          </a:xfrm>
        </p:spPr>
        <p:txBody>
          <a:bodyPr>
            <a:noAutofit/>
          </a:bodyPr>
          <a:lstStyle/>
          <a:p>
            <a:pPr algn="r"/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Начало обучения</a:t>
            </a: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988840"/>
            <a:ext cx="4320480" cy="3528392"/>
          </a:xfrm>
        </p:spPr>
        <p:txBody>
          <a:bodyPr>
            <a:normAutofit fontScale="77500" lnSpcReduction="20000"/>
          </a:bodyPr>
          <a:lstStyle/>
          <a:p>
            <a:pPr marL="0">
              <a:buNone/>
            </a:pPr>
            <a:r>
              <a:rPr lang="ru-RU" dirty="0" smtClean="0"/>
              <a:t>	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Для студентов организованы адаптационные дисциплины: «Технологии и методики самоорганизации», «Практика межличностного общения», «Методика работы с научной литературой», «Основы информатики и специальные информационные технологии», «Психологическая безопасность и жизнестойкость личности»</a:t>
            </a:r>
          </a:p>
        </p:txBody>
      </p:sp>
      <p:sp>
        <p:nvSpPr>
          <p:cNvPr id="4098" name="AutoShape 2" descr="https://sun1-16.userapi.com/c840733/v840733084/4fa4f/QZnxBq1DE3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s://sun1-16.userapi.com/c840733/v840733084/4fa4f/QZnxBq1DE3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image2.png" descr="image.png"/>
          <p:cNvPicPr/>
          <p:nvPr/>
        </p:nvPicPr>
        <p:blipFill>
          <a:blip r:embed="rId2" cstate="print"/>
          <a:srcRect l="14591" t="7977" r="16291" b="4719"/>
          <a:stretch>
            <a:fillRect/>
          </a:stretch>
        </p:blipFill>
        <p:spPr>
          <a:xfrm>
            <a:off x="4934607" y="2493336"/>
            <a:ext cx="3960440" cy="2880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>
            <a:spLocks noGrp="1"/>
          </p:cNvSpPr>
          <p:nvPr>
            <p:ph type="title"/>
          </p:nvPr>
        </p:nvSpPr>
        <p:spPr>
          <a:xfrm>
            <a:off x="3143240" y="571480"/>
            <a:ext cx="5729270" cy="714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Процесс обучения</a:t>
            </a:r>
            <a:endParaRPr sz="3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1"/>
          </p:nvPr>
        </p:nvSpPr>
        <p:spPr>
          <a:xfrm>
            <a:off x="285720" y="2000240"/>
            <a:ext cx="857256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Обучение строится на основе современных информационно-коммуникационных технологий, используются электронные учебники, </a:t>
            </a:r>
            <a:r>
              <a:rPr lang="ru-RU" sz="18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видеолекции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проводятся </a:t>
            </a:r>
            <a:r>
              <a:rPr lang="ru-RU" sz="18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интернет-семинары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ru-RU" sz="18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интернет-конференции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и т.д.</a:t>
            </a:r>
            <a:endParaRPr dirty="0"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18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У студентов есть возможность просматривать </a:t>
            </a:r>
            <a:r>
              <a:rPr lang="ru-RU" sz="18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видеолекции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в записи, получать электронные учебные ресурсы, успешно совмещая учебу и работу.</a:t>
            </a:r>
            <a:endParaRPr dirty="0"/>
          </a:p>
          <a:p>
            <a:pPr marL="342900" marR="0" lvl="0" indent="-342900" algn="just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18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</a:t>
            </a:r>
            <a:r>
              <a:rPr lang="ru-RU" sz="1800" b="1" i="0" u="none" strike="noStrike" cap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Что необходимо иметь для подключения к </a:t>
            </a:r>
            <a:r>
              <a:rPr lang="ru-RU" sz="1800" b="1" i="0" u="none" strike="noStrike" cap="none" dirty="0" err="1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интернет-занятиям</a:t>
            </a:r>
            <a:r>
              <a:rPr lang="ru-RU" sz="1800" b="1" i="0" u="none" strike="noStrike" cap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?</a:t>
            </a:r>
            <a:endParaRPr dirty="0" smtClean="0"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lang="ru-RU" sz="1800" b="0" i="0" u="none" strike="noStrike" cap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Современный компьютер или планшет (за исключением </a:t>
            </a:r>
            <a:r>
              <a:rPr lang="en-US" sz="1800" b="0" i="0" u="none" strike="noStrike" cap="none" dirty="0" err="1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</a:t>
            </a:r>
            <a:r>
              <a:rPr lang="en-US" sz="1800" dirty="0" err="1" smtClean="0">
                <a:latin typeface="Verdana"/>
                <a:ea typeface="Verdana"/>
                <a:cs typeface="Verdana"/>
                <a:sym typeface="Verdana"/>
              </a:rPr>
              <a:t>OS</a:t>
            </a:r>
            <a:r>
              <a:rPr lang="en-US" sz="1800" b="0" i="0" u="none" strike="noStrike" cap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)</a:t>
            </a:r>
            <a:r>
              <a:rPr lang="ru-RU" sz="1800" b="0" i="0" u="none" strike="noStrike" cap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;</a:t>
            </a:r>
            <a:endParaRPr dirty="0" smtClean="0"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lang="ru-RU" sz="1800" b="0" i="0" u="none" strike="noStrike" cap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Наушники с микрофоном;</a:t>
            </a:r>
            <a:endParaRPr dirty="0" smtClean="0"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lang="ru-RU" sz="1800" b="0" i="0" u="none" strike="noStrike" cap="none" dirty="0" err="1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Веб-камера</a:t>
            </a:r>
            <a:r>
              <a:rPr lang="ru-RU" sz="1800" b="0" i="0" u="none" strike="noStrike" cap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dirty="0" smtClean="0"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38"/>
          <p:cNvPicPr preferRelativeResize="0"/>
          <p:nvPr/>
        </p:nvPicPr>
        <p:blipFill rotWithShape="1">
          <a:blip r:embed="rId3">
            <a:alphaModFix/>
          </a:blip>
          <a:srcRect l="9812" t="15728" r="29614" b="21898"/>
          <a:stretch/>
        </p:blipFill>
        <p:spPr>
          <a:xfrm>
            <a:off x="1592317" y="1281128"/>
            <a:ext cx="6441921" cy="47728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Google Shape;60;p14"/>
          <p:cNvSpPr txBox="1">
            <a:spLocks/>
          </p:cNvSpPr>
          <p:nvPr/>
        </p:nvSpPr>
        <p:spPr>
          <a:xfrm>
            <a:off x="1027522" y="385979"/>
            <a:ext cx="7804778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" sz="3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ИК </a:t>
            </a:r>
            <a:r>
              <a:rPr lang="ru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Интернет-конференция</a:t>
            </a:r>
            <a:endParaRPr lang="en-US" sz="3000" b="1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999240" y="385979"/>
            <a:ext cx="7833059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Mirapolis</a:t>
            </a:r>
            <a:endParaRPr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300905"/>
            <a:ext cx="8520600" cy="54769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Платформа для проведения </a:t>
            </a:r>
            <a:r>
              <a:rPr lang="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вебинаров (виртуальная комната)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 l="14546" t="14463" r="34554" b="28458"/>
          <a:stretch/>
        </p:blipFill>
        <p:spPr>
          <a:xfrm>
            <a:off x="2172879" y="1866510"/>
            <a:ext cx="4798243" cy="33559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>
            <a:off x="311700" y="1451790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Платформа для видеоконференций на базе </a:t>
            </a:r>
            <a:r>
              <a:rPr lang="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Google</a:t>
            </a:r>
            <a:endParaRPr sz="24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2" name="Google Shape;82;p17"/>
          <p:cNvPicPr preferRelativeResize="0"/>
          <p:nvPr/>
        </p:nvPicPr>
        <p:blipFill rotWithShape="1">
          <a:blip r:embed="rId3">
            <a:alphaModFix/>
          </a:blip>
          <a:srcRect t="7097" b="16665"/>
          <a:stretch/>
        </p:blipFill>
        <p:spPr>
          <a:xfrm>
            <a:off x="433635" y="2118109"/>
            <a:ext cx="8248452" cy="4358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Google Shape;60;p14"/>
          <p:cNvSpPr txBox="1">
            <a:spLocks noGrp="1"/>
          </p:cNvSpPr>
          <p:nvPr>
            <p:ph type="title"/>
          </p:nvPr>
        </p:nvSpPr>
        <p:spPr>
          <a:xfrm>
            <a:off x="999240" y="385979"/>
            <a:ext cx="7833059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u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Google </a:t>
            </a:r>
            <a:r>
              <a:rPr lang="ru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Meet</a:t>
            </a:r>
            <a:endParaRPr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5" name="Google Shape;125;p19"/>
          <p:cNvGraphicFramePr/>
          <p:nvPr/>
        </p:nvGraphicFramePr>
        <p:xfrm>
          <a:off x="428596" y="2000240"/>
          <a:ext cx="8229600" cy="35719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114800"/>
                <a:gridCol w="4114800"/>
              </a:tblGrid>
              <a:tr h="17859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Система автоматизированного управления учебным процессом, где у каждого </a:t>
                      </a:r>
                      <a:r>
                        <a:rPr lang="ru-RU" sz="1800" u="none" strike="noStrike" cap="none" dirty="0" smtClean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студента </a:t>
                      </a:r>
                      <a:r>
                        <a:rPr lang="ru-RU" sz="1800" u="none" strike="noStrike" cap="none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имеется свой личный кабинет;</a:t>
                      </a:r>
                      <a:endParaRPr sz="1800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 anchor="ctr"/>
                </a:tc>
              </a:tr>
              <a:tr h="17859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Единая база учебно-методических материалов: учебные пособия, хрестоматийные, тестовые и развивающие программы по изучаемым дисциплинам.</a:t>
                      </a:r>
                      <a:endParaRPr sz="18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 anchor="ctr"/>
                </a:tc>
              </a:tr>
            </a:tbl>
          </a:graphicData>
        </a:graphic>
      </p:graphicFrame>
      <p:sp>
        <p:nvSpPr>
          <p:cNvPr id="127" name="Google Shape;127;p19"/>
          <p:cNvSpPr/>
          <p:nvPr/>
        </p:nvSpPr>
        <p:spPr>
          <a:xfrm>
            <a:off x="1000100" y="2714620"/>
            <a:ext cx="3000396" cy="71438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Электронный деканат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9"/>
          <p:cNvSpPr/>
          <p:nvPr/>
        </p:nvSpPr>
        <p:spPr>
          <a:xfrm>
            <a:off x="1000100" y="4143380"/>
            <a:ext cx="3000396" cy="71438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Электронная библиотека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0"/>
          <p:cNvPicPr preferRelativeResize="0"/>
          <p:nvPr/>
        </p:nvPicPr>
        <p:blipFill rotWithShape="1">
          <a:blip r:embed="rId3">
            <a:alphaModFix/>
          </a:blip>
          <a:srcRect t="6578" b="2960"/>
          <a:stretch/>
        </p:blipFill>
        <p:spPr>
          <a:xfrm>
            <a:off x="5072066" y="2000240"/>
            <a:ext cx="3755895" cy="2735632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135" name="Google Shape;135;p20"/>
          <p:cNvSpPr/>
          <p:nvPr/>
        </p:nvSpPr>
        <p:spPr>
          <a:xfrm>
            <a:off x="5500694" y="4643446"/>
            <a:ext cx="3000396" cy="35719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Электронный деканат</a:t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6" name="Google Shape;136;p20"/>
          <p:cNvPicPr preferRelativeResize="0"/>
          <p:nvPr/>
        </p:nvPicPr>
        <p:blipFill rotWithShape="1">
          <a:blip r:embed="rId4">
            <a:alphaModFix/>
          </a:blip>
          <a:srcRect t="17610" b="3441"/>
          <a:stretch/>
        </p:blipFill>
        <p:spPr>
          <a:xfrm>
            <a:off x="285721" y="2000240"/>
            <a:ext cx="3826791" cy="2710301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137" name="Google Shape;137;p20"/>
          <p:cNvSpPr/>
          <p:nvPr/>
        </p:nvSpPr>
        <p:spPr>
          <a:xfrm>
            <a:off x="642910" y="4643446"/>
            <a:ext cx="3000396" cy="35719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Расписание</a:t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1" descr="C:\Documents and Settings\LazarevaVM\Рабочий стол\Внеучебный процесс\Фото-материалы\Занятие онлайн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5719" y="2000240"/>
            <a:ext cx="3857928" cy="2703310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144" name="Google Shape;144;p21"/>
          <p:cNvSpPr/>
          <p:nvPr/>
        </p:nvSpPr>
        <p:spPr>
          <a:xfrm>
            <a:off x="642909" y="4643445"/>
            <a:ext cx="3503421" cy="48034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Трансляции мероприятий</a:t>
            </a:r>
            <a:endParaRPr sz="18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45" name="Google Shape;145;p21" descr="C:\Documents and Settings\LazarevaVM\Рабочий стол\Внеучебный процесс\Фото-материалы\Внеуч.деят..jpg"/>
          <p:cNvPicPr preferRelativeResize="0"/>
          <p:nvPr/>
        </p:nvPicPr>
        <p:blipFill rotWithShape="1">
          <a:blip r:embed="rId4">
            <a:alphaModFix/>
          </a:blip>
          <a:srcRect l="5581" t="15789"/>
          <a:stretch/>
        </p:blipFill>
        <p:spPr>
          <a:xfrm>
            <a:off x="4929190" y="2000240"/>
            <a:ext cx="3880324" cy="2714644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146" name="Google Shape;146;p21"/>
          <p:cNvSpPr/>
          <p:nvPr/>
        </p:nvSpPr>
        <p:spPr>
          <a:xfrm>
            <a:off x="5143504" y="4643446"/>
            <a:ext cx="3429024" cy="35719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Внеучебная деятельность</a:t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772510"/>
            <a:ext cx="52972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/>
              <a:t>Социокультурные</a:t>
            </a:r>
            <a:r>
              <a:rPr lang="ru-RU" sz="2800" dirty="0" smtClean="0"/>
              <a:t> и научные мероприятия </a:t>
            </a:r>
            <a:endParaRPr lang="ru-RU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3143240" y="571480"/>
            <a:ext cx="5543560" cy="714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История факультета</a:t>
            </a:r>
            <a:endParaRPr sz="3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>
            <a:off x="285720" y="2000240"/>
            <a:ext cx="857256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18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</a:t>
            </a:r>
            <a:r>
              <a:rPr lang="ru-RU" sz="18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1997 г.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Создание университета МГППУ на базе старейшего в стране Психологического института им. Л.Г. Щукиной, основанного в 1912 г. (ПИ РАО)</a:t>
            </a:r>
            <a:endParaRPr dirty="0"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18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</a:t>
            </a:r>
            <a:r>
              <a:rPr lang="ru-RU" sz="18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2006 г.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Создан Факультет дистанционного обучения - один из первых в России, где началась подготовка </a:t>
            </a:r>
            <a:r>
              <a:rPr lang="ru-RU" sz="1800" dirty="0" smtClean="0">
                <a:latin typeface="Verdana"/>
                <a:ea typeface="Verdana"/>
                <a:cs typeface="Verdana"/>
                <a:sym typeface="Verdana"/>
              </a:rPr>
              <a:t>студентов с инвалидностью </a:t>
            </a:r>
            <a:r>
              <a:rPr lang="ru-RU" sz="1800" b="0" i="0" u="none" strike="noStrike" cap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 применением дистанционных технологий. </a:t>
            </a:r>
            <a:endParaRPr lang="ru-RU" sz="1800" b="0" i="0" u="none" strike="noStrike" cap="none" dirty="0" smtClean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-342900">
              <a:spcBef>
                <a:spcPts val="360"/>
              </a:spcBef>
              <a:buNone/>
            </a:pPr>
            <a:r>
              <a:rPr lang="ru-RU" sz="1800" dirty="0" smtClean="0">
                <a:latin typeface="Verdana"/>
                <a:ea typeface="Verdana"/>
                <a:cs typeface="Verdana"/>
                <a:sym typeface="Verdana"/>
              </a:rPr>
              <a:t>	</a:t>
            </a:r>
            <a:r>
              <a:rPr lang="ru-RU" sz="1800" b="1" dirty="0" smtClean="0">
                <a:latin typeface="Verdana"/>
                <a:ea typeface="Verdana"/>
                <a:cs typeface="Verdana"/>
                <a:sym typeface="Verdana"/>
              </a:rPr>
              <a:t>Июнь 2010 г. </a:t>
            </a:r>
            <a:r>
              <a:rPr lang="ru-RU" sz="1800" dirty="0" smtClean="0">
                <a:latin typeface="Verdana"/>
                <a:ea typeface="Verdana"/>
                <a:cs typeface="Verdana"/>
                <a:sym typeface="Verdana"/>
              </a:rPr>
              <a:t>Университет в лице Факультета был признан лучшим среди ВУЗов и учебных заведений России и получил главный приз в номинации «За лучшее решение </a:t>
            </a:r>
            <a:r>
              <a:rPr lang="ru-RU" sz="1800" dirty="0" err="1" smtClean="0">
                <a:latin typeface="Verdana"/>
                <a:ea typeface="Verdana"/>
                <a:cs typeface="Verdana"/>
                <a:sym typeface="Verdana"/>
              </a:rPr>
              <a:t>e-Learning</a:t>
            </a:r>
            <a:r>
              <a:rPr lang="ru-RU" sz="1800" dirty="0" smtClean="0">
                <a:latin typeface="Verdana"/>
                <a:ea typeface="Verdana"/>
                <a:cs typeface="Verdana"/>
                <a:sym typeface="Verdana"/>
              </a:rPr>
              <a:t> в ВУЗах и учебных центрах» на 7-й Московской международной выставке и конференции по электронному обучению «</a:t>
            </a:r>
            <a:r>
              <a:rPr lang="ru-RU" sz="1800" dirty="0" err="1" smtClean="0">
                <a:latin typeface="Verdana"/>
                <a:ea typeface="Verdana"/>
                <a:cs typeface="Verdana"/>
                <a:sym typeface="Verdana"/>
              </a:rPr>
              <a:t>ElearnExpo</a:t>
            </a:r>
            <a:r>
              <a:rPr lang="ru-RU" sz="1800" dirty="0" smtClean="0">
                <a:latin typeface="Verdana"/>
                <a:ea typeface="Verdana"/>
                <a:cs typeface="Verdana"/>
                <a:sym typeface="Verdana"/>
              </a:rPr>
              <a:t> 2010».</a:t>
            </a: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18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</a:t>
            </a:r>
            <a:endParaRPr dirty="0"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18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</a:t>
            </a:r>
            <a:endParaRPr sz="18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 txBox="1">
            <a:spLocks noGrp="1"/>
          </p:cNvSpPr>
          <p:nvPr>
            <p:ph type="title"/>
          </p:nvPr>
        </p:nvSpPr>
        <p:spPr>
          <a:xfrm>
            <a:off x="3143240" y="571480"/>
            <a:ext cx="5757874" cy="714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Выпускающая кафедра</a:t>
            </a:r>
            <a:endParaRPr sz="3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2" name="Google Shape;152;p22"/>
          <p:cNvSpPr txBox="1">
            <a:spLocks noGrp="1"/>
          </p:cNvSpPr>
          <p:nvPr>
            <p:ph type="body" idx="1"/>
          </p:nvPr>
        </p:nvSpPr>
        <p:spPr>
          <a:xfrm>
            <a:off x="230047" y="1590337"/>
            <a:ext cx="4114800" cy="4357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spcBef>
                <a:spcPts val="0"/>
              </a:spcBef>
              <a:buNone/>
            </a:pPr>
            <a:r>
              <a:rPr lang="ru-RU" sz="18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Кафедра </a:t>
            </a:r>
            <a:r>
              <a:rPr lang="ru-RU" sz="1800" b="0" i="0" u="sng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психологии и педагогики дистанционного обучения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МГППУ, заведующий кафедрой: </a:t>
            </a:r>
            <a:r>
              <a:rPr lang="ru-RU" sz="1800" b="1" i="0" u="none" strike="noStrike" cap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Одинцова Мария Антоновна</a:t>
            </a:r>
            <a:r>
              <a:rPr lang="ru-RU" sz="1800" dirty="0" smtClean="0">
                <a:latin typeface="Verdana"/>
                <a:ea typeface="Verdana"/>
                <a:cs typeface="Verdana"/>
                <a:sym typeface="Verdana"/>
              </a:rPr>
              <a:t>, кандидат психологических наук, доцент п.н., профессор кафедры психологии и педагогики дистанционного обучения факультета дистанционного обучения МГППУ. Руководитель программы магистратуры.</a:t>
            </a:r>
            <a:endParaRPr lang="ru-RU" sz="1800" dirty="0" smtClean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1800" b="0" i="0" u="none" strike="noStrike" cap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8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3" name="Google Shape;153;p22" descr="http://old.%D0%BC%D0%B3%D0%BF%D0%BF%D1%83.%D1%80%D1%84/files/participants/b3ce534f49f9267dc218370527f4ddfe.jpg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2" descr="http://old.%D0%BC%D0%B3%D0%BF%D0%BF%D1%83.%D1%80%D1%84/files/participants/b3ce534f49f9267dc218370527f4ddfe.jpg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2" descr="http://img.profi-news.ru/2015/06/25/5014.jpg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2" descr="https://img.profi-news.ru/2015/06/25/5014.jpg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Google Shape;198;p27" descr="C:\Documents and Settings\LazarevaVM\Рабочий стол\Одинцова.jpg"/>
          <p:cNvPicPr preferRelativeResize="0"/>
          <p:nvPr/>
        </p:nvPicPr>
        <p:blipFill rotWithShape="1">
          <a:blip r:embed="rId3">
            <a:alphaModFix/>
          </a:blip>
          <a:srcRect t="4816" r="13404" b="25338"/>
          <a:stretch/>
        </p:blipFill>
        <p:spPr>
          <a:xfrm>
            <a:off x="5292080" y="1988840"/>
            <a:ext cx="2880320" cy="331236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9"/>
          <p:cNvSpPr txBox="1">
            <a:spLocks noGrp="1"/>
          </p:cNvSpPr>
          <p:nvPr>
            <p:ph type="title"/>
          </p:nvPr>
        </p:nvSpPr>
        <p:spPr>
          <a:xfrm>
            <a:off x="3143240" y="500042"/>
            <a:ext cx="5757874" cy="928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0" i="0" u="none" strike="noStrike" cap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Трудоустройство</a:t>
            </a:r>
            <a:endParaRPr sz="32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3" name="Google Shape;213;p29"/>
          <p:cNvSpPr txBox="1">
            <a:spLocks noGrp="1"/>
          </p:cNvSpPr>
          <p:nvPr>
            <p:ph type="body" idx="1"/>
          </p:nvPr>
        </p:nvSpPr>
        <p:spPr>
          <a:xfrm>
            <a:off x="269953" y="1669164"/>
            <a:ext cx="4238983" cy="4572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1800" b="1" i="0" u="none" strike="noStrike" cap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Кем будут работать наши выпускники?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lang="ru-RU" sz="1800" b="0" i="0" u="none" strike="noStrike" cap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психолог 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 образовательных организациях;</a:t>
            </a:r>
            <a:endParaRPr dirty="0"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lang="ru-RU" sz="18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помощник психолога в реабилитационных и консультационных центрах;</a:t>
            </a:r>
            <a:endParaRPr dirty="0"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lang="ru-RU" sz="18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психолог-консультант, в том числе психолог-консультант </a:t>
            </a:r>
            <a:r>
              <a:rPr lang="ru-RU" sz="18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On-line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;</a:t>
            </a:r>
            <a:endParaRPr dirty="0"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lang="ru-RU" sz="18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психолог-консультант на телефоне доверия.</a:t>
            </a:r>
            <a:endParaRPr sz="18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15" name="Google Shape;215;p29" descr="C:\Documents and Settings\LazarevaVM\Рабочий стол\Внеучебный процесс\Фото-материалы\Фото\20.JPG"/>
          <p:cNvPicPr preferRelativeResize="0"/>
          <p:nvPr/>
        </p:nvPicPr>
        <p:blipFill rotWithShape="1">
          <a:blip r:embed="rId3">
            <a:alphaModFix/>
          </a:blip>
          <a:srcRect l="17319" t="37456" r="29393" b="3685"/>
          <a:stretch/>
        </p:blipFill>
        <p:spPr>
          <a:xfrm>
            <a:off x="5000628" y="2714620"/>
            <a:ext cx="3187438" cy="263533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0"/>
          <p:cNvSpPr txBox="1">
            <a:spLocks noGrp="1"/>
          </p:cNvSpPr>
          <p:nvPr>
            <p:ph type="body" idx="1"/>
          </p:nvPr>
        </p:nvSpPr>
        <p:spPr>
          <a:xfrm>
            <a:off x="285720" y="200024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1800" b="0" i="0" u="none" strike="noStrike" cap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Наши 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контакты:</a:t>
            </a:r>
            <a:endParaRPr dirty="0"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18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Адрес: ул. </a:t>
            </a:r>
            <a:r>
              <a:rPr lang="ru-RU" sz="18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Сретенка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29, </a:t>
            </a:r>
            <a:r>
              <a:rPr lang="ru-RU" sz="18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каб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308.</a:t>
            </a:r>
            <a:endParaRPr dirty="0"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18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Телефон: 8 (495) 607-12-47</a:t>
            </a:r>
            <a:endParaRPr dirty="0"/>
          </a:p>
          <a:p>
            <a:pPr marL="342900" lvl="0" indent="-342900">
              <a:spcBef>
                <a:spcPts val="360"/>
              </a:spcBef>
              <a:buNone/>
            </a:pPr>
            <a:r>
              <a:rPr lang="ru-RU" sz="18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E-mail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 </a:t>
            </a:r>
            <a:r>
              <a:rPr lang="en-US" sz="1800" u="sng" dirty="0" smtClean="0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info</a:t>
            </a:r>
            <a:r>
              <a:rPr lang="ru-RU" sz="1800" u="sng" dirty="0" smtClean="0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@</a:t>
            </a:r>
            <a:r>
              <a:rPr lang="ru-RU" sz="1800" b="0" i="0" u="sng" strike="noStrike" cap="none" dirty="0" err="1" smtClean="0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fdomgppu</a:t>
            </a:r>
            <a:r>
              <a:rPr lang="en-US" sz="1800" b="0" i="0" u="sng" strike="noStrike" cap="none" dirty="0" smtClean="0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r>
              <a:rPr lang="en-US" sz="1800" b="0" i="0" u="sng" strike="noStrike" cap="none" dirty="0" err="1" smtClean="0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</a:rPr>
              <a:t>ru</a:t>
            </a:r>
            <a:endParaRPr sz="18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18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Vk.com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 </a:t>
            </a:r>
            <a:r>
              <a:rPr lang="ru-RU" sz="1800" b="0" i="0" u="sng" strike="noStrike" cap="none" dirty="0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https://vk.com/fdo.mgppu</a:t>
            </a:r>
            <a:endParaRPr sz="18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1800" b="0" i="0" u="none" strike="noStrike" cap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Дружите с нами – скучно не </a:t>
            </a:r>
            <a:r>
              <a:rPr lang="ru-RU" sz="1800" b="0" i="0" u="none" strike="noStrike" cap="none" dirty="0" err="1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будет!☺</a:t>
            </a:r>
            <a:endParaRPr lang="ru-RU" sz="1800" b="0" i="0" u="none" strike="noStrike" cap="none" dirty="0" smtClean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ru-RU" sz="1800" dirty="0" smtClean="0"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1800" dirty="0" smtClean="0">
                <a:latin typeface="Verdana"/>
                <a:ea typeface="Verdana"/>
                <a:cs typeface="Verdana"/>
                <a:sym typeface="Verdana"/>
              </a:rPr>
              <a:t>Елена Ивановна Кузьмина</a:t>
            </a:r>
          </a:p>
          <a:p>
            <a:pPr marL="342900" marR="0" lvl="0" indent="-342900" algn="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dirty="0" smtClean="0">
                <a:latin typeface="Verdana"/>
                <a:ea typeface="Verdana"/>
                <a:cs typeface="Verdana"/>
                <a:sym typeface="Verdana"/>
                <a:hlinkClick r:id="rId5"/>
              </a:rPr>
              <a:t>kuzminaei@mgppu.ru</a:t>
            </a:r>
            <a:endParaRPr lang="en-US" sz="1800" dirty="0" smtClean="0"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ru-RU" sz="1800" dirty="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1763688" y="571480"/>
            <a:ext cx="7108822" cy="213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r"/>
            <a:r>
              <a:rPr lang="ru-RU" sz="3200" dirty="0" smtClean="0">
                <a:latin typeface="Verdana"/>
                <a:ea typeface="Verdana"/>
                <a:cs typeface="Verdana"/>
                <a:sym typeface="Verdana"/>
              </a:rPr>
              <a:t>Программа обучения  студентов с инвалидностью и ограниченными возможностями здоровья </a:t>
            </a:r>
            <a:endParaRPr sz="32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5" name="Google Shape;105;p16"/>
          <p:cNvSpPr txBox="1">
            <a:spLocks noGrp="1"/>
          </p:cNvSpPr>
          <p:nvPr>
            <p:ph type="body" idx="1"/>
          </p:nvPr>
        </p:nvSpPr>
        <p:spPr>
          <a:xfrm>
            <a:off x="285720" y="2852936"/>
            <a:ext cx="8572560" cy="3673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1800" b="1" i="0" u="none" strike="noStrike" cap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Смешанное обучение: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lang="ru-RU" sz="1800" b="0" i="0" u="none" strike="noStrike" cap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Учебный 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процесс с применением </a:t>
            </a:r>
            <a:r>
              <a:rPr lang="ru-RU" sz="1800" b="0" i="0" u="none" strike="noStrike" cap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ЭОТ и ДОТ;</a:t>
            </a: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lang="ru-RU" sz="1800" b="0" i="0" u="none" strike="noStrike" cap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Возможность 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просмотра записанных лекций и семинаров;</a:t>
            </a:r>
            <a:endParaRPr dirty="0"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lang="ru-RU" sz="18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Доступ к учебно-методическим материалам на каждый курс обучения;</a:t>
            </a:r>
            <a:endParaRPr dirty="0"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lang="ru-RU" sz="18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Интерактивная связь с преподавателями и деканатом</a:t>
            </a:r>
            <a:r>
              <a:rPr lang="ru-RU" sz="1800" b="0" i="0" u="none" strike="noStrike" cap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;</a:t>
            </a: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lang="ru-RU" sz="1800" dirty="0" smtClean="0">
                <a:latin typeface="Verdana"/>
                <a:ea typeface="Verdana"/>
                <a:cs typeface="Verdana"/>
                <a:sym typeface="Verdana"/>
              </a:rPr>
              <a:t>Индивидуальная траектория обучения;</a:t>
            </a: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lang="ru-RU" sz="1800" dirty="0" err="1" smtClean="0">
                <a:latin typeface="Verdana"/>
                <a:ea typeface="Verdana"/>
                <a:cs typeface="Verdana"/>
                <a:sym typeface="Verdana"/>
              </a:rPr>
              <a:t>Социокультурные</a:t>
            </a:r>
            <a:r>
              <a:rPr lang="ru-RU" sz="1800" dirty="0" smtClean="0">
                <a:latin typeface="Verdana"/>
                <a:ea typeface="Verdana"/>
                <a:cs typeface="Verdana"/>
                <a:sym typeface="Verdana"/>
              </a:rPr>
              <a:t> и научные мероприятия;</a:t>
            </a:r>
            <a:endParaRPr dirty="0"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lang="ru-RU" sz="1800" b="0" i="0" u="none" strike="noStrike" cap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Диплом государственного образца.</a:t>
            </a:r>
            <a:endParaRPr sz="18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0;p14"/>
          <p:cNvSpPr txBox="1">
            <a:spLocks noGrp="1"/>
          </p:cNvSpPr>
          <p:nvPr>
            <p:ph type="title"/>
          </p:nvPr>
        </p:nvSpPr>
        <p:spPr>
          <a:xfrm>
            <a:off x="1008668" y="385979"/>
            <a:ext cx="7823632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Контингент  обучающихся</a:t>
            </a:r>
            <a:endParaRPr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709449" y="1497724"/>
          <a:ext cx="7693572" cy="4950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0;p14"/>
          <p:cNvSpPr txBox="1">
            <a:spLocks noGrp="1"/>
          </p:cNvSpPr>
          <p:nvPr>
            <p:ph type="title"/>
          </p:nvPr>
        </p:nvSpPr>
        <p:spPr>
          <a:xfrm>
            <a:off x="1008668" y="385979"/>
            <a:ext cx="7823632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Штат</a:t>
            </a:r>
            <a:endParaRPr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0165" y="2254469"/>
            <a:ext cx="340535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ППС:</a:t>
            </a:r>
          </a:p>
          <a:p>
            <a:r>
              <a:rPr lang="ru-RU" sz="2400" u="sng" dirty="0" smtClean="0"/>
              <a:t>Всего – 10</a:t>
            </a:r>
          </a:p>
          <a:p>
            <a:r>
              <a:rPr lang="ru-RU" sz="2400" dirty="0" smtClean="0"/>
              <a:t>Профессор – 4</a:t>
            </a:r>
          </a:p>
          <a:p>
            <a:r>
              <a:rPr lang="ru-RU" sz="2400" dirty="0" smtClean="0"/>
              <a:t>Доцент – 3</a:t>
            </a:r>
          </a:p>
          <a:p>
            <a:r>
              <a:rPr lang="ru-RU" sz="2400" dirty="0" smtClean="0"/>
              <a:t>Старший преподаватель – 3  </a:t>
            </a:r>
          </a:p>
          <a:p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550978" y="2186151"/>
            <a:ext cx="424618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УВП:</a:t>
            </a:r>
          </a:p>
          <a:p>
            <a:r>
              <a:rPr lang="ru-RU" sz="2400" u="sng" dirty="0" smtClean="0"/>
              <a:t>Всего – 9</a:t>
            </a:r>
          </a:p>
          <a:p>
            <a:r>
              <a:rPr lang="ru-RU" sz="2400" dirty="0" smtClean="0"/>
              <a:t>Психолог – 2</a:t>
            </a:r>
          </a:p>
          <a:p>
            <a:r>
              <a:rPr lang="ru-RU" sz="2400" dirty="0" smtClean="0"/>
              <a:t>Куратор – 2</a:t>
            </a:r>
          </a:p>
          <a:p>
            <a:r>
              <a:rPr lang="ru-RU" sz="2400" dirty="0" smtClean="0"/>
              <a:t>Специалист по УВР – 3</a:t>
            </a:r>
          </a:p>
          <a:p>
            <a:r>
              <a:rPr lang="ru-RU" sz="2400" dirty="0" smtClean="0"/>
              <a:t>Техническая поддержка - 2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0;p14"/>
          <p:cNvSpPr txBox="1">
            <a:spLocks noGrp="1"/>
          </p:cNvSpPr>
          <p:nvPr>
            <p:ph type="title"/>
          </p:nvPr>
        </p:nvSpPr>
        <p:spPr>
          <a:xfrm>
            <a:off x="1008668" y="385979"/>
            <a:ext cx="7823632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Этапы работы:</a:t>
            </a:r>
            <a:endParaRPr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4855" y="1986454"/>
            <a:ext cx="756744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 smtClean="0"/>
              <a:t>Подготовительный – работа с абитуриентами (поступающими).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Обучение.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Трудоустройство.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548680"/>
            <a:ext cx="5781328" cy="720080"/>
          </a:xfrm>
        </p:spPr>
        <p:txBody>
          <a:bodyPr>
            <a:noAutofit/>
          </a:bodyPr>
          <a:lstStyle/>
          <a:p>
            <a:pPr algn="r"/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Абитуриентам - индивидуальные консультации</a:t>
            </a: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988839"/>
            <a:ext cx="4320480" cy="3923229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Факультет ежедневно принимает звонки и письма от поступающих, формирует базу абитуриентов.</a:t>
            </a:r>
          </a:p>
          <a:p>
            <a:pPr marL="0">
              <a:buNone/>
            </a:pPr>
            <a:r>
              <a:rPr lang="ru-RU" sz="2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Специалисты ФДО (опыт работы от 3-х лет).</a:t>
            </a:r>
          </a:p>
          <a:p>
            <a:pPr>
              <a:buNone/>
            </a:pP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t="16063" b="7278"/>
          <a:stretch>
            <a:fillRect/>
          </a:stretch>
        </p:blipFill>
        <p:spPr bwMode="auto">
          <a:xfrm>
            <a:off x="4934607" y="2193791"/>
            <a:ext cx="3874708" cy="2880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548680"/>
            <a:ext cx="5061248" cy="720080"/>
          </a:xfrm>
        </p:spPr>
        <p:txBody>
          <a:bodyPr>
            <a:noAutofit/>
          </a:bodyPr>
          <a:lstStyle/>
          <a:p>
            <a:pPr algn="r"/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Дни открытых дверей </a:t>
            </a: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988839"/>
            <a:ext cx="4114800" cy="3655215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Деканат открыт для общения с поступающими каждую среду и пятницу.</a:t>
            </a:r>
          </a:p>
          <a:p>
            <a:pPr marL="0">
              <a:buNone/>
            </a:pPr>
            <a:r>
              <a:rPr lang="ru-RU" sz="2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Декан, заведующая кафедрой, куратор, психолог.</a:t>
            </a:r>
            <a:endParaRPr lang="ru-RU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 descr="C:\Users\LazarevaVM\Desktop\Внеучебный процесс\Фото-материалы\Фото\ДОД - 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88840"/>
            <a:ext cx="3744416" cy="29523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548680"/>
            <a:ext cx="5061248" cy="720080"/>
          </a:xfrm>
        </p:spPr>
        <p:txBody>
          <a:bodyPr>
            <a:noAutofit/>
          </a:bodyPr>
          <a:lstStyle/>
          <a:p>
            <a:pPr algn="r"/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Подготовительная программа</a:t>
            </a: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988840"/>
            <a:ext cx="4114800" cy="2880320"/>
          </a:xfrm>
        </p:spPr>
        <p:txBody>
          <a:bodyPr/>
          <a:lstStyle/>
          <a:p>
            <a:pPr marL="0">
              <a:buNone/>
            </a:pP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На факультете реализуется бесплатная подготовительная программа для абитуриентов.</a:t>
            </a:r>
          </a:p>
          <a:p>
            <a:pPr marL="0">
              <a:buNone/>
            </a:pPr>
            <a:r>
              <a:rPr lang="ru-RU" sz="2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Психолог, куратор, студенты старших курсов.</a:t>
            </a:r>
            <a:endParaRPr lang="ru-RU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0962" t="17490" r="10473" b="7143"/>
          <a:stretch>
            <a:fillRect/>
          </a:stretch>
        </p:blipFill>
        <p:spPr bwMode="auto">
          <a:xfrm>
            <a:off x="4572000" y="1988840"/>
            <a:ext cx="3600400" cy="28803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10827</TotalTime>
  <Words>365</Words>
  <Application>Microsoft Office PowerPoint</Application>
  <PresentationFormat>Экран (4:3)</PresentationFormat>
  <Paragraphs>109</Paragraphs>
  <Slides>22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Calibri</vt:lpstr>
      <vt:lpstr>Noto Sans Symbols</vt:lpstr>
      <vt:lpstr>Arial</vt:lpstr>
      <vt:lpstr>Verdana</vt:lpstr>
      <vt:lpstr>Simple Light</vt:lpstr>
      <vt:lpstr>Кадровое обеспечение дистанционного обучения студентов с инвалидностью в вузе</vt:lpstr>
      <vt:lpstr>История факультета</vt:lpstr>
      <vt:lpstr>Программа обучения  студентов с инвалидностью и ограниченными возможностями здоровья </vt:lpstr>
      <vt:lpstr>Контингент  обучающихся</vt:lpstr>
      <vt:lpstr>Штат</vt:lpstr>
      <vt:lpstr>Этапы работы:</vt:lpstr>
      <vt:lpstr>Абитуриентам - индивидуальные консультации</vt:lpstr>
      <vt:lpstr>Дни открытых дверей </vt:lpstr>
      <vt:lpstr>Подготовительная программа</vt:lpstr>
      <vt:lpstr>Социальные сети</vt:lpstr>
      <vt:lpstr>Разгар приемной кампании</vt:lpstr>
      <vt:lpstr>Начало обучения</vt:lpstr>
      <vt:lpstr>Процесс обучения</vt:lpstr>
      <vt:lpstr>Презентация PowerPoint</vt:lpstr>
      <vt:lpstr>Mirapolis</vt:lpstr>
      <vt:lpstr>Google Meet</vt:lpstr>
      <vt:lpstr>Презентация PowerPoint</vt:lpstr>
      <vt:lpstr>Презентация PowerPoint</vt:lpstr>
      <vt:lpstr>Презентация PowerPoint</vt:lpstr>
      <vt:lpstr>Выпускающая кафедра</vt:lpstr>
      <vt:lpstr>Трудоустройство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Большущая презентация для ААМ</dc:title>
  <dc:creator>Сергей Денисов</dc:creator>
  <cp:lastModifiedBy>Елена</cp:lastModifiedBy>
  <cp:revision>121</cp:revision>
  <dcterms:modified xsi:type="dcterms:W3CDTF">2020-05-23T12:16:28Z</dcterms:modified>
</cp:coreProperties>
</file>