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95" r:id="rId4"/>
    <p:sldId id="297" r:id="rId5"/>
    <p:sldId id="298" r:id="rId6"/>
    <p:sldId id="305" r:id="rId7"/>
    <p:sldId id="302" r:id="rId8"/>
    <p:sldId id="300" r:id="rId9"/>
    <p:sldId id="301" r:id="rId10"/>
    <p:sldId id="304" r:id="rId11"/>
    <p:sldId id="299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3" r:id="rId30"/>
    <p:sldId id="263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3385">
          <p15:clr>
            <a:srgbClr val="A4A3A4"/>
          </p15:clr>
        </p15:guide>
        <p15:guide id="4" pos="2290">
          <p15:clr>
            <a:srgbClr val="A4A3A4"/>
          </p15:clr>
        </p15:guide>
        <p15:guide id="5" pos="90">
          <p15:clr>
            <a:srgbClr val="A4A3A4"/>
          </p15:clr>
        </p15:guide>
        <p15:guide id="6" pos="862">
          <p15:clr>
            <a:srgbClr val="A4A3A4"/>
          </p15:clr>
        </p15:guide>
        <p15:guide id="7" pos="4014">
          <p15:clr>
            <a:srgbClr val="A4A3A4"/>
          </p15:clr>
        </p15:guide>
        <p15:guide id="8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orient="horz" pos="913"/>
        <p:guide orient="horz" pos="3385"/>
        <p:guide pos="2290"/>
        <p:guide pos="90"/>
        <p:guide pos="862"/>
        <p:guide pos="4014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85B2-AADD-4495-80A6-22B1208BC17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C5A2-2C4C-410A-AF04-04C473FDB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0885-AEFF-4101-8590-007C967AA491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6EA-F650-4F29-A2FE-01FE7C1D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8E16-E47F-41DE-B282-B3A4CF53C50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6003-E408-4710-96E4-212FCC90D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E48B-CF3E-4B30-8B01-0FC2EAB2978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39E4-D0B6-40C9-9A6A-087AB04ED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11F9-6356-4389-BCAD-25A106923EF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DE18-3705-4519-94FF-6C24667DD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C032-C1F6-4962-AFEE-2C2418CDD17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18CC-9A10-4667-BF03-AC39D1477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DC79-C6B3-40F4-81AB-62CD7FE18DA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E1B7-C46E-40CE-B05C-F8F96B6E6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DF14-23F1-4367-A86D-B4554A19CAC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3ACC-B90F-49B3-BADD-4278E0F65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1160-4615-40F2-BB4D-C172D712E7B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FD33-0134-457C-8246-BEE3CE5C7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5A45-095B-4AC9-9546-610DD706D6C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06A7-09DB-4DF3-91C3-2AEAD7ED0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367D-D270-411F-8390-CD9218C010DD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A1FA-66FE-47FC-8F8D-60C2509E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7955F-D446-4F31-83AA-F0FF97B8B94D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91BDA1-CF65-49DC-AEDF-8137F9EC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-20638" y="4675188"/>
            <a:ext cx="9164638" cy="2182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-20638" y="1989138"/>
            <a:ext cx="9164638" cy="2690812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909638" y="2549525"/>
            <a:ext cx="72882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Проблемы и опыт кадрового обеспечения региональной системы инклюзивного профессионального образования </a:t>
            </a:r>
            <a:br>
              <a:rPr lang="ru-RU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(на материале Ленинградской области)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957263" y="5237163"/>
            <a:ext cx="724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КОБРИНА ЛАРИСА МИХАЙЛОВНА</a:t>
            </a:r>
            <a:endParaRPr lang="ru-RU">
              <a:latin typeface="Calibri" pitchFamily="34" charset="0"/>
            </a:endParaRPr>
          </a:p>
          <a:p>
            <a:pPr algn="r"/>
            <a:r>
              <a:rPr lang="ru-RU">
                <a:latin typeface="Calibri" pitchFamily="34" charset="0"/>
              </a:rPr>
              <a:t>проректор по научной работе ЛГУ им. А.С. Пушкина, д.пед.наук, проф.</a:t>
            </a:r>
          </a:p>
        </p:txBody>
      </p:sp>
      <p:pic>
        <p:nvPicPr>
          <p:cNvPr id="13317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550863"/>
            <a:ext cx="28924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 flipV="1">
            <a:off x="628650" y="322263"/>
            <a:ext cx="7886700" cy="42862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628650" y="479425"/>
            <a:ext cx="7886700" cy="56975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4" name="Picture 4" descr="6dvOnq9814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76238"/>
            <a:ext cx="7715250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2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28650" y="581025"/>
            <a:ext cx="7886700" cy="5595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4" name="Picture 4" descr="q6Pi-lhlT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533400"/>
            <a:ext cx="78676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81113"/>
            <a:ext cx="7620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58750"/>
            <a:ext cx="7189788" cy="632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388938"/>
            <a:ext cx="7916862" cy="5815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419100"/>
            <a:ext cx="7800975" cy="588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5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55600"/>
            <a:ext cx="7827962" cy="579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252413"/>
            <a:ext cx="7802562" cy="596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368300"/>
            <a:ext cx="7851775" cy="578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6875"/>
            <a:ext cx="7921625" cy="582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aNHebgcVT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64638" cy="3429000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0" y="3429000"/>
            <a:ext cx="9164638" cy="3429000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-12700" y="3725863"/>
            <a:ext cx="9156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Государственный институт экономики, финансов, </a:t>
            </a:r>
            <a:b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</a:b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права и технологий (ГИЭФПТ) </a:t>
            </a:r>
          </a:p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13  Инвалидов и лиц с ОВЗ</a:t>
            </a:r>
          </a:p>
          <a:p>
            <a:pPr algn="ctr">
              <a:lnSpc>
                <a:spcPct val="150000"/>
              </a:lnSpc>
            </a:pPr>
            <a:endParaRPr lang="ru-RU" sz="2400" b="1">
              <a:solidFill>
                <a:schemeClr val="bg1"/>
              </a:solidFill>
              <a:latin typeface="HelveticaNeueCyr"/>
              <a:cs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7938" y="1020763"/>
            <a:ext cx="91567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Ленинградский государственный университет  </a:t>
            </a:r>
            <a:b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</a:b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им. А.С. Пушкина</a:t>
            </a:r>
          </a:p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27 инвалидов и лиц с ОВЗ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846138" y="1489075"/>
            <a:ext cx="77930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Бокситогорский институт (филиал)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ГАОУ ВО ЛО «ЛГУ имени А.С. Пушкина» - 5 студента с ОВЗ и инвалидностью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Выборгский институт (филиал)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ГАОУ ВО ЛО «ЛГУ имени А.С. Пушкина» - 10 студентов с ОВЗ и инвалидностью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Кингисеппский филиал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ГАОУ ВО ЛО «ЛГУ имени А.С. Пушкина» - 2 студента с ОВЗ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Лужский институт (филиал)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ГАОУ ВО ЛО «ЛГУ имени А.С. Пушкина» - 5 студентов с ОВЗ. </a:t>
            </a:r>
          </a:p>
        </p:txBody>
      </p:sp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363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365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2700"/>
          <a:ext cx="9144000" cy="7015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6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Полное наименование организации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Количество студентов-инвалидов и ЛОВЗ принятых на обучение 2019/2020 учебный 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Диагноз (по каждому ребенку)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Профессии (специальность) на которые был принят ребенок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Бегуницкий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агротехнологический техникум"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30 человек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инвалид детства/сахарный диабет - 2 чел., инвалид детства + ОВЗ F 70  - 4 чел., ОВЗ F 70  - 9 чел., ОВЗ F 70  - 15 чел.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35.02.07 "Механизация сельского хозяйства", 35.01.23 "Хозяйка (ин) усадьбы, 16675 "Повар", 18511 "Слесарь по ремонту автомобилей"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2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ГБПОУЛО "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Беседский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сельскохозяйственный техникум"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2 студента-инвалида и 1-ин ЛОВЗ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2 студента-инвалида:</a:t>
                      </a:r>
                      <a:b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1. группа инвалидности – категория «ребенок-инвалид» (операция на кишечнике –Триада 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Куррарино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);</a:t>
                      </a:r>
                      <a:b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2.  группа инвалидности – 3-я, причина инвалидности – общее заболевание.</a:t>
                      </a:r>
                      <a:b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     1 студент с ограниченными возможностями здоровья: </a:t>
                      </a:r>
                      <a:b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Заболевание - сахарный диабет и бронхиальная астма.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36.02.01 Ветеринария, 35.02.06 Технология производства и переработки сельскохозяйственной продукции, 36.02.02 Зоотехния. 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Волховский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алюминиевый колледж"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30 человек  детей с ОВЗ , 2 инвалида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Умстаенная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отсталость  УО-1-30 человек (группы ОВЗ),1 человек ЦДП и эпилепсия,1 человек 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слабовиящий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19.01.17- "Повар"-15 человек,23.01.03 " Слесарь по ремонту автомобиле1" 15 человек" ..ДЦП и эпилепсия 1 человек "Повар", 1человек слабовидящий" Повар"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4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ГБПОУ ЛО"Волховский политехнический техникум"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Волховский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колледж транспортного строительства"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1- инвалид с детства:  третья группа по слуху                                                                                    2- категория "ребенок- инвалид"                                                                  3- 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категоря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 " ребенок инвалид"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1- специальность Операционная деятельность в логистике                                2- профессия Мастер по ремонту и обслуживанию автомобилей                                               3- профессия Мастер по ремонту и обслуживанию автомобилей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6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ГБПОУ ЛО "Всеволожский агропромышленный техникум"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Ребенок-инвалид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Электрификация и автоматизация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7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ГАПОУ ЛО ВПК "Александровский"</a:t>
                      </a:r>
                      <a:endParaRPr lang="ru-RU" sz="105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диабет, расщелина неба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Технология продукции </a:t>
                      </a:r>
                      <a:r>
                        <a:rPr lang="ru-RU" sz="1050" u="none" strike="noStrike" dirty="0" err="1">
                          <a:effectLst/>
                          <a:latin typeface="HelveticaNeueCyr" panose="02000503040000020004" pitchFamily="50" charset="-52"/>
                        </a:rPr>
                        <a:t>общ.питания</a:t>
                      </a:r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, строительство зданий и сооружений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8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ГАПОУ ЛО "Выборгский техникум агропромышленного и лесного комплекса"</a:t>
                      </a:r>
                      <a:endParaRPr lang="ru-RU" sz="105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HelveticaNeueCyr" panose="02000503040000020004" pitchFamily="50" charset="-52"/>
                        </a:rPr>
                        <a:t>ребенок-инвалид 1 группа</a:t>
                      </a:r>
                      <a:endParaRPr lang="ru-RU" sz="105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HelveticaNeueCyr" panose="02000503040000020004" pitchFamily="50" charset="-52"/>
                        </a:rPr>
                        <a:t>35.01.09 Мастер растениеводства</a:t>
                      </a:r>
                      <a:endParaRPr lang="ru-RU" sz="105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18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Полное наименование организации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Количество студентов-инвалидов и ЛОВЗ принятых на обучение 2019/2020 учебный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Диагноз (по каждому ребенку)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Профессии (специальность) на которые был принят ребенок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9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"Политехнический колледж" города Светогорска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Ребенок-инвалид ( сколиоз 3 степени)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Коммерция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10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"Гатчинский педагогический колледж им. 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К.Д.Ушинского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ребенок-инвалид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09.02.05 "Прикладная информатика (по отраслям)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11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ГБПОУ ЛО "Кингисеппский колледж технологии и сервиса" 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ребёнок-инвалид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3 чел.- 38.02.03 Операционная деятельность в логистике;</a:t>
                      </a:r>
                      <a:b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 чел.- 43.01.09 Повар, кондитер</a:t>
                      </a:r>
                      <a:b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 чел.- 40.02.01 Право и организация социального обеспечения;</a:t>
                      </a:r>
                      <a:b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 чел.- 15.02.07 Автоматизация технологических процессов и производств;</a:t>
                      </a:r>
                      <a:b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 чел. - профподготовка по профессии "Слесарь"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4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12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ГАПОУ ЛО "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Киришский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политехнический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1. (Общее заболевание, категория «Ребенок-инвалид»)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2.  (Общее заболевание, категория «Ребенок-инвалид»)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3. (Общее заболевание категория «Ребенок-инвалид»)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4.  (Нарушение функций системы крови и иммунной системы)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5. (Нарушение функций нижних конечностей)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6.  (Нарушение функций нижних конечностей)</a:t>
                      </a:r>
                      <a:b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</a:b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1. Мастер по ремонту строительных машин 2. Повар-кондитер 3. Мастер по обработке цифровой информации 4. Монтаж и техническая эксплуатация 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элекрического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и электромеханического оборудования 5. Повар-кондитер 6.Мастер по обработке цифровой информации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13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ГБПО ЛО "Техникум водного транспорта"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14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ГАПОУ ЛО "Кировский политехнический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Экзостозная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болезнь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Сетевое и системное администрирование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4568" marR="4568" marT="456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5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2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Полное наименование организации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Количество студентов-инвалидов и ЛОВЗ принятых на обучение 2019/2020 учебный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Диагноз (по каждому ребенку)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NeueCyr" panose="02000503040000020004" pitchFamily="50" charset="-52"/>
                        </a:rPr>
                        <a:t>Профессии (специальность) на которые был принят ребенок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15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ГБПОУ ЛО "Лодейнопольский техникум промышленных технологий"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16 чел.: 4 чел. имеют инвалидность, 12 человек имеют ограниченные возможности здоровья 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12 обучающихся имеют ментальные нарушения (задержка психического развития, тотальное недоразвитие психических функций), 4 человека, имеющие инвалидность,   относятся к категории "Ребенок-инвалид". 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 человек, имеющий инвалидность,  принят на обучение в группу по профессии "Повар, кондитер" (имеет заболевание "Сахарный диабет"). 15 обучающихся обучаются в группе профессиональной подготовки по профессии "Повар" для обучающихся с ограниченными возможностями здоровья.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16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ГАПОУ ЛО "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Лужский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агропромышленный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15-ОВЗ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Штукатур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17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ГБПОУ ЛО "Подпорожский политехнический техникум"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1- слабослышащий                                                                         1- эпилепсия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2чел- 09.02.06 "Сетевое и системное администрирование"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18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 ЛО "Мичуринский многопрофильный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13 ЛОВЗ, из них 4 инвалида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ментальные нарушения(в справке об инвалидности - ребенок-инвалид)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повар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19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ГАПОУ ЛО "Приозерский политехнический колледж"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сахарный диабет , ребенок-инвалид                         несовершенный осто генез 4 типа, инвалидность с детства 2 группа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Автоматизация технологических процессов и производств                                       Сетевое и системное администрирование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20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Сланцевский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индустриальный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ДЦП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38.02.01 Экономика и бухгалтерский учет (по отраслям) - на договорной основе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21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ГА ПОУ ЛО "Сосновоборский политехнический колледж"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сахарный диабет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23.02.03 Техническое обслуживание и ремонт автомобильного транспорта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22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ГАПОУ ЛО "Тихвинский промышленно-технологический техникум им. Е.И. Лебедева"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Эпилепсия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мастер столярно-плотничных, паркетных и стекольных работ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23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ГАПОУ ЛО "Борский агропромышленный техникум"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Ребёнок-инвалид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Повар - 3, Слесарь-ремонтник - 1, Слесарь по ремонту а/м - 1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24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ГБПОУ ЛО "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Тосненский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политехнический техникум"</a:t>
                      </a:r>
                      <a:endParaRPr lang="ru-RU" sz="1000" b="1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профессиональное обучение - 30 человек (ЛОВЗ)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нарушение интеллекта и 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задержа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психического развития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ОКПР 13450 Маляр </a:t>
                      </a:r>
                      <a:r>
                        <a:rPr lang="ru-RU" sz="1000" u="none" strike="noStrike" dirty="0" err="1">
                          <a:effectLst/>
                          <a:latin typeface="HelveticaNeueCyr" panose="02000503040000020004" pitchFamily="50" charset="-52"/>
                        </a:rPr>
                        <a:t>строиительный</a:t>
                      </a:r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 - 15 ОКПР 16675 Повар - 15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25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ГБПОУ ЛО "Лисинский лесной колледж"</a:t>
                      </a:r>
                      <a:endParaRPr lang="ru-RU" sz="1000" b="1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HelveticaNeueCyr" panose="02000503040000020004" pitchFamily="50" charset="-52"/>
                        </a:rPr>
                        <a:t>ребенок-инвалид по зрению</a:t>
                      </a:r>
                      <a:endParaRPr lang="ru-RU" sz="1000" b="0" i="0" u="none" strike="noStrike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HelveticaNeueCyr" panose="02000503040000020004" pitchFamily="50" charset="-52"/>
                        </a:rPr>
                        <a:t>Лесное и лесопарковое хозяйство</a:t>
                      </a:r>
                      <a:endParaRPr lang="ru-RU" sz="1000" b="0" i="0" u="none" strike="noStrike" dirty="0">
                        <a:effectLst/>
                        <a:latin typeface="HelveticaNeueCyr" panose="02000503040000020004" pitchFamily="50" charset="-52"/>
                      </a:endParaRPr>
                    </a:p>
                  </a:txBody>
                  <a:tcPr marL="5136" marR="5136" marT="513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460500"/>
          <a:ext cx="8858250" cy="3937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Учебный год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Форма обучения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Магистерские </a:t>
                      </a: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программы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Профили </a:t>
                      </a:r>
                      <a:r>
                        <a:rPr lang="ru-RU" sz="1400" dirty="0" err="1">
                          <a:effectLst/>
                          <a:latin typeface="HelveticaNeueCyr" panose="02000503040000020004" pitchFamily="50" charset="-52"/>
                        </a:rPr>
                        <a:t>бакалавриата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7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2017-2018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очная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-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Специальная психология - 21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заочная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Социальная работа - 14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Педагогика интегрированного обучения - 16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Логопедия – 128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Специальная психология  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15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Логопедия,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Дошкольная дефектология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22 чел.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79" name="Прямоугольник 5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9480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Прямоугольник 8"/>
          <p:cNvSpPr>
            <a:spLocks noChangeArrowheads="1"/>
          </p:cNvSpPr>
          <p:nvPr/>
        </p:nvSpPr>
        <p:spPr bwMode="auto">
          <a:xfrm>
            <a:off x="3635375" y="306388"/>
            <a:ext cx="536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ПОДГОТОВЛЕНО:</a:t>
            </a:r>
            <a:endParaRPr lang="ru-RU" b="1">
              <a:solidFill>
                <a:schemeClr val="bg1"/>
              </a:solidFill>
              <a:latin typeface="HelveticaNeueCy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449388"/>
          <a:ext cx="8858250" cy="39243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Учебный год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Форма обучения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Магистерские </a:t>
                      </a: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программы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Профили </a:t>
                      </a:r>
                      <a:r>
                        <a:rPr lang="ru-RU" sz="1400" dirty="0" err="1">
                          <a:effectLst/>
                          <a:latin typeface="HelveticaNeueCyr" panose="02000503040000020004" pitchFamily="50" charset="-52"/>
                        </a:rPr>
                        <a:t>бакалавриата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2018-2019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очная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Проектирование и моделирование в логопедии - 3 чел.,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Теория и технология инклюзивного обучения - 4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Логопедия – 30 чел.,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Специальная психология - 3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заочная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Педагогика интегрированного обучения - 16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Логопедия – 189 чел. 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Дошкольная дефектология - 23 чел.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2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03" name="Прямоугольник 5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0504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Прямоугольник 8"/>
          <p:cNvSpPr>
            <a:spLocks noChangeArrowheads="1"/>
          </p:cNvSpPr>
          <p:nvPr/>
        </p:nvSpPr>
        <p:spPr bwMode="auto">
          <a:xfrm>
            <a:off x="3635375" y="306388"/>
            <a:ext cx="536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ПОДГОТОВЛЕНО:</a:t>
            </a:r>
            <a:endParaRPr lang="ru-RU" b="1">
              <a:solidFill>
                <a:schemeClr val="bg1"/>
              </a:solidFill>
              <a:latin typeface="HelveticaNeueCy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449388"/>
          <a:ext cx="8858250" cy="39243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4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Учебный год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Форма обучения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Магистерские </a:t>
                      </a: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программы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NeueCyr" panose="02000503040000020004" pitchFamily="50" charset="-52"/>
                        </a:rPr>
                        <a:t>Профили </a:t>
                      </a:r>
                      <a:r>
                        <a:rPr lang="ru-RU" sz="1400" dirty="0" err="1">
                          <a:effectLst/>
                          <a:latin typeface="HelveticaNeueCyr" panose="02000503040000020004" pitchFamily="50" charset="-52"/>
                        </a:rPr>
                        <a:t>бакалавриата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8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2019-2020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очная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Проектирование и моделирование в логопедии – 6 чел.,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Теория и технология инклюзивного образования - 5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Логопедия – 29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заочная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Проектирование и моделирование в логопедии – 5 чел.,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Теория и технология инклюзивного образования  - 15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Логопедия,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Дошкольная дефектология - 19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Олигофренопедагогика – 20 чел.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1527" name="Прямоугольник 5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1528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Прямоугольник 8"/>
          <p:cNvSpPr>
            <a:spLocks noChangeArrowheads="1"/>
          </p:cNvSpPr>
          <p:nvPr/>
        </p:nvSpPr>
        <p:spPr bwMode="auto">
          <a:xfrm>
            <a:off x="3635375" y="306388"/>
            <a:ext cx="536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ПОДГОТОВЛЕНО:</a:t>
            </a:r>
            <a:endParaRPr lang="ru-RU" b="1">
              <a:solidFill>
                <a:schemeClr val="bg1"/>
              </a:solidFill>
              <a:latin typeface="HelveticaNeueCy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2531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3635375" y="306388"/>
            <a:ext cx="536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HelveticaNeueCyr"/>
                <a:cs typeface="Times New Roman" pitchFamily="18" charset="0"/>
              </a:rPr>
              <a:t>ПРОДОЛЖАЮТ ОБУЧЕНИЕ:</a:t>
            </a:r>
            <a:endParaRPr lang="ru-RU" b="1">
              <a:solidFill>
                <a:schemeClr val="bg1"/>
              </a:solidFill>
              <a:latin typeface="HelveticaNeue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285875"/>
          <a:ext cx="8858250" cy="44862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Учебный год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Форма обучения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Магистры.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Магистерские программы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Бакалавриат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Профили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14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2019-2020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очная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Комплексная реабилитация лиц с аутизмом – 4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Логопедическая работа в системе образования и здравоохранения – 6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2, 3 курсы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Логопедия – 74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1 курс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Направление Специальное (дефектологическое) образование – 65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заочная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Комплексная реабилитация лиц с аутизмом – 17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Логопедическая работа в системе образования и здравоохранения – 44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2, 3, 4 курсы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Логопедия – 231 чел + Филиалы Ленинградской области – 75 чел,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Олигофренопедагогика -39 чел.,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NeueCyr" panose="02000503040000020004" pitchFamily="50" charset="-52"/>
                        </a:rPr>
                        <a:t>Специальная психология – 39 чел.</a:t>
                      </a:r>
                      <a:endParaRPr lang="ru-RU" sz="140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1 курс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NeueCyr" panose="02000503040000020004" pitchFamily="50" charset="-52"/>
                        </a:rPr>
                        <a:t>Направление Специальное (дефектологическое) образование – 207 чел.</a:t>
                      </a:r>
                      <a:endParaRPr lang="ru-RU" sz="1400" dirty="0">
                        <a:effectLst/>
                        <a:latin typeface="HelveticaNeueCyr" panose="02000503040000020004" pitchFamily="50" charset="-52"/>
                        <a:ea typeface="Times New Roman" panose="02020603050405020304" pitchFamily="18" charset="0"/>
                      </a:endParaRPr>
                    </a:p>
                  </a:txBody>
                  <a:tcPr marL="60383" marR="603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3555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/>
          <p:cNvPicPr>
            <a:picLocks noChangeAspect="1"/>
          </p:cNvPicPr>
          <p:nvPr/>
        </p:nvPicPr>
        <p:blipFill>
          <a:blip r:embed="rId4"/>
          <a:srcRect l="31110"/>
          <a:stretch>
            <a:fillRect/>
          </a:stretch>
        </p:blipFill>
        <p:spPr bwMode="auto">
          <a:xfrm>
            <a:off x="4572000" y="1273175"/>
            <a:ext cx="45926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10"/>
          <p:cNvSpPr>
            <a:spLocks noChangeArrowheads="1"/>
          </p:cNvSpPr>
          <p:nvPr/>
        </p:nvSpPr>
        <p:spPr bwMode="auto">
          <a:xfrm>
            <a:off x="153988" y="1290638"/>
            <a:ext cx="4429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HelveticaNeueCyr"/>
                <a:cs typeface="Times New Roman" pitchFamily="18" charset="0"/>
              </a:rPr>
              <a:t>Приведены в соответствие с требованиями и с особенностями развития студентов  специальные условия обучения и образовательная среда.</a:t>
            </a:r>
          </a:p>
          <a:p>
            <a:endParaRPr lang="ru-RU" sz="2000">
              <a:latin typeface="HelveticaNeueCyr"/>
              <a:cs typeface="Times New Roman" pitchFamily="18" charset="0"/>
            </a:endParaRPr>
          </a:p>
          <a:p>
            <a:r>
              <a:rPr lang="ru-RU" sz="2000">
                <a:latin typeface="HelveticaNeueCyr"/>
                <a:cs typeface="Times New Roman" pitchFamily="18" charset="0"/>
              </a:rPr>
              <a:t>Утвержден перечень специальностей и направлений, доступных  для освоения   студентами с овз и инвалидами</a:t>
            </a:r>
          </a:p>
          <a:p>
            <a:r>
              <a:rPr lang="ru-RU" sz="2000">
                <a:latin typeface="HelveticaNeueCyr"/>
                <a:cs typeface="Times New Roman" pitchFamily="18" charset="0"/>
              </a:rPr>
              <a:t> </a:t>
            </a:r>
          </a:p>
          <a:p>
            <a:r>
              <a:rPr lang="ru-RU" sz="2000">
                <a:latin typeface="HelveticaNeueCyr"/>
                <a:cs typeface="Times New Roman" pitchFamily="18" charset="0"/>
              </a:rPr>
              <a:t>Разработаны адаптированные основные профессиональные образовательные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92150" y="-663575"/>
            <a:ext cx="7886700" cy="6635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66750" y="454025"/>
            <a:ext cx="7886700" cy="5964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8" name="Picture 4" descr="5BuXRkBKg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88" y="508000"/>
            <a:ext cx="6524625" cy="57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64638" cy="981075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-20638" y="6003925"/>
            <a:ext cx="9164638" cy="865188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579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2154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20638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" y="1679575"/>
            <a:ext cx="438626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4711700" y="1582738"/>
            <a:ext cx="42894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HelveticaNeueCyr"/>
                <a:cs typeface="Times New Roman" pitchFamily="18" charset="0"/>
              </a:rPr>
              <a:t>Разработаны и применяются антидискриминационные программы сопровождения трудоустройства выпускников</a:t>
            </a:r>
          </a:p>
          <a:p>
            <a:endParaRPr lang="ru-RU">
              <a:latin typeface="HelveticaNeueCyr"/>
              <a:cs typeface="Times New Roman" pitchFamily="18" charset="0"/>
            </a:endParaRPr>
          </a:p>
          <a:p>
            <a:r>
              <a:rPr lang="ru-RU">
                <a:latin typeface="HelveticaNeueCyr"/>
                <a:cs typeface="Times New Roman" pitchFamily="18" charset="0"/>
              </a:rPr>
              <a:t>На каждого студента – инвалида и студента с ОВЗ составляется социально-профессиональное досье</a:t>
            </a:r>
          </a:p>
          <a:p>
            <a:endParaRPr lang="ru-RU">
              <a:latin typeface="HelveticaNeueCyr"/>
              <a:cs typeface="Times New Roman" pitchFamily="18" charset="0"/>
            </a:endParaRPr>
          </a:p>
          <a:p>
            <a:r>
              <a:rPr lang="ru-RU">
                <a:latin typeface="HelveticaNeueCyr"/>
                <a:cs typeface="Times New Roman" pitchFamily="18" charset="0"/>
              </a:rPr>
              <a:t>Организовано информационное обеспечение комплексной профессиональной, социальной и психологической реабилитации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-20638" y="4675188"/>
            <a:ext cx="9164638" cy="2182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-20638" y="1989138"/>
            <a:ext cx="9164638" cy="2690812"/>
          </a:xfrm>
          <a:prstGeom prst="rect">
            <a:avLst/>
          </a:prstGeom>
          <a:solidFill>
            <a:srgbClr val="E65014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909638" y="3127375"/>
            <a:ext cx="7288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СПАСИБО ЗА ВНИМАНИЕ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2025" y="4953000"/>
            <a:ext cx="7239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КОБРИНА ЛАРИСА МИХАЙЛОВНА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проректор по научной работе ЛГУ им. А.С. Пушкина,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д.пед.наук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, проф.</a:t>
            </a:r>
          </a:p>
        </p:txBody>
      </p:sp>
      <p:pic>
        <p:nvPicPr>
          <p:cNvPr id="25605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550863"/>
            <a:ext cx="28924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15950" y="-955675"/>
            <a:ext cx="7886700" cy="13255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28650" y="403225"/>
            <a:ext cx="7886700" cy="5773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6" name="Picture 4" descr="Kf2mi7-wN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0005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28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628650" y="530225"/>
            <a:ext cx="7886700" cy="564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40" name="Picture 4" descr="gkqXGOCt6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81950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 flipV="1">
            <a:off x="628650" y="293688"/>
            <a:ext cx="7886700" cy="714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28650" y="415925"/>
            <a:ext cx="7886700" cy="5761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8" name="Picture 4" descr="eadUVCt4p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200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28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28650" y="466725"/>
            <a:ext cx="7886700" cy="5710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6" name="Picture 4" descr="eGk8vgd83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8150"/>
            <a:ext cx="805815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444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628650" y="631825"/>
            <a:ext cx="7886700" cy="5545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8" name="Picture 4" descr="vS-AGJE-_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762000"/>
            <a:ext cx="7493000" cy="546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6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628650" y="555625"/>
            <a:ext cx="7886700" cy="56213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2" name="Picture 4" descr="yk4mfNdoD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552450"/>
            <a:ext cx="79057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1239</Words>
  <Application>Microsoft Office PowerPoint</Application>
  <PresentationFormat>Экран (4:3)</PresentationFormat>
  <Paragraphs>245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HelveticaNeueCyr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Александрович Скакун</dc:creator>
  <cp:lastModifiedBy>User</cp:lastModifiedBy>
  <cp:revision>25</cp:revision>
  <dcterms:created xsi:type="dcterms:W3CDTF">2020-04-17T10:48:36Z</dcterms:created>
  <dcterms:modified xsi:type="dcterms:W3CDTF">2020-05-19T12:10:18Z</dcterms:modified>
</cp:coreProperties>
</file>