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5" r:id="rId3"/>
    <p:sldId id="289" r:id="rId4"/>
    <p:sldId id="287" r:id="rId5"/>
    <p:sldId id="276" r:id="rId6"/>
    <p:sldId id="291" r:id="rId7"/>
    <p:sldId id="277" r:id="rId8"/>
    <p:sldId id="278" r:id="rId9"/>
    <p:sldId id="279" r:id="rId10"/>
    <p:sldId id="293" r:id="rId11"/>
    <p:sldId id="280" r:id="rId12"/>
    <p:sldId id="281" r:id="rId13"/>
    <p:sldId id="295" r:id="rId14"/>
    <p:sldId id="298" r:id="rId15"/>
    <p:sldId id="283" r:id="rId16"/>
    <p:sldId id="284" r:id="rId17"/>
    <p:sldId id="285" r:id="rId18"/>
    <p:sldId id="286" r:id="rId19"/>
    <p:sldId id="288" r:id="rId20"/>
    <p:sldId id="274" r:id="rId21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4;&#1086;&#1082;&#1091;&#1084;&#1077;&#1085;&#1090;&#1099;\&#1050;&#1072;&#1085;&#1090;&#1086;&#1088;\&#1052;&#1072;&#1083;&#1072;&#1103;%20&#1072;&#1085;&#1082;&#1077;&#1090;&#1072;%20&#1086;&#1094;&#1080;&#1092;&#1088;&#1086;&#1074;&#1072;&#1085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4;&#1086;&#1082;&#1091;&#1084;&#1077;&#1085;&#1090;&#1099;\&#1050;&#1072;&#1085;&#1090;&#1086;&#1088;\&#1052;&#1072;&#1083;&#1072;&#1103;%20&#1072;&#1085;&#1082;&#1077;&#1090;&#1072;%20&#1086;&#1094;&#1080;&#1092;&#1088;&#1086;&#1074;&#1072;&#1085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1540822590546347"/>
                  <c:y val="1.122019800557299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Не рискнули бы дать конкретный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совет; 16,86%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D0-42C4-88C8-3D8691D6098C}"/>
                </c:ext>
              </c:extLst>
            </c:dLbl>
            <c:dLbl>
              <c:idx val="1"/>
              <c:layout>
                <c:manualLayout>
                  <c:x val="3.437691835481891E-2"/>
                  <c:y val="-2.2440396011146019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Убеждал бы ориентироваться на получение среднего профессионального образования;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9,13%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D0-42C4-88C8-3D8691D6098C}"/>
                </c:ext>
              </c:extLst>
            </c:dLbl>
            <c:dLbl>
              <c:idx val="2"/>
              <c:layout>
                <c:manualLayout>
                  <c:x val="5.156537753222836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Скорее порекомендовали бы ориентироваться на получение среднего профессионального образования;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19,91%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D0-42C4-88C8-3D8691D6098C}"/>
                </c:ext>
              </c:extLst>
            </c:dLbl>
            <c:dLbl>
              <c:idx val="3"/>
              <c:layout>
                <c:manualLayout>
                  <c:x val="-6.8753836709637819E-2"/>
                  <c:y val="-1.122019800557299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Скорее поддержали бы эту идею;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33,49%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D0-42C4-88C8-3D8691D6098C}"/>
                </c:ext>
              </c:extLst>
            </c:dLbl>
            <c:dLbl>
              <c:idx val="4"/>
              <c:layout>
                <c:manualLayout>
                  <c:x val="-9.576427255985267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Полностью поддержали бы эту идею;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20,61%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DD0-42C4-88C8-3D8691D609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Лист1!$A$1:$A$5</c:f>
              <c:strCache>
                <c:ptCount val="5"/>
                <c:pt idx="0">
                  <c:v>Не рискнули бы дать конкретный совет </c:v>
                </c:pt>
                <c:pt idx="1">
                  <c:v>Убеждал бы ориентироваться на получение среднего профессионального образования</c:v>
                </c:pt>
                <c:pt idx="2">
                  <c:v>Скорее порекомендовали бы ориентироваться на получение среднего профессионального образования</c:v>
                </c:pt>
                <c:pt idx="3">
                  <c:v>Скорее поддержали бы эту идею</c:v>
                </c:pt>
                <c:pt idx="4">
                  <c:v>Полностью поддержали бы эту идею</c:v>
                </c:pt>
              </c:strCache>
            </c:strRef>
          </c:cat>
          <c:val>
            <c:numRef>
              <c:f>Лист1!$B$1:$B$5</c:f>
              <c:numCache>
                <c:formatCode>0.00</c:formatCode>
                <c:ptCount val="5"/>
                <c:pt idx="0">
                  <c:v>16.861830000000001</c:v>
                </c:pt>
                <c:pt idx="1">
                  <c:v>9.1334900000000001</c:v>
                </c:pt>
                <c:pt idx="2">
                  <c:v>19.906320000000001</c:v>
                </c:pt>
                <c:pt idx="3">
                  <c:v>33.489460000000001</c:v>
                </c:pt>
                <c:pt idx="4">
                  <c:v>20.608899999999998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D0-42C4-88C8-3D8691D609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1666666666666667"/>
                  <c:y val="6.018518518518518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Затрудняюсь ответить;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7,96%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FA8-410C-B250-C0FB427B3612}"/>
                </c:ext>
              </c:extLst>
            </c:dLbl>
            <c:dLbl>
              <c:idx val="1"/>
              <c:layout>
                <c:manualLayout>
                  <c:x val="5.5555555555555455E-2"/>
                  <c:y val="0.111111111111111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Совершенно не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умею; 29,98%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4C-46C4-8F79-3E334C4454CD}"/>
                </c:ext>
              </c:extLst>
            </c:dLbl>
            <c:dLbl>
              <c:idx val="2"/>
              <c:layout>
                <c:manualLayout>
                  <c:x val="-0.105555555555555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Скорее не умею;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41,92%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C4C-46C4-8F79-3E334C4454CD}"/>
                </c:ext>
              </c:extLst>
            </c:dLbl>
            <c:dLbl>
              <c:idx val="3"/>
              <c:layout>
                <c:manualLayout>
                  <c:x val="-0.11269111807120764"/>
                  <c:y val="0.3301387704114170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Умею, но только для какой-либо одной категории студентов с инвалидностью;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15,93%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4C-46C4-8F79-3E334C4454CD}"/>
                </c:ext>
              </c:extLst>
            </c:dLbl>
            <c:dLbl>
              <c:idx val="4"/>
              <c:layout>
                <c:manualLayout>
                  <c:x val="-0.26874220648069547"/>
                  <c:y val="1.1922501860348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Да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умею, причем для различных категорий студентов-инвалидов;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4,22%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FA8-410C-B250-C0FB427B3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Лист1!$A$86:$A$90</c:f>
              <c:strCache>
                <c:ptCount val="5"/>
                <c:pt idx="0">
                  <c:v>Затрудняюсь ответить</c:v>
                </c:pt>
                <c:pt idx="1">
                  <c:v>Совершенно не умею </c:v>
                </c:pt>
                <c:pt idx="2">
                  <c:v>Скорее не умею</c:v>
                </c:pt>
                <c:pt idx="3">
                  <c:v>Умею, но только для какой-либо одной категории студентов с инвалидностью</c:v>
                </c:pt>
                <c:pt idx="4">
                  <c:v>Да, умею, причем для различных категорий студентов-инвалидов</c:v>
                </c:pt>
              </c:strCache>
            </c:strRef>
          </c:cat>
          <c:val>
            <c:numRef>
              <c:f>Лист1!$B$86:$B$90</c:f>
              <c:numCache>
                <c:formatCode>0.00</c:formatCode>
                <c:ptCount val="5"/>
                <c:pt idx="0">
                  <c:v>7.9625300000000001</c:v>
                </c:pt>
                <c:pt idx="1">
                  <c:v>29.976579999999998</c:v>
                </c:pt>
                <c:pt idx="2">
                  <c:v>41.920369999999998</c:v>
                </c:pt>
                <c:pt idx="3">
                  <c:v>15.92506</c:v>
                </c:pt>
                <c:pt idx="4">
                  <c:v>4.2154600000000002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4C-46C4-8F79-3E334C4454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111111111111111"/>
                  <c:y val="9.259259259259258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Могу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не знать, что такие студенты есть на моем курсе;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20,37%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4D7-4F9C-B383-EB4AA8E27F4D}"/>
                </c:ext>
              </c:extLst>
            </c:dLbl>
            <c:dLbl>
              <c:idx val="1"/>
              <c:layout>
                <c:manualLayout>
                  <c:x val="4.1666666666666567E-2"/>
                  <c:y val="7.4074074074074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конце курса;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0,70%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580-4974-96E0-F426DD197CC8}"/>
                </c:ext>
              </c:extLst>
            </c:dLbl>
            <c:dLbl>
              <c:idx val="2"/>
              <c:layout>
                <c:manualLayout>
                  <c:x val="4.4444444444444446E-2"/>
                  <c:y val="8.79629629629627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По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ходу проведения занятий;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26,00%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580-4974-96E0-F426DD197CC8}"/>
                </c:ext>
              </c:extLst>
            </c:dLbl>
            <c:dLbl>
              <c:idx val="3"/>
              <c:layout>
                <c:manualLayout>
                  <c:x val="-0.12500000000000003"/>
                  <c:y val="-0.1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Во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время первого занятия;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28,34%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80-4974-96E0-F426DD197CC8}"/>
                </c:ext>
              </c:extLst>
            </c:dLbl>
            <c:dLbl>
              <c:idx val="4"/>
              <c:layout>
                <c:manualLayout>
                  <c:x val="-0.10833333333333334"/>
                  <c:y val="3.70370370370370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До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того, как начинаются занятия;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24,59%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580-4974-96E0-F426DD197C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Лист1!$A$94:$A$98</c:f>
              <c:strCache>
                <c:ptCount val="5"/>
                <c:pt idx="0">
                  <c:v>могу не знать, что такие студенты есть на моем курсе</c:v>
                </c:pt>
                <c:pt idx="1">
                  <c:v>в конце курса</c:v>
                </c:pt>
                <c:pt idx="2">
                  <c:v>по ходу проведения занятий</c:v>
                </c:pt>
                <c:pt idx="3">
                  <c:v>во время первого занятия</c:v>
                </c:pt>
                <c:pt idx="4">
                  <c:v>до того, как начинаются занятия</c:v>
                </c:pt>
              </c:strCache>
            </c:strRef>
          </c:cat>
          <c:val>
            <c:numRef>
              <c:f>Лист1!$B$94:$B$98</c:f>
              <c:numCache>
                <c:formatCode>0.00</c:formatCode>
                <c:ptCount val="5"/>
                <c:pt idx="0">
                  <c:v>20.37471</c:v>
                </c:pt>
                <c:pt idx="1">
                  <c:v>0.70257999999999998</c:v>
                </c:pt>
                <c:pt idx="2">
                  <c:v>25.99532</c:v>
                </c:pt>
                <c:pt idx="3">
                  <c:v>28.337240000000001</c:v>
                </c:pt>
                <c:pt idx="4">
                  <c:v>24.590160000000001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80-4974-96E0-F426DD197C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805555555555555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Не заинтересован в принципе;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3,04%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0A-4C08-8041-22AD2D35E5D8}"/>
                </c:ext>
              </c:extLst>
            </c:dLbl>
            <c:dLbl>
              <c:idx val="1"/>
              <c:layout>
                <c:manualLayout>
                  <c:x val="0.16666644794400701"/>
                  <c:y val="0.20370370370370369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Скорее не заинтересован;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7,96%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0A-4C08-8041-22AD2D35E5D8}"/>
                </c:ext>
              </c:extLst>
            </c:dLbl>
            <c:dLbl>
              <c:idx val="2"/>
              <c:layout>
                <c:manualLayout>
                  <c:x val="6.1111111111111109E-2"/>
                  <c:y val="4.6296296296295444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Если этого потребует ситуация, то тогда проявлю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заинтересованность 44,73%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0A-4C08-8041-22AD2D35E5D8}"/>
                </c:ext>
              </c:extLst>
            </c:dLbl>
            <c:dLbl>
              <c:idx val="3"/>
              <c:layout>
                <c:manualLayout>
                  <c:x val="-2.2222222222222223E-2"/>
                  <c:y val="0.1296296296296296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Скорее, заинтересован;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29,51%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0A-4C08-8041-22AD2D35E5D8}"/>
                </c:ext>
              </c:extLst>
            </c:dLbl>
            <c:dLbl>
              <c:idx val="4"/>
              <c:layout>
                <c:manualLayout>
                  <c:x val="-0.12500000000000003"/>
                  <c:y val="7.40740740740740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Очень заинтересован;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14,75%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50A-4C08-8041-22AD2D35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Лист1!$A$100:$A$104</c:f>
              <c:strCache>
                <c:ptCount val="5"/>
                <c:pt idx="0">
                  <c:v>Не заинтересован в принципе</c:v>
                </c:pt>
                <c:pt idx="1">
                  <c:v>Скорее не заинтересован</c:v>
                </c:pt>
                <c:pt idx="2">
                  <c:v>Если этого потребует ситуация, то тогда проявлю заинтересованность </c:v>
                </c:pt>
                <c:pt idx="3">
                  <c:v>Скорее, заинтересован</c:v>
                </c:pt>
                <c:pt idx="4">
                  <c:v>Очень заинтересован</c:v>
                </c:pt>
              </c:strCache>
            </c:strRef>
          </c:cat>
          <c:val>
            <c:numRef>
              <c:f>Лист1!$B$100:$B$104</c:f>
              <c:numCache>
                <c:formatCode>0.00</c:formatCode>
                <c:ptCount val="5"/>
                <c:pt idx="0">
                  <c:v>3.0445000000000002</c:v>
                </c:pt>
                <c:pt idx="1">
                  <c:v>7.9625300000000001</c:v>
                </c:pt>
                <c:pt idx="2">
                  <c:v>44.73068</c:v>
                </c:pt>
                <c:pt idx="3">
                  <c:v>29.508199999999999</c:v>
                </c:pt>
                <c:pt idx="4">
                  <c:v>14.754099999999999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0A-4C08-8041-22AD2D35E5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Скажется крайне отрицательно;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2,34%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58-43B2-B970-CF872914A9C8}"/>
                </c:ext>
              </c:extLst>
            </c:dLbl>
            <c:dLbl>
              <c:idx val="1"/>
              <c:layout>
                <c:manualLayout>
                  <c:x val="9.9999999999999895E-2"/>
                  <c:y val="0.19444444444444445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Скажется, скорее, отрицательно; 18,74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58-43B2-B970-CF872914A9C8}"/>
                </c:ext>
              </c:extLst>
            </c:dLbl>
            <c:dLbl>
              <c:idx val="2"/>
              <c:layout>
                <c:manualLayout>
                  <c:x val="0.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Никак не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повлияет; 58,08%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58-43B2-B970-CF872914A9C8}"/>
                </c:ext>
              </c:extLst>
            </c:dLbl>
            <c:dLbl>
              <c:idx val="3"/>
              <c:layout>
                <c:manualLayout>
                  <c:x val="-8.0555555555555561E-2"/>
                  <c:y val="0.3564814814814815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Скорее скажется положительно;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14,29%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58-43B2-B970-CF872914A9C8}"/>
                </c:ext>
              </c:extLst>
            </c:dLbl>
            <c:dLbl>
              <c:idx val="4"/>
              <c:layout>
                <c:manualLayout>
                  <c:x val="-0.2138888888888889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Точно скажется положительно;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6,56%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58-43B2-B970-CF872914A9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Лист1!$A$28:$A$32</c:f>
              <c:strCache>
                <c:ptCount val="5"/>
                <c:pt idx="0">
                  <c:v>Скажется крайне отрицательно</c:v>
                </c:pt>
                <c:pt idx="1">
                  <c:v>Скажется, скорее, отрицательно</c:v>
                </c:pt>
                <c:pt idx="2">
                  <c:v>Никак не повлияет </c:v>
                </c:pt>
                <c:pt idx="3">
                  <c:v>Скорее скажется положительно</c:v>
                </c:pt>
                <c:pt idx="4">
                  <c:v>Точно скажется положительно</c:v>
                </c:pt>
              </c:strCache>
            </c:strRef>
          </c:cat>
          <c:val>
            <c:numRef>
              <c:f>Лист1!$B$28:$B$32</c:f>
              <c:numCache>
                <c:formatCode>0.00</c:formatCode>
                <c:ptCount val="5"/>
                <c:pt idx="0">
                  <c:v>2.34192</c:v>
                </c:pt>
                <c:pt idx="1">
                  <c:v>18.73536</c:v>
                </c:pt>
                <c:pt idx="2">
                  <c:v>58.079630000000002</c:v>
                </c:pt>
                <c:pt idx="3">
                  <c:v>14.28571</c:v>
                </c:pt>
                <c:pt idx="4">
                  <c:v>6.5573800000000002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58-43B2-B970-CF872914A9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322126309800053"/>
                  <c:y val="3.676470588235294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 </a:t>
                    </a:r>
                    <a:r>
                      <a:rPr lang="ru-RU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специализированных </a:t>
                    </a:r>
                    <a:r>
                      <a:rPr lang="ru-RU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вузах;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14,99%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C7C-4E8E-B499-4C16CF2A1328}"/>
                </c:ext>
              </c:extLst>
            </c:dLbl>
            <c:dLbl>
              <c:idx val="1"/>
              <c:layout>
                <c:manualLayout>
                  <c:x val="0.16388888888888889"/>
                  <c:y val="-1.388888888888888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 «обычных» вузах, но в отдельных группах или в специализированных подразделениях;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58,55%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F56-4935-8345-22DAF7CF1438}"/>
                </c:ext>
              </c:extLst>
            </c:dLbl>
            <c:dLbl>
              <c:idx val="2"/>
              <c:layout>
                <c:manualLayout>
                  <c:x val="-0.1"/>
                  <c:y val="1.388888888888888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 «обычных» вузах в общих группах и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потоках; 26,46%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F56-4935-8345-22DAF7CF1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Лист1!$A$35:$A$37</c:f>
              <c:strCache>
                <c:ptCount val="3"/>
                <c:pt idx="0">
                  <c:v>В специализированных вузах </c:v>
                </c:pt>
                <c:pt idx="1">
                  <c:v>В «обычных» вузах, но в отдельных группах или в специализированных подразделениях</c:v>
                </c:pt>
                <c:pt idx="2">
                  <c:v>В «обычных» вузах в общих группах и потоках </c:v>
                </c:pt>
              </c:strCache>
            </c:strRef>
          </c:cat>
          <c:val>
            <c:numRef>
              <c:f>Лист1!$B$35:$B$37</c:f>
              <c:numCache>
                <c:formatCode>0.00</c:formatCode>
                <c:ptCount val="3"/>
                <c:pt idx="0">
                  <c:v>14.988289999999999</c:v>
                </c:pt>
                <c:pt idx="1">
                  <c:v>58.548009999999998</c:v>
                </c:pt>
                <c:pt idx="2">
                  <c:v>26.463699999999999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56-4935-8345-22DAF7CF14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"/>
                  <c:y val="1.851851851851851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Затрудняюсь ответить;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14,52%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344-4240-BC03-AF80A18972BB}"/>
                </c:ext>
              </c:extLst>
            </c:dLbl>
            <c:dLbl>
              <c:idx val="1"/>
              <c:layout>
                <c:manualLayout>
                  <c:x val="5.2777777777777778E-2"/>
                  <c:y val="-4.6296296296296294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Дистанционное обучение;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22,25%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44-4240-BC03-AF80A18972BB}"/>
                </c:ext>
              </c:extLst>
            </c:dLbl>
            <c:dLbl>
              <c:idx val="2"/>
              <c:layout>
                <c:manualLayout>
                  <c:x val="0.2194444444444444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Заочное обучение;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24,36%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344-4240-BC03-AF80A18972BB}"/>
                </c:ext>
              </c:extLst>
            </c:dLbl>
            <c:dLbl>
              <c:idx val="3"/>
              <c:layout>
                <c:manualLayout>
                  <c:x val="-5.83333333333333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Очно-заочное (вечернее) обучение;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20,61%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44-4240-BC03-AF80A18972BB}"/>
                </c:ext>
              </c:extLst>
            </c:dLbl>
            <c:dLbl>
              <c:idx val="4"/>
              <c:layout>
                <c:manualLayout>
                  <c:x val="-0.1361111111111111"/>
                  <c:y val="1.388888888888888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Очное обучение;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18,27%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344-4240-BC03-AF80A1897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Лист1!$A$40:$A$44</c:f>
              <c:strCache>
                <c:ptCount val="5"/>
                <c:pt idx="0">
                  <c:v>Затрудняюсь ответить</c:v>
                </c:pt>
                <c:pt idx="1">
                  <c:v>Дистанционное обучение</c:v>
                </c:pt>
                <c:pt idx="2">
                  <c:v>Заочное обучение</c:v>
                </c:pt>
                <c:pt idx="3">
                  <c:v>Очно-заочное (вечернее) обучение</c:v>
                </c:pt>
                <c:pt idx="4">
                  <c:v>Очное обучение</c:v>
                </c:pt>
              </c:strCache>
            </c:strRef>
          </c:cat>
          <c:val>
            <c:numRef>
              <c:f>Лист1!$B$40:$B$44</c:f>
              <c:numCache>
                <c:formatCode>0.00</c:formatCode>
                <c:ptCount val="5"/>
                <c:pt idx="0">
                  <c:v>14.519909999999999</c:v>
                </c:pt>
                <c:pt idx="1">
                  <c:v>22.248239999999999</c:v>
                </c:pt>
                <c:pt idx="2">
                  <c:v>24.355969999999999</c:v>
                </c:pt>
                <c:pt idx="3">
                  <c:v>20.608899999999998</c:v>
                </c:pt>
                <c:pt idx="4">
                  <c:v>18.26698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44-4240-BC03-AF80A18972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861111111111110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Не имею ни малейших представлений;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7,03%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AE9-4226-B5BC-CEB259767923}"/>
                </c:ext>
              </c:extLst>
            </c:dLbl>
            <c:dLbl>
              <c:idx val="1"/>
              <c:layout>
                <c:manualLayout>
                  <c:x val="8.3333333333333329E-2"/>
                  <c:y val="0.2083333333333333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Фактически не знаком;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12,18%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AE9-4226-B5BC-CEB259767923}"/>
                </c:ext>
              </c:extLst>
            </c:dLbl>
            <c:dLbl>
              <c:idx val="2"/>
              <c:layout>
                <c:manualLayout>
                  <c:x val="0.125"/>
                  <c:y val="-8.4875562720133283E-1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Знаком, но только в самом общем плане;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49,41%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AE9-4226-B5BC-CEB259767923}"/>
                </c:ext>
              </c:extLst>
            </c:dLbl>
            <c:dLbl>
              <c:idx val="3"/>
              <c:layout>
                <c:manualLayout>
                  <c:x val="-6.3888888888888884E-2"/>
                  <c:y val="0.2962962962962962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Да, хорошо знаком;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29,04%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AE9-4226-B5BC-CEB259767923}"/>
                </c:ext>
              </c:extLst>
            </c:dLbl>
            <c:dLbl>
              <c:idx val="4"/>
              <c:layout>
                <c:manualLayout>
                  <c:x val="-0.29722222222222228"/>
                  <c:y val="9.2592592592592587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Превосходно знаком, являюсь экспертом в этой области;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2,34%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AE9-4226-B5BC-CEB259767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Лист1!$A$67:$A$71</c:f>
              <c:strCache>
                <c:ptCount val="5"/>
                <c:pt idx="0">
                  <c:v>Не имею ни малейших представлений</c:v>
                </c:pt>
                <c:pt idx="1">
                  <c:v>Фактически не знаком</c:v>
                </c:pt>
                <c:pt idx="2">
                  <c:v>Знаком, но только в самом общем плане</c:v>
                </c:pt>
                <c:pt idx="3">
                  <c:v>Да, хорошо знаком</c:v>
                </c:pt>
                <c:pt idx="4">
                  <c:v>Превосходно знаком, являюсь экспертом в этой области</c:v>
                </c:pt>
              </c:strCache>
            </c:strRef>
          </c:cat>
          <c:val>
            <c:numRef>
              <c:f>Лист1!$B$67:$B$71</c:f>
              <c:numCache>
                <c:formatCode>0.00</c:formatCode>
                <c:ptCount val="5"/>
                <c:pt idx="0">
                  <c:v>7.0258000000000003</c:v>
                </c:pt>
                <c:pt idx="1">
                  <c:v>12.177989999999999</c:v>
                </c:pt>
                <c:pt idx="2">
                  <c:v>49.414520000000003</c:v>
                </c:pt>
                <c:pt idx="3">
                  <c:v>29.039809999999999</c:v>
                </c:pt>
                <c:pt idx="4">
                  <c:v>2.34192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E9-4226-B5BC-CEB2597679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5277777777777779"/>
                  <c:y val="4.6296296296296294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Чрезвычайно сложна;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4,45%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54C-4F4C-AC0B-FF53F6513B90}"/>
                </c:ext>
              </c:extLst>
            </c:dLbl>
            <c:dLbl>
              <c:idx val="1"/>
              <c:layout>
                <c:manualLayout>
                  <c:x val="0.1000000000000001"/>
                  <c:y val="9.722222222222218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Скорее, сложна;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19,20%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4C-4F4C-AC0B-FF53F6513B90}"/>
                </c:ext>
              </c:extLst>
            </c:dLbl>
            <c:dLbl>
              <c:idx val="2"/>
              <c:layout>
                <c:manualLayout>
                  <c:x val="0.29444444444444445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Сложна, но не настолько, чтобы это стало непреодолимым препятствием;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46,84%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4C-4F4C-AC0B-FF53F6513B90}"/>
                </c:ext>
              </c:extLst>
            </c:dLbl>
            <c:dLbl>
              <c:idx val="3"/>
              <c:layout>
                <c:manualLayout>
                  <c:x val="-6.1111111111111109E-2"/>
                  <c:y val="0.10185185185185189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Сложностей, скорее, нет;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20,37%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4C-4F4C-AC0B-FF53F6513B90}"/>
                </c:ext>
              </c:extLst>
            </c:dLbl>
            <c:dLbl>
              <c:idx val="4"/>
              <c:layout>
                <c:manualLayout>
                  <c:x val="-0.1583333333333333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Никаких особых сложностей здесь нет;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9,13%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54C-4F4C-AC0B-FF53F6513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Лист1!$A$73:$A$77</c:f>
              <c:strCache>
                <c:ptCount val="5"/>
                <c:pt idx="0">
                  <c:v>Чрезвычайно сложна</c:v>
                </c:pt>
                <c:pt idx="1">
                  <c:v>Скорее, сложна</c:v>
                </c:pt>
                <c:pt idx="2">
                  <c:v>Сложна, но не настолько, чтобы это стало непреодолимым препятствием</c:v>
                </c:pt>
                <c:pt idx="3">
                  <c:v>Сложностей, скорее, нет</c:v>
                </c:pt>
                <c:pt idx="4">
                  <c:v>Никаких особых сложностей здесь нет</c:v>
                </c:pt>
              </c:strCache>
            </c:strRef>
          </c:cat>
          <c:val>
            <c:numRef>
              <c:f>Лист1!$B$73:$B$77</c:f>
              <c:numCache>
                <c:formatCode>0.00</c:formatCode>
                <c:ptCount val="5"/>
                <c:pt idx="0">
                  <c:v>4.4496500000000001</c:v>
                </c:pt>
                <c:pt idx="1">
                  <c:v>19.203749999999999</c:v>
                </c:pt>
                <c:pt idx="2">
                  <c:v>46.838410000000003</c:v>
                </c:pt>
                <c:pt idx="3">
                  <c:v>20.37471</c:v>
                </c:pt>
                <c:pt idx="4">
                  <c:v>9.1334900000000001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4C-4F4C-AC0B-FF53F6513B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3888867016622911"/>
                  <c:y val="2.777777777777777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Да, эти трудности крайне велики;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2,81%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857-4D1D-9E88-7E5678E9904F}"/>
                </c:ext>
              </c:extLst>
            </c:dLbl>
            <c:dLbl>
              <c:idx val="1"/>
              <c:layout>
                <c:manualLayout>
                  <c:x val="8.055555555555545E-2"/>
                  <c:y val="0.2361111111111110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Да, эти трудности скорее велики;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24,82%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857-4D1D-9E88-7E5678E9904F}"/>
                </c:ext>
              </c:extLst>
            </c:dLbl>
            <c:dLbl>
              <c:idx val="2"/>
              <c:layout>
                <c:manualLayout>
                  <c:x val="-0.19166666666666668"/>
                  <c:y val="-1.388888888888897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Трудности есть, </a:t>
                    </a:r>
                    <a:endParaRPr lang="ru-RU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но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они вполне преодолимы;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55,50%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857-4D1D-9E88-7E5678E9904F}"/>
                </c:ext>
              </c:extLst>
            </c:dLbl>
            <c:dLbl>
              <c:idx val="3"/>
              <c:layout>
                <c:manualLayout>
                  <c:x val="-0.16111132983377077"/>
                  <c:y val="0.2824074074074073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Заметных трудностей нет;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14,52%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857-4D1D-9E88-7E5678E9904F}"/>
                </c:ext>
              </c:extLst>
            </c:dLbl>
            <c:dLbl>
              <c:idx val="4"/>
              <c:layout>
                <c:manualLayout>
                  <c:x val="-0.2249999999999999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Абсолютно никаких трудностей нет;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2,34%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857-4D1D-9E88-7E5678E99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Лист1!$A$79:$A$83</c:f>
              <c:strCache>
                <c:ptCount val="5"/>
                <c:pt idx="0">
                  <c:v>Да, эти трудности крайне велики</c:v>
                </c:pt>
                <c:pt idx="1">
                  <c:v>Да, эти трудности скорее велики</c:v>
                </c:pt>
                <c:pt idx="2">
                  <c:v>Трудности есть, но они вполне преодолимы</c:v>
                </c:pt>
                <c:pt idx="3">
                  <c:v>Заметных трудностей нет</c:v>
                </c:pt>
                <c:pt idx="4">
                  <c:v>Абсолютно никаких трудностей нет</c:v>
                </c:pt>
              </c:strCache>
            </c:strRef>
          </c:cat>
          <c:val>
            <c:numRef>
              <c:f>Лист1!$B$79:$B$83</c:f>
              <c:numCache>
                <c:formatCode>0.00</c:formatCode>
                <c:ptCount val="5"/>
                <c:pt idx="0">
                  <c:v>2.8102999999999998</c:v>
                </c:pt>
                <c:pt idx="1">
                  <c:v>24.824359999999999</c:v>
                </c:pt>
                <c:pt idx="2">
                  <c:v>55.503509999999999</c:v>
                </c:pt>
                <c:pt idx="3">
                  <c:v>14.519909999999999</c:v>
                </c:pt>
                <c:pt idx="4">
                  <c:v>2.34192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57-4D1D-9E88-7E5678E990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27B-4172-B3FA-1BADC3B67C7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327B-4172-B3FA-1BADC3B67C7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327B-4172-B3FA-1BADC3B67C7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327B-4172-B3FA-1BADC3B67C7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327B-4172-B3FA-1BADC3B67C70}"/>
              </c:ext>
            </c:extLst>
          </c:dPt>
          <c:dLbls>
            <c:dLbl>
              <c:idx val="0"/>
              <c:layout>
                <c:manualLayout>
                  <c:x val="0.1554511936007999"/>
                  <c:y val="0.11560669970105246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 b="1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Представлений об этой специфике не имею, и задумываться о ней как-то не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приходилось;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14,05%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#,##0.00" sourceLinked="0"/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7B-4172-B3FA-1BADC3B67C70}"/>
                </c:ext>
              </c:extLst>
            </c:dLbl>
            <c:dLbl>
              <c:idx val="1"/>
              <c:layout>
                <c:manualLayout>
                  <c:x val="7.3214598175228096E-3"/>
                  <c:y val="7.4686365336016497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 b="1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Приходилось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слышать об этой специфике, но особо с ней не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знаком;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34,43%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#,##0.00" sourceLinked="0"/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27B-4172-B3FA-1BADC3B67C70}"/>
                </c:ext>
              </c:extLst>
            </c:dLbl>
            <c:dLbl>
              <c:idx val="2"/>
              <c:layout>
                <c:manualLayout>
                  <c:x val="-4.006936632920885E-2"/>
                  <c:y val="-3.0849847655782057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 b="1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Имею некоторые, но, скорее, обыденные и обывательские представления об этой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специфике;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30,68%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#,##0.00" sourceLinked="0"/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27B-4172-B3FA-1BADC3B67C70}"/>
                </c:ext>
              </c:extLst>
            </c:dLbl>
            <c:dLbl>
              <c:idx val="3"/>
              <c:layout>
                <c:manualLayout>
                  <c:x val="-8.6845144356955381E-2"/>
                  <c:y val="0.3189553255030077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 b="1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 общем плане представляю себе эту специфику и обусловливаемые ею особенности работы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преподавателя;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14,05%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#,##0.00" sourceLinked="0"/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27B-4172-B3FA-1BADC3B67C70}"/>
                </c:ext>
              </c:extLst>
            </c:dLbl>
            <c:dLbl>
              <c:idx val="4"/>
              <c:layout>
                <c:manualLayout>
                  <c:x val="-0.22479652543432072"/>
                  <c:y val="1.70121856238037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 b="1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Весьма отчетливо представляю себе эту специфику и обусловливаемые ею особенности работы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преподавателя;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6,79%</a:t>
                    </a:r>
                    <a:endParaRPr lang="ru-RU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46254400989828159"/>
                      <c:h val="0.169869195974071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27B-4172-B3FA-1BADC3B67C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Лист2!$N$52:$N$56</c:f>
              <c:strCache>
                <c:ptCount val="5"/>
                <c:pt idx="0">
                  <c:v>Представлений об этой специфике не имею, и задумываться о ней как-то не приходилось </c:v>
                </c:pt>
                <c:pt idx="1">
                  <c:v>Приходилось слышать об этой специфике, но особо с ней не знаком </c:v>
                </c:pt>
                <c:pt idx="2">
                  <c:v>Имею некоторые, но, скорее, обыденные и обывательские представления об этой специфике</c:v>
                </c:pt>
                <c:pt idx="3">
                  <c:v>В общем плане представляю себе эту специфику и обусловливаемые ею особенности работы преподавателя </c:v>
                </c:pt>
                <c:pt idx="4">
                  <c:v>Весьма отчетливо представляю себе эту специфику и обусловливаемые ею особенности работы преподавателя</c:v>
                </c:pt>
              </c:strCache>
            </c:strRef>
          </c:cat>
          <c:val>
            <c:numRef>
              <c:f>Лист2!$D$53:$D$57</c:f>
              <c:numCache>
                <c:formatCode>0.000</c:formatCode>
                <c:ptCount val="5"/>
                <c:pt idx="0">
                  <c:v>14.05152</c:v>
                </c:pt>
                <c:pt idx="1">
                  <c:v>34.426229999999997</c:v>
                </c:pt>
                <c:pt idx="2">
                  <c:v>30.67916</c:v>
                </c:pt>
                <c:pt idx="3">
                  <c:v>14.05152</c:v>
                </c:pt>
                <c:pt idx="4">
                  <c:v>6.7915700000000001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27B-4172-B3FA-1BADC3B67C7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Лист2!$D$25</c:f>
              <c:strCache>
                <c:ptCount val="1"/>
                <c:pt idx="0">
                  <c:v>специальные технические средства обучения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05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Лист2!$A$29:$A$33</c:f>
              <c:strCache>
                <c:ptCount val="5"/>
                <c:pt idx="0">
                  <c:v>Затрудняюсь ответить</c:v>
                </c:pt>
                <c:pt idx="1">
                  <c:v>Не знаком</c:v>
                </c:pt>
                <c:pt idx="2">
                  <c:v>Знаком, но только в самом общем плане</c:v>
                </c:pt>
                <c:pt idx="3">
                  <c:v>Скорее знаком, чем не знаком</c:v>
                </c:pt>
                <c:pt idx="4">
                  <c:v>Да, очень хорошо знаком</c:v>
                </c:pt>
              </c:strCache>
            </c:strRef>
          </c:cat>
          <c:val>
            <c:numRef>
              <c:f>Лист2!$D$29:$D$33</c:f>
              <c:numCache>
                <c:formatCode>0.00</c:formatCode>
                <c:ptCount val="5"/>
                <c:pt idx="0">
                  <c:v>17.798590000000001</c:v>
                </c:pt>
                <c:pt idx="1">
                  <c:v>35.128810000000001</c:v>
                </c:pt>
                <c:pt idx="2">
                  <c:v>39.578449999999997</c:v>
                </c:pt>
                <c:pt idx="3">
                  <c:v>6.5573800000000002</c:v>
                </c:pt>
                <c:pt idx="4">
                  <c:v>0.93676999999999999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6-46B9-93A3-BE1A679913E5}"/>
            </c:ext>
          </c:extLst>
        </c:ser>
        <c:ser>
          <c:idx val="1"/>
          <c:order val="1"/>
          <c:tx>
            <c:strRef>
              <c:f>Лист2!$D$37</c:f>
              <c:strCache>
                <c:ptCount val="1"/>
                <c:pt idx="0">
                  <c:v>требования к реализации адаптированных ОПОП 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05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Лист2!$A$29:$A$33</c:f>
              <c:strCache>
                <c:ptCount val="5"/>
                <c:pt idx="0">
                  <c:v>Затрудняюсь ответить</c:v>
                </c:pt>
                <c:pt idx="1">
                  <c:v>Не знаком</c:v>
                </c:pt>
                <c:pt idx="2">
                  <c:v>Знаком, но только в самом общем плане</c:v>
                </c:pt>
                <c:pt idx="3">
                  <c:v>Скорее знаком, чем не знаком</c:v>
                </c:pt>
                <c:pt idx="4">
                  <c:v>Да, очень хорошо знаком</c:v>
                </c:pt>
              </c:strCache>
            </c:strRef>
          </c:cat>
          <c:val>
            <c:numRef>
              <c:f>Лист2!$D$41:$D$45</c:f>
              <c:numCache>
                <c:formatCode>0.00</c:formatCode>
                <c:ptCount val="5"/>
                <c:pt idx="0">
                  <c:v>14.05152</c:v>
                </c:pt>
                <c:pt idx="1">
                  <c:v>26.229510000000001</c:v>
                </c:pt>
                <c:pt idx="2">
                  <c:v>32.78689</c:v>
                </c:pt>
                <c:pt idx="3">
                  <c:v>18.969560000000001</c:v>
                </c:pt>
                <c:pt idx="4">
                  <c:v>7.9625300000000001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56-46B9-93A3-BE1A679913E5}"/>
            </c:ext>
          </c:extLst>
        </c:ser>
        <c:ser>
          <c:idx val="2"/>
          <c:order val="2"/>
          <c:tx>
            <c:strRef>
              <c:f>Лист2!$D$49</c:f>
              <c:strCache>
                <c:ptCount val="1"/>
                <c:pt idx="0">
                  <c:v>требования к организации и проведению промежуточной и итоговой аттестации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05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Лист2!$A$29:$A$33</c:f>
              <c:strCache>
                <c:ptCount val="5"/>
                <c:pt idx="0">
                  <c:v>Затрудняюсь ответить</c:v>
                </c:pt>
                <c:pt idx="1">
                  <c:v>Не знаком</c:v>
                </c:pt>
                <c:pt idx="2">
                  <c:v>Знаком, но только в самом общем плане</c:v>
                </c:pt>
                <c:pt idx="3">
                  <c:v>Скорее знаком, чем не знаком</c:v>
                </c:pt>
                <c:pt idx="4">
                  <c:v>Да, очень хорошо знаком</c:v>
                </c:pt>
              </c:strCache>
            </c:strRef>
          </c:cat>
          <c:val>
            <c:numRef>
              <c:f>Лист2!$D$53:$D$57</c:f>
              <c:numCache>
                <c:formatCode>0.00</c:formatCode>
                <c:ptCount val="5"/>
                <c:pt idx="0">
                  <c:v>14.05152</c:v>
                </c:pt>
                <c:pt idx="1">
                  <c:v>34.426229999999997</c:v>
                </c:pt>
                <c:pt idx="2">
                  <c:v>30.67916</c:v>
                </c:pt>
                <c:pt idx="3">
                  <c:v>14.05152</c:v>
                </c:pt>
                <c:pt idx="4">
                  <c:v>6.7915700000000001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56-46B9-93A3-BE1A679913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601856"/>
        <c:axId val="38603392"/>
      </c:barChart>
      <c:catAx>
        <c:axId val="38601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8603392"/>
        <c:crosses val="autoZero"/>
        <c:auto val="1"/>
        <c:lblAlgn val="ctr"/>
        <c:lblOffset val="100"/>
        <c:noMultiLvlLbl val="0"/>
      </c:catAx>
      <c:valAx>
        <c:axId val="38603392"/>
        <c:scaling>
          <c:orientation val="minMax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05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8601856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 sz="1050" b="1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E539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E539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E539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2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4035" cy="7562215"/>
          </a:xfrm>
          <a:custGeom>
            <a:avLst/>
            <a:gdLst/>
            <a:ahLst/>
            <a:cxnLst/>
            <a:rect l="l" t="t" r="r" b="b"/>
            <a:pathLst>
              <a:path w="10694035" h="7562215">
                <a:moveTo>
                  <a:pt x="10694035" y="0"/>
                </a:moveTo>
                <a:lnTo>
                  <a:pt x="0" y="0"/>
                </a:lnTo>
                <a:lnTo>
                  <a:pt x="0" y="7562215"/>
                </a:lnTo>
                <a:lnTo>
                  <a:pt x="10694035" y="7562215"/>
                </a:lnTo>
                <a:lnTo>
                  <a:pt x="10694035" y="0"/>
                </a:lnTo>
                <a:close/>
              </a:path>
            </a:pathLst>
          </a:custGeom>
          <a:solidFill>
            <a:srgbClr val="BCD5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6627" y="1758442"/>
            <a:ext cx="9280144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E539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698500" y="504825"/>
            <a:ext cx="9350753" cy="5791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9185" marR="768985" algn="ctr">
              <a:spcBef>
                <a:spcPts val="100"/>
              </a:spcBef>
            </a:pPr>
            <a:endParaRPr lang="ru-RU" sz="2200" b="1" spc="50" dirty="0" smtClean="0">
              <a:solidFill>
                <a:srgbClr val="1F4E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099185" marR="768985" algn="r"/>
            <a:r>
              <a:rPr lang="ru-RU" b="1" spc="50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b="1" spc="50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РОССИЙСКИЙ</a:t>
            </a:r>
            <a:r>
              <a:rPr b="1" spc="35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b="1" spc="35" dirty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Г</a:t>
            </a:r>
            <a:r>
              <a:rPr b="1" spc="45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ОСУДАРСТВЕННЫЙ  </a:t>
            </a:r>
            <a:endParaRPr lang="ru-RU" b="1" spc="45" dirty="0" smtClean="0">
              <a:solidFill>
                <a:srgbClr val="1F4E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099185" marR="768985" algn="r"/>
            <a:r>
              <a:rPr b="1" spc="40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ПЕДАГОГИЧЕСКИЙ</a:t>
            </a:r>
            <a:r>
              <a:rPr b="1" spc="-35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b="1" spc="40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УНИВЕРСИТЕТ</a:t>
            </a:r>
            <a:r>
              <a:rPr lang="ru-RU" b="1" spc="40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b="1" spc="35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ИМ</a:t>
            </a:r>
            <a:r>
              <a:rPr b="1" spc="35" dirty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b="1" spc="55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А.</a:t>
            </a:r>
            <a:r>
              <a:rPr b="1" spc="-5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И.</a:t>
            </a:r>
            <a:r>
              <a:rPr b="1" spc="-100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b="1" spc="25" dirty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ГЕРЦЕНА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ru-RU" sz="2400" b="1" i="1" dirty="0" smtClean="0">
              <a:latin typeface="Times New Roman"/>
              <a:cs typeface="Times New Roman"/>
            </a:endParaRPr>
          </a:p>
          <a:p>
            <a:pPr marL="5715" algn="ctr">
              <a:lnSpc>
                <a:spcPct val="120000"/>
              </a:lnSpc>
            </a:pPr>
            <a:endParaRPr lang="ru-RU" sz="1400" b="1" spc="7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5715" algn="ctr">
              <a:lnSpc>
                <a:spcPct val="120000"/>
              </a:lnSpc>
            </a:pPr>
            <a:r>
              <a:rPr lang="ru-RU" sz="2400" b="1" spc="7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ИНКЛЮЗИВНОЕ ВЫСШЕЕ ОБРАЗОВАНИЕ: </a:t>
            </a:r>
          </a:p>
          <a:p>
            <a:pPr marL="5715" algn="ctr">
              <a:lnSpc>
                <a:spcPct val="120000"/>
              </a:lnSpc>
            </a:pPr>
            <a:r>
              <a:rPr lang="ru-RU" sz="2400" b="1" spc="7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ПРОБЛЕМЫ ПРОФЕССИОНАЛЬНО-ЛИЧНОСТНОЙ ГОТОВНОСТИ ПРЕПОДАВАТЕЛЕЙ</a:t>
            </a:r>
          </a:p>
          <a:p>
            <a:pPr marL="5715" algn="ctr">
              <a:lnSpc>
                <a:spcPct val="100000"/>
              </a:lnSpc>
            </a:pPr>
            <a:endParaRPr lang="ru-RU" sz="1050" b="1" i="1" spc="7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050" b="1" i="1" spc="7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050" b="1" i="1" spc="7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В.З</a:t>
            </a:r>
            <a:r>
              <a:rPr lang="ru-RU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КАНТОР,</a:t>
            </a: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по инклюзивному образованию,</a:t>
            </a: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педагогических наук,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профессор,</a:t>
            </a: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1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А.П. АНТРОПОВ,</a:t>
            </a: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иректор РУМЦ, </a:t>
            </a:r>
          </a:p>
          <a:p>
            <a:pPr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 доцент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" algn="ctr">
              <a:lnSpc>
                <a:spcPct val="100000"/>
              </a:lnSpc>
            </a:pPr>
            <a:endParaRPr lang="ru-RU" sz="2200" b="1" i="1" spc="7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 b="1" i="1" dirty="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17500" y="200025"/>
            <a:ext cx="10084816" cy="6953009"/>
            <a:chOff x="304800" y="304799"/>
            <a:chExt cx="10084816" cy="6953009"/>
          </a:xfrm>
        </p:grpSpPr>
        <p:sp>
          <p:nvSpPr>
            <p:cNvPr id="18" name="object 18"/>
            <p:cNvSpPr/>
            <p:nvPr/>
          </p:nvSpPr>
          <p:spPr>
            <a:xfrm>
              <a:off x="399846" y="5456175"/>
              <a:ext cx="9934956" cy="17171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4800" y="304799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74676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74676"/>
                  </a:lnTo>
                  <a:lnTo>
                    <a:pt x="9144" y="74676"/>
                  </a:lnTo>
                  <a:lnTo>
                    <a:pt x="9144" y="9144"/>
                  </a:lnTo>
                  <a:lnTo>
                    <a:pt x="74676" y="9144"/>
                  </a:lnTo>
                  <a:lnTo>
                    <a:pt x="74676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3944" y="313943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65532" y="0"/>
                  </a:moveTo>
                  <a:lnTo>
                    <a:pt x="9131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65532"/>
                  </a:lnTo>
                  <a:lnTo>
                    <a:pt x="9131" y="65532"/>
                  </a:lnTo>
                  <a:lnTo>
                    <a:pt x="9131" y="9144"/>
                  </a:lnTo>
                  <a:lnTo>
                    <a:pt x="65532" y="9144"/>
                  </a:lnTo>
                  <a:lnTo>
                    <a:pt x="655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3088" y="323087"/>
              <a:ext cx="56515" cy="56515"/>
            </a:xfrm>
            <a:custGeom>
              <a:avLst/>
              <a:gdLst/>
              <a:ahLst/>
              <a:cxnLst/>
              <a:rect l="l" t="t" r="r" b="b"/>
              <a:pathLst>
                <a:path w="56514" h="56514">
                  <a:moveTo>
                    <a:pt x="56388" y="0"/>
                  </a:moveTo>
                  <a:lnTo>
                    <a:pt x="38100" y="0"/>
                  </a:lnTo>
                  <a:lnTo>
                    <a:pt x="0" y="0"/>
                  </a:lnTo>
                  <a:lnTo>
                    <a:pt x="0" y="38100"/>
                  </a:lnTo>
                  <a:lnTo>
                    <a:pt x="0" y="56388"/>
                  </a:lnTo>
                  <a:lnTo>
                    <a:pt x="38100" y="56388"/>
                  </a:lnTo>
                  <a:lnTo>
                    <a:pt x="38100" y="38100"/>
                  </a:lnTo>
                  <a:lnTo>
                    <a:pt x="56388" y="38100"/>
                  </a:lnTo>
                  <a:lnTo>
                    <a:pt x="56388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1188" y="36118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8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18288" y="9144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0332" y="304799"/>
              <a:ext cx="9944100" cy="74930"/>
            </a:xfrm>
            <a:custGeom>
              <a:avLst/>
              <a:gdLst/>
              <a:ahLst/>
              <a:cxnLst/>
              <a:rect l="l" t="t" r="r" b="b"/>
              <a:pathLst>
                <a:path w="9944100" h="74929">
                  <a:moveTo>
                    <a:pt x="9144" y="65532"/>
                  </a:moveTo>
                  <a:lnTo>
                    <a:pt x="0" y="65532"/>
                  </a:lnTo>
                  <a:lnTo>
                    <a:pt x="0" y="74676"/>
                  </a:lnTo>
                  <a:lnTo>
                    <a:pt x="9144" y="74676"/>
                  </a:lnTo>
                  <a:lnTo>
                    <a:pt x="9144" y="65532"/>
                  </a:lnTo>
                  <a:close/>
                </a:path>
                <a:path w="9944100" h="74929">
                  <a:moveTo>
                    <a:pt x="9944100" y="0"/>
                  </a:moveTo>
                  <a:lnTo>
                    <a:pt x="9144" y="0"/>
                  </a:lnTo>
                  <a:lnTo>
                    <a:pt x="9144" y="9144"/>
                  </a:lnTo>
                  <a:lnTo>
                    <a:pt x="9944100" y="9144"/>
                  </a:lnTo>
                  <a:lnTo>
                    <a:pt x="9944100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9476" y="313944"/>
              <a:ext cx="9935210" cy="9525"/>
            </a:xfrm>
            <a:custGeom>
              <a:avLst/>
              <a:gdLst/>
              <a:ahLst/>
              <a:cxnLst/>
              <a:rect l="l" t="t" r="r" b="b"/>
              <a:pathLst>
                <a:path w="9935210" h="9525">
                  <a:moveTo>
                    <a:pt x="993495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9934956" y="9144"/>
                  </a:lnTo>
                  <a:lnTo>
                    <a:pt x="9934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9476" y="323088"/>
              <a:ext cx="9935210" cy="38100"/>
            </a:xfrm>
            <a:custGeom>
              <a:avLst/>
              <a:gdLst/>
              <a:ahLst/>
              <a:cxnLst/>
              <a:rect l="l" t="t" r="r" b="b"/>
              <a:pathLst>
                <a:path w="9935210" h="38100">
                  <a:moveTo>
                    <a:pt x="9934956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9934956" y="38100"/>
                  </a:lnTo>
                  <a:lnTo>
                    <a:pt x="9934956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9476" y="361188"/>
              <a:ext cx="9935210" cy="9525"/>
            </a:xfrm>
            <a:custGeom>
              <a:avLst/>
              <a:gdLst/>
              <a:ahLst/>
              <a:cxnLst/>
              <a:rect l="l" t="t" r="r" b="b"/>
              <a:pathLst>
                <a:path w="9935210" h="9525">
                  <a:moveTo>
                    <a:pt x="993495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9934956" y="9144"/>
                  </a:lnTo>
                  <a:lnTo>
                    <a:pt x="9934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79476" y="304799"/>
              <a:ext cx="10010140" cy="74930"/>
            </a:xfrm>
            <a:custGeom>
              <a:avLst/>
              <a:gdLst/>
              <a:ahLst/>
              <a:cxnLst/>
              <a:rect l="l" t="t" r="r" b="b"/>
              <a:pathLst>
                <a:path w="10010140" h="74929">
                  <a:moveTo>
                    <a:pt x="9934956" y="65532"/>
                  </a:moveTo>
                  <a:lnTo>
                    <a:pt x="0" y="65532"/>
                  </a:lnTo>
                  <a:lnTo>
                    <a:pt x="0" y="74676"/>
                  </a:lnTo>
                  <a:lnTo>
                    <a:pt x="9934956" y="74676"/>
                  </a:lnTo>
                  <a:lnTo>
                    <a:pt x="9934956" y="65532"/>
                  </a:lnTo>
                  <a:close/>
                </a:path>
                <a:path w="10010140" h="74929">
                  <a:moveTo>
                    <a:pt x="10009619" y="0"/>
                  </a:moveTo>
                  <a:lnTo>
                    <a:pt x="10000488" y="0"/>
                  </a:lnTo>
                  <a:lnTo>
                    <a:pt x="9934956" y="0"/>
                  </a:lnTo>
                  <a:lnTo>
                    <a:pt x="9934956" y="9144"/>
                  </a:lnTo>
                  <a:lnTo>
                    <a:pt x="10000488" y="9144"/>
                  </a:lnTo>
                  <a:lnTo>
                    <a:pt x="10000488" y="74676"/>
                  </a:lnTo>
                  <a:lnTo>
                    <a:pt x="10009619" y="74676"/>
                  </a:lnTo>
                  <a:lnTo>
                    <a:pt x="10009619" y="9144"/>
                  </a:lnTo>
                  <a:lnTo>
                    <a:pt x="10009619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314432" y="313943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39">
                  <a:moveTo>
                    <a:pt x="65519" y="0"/>
                  </a:moveTo>
                  <a:lnTo>
                    <a:pt x="56388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56388" y="9144"/>
                  </a:lnTo>
                  <a:lnTo>
                    <a:pt x="56388" y="65532"/>
                  </a:lnTo>
                  <a:lnTo>
                    <a:pt x="65519" y="65532"/>
                  </a:lnTo>
                  <a:lnTo>
                    <a:pt x="65519" y="9144"/>
                  </a:lnTo>
                  <a:lnTo>
                    <a:pt x="655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314432" y="323087"/>
              <a:ext cx="56515" cy="56515"/>
            </a:xfrm>
            <a:custGeom>
              <a:avLst/>
              <a:gdLst/>
              <a:ahLst/>
              <a:cxnLst/>
              <a:rect l="l" t="t" r="r" b="b"/>
              <a:pathLst>
                <a:path w="56515" h="56514">
                  <a:moveTo>
                    <a:pt x="56388" y="0"/>
                  </a:moveTo>
                  <a:lnTo>
                    <a:pt x="18288" y="0"/>
                  </a:lnTo>
                  <a:lnTo>
                    <a:pt x="0" y="0"/>
                  </a:lnTo>
                  <a:lnTo>
                    <a:pt x="0" y="38100"/>
                  </a:lnTo>
                  <a:lnTo>
                    <a:pt x="18288" y="38100"/>
                  </a:lnTo>
                  <a:lnTo>
                    <a:pt x="18288" y="56388"/>
                  </a:lnTo>
                  <a:lnTo>
                    <a:pt x="56388" y="56388"/>
                  </a:lnTo>
                  <a:lnTo>
                    <a:pt x="56388" y="38100"/>
                  </a:lnTo>
                  <a:lnTo>
                    <a:pt x="56388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314432" y="36118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88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9144" y="9144"/>
                  </a:lnTo>
                  <a:lnTo>
                    <a:pt x="9144" y="18288"/>
                  </a:lnTo>
                  <a:lnTo>
                    <a:pt x="18288" y="18288"/>
                  </a:lnTo>
                  <a:lnTo>
                    <a:pt x="18288" y="9144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4800" y="370331"/>
              <a:ext cx="10019030" cy="6887209"/>
            </a:xfrm>
            <a:custGeom>
              <a:avLst/>
              <a:gdLst/>
              <a:ahLst/>
              <a:cxnLst/>
              <a:rect l="l" t="t" r="r" b="b"/>
              <a:pathLst>
                <a:path w="10019030" h="6887209">
                  <a:moveTo>
                    <a:pt x="9144" y="9156"/>
                  </a:moveTo>
                  <a:lnTo>
                    <a:pt x="0" y="9156"/>
                  </a:lnTo>
                  <a:lnTo>
                    <a:pt x="0" y="6886956"/>
                  </a:lnTo>
                  <a:lnTo>
                    <a:pt x="9144" y="6886956"/>
                  </a:lnTo>
                  <a:lnTo>
                    <a:pt x="9144" y="9156"/>
                  </a:lnTo>
                  <a:close/>
                </a:path>
                <a:path w="10019030" h="6887209">
                  <a:moveTo>
                    <a:pt x="10018763" y="0"/>
                  </a:moveTo>
                  <a:lnTo>
                    <a:pt x="10009632" y="0"/>
                  </a:lnTo>
                  <a:lnTo>
                    <a:pt x="10009632" y="9144"/>
                  </a:lnTo>
                  <a:lnTo>
                    <a:pt x="10018763" y="9144"/>
                  </a:lnTo>
                  <a:lnTo>
                    <a:pt x="10018763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13944" y="379476"/>
              <a:ext cx="9525" cy="6868795"/>
            </a:xfrm>
            <a:custGeom>
              <a:avLst/>
              <a:gdLst/>
              <a:ahLst/>
              <a:cxnLst/>
              <a:rect l="l" t="t" r="r" b="b"/>
              <a:pathLst>
                <a:path w="9525" h="6868795">
                  <a:moveTo>
                    <a:pt x="0" y="6868667"/>
                  </a:moveTo>
                  <a:lnTo>
                    <a:pt x="9143" y="6868667"/>
                  </a:lnTo>
                  <a:lnTo>
                    <a:pt x="9143" y="0"/>
                  </a:lnTo>
                  <a:lnTo>
                    <a:pt x="0" y="0"/>
                  </a:lnTo>
                  <a:lnTo>
                    <a:pt x="0" y="68686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23088" y="379476"/>
              <a:ext cx="38100" cy="6859905"/>
            </a:xfrm>
            <a:custGeom>
              <a:avLst/>
              <a:gdLst/>
              <a:ahLst/>
              <a:cxnLst/>
              <a:rect l="l" t="t" r="r" b="b"/>
              <a:pathLst>
                <a:path w="38100" h="6859905">
                  <a:moveTo>
                    <a:pt x="0" y="6859523"/>
                  </a:moveTo>
                  <a:lnTo>
                    <a:pt x="38100" y="6859523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6859523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61188" y="379476"/>
              <a:ext cx="9525" cy="6803390"/>
            </a:xfrm>
            <a:custGeom>
              <a:avLst/>
              <a:gdLst/>
              <a:ahLst/>
              <a:cxnLst/>
              <a:rect l="l" t="t" r="r" b="b"/>
              <a:pathLst>
                <a:path w="9525" h="6803390">
                  <a:moveTo>
                    <a:pt x="9143" y="0"/>
                  </a:moveTo>
                  <a:lnTo>
                    <a:pt x="0" y="0"/>
                  </a:lnTo>
                  <a:lnTo>
                    <a:pt x="0" y="6803135"/>
                  </a:lnTo>
                  <a:lnTo>
                    <a:pt x="9143" y="6803135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70332" y="379488"/>
              <a:ext cx="10019030" cy="6878320"/>
            </a:xfrm>
            <a:custGeom>
              <a:avLst/>
              <a:gdLst/>
              <a:ahLst/>
              <a:cxnLst/>
              <a:rect l="l" t="t" r="r" b="b"/>
              <a:pathLst>
                <a:path w="10019030" h="6878320">
                  <a:moveTo>
                    <a:pt x="9144" y="0"/>
                  </a:moveTo>
                  <a:lnTo>
                    <a:pt x="0" y="0"/>
                  </a:lnTo>
                  <a:lnTo>
                    <a:pt x="0" y="6812267"/>
                  </a:lnTo>
                  <a:lnTo>
                    <a:pt x="9144" y="6812267"/>
                  </a:lnTo>
                  <a:lnTo>
                    <a:pt x="9144" y="0"/>
                  </a:lnTo>
                  <a:close/>
                </a:path>
                <a:path w="10019030" h="6878320">
                  <a:moveTo>
                    <a:pt x="10018763" y="0"/>
                  </a:moveTo>
                  <a:lnTo>
                    <a:pt x="10009619" y="0"/>
                  </a:lnTo>
                  <a:lnTo>
                    <a:pt x="10009619" y="6877799"/>
                  </a:lnTo>
                  <a:lnTo>
                    <a:pt x="10018763" y="6877799"/>
                  </a:lnTo>
                  <a:lnTo>
                    <a:pt x="10018763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370819" y="379476"/>
              <a:ext cx="9525" cy="6868795"/>
            </a:xfrm>
            <a:custGeom>
              <a:avLst/>
              <a:gdLst/>
              <a:ahLst/>
              <a:cxnLst/>
              <a:rect l="l" t="t" r="r" b="b"/>
              <a:pathLst>
                <a:path w="9525" h="6868795">
                  <a:moveTo>
                    <a:pt x="0" y="6868667"/>
                  </a:moveTo>
                  <a:lnTo>
                    <a:pt x="9143" y="6868667"/>
                  </a:lnTo>
                  <a:lnTo>
                    <a:pt x="9143" y="0"/>
                  </a:lnTo>
                  <a:lnTo>
                    <a:pt x="0" y="0"/>
                  </a:lnTo>
                  <a:lnTo>
                    <a:pt x="0" y="68686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332719" y="379476"/>
              <a:ext cx="38100" cy="6859905"/>
            </a:xfrm>
            <a:custGeom>
              <a:avLst/>
              <a:gdLst/>
              <a:ahLst/>
              <a:cxnLst/>
              <a:rect l="l" t="t" r="r" b="b"/>
              <a:pathLst>
                <a:path w="38100" h="6859905">
                  <a:moveTo>
                    <a:pt x="0" y="6859523"/>
                  </a:moveTo>
                  <a:lnTo>
                    <a:pt x="38100" y="6859523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6859523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323576" y="379476"/>
              <a:ext cx="9525" cy="6821805"/>
            </a:xfrm>
            <a:custGeom>
              <a:avLst/>
              <a:gdLst/>
              <a:ahLst/>
              <a:cxnLst/>
              <a:rect l="l" t="t" r="r" b="b"/>
              <a:pathLst>
                <a:path w="9525" h="6821805">
                  <a:moveTo>
                    <a:pt x="0" y="6821423"/>
                  </a:moveTo>
                  <a:lnTo>
                    <a:pt x="9144" y="6821423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68214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04800" y="379488"/>
              <a:ext cx="10019030" cy="6878320"/>
            </a:xfrm>
            <a:custGeom>
              <a:avLst/>
              <a:gdLst/>
              <a:ahLst/>
              <a:cxnLst/>
              <a:rect l="l" t="t" r="r" b="b"/>
              <a:pathLst>
                <a:path w="10019030" h="6878320">
                  <a:moveTo>
                    <a:pt x="74676" y="6868668"/>
                  </a:moveTo>
                  <a:lnTo>
                    <a:pt x="0" y="6868668"/>
                  </a:lnTo>
                  <a:lnTo>
                    <a:pt x="0" y="6877799"/>
                  </a:lnTo>
                  <a:lnTo>
                    <a:pt x="74676" y="6877799"/>
                  </a:lnTo>
                  <a:lnTo>
                    <a:pt x="74676" y="6868668"/>
                  </a:lnTo>
                  <a:close/>
                </a:path>
                <a:path w="10019030" h="6878320">
                  <a:moveTo>
                    <a:pt x="10018763" y="0"/>
                  </a:moveTo>
                  <a:lnTo>
                    <a:pt x="10009619" y="0"/>
                  </a:lnTo>
                  <a:lnTo>
                    <a:pt x="10009619" y="6812267"/>
                  </a:lnTo>
                  <a:lnTo>
                    <a:pt x="10018763" y="6812267"/>
                  </a:lnTo>
                  <a:lnTo>
                    <a:pt x="10018763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13944" y="7239000"/>
              <a:ext cx="66040" cy="9525"/>
            </a:xfrm>
            <a:custGeom>
              <a:avLst/>
              <a:gdLst/>
              <a:ahLst/>
              <a:cxnLst/>
              <a:rect l="l" t="t" r="r" b="b"/>
              <a:pathLst>
                <a:path w="66039" h="9525">
                  <a:moveTo>
                    <a:pt x="6553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532" y="9144"/>
                  </a:lnTo>
                  <a:lnTo>
                    <a:pt x="655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23088" y="7200900"/>
              <a:ext cx="56515" cy="38100"/>
            </a:xfrm>
            <a:custGeom>
              <a:avLst/>
              <a:gdLst/>
              <a:ahLst/>
              <a:cxnLst/>
              <a:rect l="l" t="t" r="r" b="b"/>
              <a:pathLst>
                <a:path w="56514" h="38100">
                  <a:moveTo>
                    <a:pt x="56388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56388" y="38100"/>
                  </a:lnTo>
                  <a:lnTo>
                    <a:pt x="56388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61188" y="718261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88" y="9156"/>
                  </a:moveTo>
                  <a:lnTo>
                    <a:pt x="9144" y="9156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9156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18288" y="18288"/>
                  </a:lnTo>
                  <a:lnTo>
                    <a:pt x="18288" y="91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79476" y="7248144"/>
              <a:ext cx="9935210" cy="9525"/>
            </a:xfrm>
            <a:custGeom>
              <a:avLst/>
              <a:gdLst/>
              <a:ahLst/>
              <a:cxnLst/>
              <a:rect l="l" t="t" r="r" b="b"/>
              <a:pathLst>
                <a:path w="9935210" h="9525">
                  <a:moveTo>
                    <a:pt x="9934956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34956" y="9143"/>
                  </a:lnTo>
                  <a:lnTo>
                    <a:pt x="9934956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9476" y="7239000"/>
              <a:ext cx="9935210" cy="9525"/>
            </a:xfrm>
            <a:custGeom>
              <a:avLst/>
              <a:gdLst/>
              <a:ahLst/>
              <a:cxnLst/>
              <a:rect l="l" t="t" r="r" b="b"/>
              <a:pathLst>
                <a:path w="9935210" h="9525">
                  <a:moveTo>
                    <a:pt x="993495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9934956" y="9144"/>
                  </a:lnTo>
                  <a:lnTo>
                    <a:pt x="9934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79476" y="7200900"/>
              <a:ext cx="9935210" cy="38100"/>
            </a:xfrm>
            <a:custGeom>
              <a:avLst/>
              <a:gdLst/>
              <a:ahLst/>
              <a:cxnLst/>
              <a:rect l="l" t="t" r="r" b="b"/>
              <a:pathLst>
                <a:path w="9935210" h="38100">
                  <a:moveTo>
                    <a:pt x="9934956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9934956" y="38100"/>
                  </a:lnTo>
                  <a:lnTo>
                    <a:pt x="9934956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79476" y="7191756"/>
              <a:ext cx="9935210" cy="9525"/>
            </a:xfrm>
            <a:custGeom>
              <a:avLst/>
              <a:gdLst/>
              <a:ahLst/>
              <a:cxnLst/>
              <a:rect l="l" t="t" r="r" b="b"/>
              <a:pathLst>
                <a:path w="9935210" h="9525">
                  <a:moveTo>
                    <a:pt x="9934956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34956" y="9143"/>
                  </a:lnTo>
                  <a:lnTo>
                    <a:pt x="9934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79476" y="7182612"/>
              <a:ext cx="10010140" cy="74930"/>
            </a:xfrm>
            <a:custGeom>
              <a:avLst/>
              <a:gdLst/>
              <a:ahLst/>
              <a:cxnLst/>
              <a:rect l="l" t="t" r="r" b="b"/>
              <a:pathLst>
                <a:path w="10010140" h="74929">
                  <a:moveTo>
                    <a:pt x="993495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9934956" y="9144"/>
                  </a:lnTo>
                  <a:lnTo>
                    <a:pt x="9934956" y="0"/>
                  </a:lnTo>
                  <a:close/>
                </a:path>
                <a:path w="10010140" h="74929">
                  <a:moveTo>
                    <a:pt x="10009619" y="65544"/>
                  </a:moveTo>
                  <a:lnTo>
                    <a:pt x="9934956" y="65544"/>
                  </a:lnTo>
                  <a:lnTo>
                    <a:pt x="9934956" y="74676"/>
                  </a:lnTo>
                  <a:lnTo>
                    <a:pt x="10009619" y="74676"/>
                  </a:lnTo>
                  <a:lnTo>
                    <a:pt x="10009619" y="65544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0314431" y="7239000"/>
              <a:ext cx="66040" cy="9525"/>
            </a:xfrm>
            <a:custGeom>
              <a:avLst/>
              <a:gdLst/>
              <a:ahLst/>
              <a:cxnLst/>
              <a:rect l="l" t="t" r="r" b="b"/>
              <a:pathLst>
                <a:path w="66040" h="9525">
                  <a:moveTo>
                    <a:pt x="6553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531" y="9144"/>
                  </a:lnTo>
                  <a:lnTo>
                    <a:pt x="655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0314431" y="7200900"/>
              <a:ext cx="56515" cy="38100"/>
            </a:xfrm>
            <a:custGeom>
              <a:avLst/>
              <a:gdLst/>
              <a:ahLst/>
              <a:cxnLst/>
              <a:rect l="l" t="t" r="r" b="b"/>
              <a:pathLst>
                <a:path w="56515" h="38100">
                  <a:moveTo>
                    <a:pt x="56388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56388" y="38100"/>
                  </a:lnTo>
                  <a:lnTo>
                    <a:pt x="56388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14431" y="7191756"/>
              <a:ext cx="18415" cy="9525"/>
            </a:xfrm>
            <a:custGeom>
              <a:avLst/>
              <a:gdLst/>
              <a:ahLst/>
              <a:cxnLst/>
              <a:rect l="l" t="t" r="r" b="b"/>
              <a:pathLst>
                <a:path w="18415" h="9525">
                  <a:moveTo>
                    <a:pt x="182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8288" y="9143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81" y="312674"/>
            <a:ext cx="1562416" cy="1639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842" y="1122173"/>
            <a:ext cx="10021350" cy="4568093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СКРИНИНГА ГОТОВНОСТИ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ПРОФЕССОРСКО-ПРЕПОДАВАТЕЛЬСКОГО СОСТАВА ВУЗОВ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РЕАЛИЗАЦИИ ИНКЛЮЗИВНОГО ОБРАЗОВАНИЯ</a:t>
            </a:r>
          </a:p>
          <a:p>
            <a:pPr algn="ctr"/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одной стороны,..</a:t>
            </a:r>
          </a:p>
          <a:p>
            <a:pPr algn="just"/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4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213328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Насколько сложным для Вас в психологическом плане было бы проведение учебных занятий на потоке или в группе, где есть студенты с инвалидностью?»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31753068"/>
              </p:ext>
            </p:extLst>
          </p:nvPr>
        </p:nvGraphicFramePr>
        <p:xfrm>
          <a:off x="1182031" y="2486025"/>
          <a:ext cx="8581823" cy="401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69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363819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5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Вам предстояло бы или приходится проводить учебные занятия в группах, где есть студенты с инвалидностью, сопряжено ли это для вас с трудностями методического характера?»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96129667"/>
              </p:ext>
            </p:extLst>
          </p:nvPr>
        </p:nvGraphicFramePr>
        <p:xfrm>
          <a:off x="1510543" y="2562225"/>
          <a:ext cx="7924800" cy="380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02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842" y="1122173"/>
            <a:ext cx="10021350" cy="4568093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СКРИНИНГА ГОТОВНОСТИ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ПРОФЕССОРСКО-ПРЕПОДАВАТЕЛЬСКОГО СОСТАВА ВУЗОВ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РЕАЛИЗАЦИИ ИНКЛЮЗИВНОГО ОБРАЗОВАНИЯ</a:t>
            </a:r>
          </a:p>
          <a:p>
            <a:pPr algn="ctr"/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другой стороны,..</a:t>
            </a:r>
          </a:p>
          <a:p>
            <a:pPr algn="just"/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4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060979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endParaRPr lang="ru-RU" sz="23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Насколько отчетливо Вы представляете себе специфику учебно-познавательной и коммуникативной деятельности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студентов-инвалидов</a:t>
            </a:r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?»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/>
          <p:nvPr>
            <p:extLst/>
          </p:nvPr>
        </p:nvGraphicFramePr>
        <p:xfrm>
          <a:off x="1472443" y="2105025"/>
          <a:ext cx="8001000" cy="5225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84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102529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Частотные распределения ответов на вопросы о знакомстве с нормативно-методическими сторонами инклюзивного высшего образования 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38064034"/>
              </p:ext>
            </p:extLst>
          </p:nvPr>
        </p:nvGraphicFramePr>
        <p:xfrm>
          <a:off x="1765300" y="2028825"/>
          <a:ext cx="7772400" cy="507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15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379528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«Умеете ли Вы самостоятельно разрабатывать для студентов-инвалидов адаптированные варианты рабочих программ и адаптированные учебно-методические материалы реализуемых Вами учебных дисциплин?»</a:t>
            </a:r>
            <a:endParaRPr lang="ru-RU" sz="23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67616517"/>
              </p:ext>
            </p:extLst>
          </p:nvPr>
        </p:nvGraphicFramePr>
        <p:xfrm>
          <a:off x="974288" y="2535753"/>
          <a:ext cx="8997309" cy="441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73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213328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обычно Вы узнаете, что на потоке или в учебной группе, где Вы преподаете, обучаются студенты с инвалидностью?» 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08396445"/>
              </p:ext>
            </p:extLst>
          </p:nvPr>
        </p:nvGraphicFramePr>
        <p:xfrm>
          <a:off x="1460500" y="2638425"/>
          <a:ext cx="8270429" cy="3817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92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213328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Заинтересованы ли Вы в повышении квалификации по вопросам вузовского обучения инвалидов?»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22406276"/>
              </p:ext>
            </p:extLst>
          </p:nvPr>
        </p:nvGraphicFramePr>
        <p:xfrm>
          <a:off x="1249399" y="2409825"/>
          <a:ext cx="844708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8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6230086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СКРИНИНГА ГОТОВНОСТИ </a:t>
            </a:r>
            <a:r>
              <a:rPr lang="ru-RU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ПРОФЕССОРСКО-ПРЕПОДАВАТЕЛЬСКОГО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СОСТАВА ВУЗОВ </a:t>
            </a:r>
            <a:r>
              <a:rPr lang="ru-RU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РЕАЛИЗАЦИИ ИНКЛЮЗИВНОГО ОБРАЗОВАНИЯ</a:t>
            </a:r>
          </a:p>
          <a:p>
            <a:pPr indent="360000"/>
            <a:endPara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0000" algn="just"/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целенаправленное психолого-педагогическое и методическое сопровождение вхождения вузовских преподавателей в инклюзивный </a:t>
            </a: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процесс, так как:</a:t>
            </a:r>
            <a:endParaRPr lang="ru-R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indent="540000" algn="just">
              <a:buFont typeface="Wingdings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инклюзивная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парадигма в недостаточной степени </a:t>
            </a: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освоена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вузовскими научно-педагогическими работниками;</a:t>
            </a:r>
          </a:p>
          <a:p>
            <a:pPr lvl="0" indent="540000" algn="just">
              <a:buFont typeface="Wingdings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представления преподавателей об обеспечении доступа инвалидов к вузовскому обучению связаны преимущественно с опорой не на инклюзивный образовательный формат, а на образовательную дифференциацию в различных ее </a:t>
            </a: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формах;</a:t>
            </a:r>
          </a:p>
          <a:p>
            <a:pPr lvl="0" indent="540000" algn="just">
              <a:buFont typeface="Wingdings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большинства вузовских преподавателей отсутствуют полные, определенные, научно обоснованные и осознанные представления о специфике учебно-познавательной и коммуникативной деятельности студентов с инвалидностью и путях ее учета в </a:t>
            </a: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практике;</a:t>
            </a:r>
          </a:p>
          <a:p>
            <a:pPr lvl="0" indent="540000" algn="just">
              <a:buFont typeface="Wingdings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профессорско-преподавательский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вузов в целом не обладает достаточными компетенциями в области разработки адаптированных образовательных программ и учебно-методических материалов, применения специальных технических средств обучения, реализации промежуточной и итоговой аттестации студентов-инвалидов с учетом их </a:t>
            </a: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особенностей;</a:t>
            </a:r>
          </a:p>
          <a:p>
            <a:pPr lvl="0" indent="540000" algn="just">
              <a:buFont typeface="Wingdings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научно-педагогические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работники вузов слабо мотивированы к повышению квалификации в методологических, психолого-педагогических, нормативно-методических и технологических вопросах инклюзивного высшего образования</a:t>
            </a:r>
            <a:r>
              <a:rPr lang="ru-RU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5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842" y="1122173"/>
            <a:ext cx="10021350" cy="7507359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СКРИНИНГ ГОТОВНОСТИ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ПРОФЕССОРСКО-ПРЕПОДАВАТЕЛЬСКОГО СОСТАВА ВУЗОВ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РЕАЛИЗАЦИИ ИНКЛЮЗИВНОГО ОБРАЗОВАНИЯ</a:t>
            </a:r>
          </a:p>
          <a:p>
            <a:pPr algn="ctr"/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БАЗА СКРИНИНГА: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государственных и негосударственных вуза Санкт-Петербурга и Ленинградской области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которых обучаются в общей сложности свыше 760 студентов с инвалидностью.</a:t>
            </a:r>
          </a:p>
          <a:p>
            <a:pPr algn="just"/>
            <a:endParaRPr lang="ru-RU" sz="2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РЕСПОНДЕНТЫ:</a:t>
            </a:r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ru-RU" sz="11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427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преподавателей,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имеющих различный стаж научно-педагогической работы и опыт взаимодействия с инвалидами, а также представляющих разные вузовские профили, предметные области и должностные категории.</a:t>
            </a:r>
          </a:p>
          <a:p>
            <a:pPr algn="just"/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2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344" y="3146157"/>
            <a:ext cx="10148127" cy="951718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55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100356" name="AutoShape 4" descr="Preview 3f42f162 c4fe 4f64 8246 7a6dcf5b5220"/>
          <p:cNvSpPr>
            <a:spLocks noChangeAspect="1" noChangeArrowheads="1"/>
          </p:cNvSpPr>
          <p:nvPr/>
        </p:nvSpPr>
        <p:spPr bwMode="auto">
          <a:xfrm>
            <a:off x="181936" y="-159310"/>
            <a:ext cx="356447" cy="336128"/>
          </a:xfrm>
          <a:prstGeom prst="rect">
            <a:avLst/>
          </a:prstGeom>
          <a:noFill/>
        </p:spPr>
        <p:txBody>
          <a:bodyPr vert="horz" wrap="square" lIns="104315" tIns="52157" rIns="104315" bIns="5215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358" name="AutoShape 6" descr="Preview 3f42f162 c4fe 4f64 8246 7a6dcf5b5220"/>
          <p:cNvSpPr>
            <a:spLocks noChangeAspect="1" noChangeArrowheads="1"/>
          </p:cNvSpPr>
          <p:nvPr/>
        </p:nvSpPr>
        <p:spPr bwMode="auto">
          <a:xfrm>
            <a:off x="181936" y="-159310"/>
            <a:ext cx="356447" cy="336128"/>
          </a:xfrm>
          <a:prstGeom prst="rect">
            <a:avLst/>
          </a:prstGeom>
          <a:noFill/>
        </p:spPr>
        <p:txBody>
          <a:bodyPr vert="horz" wrap="square" lIns="104315" tIns="52157" rIns="104315" bIns="5215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594" name="AutoShape 2" descr="Картинки по запросу работа в офисе картинки"/>
          <p:cNvSpPr>
            <a:spLocks noChangeAspect="1" noChangeArrowheads="1"/>
          </p:cNvSpPr>
          <p:nvPr/>
        </p:nvSpPr>
        <p:spPr bwMode="auto">
          <a:xfrm>
            <a:off x="181936" y="-159310"/>
            <a:ext cx="356447" cy="336128"/>
          </a:xfrm>
          <a:prstGeom prst="rect">
            <a:avLst/>
          </a:prstGeom>
          <a:noFill/>
        </p:spPr>
        <p:txBody>
          <a:bodyPr vert="horz" wrap="square" lIns="104315" tIns="52157" rIns="104315" bIns="5215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94139" y="5210784"/>
            <a:ext cx="10148127" cy="2290546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algn="r"/>
            <a:endParaRPr lang="ru-RU" sz="2700" b="1" i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30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prorector_incedu@herzen.spb.ru</a:t>
            </a:r>
            <a:r>
              <a:rPr lang="ru-RU" sz="30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ru-RU" sz="1600" b="1" i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30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rumc@herzen.spb.ru</a:t>
            </a:r>
            <a:r>
              <a:rPr lang="ru-RU" sz="30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i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900" b="1" i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7" y="0"/>
            <a:ext cx="10722327" cy="2034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4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842" y="1122173"/>
            <a:ext cx="10021350" cy="4568093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СКРИНИНГА ГОТОВНОСТИ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ПРОФЕССОРСКО-ПРЕПОДАВАТЕЛЬСКОГО СОСТАВА ВУЗОВ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РЕАЛИЗАЦИИ ИНКЛЮЗИВНОГО ОБРАЗОВАНИЯ</a:t>
            </a:r>
          </a:p>
          <a:p>
            <a:pPr algn="ctr"/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одной стороны,..</a:t>
            </a:r>
          </a:p>
          <a:p>
            <a:pPr algn="just"/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5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842" y="1122173"/>
            <a:ext cx="10021350" cy="1213328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бы у Вас попросили совета относительно поступления лица с инвалидностью в вуз, то какой совет Вы бы дали?»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32587224"/>
              </p:ext>
            </p:extLst>
          </p:nvPr>
        </p:nvGraphicFramePr>
        <p:xfrm>
          <a:off x="1617542" y="2942179"/>
          <a:ext cx="7467600" cy="4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53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582660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"обычной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студенческой группе будет обучаться студент с инвалидностью, то как, на Ваш взгляд, это скажется на эффективности и качестве образовательного процесса в целом?»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08559415"/>
              </p:ext>
            </p:extLst>
          </p:nvPr>
        </p:nvGraphicFramePr>
        <p:xfrm>
          <a:off x="1917700" y="2867025"/>
          <a:ext cx="7452681" cy="396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78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842" y="1122173"/>
            <a:ext cx="10021350" cy="4568093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СКРИНИНГА ГОТОВНОСТИ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ПРОФЕССОРСКО-ПРЕПОДАВАТЕЛЬСКОГО СОСТАВА ВУЗОВ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РЕАЛИЗАЦИИ ИНКЛЮЗИВНОГО ОБРАЗОВАНИЯ</a:t>
            </a:r>
          </a:p>
          <a:p>
            <a:pPr algn="ctr"/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другой стороны,..</a:t>
            </a:r>
          </a:p>
          <a:p>
            <a:pPr algn="just"/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4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213328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«На Ваш взгляд, в каком формате наиболее целесообразно организовывать вузовское обучение инвалидов?»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73046748"/>
              </p:ext>
            </p:extLst>
          </p:nvPr>
        </p:nvGraphicFramePr>
        <p:xfrm>
          <a:off x="1660958" y="2562225"/>
          <a:ext cx="7623969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767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213328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Вашему мнению, какие формы организации вузовского обучения оптимальны для лиц с инвалидностью?»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6925898"/>
              </p:ext>
            </p:extLst>
          </p:nvPr>
        </p:nvGraphicFramePr>
        <p:xfrm>
          <a:off x="1167907" y="2409825"/>
          <a:ext cx="8610071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76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5094" y="4975375"/>
            <a:ext cx="94843" cy="37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931" tIns="23465" rIns="46931" bIns="234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100"/>
          </a:p>
        </p:txBody>
      </p:sp>
      <p:cxnSp>
        <p:nvCxnSpPr>
          <p:cNvPr id="3" name="Straight Connector 13"/>
          <p:cNvCxnSpPr/>
          <p:nvPr/>
        </p:nvCxnSpPr>
        <p:spPr>
          <a:xfrm>
            <a:off x="126242" y="843818"/>
            <a:ext cx="10450200" cy="0"/>
          </a:xfrm>
          <a:prstGeom prst="line">
            <a:avLst/>
          </a:prstGeom>
          <a:ln w="254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2268" y="229337"/>
            <a:ext cx="10021350" cy="597775"/>
          </a:xfrm>
          <a:prstGeom prst="rect">
            <a:avLst/>
          </a:prstGeom>
          <a:noFill/>
        </p:spPr>
        <p:txBody>
          <a:bodyPr lIns="104315" tIns="52157" rIns="104315" bIns="52157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78" y="1156225"/>
            <a:ext cx="10021350" cy="1213328"/>
          </a:xfrm>
          <a:prstGeom prst="rect">
            <a:avLst/>
          </a:prstGeom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Частотное распределение ответов на вопрос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Знакомы ли Вы с «философией» и сущностью инклюзивного подхода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высшем образовании?» 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2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81228350"/>
              </p:ext>
            </p:extLst>
          </p:nvPr>
        </p:nvGraphicFramePr>
        <p:xfrm>
          <a:off x="1154213" y="2333625"/>
          <a:ext cx="8637460" cy="410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65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549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2E5496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1171</Words>
  <Application>Microsoft Office PowerPoint</Application>
  <PresentationFormat>Произвольный</PresentationFormat>
  <Paragraphs>177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71</cp:revision>
  <dcterms:created xsi:type="dcterms:W3CDTF">2020-01-20T18:39:03Z</dcterms:created>
  <dcterms:modified xsi:type="dcterms:W3CDTF">2020-05-21T13:39:41Z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2020-01-20T00:00:00Z</vt:filetime>
  </property>
</Properties>
</file>