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682C7-7384-4F04-B7AF-27ACB45EF98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5AA8-E939-4054-8314-687E99F77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69F7-FEDF-4251-B217-9C65E215C536}" type="datetime1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F570-E395-40CB-A7AB-D9C74B66703C}" type="datetime1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6E2D-0E84-4E42-9171-5A330A06EE98}" type="datetime1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2D14-9D9D-406D-A4A8-0EE8904D0F7E}" type="datetime1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3D6-7BE5-4821-B34C-C2D2E1F7FBBC}" type="datetime1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CB01-7656-4F44-831B-6D55D825731A}" type="datetime1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64FA-1766-40F5-B50D-60B371DF31B3}" type="datetime1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92C9-EC49-4510-A847-D80879393923}" type="datetime1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DBC4-FD47-4E2C-BFE3-863C47B0B242}" type="datetime1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B5DE-B7F9-4CD4-A657-0F3587CF38B4}" type="datetime1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9A49-7B20-4539-8410-8FC150B1559E}" type="datetime1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6594B-811B-4BA9-B7D2-FD0BD544F6FB}" type="datetime1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oxta-bc/%D0%B3%D0%BB%D0%B0%D0%B2%D0%BD%D0%B0%D1%8F?authuser=0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spo-rudn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y.vidanova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Охтинский коллед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685804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1\Pictures\БПО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57797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8837" y="0"/>
            <a:ext cx="1935163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3071810"/>
            <a:ext cx="8001056" cy="1532334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Кадровые проблемы инклюзивного среднего профессионального образования Санкт-Петербурга и пути их решения</a:t>
            </a:r>
            <a:endParaRPr lang="ru-RU" sz="2800" b="1" dirty="0">
              <a:solidFill>
                <a:srgbClr val="0066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5214950"/>
            <a:ext cx="54292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err="1" smtClean="0">
                <a:latin typeface="Cambria" pitchFamily="18" charset="0"/>
                <a:ea typeface="Cambria" pitchFamily="18" charset="0"/>
              </a:rPr>
              <a:t>Виданова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 Юлия Игоревна,</a:t>
            </a:r>
          </a:p>
          <a:p>
            <a:pPr algn="r"/>
            <a:r>
              <a:rPr lang="ru-RU" dirty="0" smtClean="0">
                <a:latin typeface="Cambria" pitchFamily="18" charset="0"/>
                <a:ea typeface="Cambria" pitchFamily="18" charset="0"/>
              </a:rPr>
              <a:t>кандидат психологических наук,</a:t>
            </a:r>
          </a:p>
          <a:p>
            <a:pPr algn="r"/>
            <a:r>
              <a:rPr lang="ru-RU" dirty="0" smtClean="0">
                <a:latin typeface="Cambria" pitchFamily="18" charset="0"/>
                <a:ea typeface="Cambria" pitchFamily="18" charset="0"/>
              </a:rPr>
              <a:t>зав. структурным подразделением «Центр профориентации инвалидов»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ocuments\Презентации\Абилимпикс лого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0"/>
            <a:ext cx="2017713" cy="2219325"/>
          </a:xfrm>
        </p:spPr>
      </p:pic>
      <p:pic>
        <p:nvPicPr>
          <p:cNvPr id="16387" name="Picture 3" descr="C:\Users\1\Downloads\IMG_20171201_1557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31321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:\Users\1\Downloads\IMG_20171202_0839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76475"/>
            <a:ext cx="31321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Users\1\Downloads\IMG_20171202_1006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08500"/>
            <a:ext cx="31321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C:\Users\1\Downloads\IMG_20171202_1306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85728"/>
            <a:ext cx="35512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C:\Users\1\Downloads\IMG_20171202_0842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33825"/>
            <a:ext cx="35512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285720" y="3143248"/>
            <a:ext cx="5429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latin typeface="Cambria" panose="02040503050406030204" pitchFamily="18" charset="0"/>
              </a:rPr>
              <a:t>октябрь 2020 – Региональный чемпионат</a:t>
            </a:r>
          </a:p>
          <a:p>
            <a:pPr algn="ctr"/>
            <a:r>
              <a:rPr lang="ru-RU" altLang="ru-RU" sz="2000" b="1" dirty="0" smtClean="0">
                <a:latin typeface="Cambria" panose="02040503050406030204" pitchFamily="18" charset="0"/>
              </a:rPr>
              <a:t>декабрь 2020 – Национальный чемпионат</a:t>
            </a:r>
            <a:endParaRPr lang="ru-RU" altLang="ru-RU" sz="2000" b="1" dirty="0">
              <a:latin typeface="Cambria" panose="020405030504060302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1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лия\Pictures\Saved Pictures\БПОО СП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873" y="1857364"/>
            <a:ext cx="9179873" cy="44124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142852"/>
            <a:ext cx="6786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Методическая поддержка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ПОУ Санкт-Петербурга</a:t>
            </a:r>
            <a:endParaRPr lang="ru-RU" sz="3200" b="1" dirty="0">
              <a:solidFill>
                <a:srgbClr val="0066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32" y="1142984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mbria" pitchFamily="18" charset="0"/>
                <a:ea typeface="Cambria" pitchFamily="18" charset="0"/>
                <a:hlinkClick r:id="rId3"/>
              </a:rPr>
              <a:t>https://sites.google.com/view/oxta-bc/%D0%B3%D0%BB%D0%B0%D0%B2%D0%BD%D0%B0%D1%8F?authuser=0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35729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  <a:ea typeface="Cambria" pitchFamily="18" charset="0"/>
              </a:rPr>
              <a:t>Сайт БПОО СПб</a:t>
            </a:r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Picture 4" descr="C:\Users\1\Pictures\БПО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84302"/>
            <a:ext cx="1018200" cy="120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49" y="1301093"/>
            <a:ext cx="6581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Сайт Федерального методического центра по обучению инвалидов и лиц с ОВЗ (РУДН)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08618" y="1348320"/>
            <a:ext cx="2925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://spo-rudn.ru/</a:t>
            </a:r>
            <a:endParaRPr lang="ru-RU" dirty="0"/>
          </a:p>
        </p:txBody>
      </p:sp>
      <p:pic>
        <p:nvPicPr>
          <p:cNvPr id="4" name="Picture 2" descr="C:\Users\1\Pictures\Перечень БПО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3654"/>
            <a:ext cx="9144000" cy="488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96" y="142852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Методическая поддержка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БПОО и РУМЦ СПО</a:t>
            </a:r>
            <a:endParaRPr lang="ru-RU" sz="3200" b="1" dirty="0">
              <a:solidFill>
                <a:srgbClr val="0066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12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Охтинский коллед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28596" y="3357562"/>
            <a:ext cx="8501122" cy="17859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468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Благодарю</a:t>
            </a:r>
          </a:p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за внимание!</a:t>
            </a:r>
            <a:endParaRPr lang="ru-RU" sz="60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5857892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mbria" pitchFamily="18" charset="0"/>
                <a:ea typeface="Cambria" pitchFamily="18" charset="0"/>
                <a:hlinkClick r:id="rId3"/>
              </a:rPr>
              <a:t>y.vidanova@gmail.com</a:t>
            </a:r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pPr algn="r"/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Виданова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Юлия Игоревна</a:t>
            </a:r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146" name="Picture 2" descr="C:\Users\Юлия\Pictures\Фото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429264"/>
            <a:ext cx="785818" cy="117764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6578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13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Pictures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643182"/>
            <a:ext cx="1714512" cy="1714512"/>
          </a:xfrm>
          <a:prstGeom prst="rect">
            <a:avLst/>
          </a:prstGeom>
          <a:noFill/>
        </p:spPr>
      </p:pic>
      <p:pic>
        <p:nvPicPr>
          <p:cNvPr id="3" name="Picture 2" descr="C:\Users\1\Pictures\Охтинский коллед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6" descr="C:\Users\1\Documents\Абилимпикс\logopro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786058"/>
            <a:ext cx="19208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4714884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  <a:ea typeface="Cambria" pitchFamily="18" charset="0"/>
              </a:rPr>
              <a:t>Базовая профессиональная образовательная организация</a:t>
            </a:r>
          </a:p>
          <a:p>
            <a:pPr algn="ctr"/>
            <a:r>
              <a:rPr lang="ru-RU" b="1" dirty="0" smtClean="0">
                <a:latin typeface="Cambria" pitchFamily="18" charset="0"/>
                <a:ea typeface="Cambria" pitchFamily="18" charset="0"/>
              </a:rPr>
              <a:t>в СПб с 2018 года</a:t>
            </a:r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4643446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  <a:ea typeface="Cambria" pitchFamily="18" charset="0"/>
              </a:rPr>
              <a:t>Региональный центр развития движения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Абилимпикс</a:t>
            </a:r>
            <a:endParaRPr lang="ru-RU" b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b="1" dirty="0" smtClean="0">
                <a:latin typeface="Cambria" pitchFamily="18" charset="0"/>
                <a:ea typeface="Cambria" pitchFamily="18" charset="0"/>
              </a:rPr>
              <a:t>в СПб с 2019 года</a:t>
            </a:r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57166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3357562"/>
          <a:ext cx="8572560" cy="19304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" pitchFamily="18" charset="0"/>
                          <a:ea typeface="Cambria" pitchFamily="18" charset="0"/>
                        </a:rPr>
                        <a:t>Наименование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" pitchFamily="18" charset="0"/>
                          <a:ea typeface="Cambria" pitchFamily="18" charset="0"/>
                        </a:rPr>
                        <a:t> проекта (полное)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" pitchFamily="18" charset="0"/>
                          <a:ea typeface="Cambria" pitchFamily="18" charset="0"/>
                        </a:rPr>
                        <a:t>Создание модели развития кадрового потенциала инклюзивного образования в системе СПО Санкт-Петербурга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  <a:ea typeface="Cambria" pitchFamily="18" charset="0"/>
                        </a:rPr>
                        <a:t>Наименование проекта</a:t>
                      </a:r>
                      <a:r>
                        <a:rPr lang="ru-RU" baseline="0" dirty="0" smtClean="0">
                          <a:latin typeface="Cambria" pitchFamily="18" charset="0"/>
                          <a:ea typeface="Cambria" pitchFamily="18" charset="0"/>
                        </a:rPr>
                        <a:t> (сокращенное)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</a:rPr>
                        <a:t>Эффективные кадры РСИПО</a:t>
                      </a:r>
                      <a:endParaRPr lang="ru-RU" b="1" dirty="0">
                        <a:solidFill>
                          <a:srgbClr val="C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  <a:ea typeface="Cambria" pitchFamily="18" charset="0"/>
                        </a:rPr>
                        <a:t>Срок начала и окончания проекта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itchFamily="18" charset="0"/>
                          <a:ea typeface="Cambria" pitchFamily="18" charset="0"/>
                        </a:rPr>
                        <a:t>Январь 2018-декабрь 2019</a:t>
                      </a:r>
                      <a:endParaRPr lang="ru-RU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785926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357166"/>
            <a:ext cx="635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Предпосылки реализации проекта</a:t>
            </a:r>
            <a:endParaRPr lang="ru-RU" sz="2800" b="1" dirty="0">
              <a:solidFill>
                <a:srgbClr val="0066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Freeform 3091"/>
          <p:cNvSpPr>
            <a:spLocks noEditPoints="1"/>
          </p:cNvSpPr>
          <p:nvPr/>
        </p:nvSpPr>
        <p:spPr bwMode="auto">
          <a:xfrm>
            <a:off x="3000364" y="1214422"/>
            <a:ext cx="642942" cy="642942"/>
          </a:xfrm>
          <a:custGeom>
            <a:avLst/>
            <a:gdLst>
              <a:gd name="T0" fmla="*/ 21691 w 300"/>
              <a:gd name="T1" fmla="*/ 241069 h 302"/>
              <a:gd name="T2" fmla="*/ 359103 w 300"/>
              <a:gd name="T3" fmla="*/ 339907 h 302"/>
              <a:gd name="T4" fmla="*/ 325362 w 300"/>
              <a:gd name="T5" fmla="*/ 180802 h 302"/>
              <a:gd name="T6" fmla="*/ 36151 w 300"/>
              <a:gd name="T7" fmla="*/ 36160 h 302"/>
              <a:gd name="T8" fmla="*/ 38561 w 300"/>
              <a:gd name="T9" fmla="*/ 318211 h 302"/>
              <a:gd name="T10" fmla="*/ 55432 w 300"/>
              <a:gd name="T11" fmla="*/ 318211 h 302"/>
              <a:gd name="T12" fmla="*/ 45792 w 300"/>
              <a:gd name="T13" fmla="*/ 286872 h 302"/>
              <a:gd name="T14" fmla="*/ 77123 w 300"/>
              <a:gd name="T15" fmla="*/ 294104 h 302"/>
              <a:gd name="T16" fmla="*/ 53022 w 300"/>
              <a:gd name="T17" fmla="*/ 255533 h 302"/>
              <a:gd name="T18" fmla="*/ 74713 w 300"/>
              <a:gd name="T19" fmla="*/ 267586 h 302"/>
              <a:gd name="T20" fmla="*/ 67482 w 300"/>
              <a:gd name="T21" fmla="*/ 310979 h 302"/>
              <a:gd name="T22" fmla="*/ 81943 w 300"/>
              <a:gd name="T23" fmla="*/ 323032 h 302"/>
              <a:gd name="T24" fmla="*/ 81943 w 300"/>
              <a:gd name="T25" fmla="*/ 38571 h 302"/>
              <a:gd name="T26" fmla="*/ 289210 w 300"/>
              <a:gd name="T27" fmla="*/ 171159 h 302"/>
              <a:gd name="T28" fmla="*/ 84353 w 300"/>
              <a:gd name="T29" fmla="*/ 262765 h 302"/>
              <a:gd name="T30" fmla="*/ 98814 w 300"/>
              <a:gd name="T31" fmla="*/ 262765 h 302"/>
              <a:gd name="T32" fmla="*/ 86763 w 300"/>
              <a:gd name="T33" fmla="*/ 286872 h 302"/>
              <a:gd name="T34" fmla="*/ 103634 w 300"/>
              <a:gd name="T35" fmla="*/ 291693 h 302"/>
              <a:gd name="T36" fmla="*/ 91583 w 300"/>
              <a:gd name="T37" fmla="*/ 313390 h 302"/>
              <a:gd name="T38" fmla="*/ 108454 w 300"/>
              <a:gd name="T39" fmla="*/ 323032 h 302"/>
              <a:gd name="T40" fmla="*/ 113274 w 300"/>
              <a:gd name="T41" fmla="*/ 253122 h 302"/>
              <a:gd name="T42" fmla="*/ 122914 w 300"/>
              <a:gd name="T43" fmla="*/ 267586 h 302"/>
              <a:gd name="T44" fmla="*/ 118094 w 300"/>
              <a:gd name="T45" fmla="*/ 282051 h 302"/>
              <a:gd name="T46" fmla="*/ 125324 w 300"/>
              <a:gd name="T47" fmla="*/ 298925 h 302"/>
              <a:gd name="T48" fmla="*/ 118094 w 300"/>
              <a:gd name="T49" fmla="*/ 282051 h 302"/>
              <a:gd name="T50" fmla="*/ 151835 w 300"/>
              <a:gd name="T51" fmla="*/ 327854 h 302"/>
              <a:gd name="T52" fmla="*/ 241009 w 300"/>
              <a:gd name="T53" fmla="*/ 310979 h 302"/>
              <a:gd name="T54" fmla="*/ 132555 w 300"/>
              <a:gd name="T55" fmla="*/ 257944 h 302"/>
              <a:gd name="T56" fmla="*/ 147015 w 300"/>
              <a:gd name="T57" fmla="*/ 267586 h 302"/>
              <a:gd name="T58" fmla="*/ 142195 w 300"/>
              <a:gd name="T59" fmla="*/ 282051 h 302"/>
              <a:gd name="T60" fmla="*/ 149425 w 300"/>
              <a:gd name="T61" fmla="*/ 298925 h 302"/>
              <a:gd name="T62" fmla="*/ 161476 w 300"/>
              <a:gd name="T63" fmla="*/ 253122 h 302"/>
              <a:gd name="T64" fmla="*/ 171116 w 300"/>
              <a:gd name="T65" fmla="*/ 267586 h 302"/>
              <a:gd name="T66" fmla="*/ 163886 w 300"/>
              <a:gd name="T67" fmla="*/ 286872 h 302"/>
              <a:gd name="T68" fmla="*/ 180757 w 300"/>
              <a:gd name="T69" fmla="*/ 294104 h 302"/>
              <a:gd name="T70" fmla="*/ 185577 w 300"/>
              <a:gd name="T71" fmla="*/ 253122 h 302"/>
              <a:gd name="T72" fmla="*/ 192807 w 300"/>
              <a:gd name="T73" fmla="*/ 272408 h 302"/>
              <a:gd name="T74" fmla="*/ 185577 w 300"/>
              <a:gd name="T75" fmla="*/ 253122 h 302"/>
              <a:gd name="T76" fmla="*/ 202447 w 300"/>
              <a:gd name="T77" fmla="*/ 298925 h 302"/>
              <a:gd name="T78" fmla="*/ 207267 w 300"/>
              <a:gd name="T79" fmla="*/ 253122 h 302"/>
              <a:gd name="T80" fmla="*/ 216908 w 300"/>
              <a:gd name="T81" fmla="*/ 272408 h 302"/>
              <a:gd name="T82" fmla="*/ 219318 w 300"/>
              <a:gd name="T83" fmla="*/ 282051 h 302"/>
              <a:gd name="T84" fmla="*/ 228958 w 300"/>
              <a:gd name="T85" fmla="*/ 298925 h 302"/>
              <a:gd name="T86" fmla="*/ 219318 w 300"/>
              <a:gd name="T87" fmla="*/ 282051 h 302"/>
              <a:gd name="T88" fmla="*/ 238599 w 300"/>
              <a:gd name="T89" fmla="*/ 272408 h 302"/>
              <a:gd name="T90" fmla="*/ 231368 w 300"/>
              <a:gd name="T91" fmla="*/ 253122 h 302"/>
              <a:gd name="T92" fmla="*/ 250649 w 300"/>
              <a:gd name="T93" fmla="*/ 298925 h 302"/>
              <a:gd name="T94" fmla="*/ 248239 w 300"/>
              <a:gd name="T95" fmla="*/ 282051 h 302"/>
              <a:gd name="T96" fmla="*/ 257879 w 300"/>
              <a:gd name="T97" fmla="*/ 327854 h 302"/>
              <a:gd name="T98" fmla="*/ 265109 w 300"/>
              <a:gd name="T99" fmla="*/ 308568 h 302"/>
              <a:gd name="T100" fmla="*/ 255469 w 300"/>
              <a:gd name="T101" fmla="*/ 272408 h 302"/>
              <a:gd name="T102" fmla="*/ 267520 w 300"/>
              <a:gd name="T103" fmla="*/ 255533 h 302"/>
              <a:gd name="T104" fmla="*/ 267520 w 300"/>
              <a:gd name="T105" fmla="*/ 298925 h 302"/>
              <a:gd name="T106" fmla="*/ 279570 w 300"/>
              <a:gd name="T107" fmla="*/ 282051 h 302"/>
              <a:gd name="T108" fmla="*/ 279570 w 300"/>
              <a:gd name="T109" fmla="*/ 267586 h 302"/>
              <a:gd name="T110" fmla="*/ 308491 w 300"/>
              <a:gd name="T111" fmla="*/ 257944 h 302"/>
              <a:gd name="T112" fmla="*/ 279570 w 300"/>
              <a:gd name="T113" fmla="*/ 323032 h 302"/>
              <a:gd name="T114" fmla="*/ 296441 w 300"/>
              <a:gd name="T115" fmla="*/ 313390 h 302"/>
              <a:gd name="T116" fmla="*/ 291620 w 300"/>
              <a:gd name="T117" fmla="*/ 291693 h 302"/>
              <a:gd name="T118" fmla="*/ 315721 w 300"/>
              <a:gd name="T119" fmla="*/ 291693 h 302"/>
              <a:gd name="T120" fmla="*/ 303671 w 300"/>
              <a:gd name="T121" fmla="*/ 313390 h 302"/>
              <a:gd name="T122" fmla="*/ 325362 w 300"/>
              <a:gd name="T123" fmla="*/ 323032 h 3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0"/>
              <a:gd name="T187" fmla="*/ 0 h 302"/>
              <a:gd name="T188" fmla="*/ 300 w 300"/>
              <a:gd name="T189" fmla="*/ 302 h 30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00" h="302">
                <a:moveTo>
                  <a:pt x="30" y="302"/>
                </a:move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2"/>
                </a:lnTo>
                <a:lnTo>
                  <a:pt x="0" y="272"/>
                </a:lnTo>
                <a:lnTo>
                  <a:pt x="0" y="266"/>
                </a:lnTo>
                <a:lnTo>
                  <a:pt x="2" y="260"/>
                </a:lnTo>
                <a:lnTo>
                  <a:pt x="16" y="206"/>
                </a:lnTo>
                <a:lnTo>
                  <a:pt x="18" y="200"/>
                </a:lnTo>
                <a:lnTo>
                  <a:pt x="24" y="198"/>
                </a:lnTo>
                <a:lnTo>
                  <a:pt x="30" y="196"/>
                </a:lnTo>
                <a:lnTo>
                  <a:pt x="270" y="196"/>
                </a:lnTo>
                <a:lnTo>
                  <a:pt x="276" y="198"/>
                </a:lnTo>
                <a:lnTo>
                  <a:pt x="280" y="200"/>
                </a:lnTo>
                <a:lnTo>
                  <a:pt x="284" y="206"/>
                </a:lnTo>
                <a:lnTo>
                  <a:pt x="298" y="260"/>
                </a:lnTo>
                <a:lnTo>
                  <a:pt x="300" y="266"/>
                </a:lnTo>
                <a:lnTo>
                  <a:pt x="300" y="272"/>
                </a:lnTo>
                <a:lnTo>
                  <a:pt x="298" y="282"/>
                </a:lnTo>
                <a:lnTo>
                  <a:pt x="292" y="292"/>
                </a:lnTo>
                <a:lnTo>
                  <a:pt x="282" y="300"/>
                </a:lnTo>
                <a:lnTo>
                  <a:pt x="270" y="302"/>
                </a:lnTo>
                <a:lnTo>
                  <a:pt x="30" y="302"/>
                </a:lnTo>
                <a:close/>
                <a:moveTo>
                  <a:pt x="60" y="0"/>
                </a:moveTo>
                <a:lnTo>
                  <a:pt x="240" y="0"/>
                </a:lnTo>
                <a:lnTo>
                  <a:pt x="252" y="2"/>
                </a:lnTo>
                <a:lnTo>
                  <a:pt x="262" y="8"/>
                </a:lnTo>
                <a:lnTo>
                  <a:pt x="268" y="18"/>
                </a:lnTo>
                <a:lnTo>
                  <a:pt x="270" y="30"/>
                </a:lnTo>
                <a:lnTo>
                  <a:pt x="270" y="150"/>
                </a:lnTo>
                <a:lnTo>
                  <a:pt x="268" y="162"/>
                </a:lnTo>
                <a:lnTo>
                  <a:pt x="262" y="172"/>
                </a:lnTo>
                <a:lnTo>
                  <a:pt x="252" y="178"/>
                </a:lnTo>
                <a:lnTo>
                  <a:pt x="240" y="180"/>
                </a:lnTo>
                <a:lnTo>
                  <a:pt x="60" y="180"/>
                </a:lnTo>
                <a:lnTo>
                  <a:pt x="48" y="178"/>
                </a:lnTo>
                <a:lnTo>
                  <a:pt x="38" y="172"/>
                </a:lnTo>
                <a:lnTo>
                  <a:pt x="32" y="162"/>
                </a:lnTo>
                <a:lnTo>
                  <a:pt x="30" y="150"/>
                </a:lnTo>
                <a:lnTo>
                  <a:pt x="30" y="30"/>
                </a:lnTo>
                <a:lnTo>
                  <a:pt x="32" y="18"/>
                </a:lnTo>
                <a:lnTo>
                  <a:pt x="38" y="8"/>
                </a:lnTo>
                <a:lnTo>
                  <a:pt x="48" y="2"/>
                </a:lnTo>
                <a:lnTo>
                  <a:pt x="60" y="0"/>
                </a:lnTo>
                <a:close/>
                <a:moveTo>
                  <a:pt x="36" y="256"/>
                </a:moveTo>
                <a:lnTo>
                  <a:pt x="36" y="256"/>
                </a:lnTo>
                <a:lnTo>
                  <a:pt x="34" y="258"/>
                </a:lnTo>
                <a:lnTo>
                  <a:pt x="32" y="260"/>
                </a:lnTo>
                <a:lnTo>
                  <a:pt x="32" y="264"/>
                </a:lnTo>
                <a:lnTo>
                  <a:pt x="30" y="268"/>
                </a:lnTo>
                <a:lnTo>
                  <a:pt x="30" y="270"/>
                </a:lnTo>
                <a:lnTo>
                  <a:pt x="32" y="272"/>
                </a:lnTo>
                <a:lnTo>
                  <a:pt x="36" y="272"/>
                </a:lnTo>
                <a:lnTo>
                  <a:pt x="40" y="272"/>
                </a:lnTo>
                <a:lnTo>
                  <a:pt x="44" y="270"/>
                </a:lnTo>
                <a:lnTo>
                  <a:pt x="46" y="268"/>
                </a:lnTo>
                <a:lnTo>
                  <a:pt x="46" y="264"/>
                </a:lnTo>
                <a:lnTo>
                  <a:pt x="46" y="260"/>
                </a:lnTo>
                <a:lnTo>
                  <a:pt x="46" y="258"/>
                </a:lnTo>
                <a:lnTo>
                  <a:pt x="44" y="256"/>
                </a:lnTo>
                <a:lnTo>
                  <a:pt x="40" y="256"/>
                </a:lnTo>
                <a:lnTo>
                  <a:pt x="36" y="256"/>
                </a:lnTo>
                <a:close/>
                <a:moveTo>
                  <a:pt x="42" y="234"/>
                </a:moveTo>
                <a:lnTo>
                  <a:pt x="42" y="234"/>
                </a:lnTo>
                <a:lnTo>
                  <a:pt x="40" y="234"/>
                </a:lnTo>
                <a:lnTo>
                  <a:pt x="38" y="238"/>
                </a:lnTo>
                <a:lnTo>
                  <a:pt x="36" y="242"/>
                </a:lnTo>
                <a:lnTo>
                  <a:pt x="36" y="244"/>
                </a:lnTo>
                <a:lnTo>
                  <a:pt x="36" y="248"/>
                </a:lnTo>
                <a:lnTo>
                  <a:pt x="38" y="248"/>
                </a:lnTo>
                <a:lnTo>
                  <a:pt x="50" y="248"/>
                </a:lnTo>
                <a:lnTo>
                  <a:pt x="60" y="248"/>
                </a:lnTo>
                <a:lnTo>
                  <a:pt x="62" y="248"/>
                </a:lnTo>
                <a:lnTo>
                  <a:pt x="64" y="244"/>
                </a:lnTo>
                <a:lnTo>
                  <a:pt x="64" y="242"/>
                </a:lnTo>
                <a:lnTo>
                  <a:pt x="66" y="238"/>
                </a:lnTo>
                <a:lnTo>
                  <a:pt x="66" y="234"/>
                </a:lnTo>
                <a:lnTo>
                  <a:pt x="62" y="234"/>
                </a:lnTo>
                <a:lnTo>
                  <a:pt x="52" y="234"/>
                </a:lnTo>
                <a:lnTo>
                  <a:pt x="42" y="234"/>
                </a:lnTo>
                <a:close/>
                <a:moveTo>
                  <a:pt x="48" y="210"/>
                </a:moveTo>
                <a:lnTo>
                  <a:pt x="48" y="210"/>
                </a:lnTo>
                <a:lnTo>
                  <a:pt x="44" y="212"/>
                </a:lnTo>
                <a:lnTo>
                  <a:pt x="44" y="214"/>
                </a:lnTo>
                <a:lnTo>
                  <a:pt x="42" y="222"/>
                </a:lnTo>
                <a:lnTo>
                  <a:pt x="42" y="226"/>
                </a:lnTo>
                <a:lnTo>
                  <a:pt x="44" y="226"/>
                </a:lnTo>
                <a:lnTo>
                  <a:pt x="50" y="226"/>
                </a:lnTo>
                <a:lnTo>
                  <a:pt x="58" y="226"/>
                </a:lnTo>
                <a:lnTo>
                  <a:pt x="60" y="226"/>
                </a:lnTo>
                <a:lnTo>
                  <a:pt x="62" y="222"/>
                </a:lnTo>
                <a:lnTo>
                  <a:pt x="62" y="218"/>
                </a:lnTo>
                <a:lnTo>
                  <a:pt x="64" y="214"/>
                </a:lnTo>
                <a:lnTo>
                  <a:pt x="62" y="212"/>
                </a:lnTo>
                <a:lnTo>
                  <a:pt x="60" y="210"/>
                </a:lnTo>
                <a:lnTo>
                  <a:pt x="54" y="210"/>
                </a:lnTo>
                <a:lnTo>
                  <a:pt x="48" y="210"/>
                </a:lnTo>
                <a:close/>
                <a:moveTo>
                  <a:pt x="58" y="256"/>
                </a:moveTo>
                <a:lnTo>
                  <a:pt x="58" y="256"/>
                </a:lnTo>
                <a:lnTo>
                  <a:pt x="56" y="258"/>
                </a:lnTo>
                <a:lnTo>
                  <a:pt x="54" y="260"/>
                </a:lnTo>
                <a:lnTo>
                  <a:pt x="52" y="268"/>
                </a:lnTo>
                <a:lnTo>
                  <a:pt x="52" y="270"/>
                </a:lnTo>
                <a:lnTo>
                  <a:pt x="56" y="272"/>
                </a:lnTo>
                <a:lnTo>
                  <a:pt x="60" y="272"/>
                </a:lnTo>
                <a:lnTo>
                  <a:pt x="64" y="272"/>
                </a:lnTo>
                <a:lnTo>
                  <a:pt x="66" y="270"/>
                </a:lnTo>
                <a:lnTo>
                  <a:pt x="68" y="268"/>
                </a:lnTo>
                <a:lnTo>
                  <a:pt x="68" y="264"/>
                </a:lnTo>
                <a:lnTo>
                  <a:pt x="68" y="260"/>
                </a:lnTo>
                <a:lnTo>
                  <a:pt x="68" y="258"/>
                </a:lnTo>
                <a:lnTo>
                  <a:pt x="66" y="256"/>
                </a:lnTo>
                <a:lnTo>
                  <a:pt x="62" y="256"/>
                </a:lnTo>
                <a:lnTo>
                  <a:pt x="58" y="256"/>
                </a:lnTo>
                <a:close/>
                <a:moveTo>
                  <a:pt x="74" y="30"/>
                </a:moveTo>
                <a:lnTo>
                  <a:pt x="74" y="30"/>
                </a:lnTo>
                <a:lnTo>
                  <a:pt x="68" y="32"/>
                </a:lnTo>
                <a:lnTo>
                  <a:pt x="64" y="34"/>
                </a:lnTo>
                <a:lnTo>
                  <a:pt x="60" y="38"/>
                </a:lnTo>
                <a:lnTo>
                  <a:pt x="60" y="46"/>
                </a:lnTo>
                <a:lnTo>
                  <a:pt x="60" y="136"/>
                </a:lnTo>
                <a:lnTo>
                  <a:pt x="60" y="142"/>
                </a:lnTo>
                <a:lnTo>
                  <a:pt x="64" y="146"/>
                </a:lnTo>
                <a:lnTo>
                  <a:pt x="68" y="150"/>
                </a:lnTo>
                <a:lnTo>
                  <a:pt x="74" y="150"/>
                </a:lnTo>
                <a:lnTo>
                  <a:pt x="226" y="150"/>
                </a:lnTo>
                <a:lnTo>
                  <a:pt x="232" y="150"/>
                </a:lnTo>
                <a:lnTo>
                  <a:pt x="236" y="146"/>
                </a:lnTo>
                <a:lnTo>
                  <a:pt x="240" y="142"/>
                </a:lnTo>
                <a:lnTo>
                  <a:pt x="240" y="136"/>
                </a:lnTo>
                <a:lnTo>
                  <a:pt x="240" y="46"/>
                </a:lnTo>
                <a:lnTo>
                  <a:pt x="240" y="38"/>
                </a:lnTo>
                <a:lnTo>
                  <a:pt x="236" y="34"/>
                </a:lnTo>
                <a:lnTo>
                  <a:pt x="232" y="32"/>
                </a:lnTo>
                <a:lnTo>
                  <a:pt x="226" y="30"/>
                </a:lnTo>
                <a:lnTo>
                  <a:pt x="74" y="30"/>
                </a:lnTo>
                <a:close/>
                <a:moveTo>
                  <a:pt x="74" y="210"/>
                </a:moveTo>
                <a:lnTo>
                  <a:pt x="74" y="210"/>
                </a:lnTo>
                <a:lnTo>
                  <a:pt x="72" y="212"/>
                </a:lnTo>
                <a:lnTo>
                  <a:pt x="70" y="214"/>
                </a:lnTo>
                <a:lnTo>
                  <a:pt x="70" y="218"/>
                </a:lnTo>
                <a:lnTo>
                  <a:pt x="68" y="222"/>
                </a:lnTo>
                <a:lnTo>
                  <a:pt x="68" y="226"/>
                </a:lnTo>
                <a:lnTo>
                  <a:pt x="72" y="226"/>
                </a:lnTo>
                <a:lnTo>
                  <a:pt x="74" y="226"/>
                </a:lnTo>
                <a:lnTo>
                  <a:pt x="78" y="226"/>
                </a:lnTo>
                <a:lnTo>
                  <a:pt x="80" y="226"/>
                </a:lnTo>
                <a:lnTo>
                  <a:pt x="82" y="222"/>
                </a:lnTo>
                <a:lnTo>
                  <a:pt x="82" y="218"/>
                </a:lnTo>
                <a:lnTo>
                  <a:pt x="84" y="214"/>
                </a:lnTo>
                <a:lnTo>
                  <a:pt x="82" y="212"/>
                </a:lnTo>
                <a:lnTo>
                  <a:pt x="80" y="210"/>
                </a:lnTo>
                <a:lnTo>
                  <a:pt x="78" y="210"/>
                </a:lnTo>
                <a:lnTo>
                  <a:pt x="74" y="210"/>
                </a:lnTo>
                <a:close/>
                <a:moveTo>
                  <a:pt x="76" y="234"/>
                </a:moveTo>
                <a:lnTo>
                  <a:pt x="76" y="234"/>
                </a:lnTo>
                <a:lnTo>
                  <a:pt x="74" y="234"/>
                </a:lnTo>
                <a:lnTo>
                  <a:pt x="72" y="238"/>
                </a:lnTo>
                <a:lnTo>
                  <a:pt x="72" y="244"/>
                </a:lnTo>
                <a:lnTo>
                  <a:pt x="72" y="248"/>
                </a:lnTo>
                <a:lnTo>
                  <a:pt x="74" y="248"/>
                </a:lnTo>
                <a:lnTo>
                  <a:pt x="78" y="248"/>
                </a:lnTo>
                <a:lnTo>
                  <a:pt x="82" y="248"/>
                </a:lnTo>
                <a:lnTo>
                  <a:pt x="84" y="248"/>
                </a:lnTo>
                <a:lnTo>
                  <a:pt x="86" y="244"/>
                </a:lnTo>
                <a:lnTo>
                  <a:pt x="86" y="242"/>
                </a:lnTo>
                <a:lnTo>
                  <a:pt x="86" y="238"/>
                </a:lnTo>
                <a:lnTo>
                  <a:pt x="86" y="234"/>
                </a:lnTo>
                <a:lnTo>
                  <a:pt x="84" y="234"/>
                </a:lnTo>
                <a:lnTo>
                  <a:pt x="80" y="234"/>
                </a:lnTo>
                <a:lnTo>
                  <a:pt x="76" y="234"/>
                </a:lnTo>
                <a:close/>
                <a:moveTo>
                  <a:pt x="80" y="256"/>
                </a:moveTo>
                <a:lnTo>
                  <a:pt x="80" y="256"/>
                </a:lnTo>
                <a:lnTo>
                  <a:pt x="78" y="258"/>
                </a:lnTo>
                <a:lnTo>
                  <a:pt x="76" y="260"/>
                </a:lnTo>
                <a:lnTo>
                  <a:pt x="76" y="264"/>
                </a:lnTo>
                <a:lnTo>
                  <a:pt x="74" y="268"/>
                </a:lnTo>
                <a:lnTo>
                  <a:pt x="76" y="270"/>
                </a:lnTo>
                <a:lnTo>
                  <a:pt x="78" y="272"/>
                </a:lnTo>
                <a:lnTo>
                  <a:pt x="82" y="272"/>
                </a:lnTo>
                <a:lnTo>
                  <a:pt x="86" y="272"/>
                </a:lnTo>
                <a:lnTo>
                  <a:pt x="88" y="270"/>
                </a:lnTo>
                <a:lnTo>
                  <a:pt x="90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88" y="256"/>
                </a:lnTo>
                <a:lnTo>
                  <a:pt x="84" y="256"/>
                </a:lnTo>
                <a:lnTo>
                  <a:pt x="80" y="256"/>
                </a:lnTo>
                <a:close/>
                <a:moveTo>
                  <a:pt x="94" y="210"/>
                </a:moveTo>
                <a:lnTo>
                  <a:pt x="94" y="210"/>
                </a:lnTo>
                <a:lnTo>
                  <a:pt x="92" y="212"/>
                </a:lnTo>
                <a:lnTo>
                  <a:pt x="90" y="214"/>
                </a:lnTo>
                <a:lnTo>
                  <a:pt x="88" y="222"/>
                </a:lnTo>
                <a:lnTo>
                  <a:pt x="90" y="226"/>
                </a:lnTo>
                <a:lnTo>
                  <a:pt x="92" y="226"/>
                </a:lnTo>
                <a:lnTo>
                  <a:pt x="94" y="226"/>
                </a:lnTo>
                <a:lnTo>
                  <a:pt x="98" y="226"/>
                </a:lnTo>
                <a:lnTo>
                  <a:pt x="102" y="226"/>
                </a:lnTo>
                <a:lnTo>
                  <a:pt x="102" y="222"/>
                </a:lnTo>
                <a:lnTo>
                  <a:pt x="102" y="218"/>
                </a:lnTo>
                <a:lnTo>
                  <a:pt x="104" y="214"/>
                </a:lnTo>
                <a:lnTo>
                  <a:pt x="102" y="212"/>
                </a:lnTo>
                <a:lnTo>
                  <a:pt x="100" y="210"/>
                </a:lnTo>
                <a:lnTo>
                  <a:pt x="96" y="210"/>
                </a:lnTo>
                <a:lnTo>
                  <a:pt x="94" y="210"/>
                </a:lnTo>
                <a:close/>
                <a:moveTo>
                  <a:pt x="98" y="234"/>
                </a:moveTo>
                <a:lnTo>
                  <a:pt x="98" y="234"/>
                </a:lnTo>
                <a:lnTo>
                  <a:pt x="94" y="234"/>
                </a:lnTo>
                <a:lnTo>
                  <a:pt x="94" y="238"/>
                </a:lnTo>
                <a:lnTo>
                  <a:pt x="94" y="242"/>
                </a:lnTo>
                <a:lnTo>
                  <a:pt x="92" y="244"/>
                </a:lnTo>
                <a:lnTo>
                  <a:pt x="94" y="248"/>
                </a:lnTo>
                <a:lnTo>
                  <a:pt x="96" y="248"/>
                </a:lnTo>
                <a:lnTo>
                  <a:pt x="100" y="248"/>
                </a:lnTo>
                <a:lnTo>
                  <a:pt x="104" y="248"/>
                </a:lnTo>
                <a:lnTo>
                  <a:pt x="106" y="248"/>
                </a:lnTo>
                <a:lnTo>
                  <a:pt x="108" y="244"/>
                </a:lnTo>
                <a:lnTo>
                  <a:pt x="108" y="242"/>
                </a:lnTo>
                <a:lnTo>
                  <a:pt x="108" y="238"/>
                </a:lnTo>
                <a:lnTo>
                  <a:pt x="108" y="234"/>
                </a:lnTo>
                <a:lnTo>
                  <a:pt x="104" y="234"/>
                </a:lnTo>
                <a:lnTo>
                  <a:pt x="102" y="234"/>
                </a:lnTo>
                <a:lnTo>
                  <a:pt x="98" y="234"/>
                </a:lnTo>
                <a:close/>
                <a:moveTo>
                  <a:pt x="102" y="256"/>
                </a:moveTo>
                <a:lnTo>
                  <a:pt x="102" y="256"/>
                </a:lnTo>
                <a:lnTo>
                  <a:pt x="100" y="258"/>
                </a:lnTo>
                <a:lnTo>
                  <a:pt x="98" y="260"/>
                </a:lnTo>
                <a:lnTo>
                  <a:pt x="98" y="264"/>
                </a:lnTo>
                <a:lnTo>
                  <a:pt x="98" y="268"/>
                </a:lnTo>
                <a:lnTo>
                  <a:pt x="98" y="270"/>
                </a:lnTo>
                <a:lnTo>
                  <a:pt x="100" y="272"/>
                </a:lnTo>
                <a:lnTo>
                  <a:pt x="126" y="272"/>
                </a:lnTo>
                <a:lnTo>
                  <a:pt x="150" y="272"/>
                </a:lnTo>
                <a:lnTo>
                  <a:pt x="174" y="272"/>
                </a:lnTo>
                <a:lnTo>
                  <a:pt x="198" y="272"/>
                </a:lnTo>
                <a:lnTo>
                  <a:pt x="202" y="270"/>
                </a:lnTo>
                <a:lnTo>
                  <a:pt x="202" y="268"/>
                </a:lnTo>
                <a:lnTo>
                  <a:pt x="202" y="264"/>
                </a:lnTo>
                <a:lnTo>
                  <a:pt x="202" y="260"/>
                </a:lnTo>
                <a:lnTo>
                  <a:pt x="200" y="258"/>
                </a:lnTo>
                <a:lnTo>
                  <a:pt x="198" y="256"/>
                </a:lnTo>
                <a:lnTo>
                  <a:pt x="174" y="256"/>
                </a:lnTo>
                <a:lnTo>
                  <a:pt x="150" y="256"/>
                </a:lnTo>
                <a:lnTo>
                  <a:pt x="126" y="256"/>
                </a:lnTo>
                <a:lnTo>
                  <a:pt x="102" y="256"/>
                </a:lnTo>
                <a:close/>
                <a:moveTo>
                  <a:pt x="114" y="210"/>
                </a:moveTo>
                <a:lnTo>
                  <a:pt x="114" y="210"/>
                </a:lnTo>
                <a:lnTo>
                  <a:pt x="110" y="212"/>
                </a:lnTo>
                <a:lnTo>
                  <a:pt x="110" y="214"/>
                </a:lnTo>
                <a:lnTo>
                  <a:pt x="110" y="218"/>
                </a:lnTo>
                <a:lnTo>
                  <a:pt x="110" y="222"/>
                </a:lnTo>
                <a:lnTo>
                  <a:pt x="110" y="226"/>
                </a:lnTo>
                <a:lnTo>
                  <a:pt x="112" y="226"/>
                </a:lnTo>
                <a:lnTo>
                  <a:pt x="116" y="226"/>
                </a:lnTo>
                <a:lnTo>
                  <a:pt x="120" y="226"/>
                </a:lnTo>
                <a:lnTo>
                  <a:pt x="122" y="226"/>
                </a:lnTo>
                <a:lnTo>
                  <a:pt x="122" y="222"/>
                </a:lnTo>
                <a:lnTo>
                  <a:pt x="122" y="218"/>
                </a:lnTo>
                <a:lnTo>
                  <a:pt x="124" y="214"/>
                </a:lnTo>
                <a:lnTo>
                  <a:pt x="122" y="212"/>
                </a:lnTo>
                <a:lnTo>
                  <a:pt x="120" y="210"/>
                </a:lnTo>
                <a:lnTo>
                  <a:pt x="116" y="210"/>
                </a:lnTo>
                <a:lnTo>
                  <a:pt x="114" y="210"/>
                </a:lnTo>
                <a:close/>
                <a:moveTo>
                  <a:pt x="118" y="234"/>
                </a:moveTo>
                <a:lnTo>
                  <a:pt x="118" y="234"/>
                </a:lnTo>
                <a:lnTo>
                  <a:pt x="116" y="234"/>
                </a:lnTo>
                <a:lnTo>
                  <a:pt x="114" y="238"/>
                </a:lnTo>
                <a:lnTo>
                  <a:pt x="114" y="242"/>
                </a:lnTo>
                <a:lnTo>
                  <a:pt x="114" y="244"/>
                </a:lnTo>
                <a:lnTo>
                  <a:pt x="114" y="248"/>
                </a:lnTo>
                <a:lnTo>
                  <a:pt x="118" y="248"/>
                </a:lnTo>
                <a:lnTo>
                  <a:pt x="120" y="248"/>
                </a:lnTo>
                <a:lnTo>
                  <a:pt x="124" y="248"/>
                </a:lnTo>
                <a:lnTo>
                  <a:pt x="128" y="248"/>
                </a:lnTo>
                <a:lnTo>
                  <a:pt x="128" y="244"/>
                </a:lnTo>
                <a:lnTo>
                  <a:pt x="128" y="238"/>
                </a:lnTo>
                <a:lnTo>
                  <a:pt x="128" y="234"/>
                </a:lnTo>
                <a:lnTo>
                  <a:pt x="126" y="234"/>
                </a:lnTo>
                <a:lnTo>
                  <a:pt x="122" y="234"/>
                </a:lnTo>
                <a:lnTo>
                  <a:pt x="118" y="234"/>
                </a:lnTo>
                <a:close/>
                <a:moveTo>
                  <a:pt x="134" y="210"/>
                </a:moveTo>
                <a:lnTo>
                  <a:pt x="134" y="210"/>
                </a:lnTo>
                <a:lnTo>
                  <a:pt x="130" y="212"/>
                </a:lnTo>
                <a:lnTo>
                  <a:pt x="130" y="214"/>
                </a:lnTo>
                <a:lnTo>
                  <a:pt x="130" y="222"/>
                </a:lnTo>
                <a:lnTo>
                  <a:pt x="130" y="226"/>
                </a:lnTo>
                <a:lnTo>
                  <a:pt x="132" y="226"/>
                </a:lnTo>
                <a:lnTo>
                  <a:pt x="136" y="226"/>
                </a:lnTo>
                <a:lnTo>
                  <a:pt x="140" y="226"/>
                </a:lnTo>
                <a:lnTo>
                  <a:pt x="142" y="226"/>
                </a:lnTo>
                <a:lnTo>
                  <a:pt x="142" y="222"/>
                </a:lnTo>
                <a:lnTo>
                  <a:pt x="144" y="214"/>
                </a:lnTo>
                <a:lnTo>
                  <a:pt x="142" y="212"/>
                </a:lnTo>
                <a:lnTo>
                  <a:pt x="140" y="210"/>
                </a:lnTo>
                <a:lnTo>
                  <a:pt x="136" y="210"/>
                </a:lnTo>
                <a:lnTo>
                  <a:pt x="134" y="210"/>
                </a:lnTo>
                <a:close/>
                <a:moveTo>
                  <a:pt x="140" y="234"/>
                </a:moveTo>
                <a:lnTo>
                  <a:pt x="140" y="234"/>
                </a:lnTo>
                <a:lnTo>
                  <a:pt x="136" y="234"/>
                </a:lnTo>
                <a:lnTo>
                  <a:pt x="136" y="238"/>
                </a:lnTo>
                <a:lnTo>
                  <a:pt x="136" y="242"/>
                </a:lnTo>
                <a:lnTo>
                  <a:pt x="136" y="244"/>
                </a:lnTo>
                <a:lnTo>
                  <a:pt x="136" y="248"/>
                </a:lnTo>
                <a:lnTo>
                  <a:pt x="138" y="248"/>
                </a:lnTo>
                <a:lnTo>
                  <a:pt x="142" y="248"/>
                </a:lnTo>
                <a:lnTo>
                  <a:pt x="146" y="248"/>
                </a:lnTo>
                <a:lnTo>
                  <a:pt x="148" y="248"/>
                </a:lnTo>
                <a:lnTo>
                  <a:pt x="150" y="244"/>
                </a:lnTo>
                <a:lnTo>
                  <a:pt x="150" y="242"/>
                </a:lnTo>
                <a:lnTo>
                  <a:pt x="150" y="238"/>
                </a:lnTo>
                <a:lnTo>
                  <a:pt x="148" y="234"/>
                </a:lnTo>
                <a:lnTo>
                  <a:pt x="146" y="234"/>
                </a:lnTo>
                <a:lnTo>
                  <a:pt x="142" y="234"/>
                </a:lnTo>
                <a:lnTo>
                  <a:pt x="140" y="234"/>
                </a:lnTo>
                <a:close/>
                <a:moveTo>
                  <a:pt x="154" y="210"/>
                </a:moveTo>
                <a:lnTo>
                  <a:pt x="154" y="210"/>
                </a:lnTo>
                <a:lnTo>
                  <a:pt x="150" y="212"/>
                </a:lnTo>
                <a:lnTo>
                  <a:pt x="150" y="214"/>
                </a:lnTo>
                <a:lnTo>
                  <a:pt x="150" y="218"/>
                </a:lnTo>
                <a:lnTo>
                  <a:pt x="150" y="222"/>
                </a:lnTo>
                <a:lnTo>
                  <a:pt x="150" y="226"/>
                </a:lnTo>
                <a:lnTo>
                  <a:pt x="154" y="226"/>
                </a:lnTo>
                <a:lnTo>
                  <a:pt x="156" y="226"/>
                </a:lnTo>
                <a:lnTo>
                  <a:pt x="160" y="226"/>
                </a:lnTo>
                <a:lnTo>
                  <a:pt x="162" y="226"/>
                </a:lnTo>
                <a:lnTo>
                  <a:pt x="164" y="222"/>
                </a:lnTo>
                <a:lnTo>
                  <a:pt x="164" y="218"/>
                </a:lnTo>
                <a:lnTo>
                  <a:pt x="164" y="214"/>
                </a:lnTo>
                <a:lnTo>
                  <a:pt x="162" y="212"/>
                </a:lnTo>
                <a:lnTo>
                  <a:pt x="160" y="210"/>
                </a:lnTo>
                <a:lnTo>
                  <a:pt x="156" y="210"/>
                </a:lnTo>
                <a:lnTo>
                  <a:pt x="154" y="210"/>
                </a:lnTo>
                <a:close/>
                <a:moveTo>
                  <a:pt x="160" y="234"/>
                </a:moveTo>
                <a:lnTo>
                  <a:pt x="160" y="234"/>
                </a:lnTo>
                <a:lnTo>
                  <a:pt x="158" y="234"/>
                </a:lnTo>
                <a:lnTo>
                  <a:pt x="156" y="238"/>
                </a:lnTo>
                <a:lnTo>
                  <a:pt x="156" y="244"/>
                </a:lnTo>
                <a:lnTo>
                  <a:pt x="158" y="248"/>
                </a:lnTo>
                <a:lnTo>
                  <a:pt x="160" y="248"/>
                </a:lnTo>
                <a:lnTo>
                  <a:pt x="164" y="248"/>
                </a:lnTo>
                <a:lnTo>
                  <a:pt x="168" y="248"/>
                </a:lnTo>
                <a:lnTo>
                  <a:pt x="170" y="248"/>
                </a:lnTo>
                <a:lnTo>
                  <a:pt x="172" y="244"/>
                </a:lnTo>
                <a:lnTo>
                  <a:pt x="170" y="238"/>
                </a:lnTo>
                <a:lnTo>
                  <a:pt x="170" y="234"/>
                </a:lnTo>
                <a:lnTo>
                  <a:pt x="168" y="234"/>
                </a:lnTo>
                <a:lnTo>
                  <a:pt x="164" y="234"/>
                </a:lnTo>
                <a:lnTo>
                  <a:pt x="160" y="234"/>
                </a:lnTo>
                <a:close/>
                <a:moveTo>
                  <a:pt x="172" y="210"/>
                </a:moveTo>
                <a:lnTo>
                  <a:pt x="172" y="210"/>
                </a:lnTo>
                <a:lnTo>
                  <a:pt x="170" y="212"/>
                </a:lnTo>
                <a:lnTo>
                  <a:pt x="170" y="214"/>
                </a:lnTo>
                <a:lnTo>
                  <a:pt x="170" y="218"/>
                </a:lnTo>
                <a:lnTo>
                  <a:pt x="170" y="222"/>
                </a:lnTo>
                <a:lnTo>
                  <a:pt x="170" y="226"/>
                </a:lnTo>
                <a:lnTo>
                  <a:pt x="174" y="226"/>
                </a:lnTo>
                <a:lnTo>
                  <a:pt x="176" y="226"/>
                </a:lnTo>
                <a:lnTo>
                  <a:pt x="180" y="226"/>
                </a:lnTo>
                <a:lnTo>
                  <a:pt x="182" y="226"/>
                </a:lnTo>
                <a:lnTo>
                  <a:pt x="184" y="222"/>
                </a:lnTo>
                <a:lnTo>
                  <a:pt x="182" y="214"/>
                </a:lnTo>
                <a:lnTo>
                  <a:pt x="182" y="212"/>
                </a:lnTo>
                <a:lnTo>
                  <a:pt x="180" y="210"/>
                </a:lnTo>
                <a:lnTo>
                  <a:pt x="176" y="210"/>
                </a:lnTo>
                <a:lnTo>
                  <a:pt x="172" y="210"/>
                </a:lnTo>
                <a:close/>
                <a:moveTo>
                  <a:pt x="182" y="234"/>
                </a:moveTo>
                <a:lnTo>
                  <a:pt x="182" y="234"/>
                </a:lnTo>
                <a:lnTo>
                  <a:pt x="178" y="234"/>
                </a:lnTo>
                <a:lnTo>
                  <a:pt x="178" y="238"/>
                </a:lnTo>
                <a:lnTo>
                  <a:pt x="178" y="242"/>
                </a:lnTo>
                <a:lnTo>
                  <a:pt x="178" y="244"/>
                </a:lnTo>
                <a:lnTo>
                  <a:pt x="180" y="248"/>
                </a:lnTo>
                <a:lnTo>
                  <a:pt x="182" y="248"/>
                </a:lnTo>
                <a:lnTo>
                  <a:pt x="186" y="248"/>
                </a:lnTo>
                <a:lnTo>
                  <a:pt x="190" y="248"/>
                </a:lnTo>
                <a:lnTo>
                  <a:pt x="192" y="248"/>
                </a:lnTo>
                <a:lnTo>
                  <a:pt x="192" y="244"/>
                </a:lnTo>
                <a:lnTo>
                  <a:pt x="192" y="242"/>
                </a:lnTo>
                <a:lnTo>
                  <a:pt x="192" y="238"/>
                </a:lnTo>
                <a:lnTo>
                  <a:pt x="190" y="234"/>
                </a:lnTo>
                <a:lnTo>
                  <a:pt x="188" y="234"/>
                </a:lnTo>
                <a:lnTo>
                  <a:pt x="184" y="234"/>
                </a:lnTo>
                <a:lnTo>
                  <a:pt x="182" y="234"/>
                </a:lnTo>
                <a:close/>
                <a:moveTo>
                  <a:pt x="192" y="210"/>
                </a:moveTo>
                <a:lnTo>
                  <a:pt x="192" y="210"/>
                </a:lnTo>
                <a:lnTo>
                  <a:pt x="190" y="212"/>
                </a:lnTo>
                <a:lnTo>
                  <a:pt x="190" y="214"/>
                </a:lnTo>
                <a:lnTo>
                  <a:pt x="190" y="218"/>
                </a:lnTo>
                <a:lnTo>
                  <a:pt x="190" y="222"/>
                </a:lnTo>
                <a:lnTo>
                  <a:pt x="192" y="226"/>
                </a:lnTo>
                <a:lnTo>
                  <a:pt x="194" y="226"/>
                </a:lnTo>
                <a:lnTo>
                  <a:pt x="198" y="226"/>
                </a:lnTo>
                <a:lnTo>
                  <a:pt x="200" y="226"/>
                </a:lnTo>
                <a:lnTo>
                  <a:pt x="204" y="226"/>
                </a:lnTo>
                <a:lnTo>
                  <a:pt x="204" y="222"/>
                </a:lnTo>
                <a:lnTo>
                  <a:pt x="204" y="214"/>
                </a:lnTo>
                <a:lnTo>
                  <a:pt x="202" y="212"/>
                </a:lnTo>
                <a:lnTo>
                  <a:pt x="200" y="210"/>
                </a:lnTo>
                <a:lnTo>
                  <a:pt x="196" y="210"/>
                </a:lnTo>
                <a:lnTo>
                  <a:pt x="192" y="210"/>
                </a:lnTo>
                <a:close/>
                <a:moveTo>
                  <a:pt x="202" y="234"/>
                </a:moveTo>
                <a:lnTo>
                  <a:pt x="202" y="234"/>
                </a:lnTo>
                <a:lnTo>
                  <a:pt x="200" y="234"/>
                </a:lnTo>
                <a:lnTo>
                  <a:pt x="198" y="238"/>
                </a:lnTo>
                <a:lnTo>
                  <a:pt x="200" y="242"/>
                </a:lnTo>
                <a:lnTo>
                  <a:pt x="200" y="244"/>
                </a:lnTo>
                <a:lnTo>
                  <a:pt x="200" y="248"/>
                </a:lnTo>
                <a:lnTo>
                  <a:pt x="204" y="248"/>
                </a:lnTo>
                <a:lnTo>
                  <a:pt x="208" y="248"/>
                </a:lnTo>
                <a:lnTo>
                  <a:pt x="210" y="248"/>
                </a:lnTo>
                <a:lnTo>
                  <a:pt x="214" y="248"/>
                </a:lnTo>
                <a:lnTo>
                  <a:pt x="214" y="244"/>
                </a:lnTo>
                <a:lnTo>
                  <a:pt x="214" y="242"/>
                </a:lnTo>
                <a:lnTo>
                  <a:pt x="212" y="238"/>
                </a:lnTo>
                <a:lnTo>
                  <a:pt x="212" y="234"/>
                </a:lnTo>
                <a:lnTo>
                  <a:pt x="208" y="234"/>
                </a:lnTo>
                <a:lnTo>
                  <a:pt x="206" y="234"/>
                </a:lnTo>
                <a:lnTo>
                  <a:pt x="202" y="234"/>
                </a:lnTo>
                <a:close/>
                <a:moveTo>
                  <a:pt x="212" y="256"/>
                </a:moveTo>
                <a:lnTo>
                  <a:pt x="212" y="256"/>
                </a:lnTo>
                <a:lnTo>
                  <a:pt x="210" y="258"/>
                </a:lnTo>
                <a:lnTo>
                  <a:pt x="208" y="260"/>
                </a:lnTo>
                <a:lnTo>
                  <a:pt x="208" y="264"/>
                </a:lnTo>
                <a:lnTo>
                  <a:pt x="210" y="268"/>
                </a:lnTo>
                <a:lnTo>
                  <a:pt x="210" y="270"/>
                </a:lnTo>
                <a:lnTo>
                  <a:pt x="214" y="272"/>
                </a:lnTo>
                <a:lnTo>
                  <a:pt x="218" y="272"/>
                </a:lnTo>
                <a:lnTo>
                  <a:pt x="222" y="272"/>
                </a:lnTo>
                <a:lnTo>
                  <a:pt x="224" y="270"/>
                </a:lnTo>
                <a:lnTo>
                  <a:pt x="224" y="268"/>
                </a:lnTo>
                <a:lnTo>
                  <a:pt x="224" y="264"/>
                </a:lnTo>
                <a:lnTo>
                  <a:pt x="224" y="260"/>
                </a:lnTo>
                <a:lnTo>
                  <a:pt x="222" y="258"/>
                </a:lnTo>
                <a:lnTo>
                  <a:pt x="220" y="256"/>
                </a:lnTo>
                <a:lnTo>
                  <a:pt x="216" y="256"/>
                </a:lnTo>
                <a:lnTo>
                  <a:pt x="212" y="256"/>
                </a:lnTo>
                <a:close/>
                <a:moveTo>
                  <a:pt x="212" y="210"/>
                </a:moveTo>
                <a:lnTo>
                  <a:pt x="212" y="210"/>
                </a:lnTo>
                <a:lnTo>
                  <a:pt x="210" y="212"/>
                </a:lnTo>
                <a:lnTo>
                  <a:pt x="210" y="214"/>
                </a:lnTo>
                <a:lnTo>
                  <a:pt x="210" y="218"/>
                </a:lnTo>
                <a:lnTo>
                  <a:pt x="210" y="222"/>
                </a:lnTo>
                <a:lnTo>
                  <a:pt x="212" y="226"/>
                </a:lnTo>
                <a:lnTo>
                  <a:pt x="214" y="226"/>
                </a:lnTo>
                <a:lnTo>
                  <a:pt x="218" y="226"/>
                </a:lnTo>
                <a:lnTo>
                  <a:pt x="222" y="226"/>
                </a:lnTo>
                <a:lnTo>
                  <a:pt x="224" y="226"/>
                </a:lnTo>
                <a:lnTo>
                  <a:pt x="224" y="222"/>
                </a:lnTo>
                <a:lnTo>
                  <a:pt x="224" y="218"/>
                </a:lnTo>
                <a:lnTo>
                  <a:pt x="222" y="214"/>
                </a:lnTo>
                <a:lnTo>
                  <a:pt x="222" y="212"/>
                </a:lnTo>
                <a:lnTo>
                  <a:pt x="218" y="210"/>
                </a:lnTo>
                <a:lnTo>
                  <a:pt x="216" y="210"/>
                </a:lnTo>
                <a:lnTo>
                  <a:pt x="212" y="210"/>
                </a:lnTo>
                <a:close/>
                <a:moveTo>
                  <a:pt x="222" y="234"/>
                </a:moveTo>
                <a:lnTo>
                  <a:pt x="222" y="234"/>
                </a:lnTo>
                <a:lnTo>
                  <a:pt x="220" y="234"/>
                </a:lnTo>
                <a:lnTo>
                  <a:pt x="220" y="238"/>
                </a:lnTo>
                <a:lnTo>
                  <a:pt x="222" y="244"/>
                </a:lnTo>
                <a:lnTo>
                  <a:pt x="222" y="248"/>
                </a:lnTo>
                <a:lnTo>
                  <a:pt x="226" y="248"/>
                </a:lnTo>
                <a:lnTo>
                  <a:pt x="228" y="248"/>
                </a:lnTo>
                <a:lnTo>
                  <a:pt x="232" y="248"/>
                </a:lnTo>
                <a:lnTo>
                  <a:pt x="234" y="248"/>
                </a:lnTo>
                <a:lnTo>
                  <a:pt x="236" y="244"/>
                </a:lnTo>
                <a:lnTo>
                  <a:pt x="234" y="242"/>
                </a:lnTo>
                <a:lnTo>
                  <a:pt x="234" y="238"/>
                </a:lnTo>
                <a:lnTo>
                  <a:pt x="232" y="234"/>
                </a:lnTo>
                <a:lnTo>
                  <a:pt x="230" y="234"/>
                </a:lnTo>
                <a:lnTo>
                  <a:pt x="226" y="234"/>
                </a:lnTo>
                <a:lnTo>
                  <a:pt x="222" y="234"/>
                </a:lnTo>
                <a:close/>
                <a:moveTo>
                  <a:pt x="232" y="210"/>
                </a:moveTo>
                <a:lnTo>
                  <a:pt x="232" y="210"/>
                </a:lnTo>
                <a:lnTo>
                  <a:pt x="230" y="212"/>
                </a:lnTo>
                <a:lnTo>
                  <a:pt x="230" y="214"/>
                </a:lnTo>
                <a:lnTo>
                  <a:pt x="230" y="218"/>
                </a:lnTo>
                <a:lnTo>
                  <a:pt x="232" y="222"/>
                </a:lnTo>
                <a:lnTo>
                  <a:pt x="232" y="226"/>
                </a:lnTo>
                <a:lnTo>
                  <a:pt x="236" y="226"/>
                </a:lnTo>
                <a:lnTo>
                  <a:pt x="246" y="226"/>
                </a:lnTo>
                <a:lnTo>
                  <a:pt x="256" y="226"/>
                </a:lnTo>
                <a:lnTo>
                  <a:pt x="258" y="226"/>
                </a:lnTo>
                <a:lnTo>
                  <a:pt x="258" y="222"/>
                </a:lnTo>
                <a:lnTo>
                  <a:pt x="258" y="218"/>
                </a:lnTo>
                <a:lnTo>
                  <a:pt x="256" y="214"/>
                </a:lnTo>
                <a:lnTo>
                  <a:pt x="254" y="212"/>
                </a:lnTo>
                <a:lnTo>
                  <a:pt x="252" y="210"/>
                </a:lnTo>
                <a:lnTo>
                  <a:pt x="242" y="210"/>
                </a:lnTo>
                <a:lnTo>
                  <a:pt x="232" y="210"/>
                </a:lnTo>
                <a:close/>
                <a:moveTo>
                  <a:pt x="234" y="256"/>
                </a:moveTo>
                <a:lnTo>
                  <a:pt x="234" y="256"/>
                </a:lnTo>
                <a:lnTo>
                  <a:pt x="232" y="258"/>
                </a:lnTo>
                <a:lnTo>
                  <a:pt x="230" y="260"/>
                </a:lnTo>
                <a:lnTo>
                  <a:pt x="232" y="268"/>
                </a:lnTo>
                <a:lnTo>
                  <a:pt x="234" y="270"/>
                </a:lnTo>
                <a:lnTo>
                  <a:pt x="236" y="272"/>
                </a:lnTo>
                <a:lnTo>
                  <a:pt x="240" y="272"/>
                </a:lnTo>
                <a:lnTo>
                  <a:pt x="244" y="272"/>
                </a:lnTo>
                <a:lnTo>
                  <a:pt x="246" y="270"/>
                </a:lnTo>
                <a:lnTo>
                  <a:pt x="246" y="268"/>
                </a:lnTo>
                <a:lnTo>
                  <a:pt x="246" y="264"/>
                </a:lnTo>
                <a:lnTo>
                  <a:pt x="246" y="260"/>
                </a:lnTo>
                <a:lnTo>
                  <a:pt x="244" y="258"/>
                </a:lnTo>
                <a:lnTo>
                  <a:pt x="240" y="256"/>
                </a:lnTo>
                <a:lnTo>
                  <a:pt x="238" y="256"/>
                </a:lnTo>
                <a:lnTo>
                  <a:pt x="234" y="256"/>
                </a:lnTo>
                <a:close/>
                <a:moveTo>
                  <a:pt x="244" y="234"/>
                </a:moveTo>
                <a:lnTo>
                  <a:pt x="244" y="234"/>
                </a:lnTo>
                <a:lnTo>
                  <a:pt x="242" y="234"/>
                </a:lnTo>
                <a:lnTo>
                  <a:pt x="240" y="238"/>
                </a:lnTo>
                <a:lnTo>
                  <a:pt x="242" y="242"/>
                </a:lnTo>
                <a:lnTo>
                  <a:pt x="242" y="244"/>
                </a:lnTo>
                <a:lnTo>
                  <a:pt x="244" y="248"/>
                </a:lnTo>
                <a:lnTo>
                  <a:pt x="246" y="248"/>
                </a:lnTo>
                <a:lnTo>
                  <a:pt x="254" y="248"/>
                </a:lnTo>
                <a:lnTo>
                  <a:pt x="260" y="248"/>
                </a:lnTo>
                <a:lnTo>
                  <a:pt x="264" y="248"/>
                </a:lnTo>
                <a:lnTo>
                  <a:pt x="264" y="244"/>
                </a:lnTo>
                <a:lnTo>
                  <a:pt x="262" y="242"/>
                </a:lnTo>
                <a:lnTo>
                  <a:pt x="262" y="238"/>
                </a:lnTo>
                <a:lnTo>
                  <a:pt x="260" y="234"/>
                </a:lnTo>
                <a:lnTo>
                  <a:pt x="258" y="234"/>
                </a:lnTo>
                <a:lnTo>
                  <a:pt x="250" y="234"/>
                </a:lnTo>
                <a:lnTo>
                  <a:pt x="244" y="234"/>
                </a:lnTo>
                <a:close/>
                <a:moveTo>
                  <a:pt x="256" y="256"/>
                </a:moveTo>
                <a:lnTo>
                  <a:pt x="256" y="256"/>
                </a:lnTo>
                <a:lnTo>
                  <a:pt x="252" y="258"/>
                </a:lnTo>
                <a:lnTo>
                  <a:pt x="252" y="260"/>
                </a:lnTo>
                <a:lnTo>
                  <a:pt x="254" y="264"/>
                </a:lnTo>
                <a:lnTo>
                  <a:pt x="254" y="268"/>
                </a:lnTo>
                <a:lnTo>
                  <a:pt x="256" y="270"/>
                </a:lnTo>
                <a:lnTo>
                  <a:pt x="260" y="272"/>
                </a:lnTo>
                <a:lnTo>
                  <a:pt x="262" y="272"/>
                </a:lnTo>
                <a:lnTo>
                  <a:pt x="266" y="272"/>
                </a:lnTo>
                <a:lnTo>
                  <a:pt x="270" y="270"/>
                </a:lnTo>
                <a:lnTo>
                  <a:pt x="270" y="268"/>
                </a:lnTo>
                <a:lnTo>
                  <a:pt x="268" y="264"/>
                </a:lnTo>
                <a:lnTo>
                  <a:pt x="268" y="260"/>
                </a:lnTo>
                <a:lnTo>
                  <a:pt x="266" y="258"/>
                </a:lnTo>
                <a:lnTo>
                  <a:pt x="262" y="256"/>
                </a:lnTo>
                <a:lnTo>
                  <a:pt x="260" y="256"/>
                </a:lnTo>
                <a:lnTo>
                  <a:pt x="256" y="256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Rectangle 3086"/>
          <p:cNvSpPr>
            <a:spLocks noChangeArrowheads="1"/>
          </p:cNvSpPr>
          <p:nvPr/>
        </p:nvSpPr>
        <p:spPr bwMode="auto">
          <a:xfrm>
            <a:off x="4071934" y="1214422"/>
            <a:ext cx="4357718" cy="50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 anchor="ctr">
            <a:spAutoFit/>
          </a:bodyPr>
          <a:lstStyle/>
          <a:p>
            <a:pPr defTabSz="1042988"/>
            <a:r>
              <a:rPr lang="ru-RU" sz="1300" dirty="0">
                <a:latin typeface="Arial Black" pitchFamily="34" charset="0"/>
                <a:sym typeface="Symbol" pitchFamily="18" charset="2"/>
              </a:rPr>
              <a:t>Недостаточная </a:t>
            </a:r>
            <a:r>
              <a:rPr lang="ru-RU" sz="1300" dirty="0" err="1">
                <a:latin typeface="Arial Black" pitchFamily="34" charset="0"/>
                <a:sym typeface="Symbol" pitchFamily="18" charset="2"/>
              </a:rPr>
              <a:t>сформированность</a:t>
            </a:r>
            <a:r>
              <a:rPr lang="ru-RU" sz="1300" dirty="0">
                <a:latin typeface="Arial Black" pitchFamily="34" charset="0"/>
                <a:sym typeface="Symbol" pitchFamily="18" charset="2"/>
              </a:rPr>
              <a:t>  в ПОУ СПб условий для  инклюзивного обучения</a:t>
            </a:r>
            <a:endParaRPr lang="en-US" altLang="ko-KR" sz="1300" dirty="0">
              <a:latin typeface="돋움" pitchFamily="34" charset="-127"/>
              <a:ea typeface="돋움" pitchFamily="34" charset="-127"/>
            </a:endParaRPr>
          </a:p>
        </p:txBody>
      </p:sp>
      <p:sp>
        <p:nvSpPr>
          <p:cNvPr id="7" name="Freeform 3095"/>
          <p:cNvSpPr>
            <a:spLocks noEditPoints="1"/>
          </p:cNvSpPr>
          <p:nvPr/>
        </p:nvSpPr>
        <p:spPr bwMode="auto">
          <a:xfrm>
            <a:off x="3000364" y="2143116"/>
            <a:ext cx="571504" cy="571504"/>
          </a:xfrm>
          <a:custGeom>
            <a:avLst/>
            <a:gdLst>
              <a:gd name="T0" fmla="*/ 123590 w 300"/>
              <a:gd name="T1" fmla="*/ 106953 h 300"/>
              <a:gd name="T2" fmla="*/ 149734 w 300"/>
              <a:gd name="T3" fmla="*/ 116460 h 300"/>
              <a:gd name="T4" fmla="*/ 159241 w 300"/>
              <a:gd name="T5" fmla="*/ 197268 h 300"/>
              <a:gd name="T6" fmla="*/ 149734 w 300"/>
              <a:gd name="T7" fmla="*/ 221036 h 300"/>
              <a:gd name="T8" fmla="*/ 123590 w 300"/>
              <a:gd name="T9" fmla="*/ 232919 h 300"/>
              <a:gd name="T10" fmla="*/ 121213 w 300"/>
              <a:gd name="T11" fmla="*/ 335118 h 300"/>
              <a:gd name="T12" fmla="*/ 102199 w 300"/>
              <a:gd name="T13" fmla="*/ 354132 h 300"/>
              <a:gd name="T14" fmla="*/ 71302 w 300"/>
              <a:gd name="T15" fmla="*/ 356509 h 300"/>
              <a:gd name="T16" fmla="*/ 45158 w 300"/>
              <a:gd name="T17" fmla="*/ 347002 h 300"/>
              <a:gd name="T18" fmla="*/ 35651 w 300"/>
              <a:gd name="T19" fmla="*/ 232919 h 300"/>
              <a:gd name="T20" fmla="*/ 9507 w 300"/>
              <a:gd name="T21" fmla="*/ 221036 h 300"/>
              <a:gd name="T22" fmla="*/ 0 w 300"/>
              <a:gd name="T23" fmla="*/ 197268 h 300"/>
              <a:gd name="T24" fmla="*/ 2377 w 300"/>
              <a:gd name="T25" fmla="*/ 128343 h 300"/>
              <a:gd name="T26" fmla="*/ 21391 w 300"/>
              <a:gd name="T27" fmla="*/ 109329 h 300"/>
              <a:gd name="T28" fmla="*/ 71302 w 300"/>
              <a:gd name="T29" fmla="*/ 0 h 300"/>
              <a:gd name="T30" fmla="*/ 102199 w 300"/>
              <a:gd name="T31" fmla="*/ 2377 h 300"/>
              <a:gd name="T32" fmla="*/ 121213 w 300"/>
              <a:gd name="T33" fmla="*/ 21391 h 300"/>
              <a:gd name="T34" fmla="*/ 123590 w 300"/>
              <a:gd name="T35" fmla="*/ 52288 h 300"/>
              <a:gd name="T36" fmla="*/ 114083 w 300"/>
              <a:gd name="T37" fmla="*/ 78432 h 300"/>
              <a:gd name="T38" fmla="*/ 71302 w 300"/>
              <a:gd name="T39" fmla="*/ 87939 h 300"/>
              <a:gd name="T40" fmla="*/ 45158 w 300"/>
              <a:gd name="T41" fmla="*/ 78432 h 300"/>
              <a:gd name="T42" fmla="*/ 35651 w 300"/>
              <a:gd name="T43" fmla="*/ 52288 h 300"/>
              <a:gd name="T44" fmla="*/ 38028 w 300"/>
              <a:gd name="T45" fmla="*/ 21391 h 300"/>
              <a:gd name="T46" fmla="*/ 57041 w 300"/>
              <a:gd name="T47" fmla="*/ 2377 h 300"/>
              <a:gd name="T48" fmla="*/ 327988 w 300"/>
              <a:gd name="T49" fmla="*/ 133097 h 300"/>
              <a:gd name="T50" fmla="*/ 356509 w 300"/>
              <a:gd name="T51" fmla="*/ 225789 h 300"/>
              <a:gd name="T52" fmla="*/ 356509 w 300"/>
              <a:gd name="T53" fmla="*/ 232919 h 300"/>
              <a:gd name="T54" fmla="*/ 347002 w 300"/>
              <a:gd name="T55" fmla="*/ 256686 h 300"/>
              <a:gd name="T56" fmla="*/ 320858 w 300"/>
              <a:gd name="T57" fmla="*/ 320858 h 300"/>
              <a:gd name="T58" fmla="*/ 311351 w 300"/>
              <a:gd name="T59" fmla="*/ 347002 h 300"/>
              <a:gd name="T60" fmla="*/ 285207 w 300"/>
              <a:gd name="T61" fmla="*/ 356509 h 300"/>
              <a:gd name="T62" fmla="*/ 254310 w 300"/>
              <a:gd name="T63" fmla="*/ 354132 h 300"/>
              <a:gd name="T64" fmla="*/ 235296 w 300"/>
              <a:gd name="T65" fmla="*/ 335118 h 300"/>
              <a:gd name="T66" fmla="*/ 232919 w 300"/>
              <a:gd name="T67" fmla="*/ 268570 h 300"/>
              <a:gd name="T68" fmla="*/ 206775 w 300"/>
              <a:gd name="T69" fmla="*/ 256686 h 300"/>
              <a:gd name="T70" fmla="*/ 194892 w 300"/>
              <a:gd name="T71" fmla="*/ 232919 h 300"/>
              <a:gd name="T72" fmla="*/ 197268 w 300"/>
              <a:gd name="T73" fmla="*/ 223412 h 300"/>
              <a:gd name="T74" fmla="*/ 223412 w 300"/>
              <a:gd name="T75" fmla="*/ 133097 h 300"/>
              <a:gd name="T76" fmla="*/ 225789 w 300"/>
              <a:gd name="T77" fmla="*/ 130720 h 300"/>
              <a:gd name="T78" fmla="*/ 232919 w 300"/>
              <a:gd name="T79" fmla="*/ 116460 h 300"/>
              <a:gd name="T80" fmla="*/ 259063 w 300"/>
              <a:gd name="T81" fmla="*/ 106953 h 300"/>
              <a:gd name="T82" fmla="*/ 308974 w 300"/>
              <a:gd name="T83" fmla="*/ 109329 h 300"/>
              <a:gd name="T84" fmla="*/ 327988 w 300"/>
              <a:gd name="T85" fmla="*/ 128343 h 300"/>
              <a:gd name="T86" fmla="*/ 327988 w 300"/>
              <a:gd name="T87" fmla="*/ 133097 h 300"/>
              <a:gd name="T88" fmla="*/ 285207 w 300"/>
              <a:gd name="T89" fmla="*/ 0 h 300"/>
              <a:gd name="T90" fmla="*/ 311351 w 300"/>
              <a:gd name="T91" fmla="*/ 9507 h 300"/>
              <a:gd name="T92" fmla="*/ 320858 w 300"/>
              <a:gd name="T93" fmla="*/ 52288 h 300"/>
              <a:gd name="T94" fmla="*/ 311351 w 300"/>
              <a:gd name="T95" fmla="*/ 78432 h 300"/>
              <a:gd name="T96" fmla="*/ 285207 w 300"/>
              <a:gd name="T97" fmla="*/ 87939 h 300"/>
              <a:gd name="T98" fmla="*/ 254310 w 300"/>
              <a:gd name="T99" fmla="*/ 85562 h 300"/>
              <a:gd name="T100" fmla="*/ 235296 w 300"/>
              <a:gd name="T101" fmla="*/ 66548 h 300"/>
              <a:gd name="T102" fmla="*/ 232919 w 300"/>
              <a:gd name="T103" fmla="*/ 35651 h 300"/>
              <a:gd name="T104" fmla="*/ 242426 w 300"/>
              <a:gd name="T105" fmla="*/ 9507 h 300"/>
              <a:gd name="T106" fmla="*/ 268570 w 300"/>
              <a:gd name="T107" fmla="*/ 0 h 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00"/>
              <a:gd name="T163" fmla="*/ 0 h 300"/>
              <a:gd name="T164" fmla="*/ 300 w 300"/>
              <a:gd name="T165" fmla="*/ 300 h 30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00" h="300">
                <a:moveTo>
                  <a:pt x="30" y="90"/>
                </a:moveTo>
                <a:lnTo>
                  <a:pt x="104" y="90"/>
                </a:lnTo>
                <a:lnTo>
                  <a:pt x="116" y="92"/>
                </a:lnTo>
                <a:lnTo>
                  <a:pt x="126" y="98"/>
                </a:lnTo>
                <a:lnTo>
                  <a:pt x="132" y="108"/>
                </a:lnTo>
                <a:lnTo>
                  <a:pt x="134" y="120"/>
                </a:lnTo>
                <a:lnTo>
                  <a:pt x="134" y="166"/>
                </a:lnTo>
                <a:lnTo>
                  <a:pt x="132" y="176"/>
                </a:lnTo>
                <a:lnTo>
                  <a:pt x="126" y="186"/>
                </a:lnTo>
                <a:lnTo>
                  <a:pt x="116" y="194"/>
                </a:lnTo>
                <a:lnTo>
                  <a:pt x="104" y="196"/>
                </a:lnTo>
                <a:lnTo>
                  <a:pt x="104" y="270"/>
                </a:lnTo>
                <a:lnTo>
                  <a:pt x="102" y="282"/>
                </a:lnTo>
                <a:lnTo>
                  <a:pt x="96" y="292"/>
                </a:lnTo>
                <a:lnTo>
                  <a:pt x="86" y="298"/>
                </a:lnTo>
                <a:lnTo>
                  <a:pt x="74" y="300"/>
                </a:lnTo>
                <a:lnTo>
                  <a:pt x="60" y="300"/>
                </a:lnTo>
                <a:lnTo>
                  <a:pt x="48" y="298"/>
                </a:lnTo>
                <a:lnTo>
                  <a:pt x="38" y="292"/>
                </a:lnTo>
                <a:lnTo>
                  <a:pt x="32" y="282"/>
                </a:lnTo>
                <a:lnTo>
                  <a:pt x="30" y="270"/>
                </a:lnTo>
                <a:lnTo>
                  <a:pt x="30" y="196"/>
                </a:lnTo>
                <a:lnTo>
                  <a:pt x="18" y="194"/>
                </a:lnTo>
                <a:lnTo>
                  <a:pt x="8" y="186"/>
                </a:lnTo>
                <a:lnTo>
                  <a:pt x="2" y="176"/>
                </a:lnTo>
                <a:lnTo>
                  <a:pt x="0" y="166"/>
                </a:lnTo>
                <a:lnTo>
                  <a:pt x="0" y="120"/>
                </a:lnTo>
                <a:lnTo>
                  <a:pt x="2" y="108"/>
                </a:lnTo>
                <a:lnTo>
                  <a:pt x="8" y="98"/>
                </a:lnTo>
                <a:lnTo>
                  <a:pt x="18" y="92"/>
                </a:lnTo>
                <a:lnTo>
                  <a:pt x="30" y="90"/>
                </a:lnTo>
                <a:close/>
                <a:moveTo>
                  <a:pt x="60" y="0"/>
                </a:moveTo>
                <a:lnTo>
                  <a:pt x="74" y="0"/>
                </a:lnTo>
                <a:lnTo>
                  <a:pt x="86" y="2"/>
                </a:lnTo>
                <a:lnTo>
                  <a:pt x="96" y="8"/>
                </a:lnTo>
                <a:lnTo>
                  <a:pt x="102" y="18"/>
                </a:lnTo>
                <a:lnTo>
                  <a:pt x="104" y="30"/>
                </a:lnTo>
                <a:lnTo>
                  <a:pt x="104" y="44"/>
                </a:lnTo>
                <a:lnTo>
                  <a:pt x="102" y="56"/>
                </a:lnTo>
                <a:lnTo>
                  <a:pt x="96" y="66"/>
                </a:lnTo>
                <a:lnTo>
                  <a:pt x="86" y="72"/>
                </a:lnTo>
                <a:lnTo>
                  <a:pt x="74" y="74"/>
                </a:lnTo>
                <a:lnTo>
                  <a:pt x="60" y="74"/>
                </a:lnTo>
                <a:lnTo>
                  <a:pt x="48" y="72"/>
                </a:lnTo>
                <a:lnTo>
                  <a:pt x="38" y="66"/>
                </a:lnTo>
                <a:lnTo>
                  <a:pt x="32" y="56"/>
                </a:lnTo>
                <a:lnTo>
                  <a:pt x="30" y="44"/>
                </a:lnTo>
                <a:lnTo>
                  <a:pt x="30" y="30"/>
                </a:lnTo>
                <a:lnTo>
                  <a:pt x="32" y="18"/>
                </a:lnTo>
                <a:lnTo>
                  <a:pt x="38" y="8"/>
                </a:lnTo>
                <a:lnTo>
                  <a:pt x="48" y="2"/>
                </a:lnTo>
                <a:lnTo>
                  <a:pt x="60" y="0"/>
                </a:lnTo>
                <a:close/>
                <a:moveTo>
                  <a:pt x="276" y="112"/>
                </a:moveTo>
                <a:lnTo>
                  <a:pt x="300" y="186"/>
                </a:lnTo>
                <a:lnTo>
                  <a:pt x="300" y="190"/>
                </a:lnTo>
                <a:lnTo>
                  <a:pt x="300" y="196"/>
                </a:lnTo>
                <a:lnTo>
                  <a:pt x="298" y="208"/>
                </a:lnTo>
                <a:lnTo>
                  <a:pt x="292" y="216"/>
                </a:lnTo>
                <a:lnTo>
                  <a:pt x="282" y="224"/>
                </a:lnTo>
                <a:lnTo>
                  <a:pt x="270" y="226"/>
                </a:lnTo>
                <a:lnTo>
                  <a:pt x="270" y="270"/>
                </a:lnTo>
                <a:lnTo>
                  <a:pt x="268" y="282"/>
                </a:lnTo>
                <a:lnTo>
                  <a:pt x="262" y="292"/>
                </a:lnTo>
                <a:lnTo>
                  <a:pt x="252" y="298"/>
                </a:lnTo>
                <a:lnTo>
                  <a:pt x="240" y="300"/>
                </a:lnTo>
                <a:lnTo>
                  <a:pt x="226" y="300"/>
                </a:lnTo>
                <a:lnTo>
                  <a:pt x="214" y="298"/>
                </a:lnTo>
                <a:lnTo>
                  <a:pt x="204" y="292"/>
                </a:lnTo>
                <a:lnTo>
                  <a:pt x="198" y="282"/>
                </a:lnTo>
                <a:lnTo>
                  <a:pt x="196" y="270"/>
                </a:lnTo>
                <a:lnTo>
                  <a:pt x="196" y="226"/>
                </a:lnTo>
                <a:lnTo>
                  <a:pt x="184" y="224"/>
                </a:lnTo>
                <a:lnTo>
                  <a:pt x="174" y="216"/>
                </a:lnTo>
                <a:lnTo>
                  <a:pt x="168" y="208"/>
                </a:lnTo>
                <a:lnTo>
                  <a:pt x="164" y="196"/>
                </a:lnTo>
                <a:lnTo>
                  <a:pt x="166" y="190"/>
                </a:lnTo>
                <a:lnTo>
                  <a:pt x="166" y="188"/>
                </a:lnTo>
                <a:lnTo>
                  <a:pt x="166" y="186"/>
                </a:lnTo>
                <a:lnTo>
                  <a:pt x="188" y="112"/>
                </a:lnTo>
                <a:lnTo>
                  <a:pt x="190" y="110"/>
                </a:lnTo>
                <a:lnTo>
                  <a:pt x="190" y="108"/>
                </a:lnTo>
                <a:lnTo>
                  <a:pt x="196" y="98"/>
                </a:lnTo>
                <a:lnTo>
                  <a:pt x="206" y="92"/>
                </a:lnTo>
                <a:lnTo>
                  <a:pt x="218" y="90"/>
                </a:lnTo>
                <a:lnTo>
                  <a:pt x="248" y="90"/>
                </a:lnTo>
                <a:lnTo>
                  <a:pt x="260" y="92"/>
                </a:lnTo>
                <a:lnTo>
                  <a:pt x="270" y="98"/>
                </a:lnTo>
                <a:lnTo>
                  <a:pt x="276" y="108"/>
                </a:lnTo>
                <a:lnTo>
                  <a:pt x="276" y="112"/>
                </a:lnTo>
                <a:close/>
                <a:moveTo>
                  <a:pt x="226" y="0"/>
                </a:moveTo>
                <a:lnTo>
                  <a:pt x="240" y="0"/>
                </a:lnTo>
                <a:lnTo>
                  <a:pt x="252" y="2"/>
                </a:lnTo>
                <a:lnTo>
                  <a:pt x="262" y="8"/>
                </a:lnTo>
                <a:lnTo>
                  <a:pt x="268" y="18"/>
                </a:lnTo>
                <a:lnTo>
                  <a:pt x="270" y="30"/>
                </a:lnTo>
                <a:lnTo>
                  <a:pt x="270" y="44"/>
                </a:lnTo>
                <a:lnTo>
                  <a:pt x="268" y="56"/>
                </a:lnTo>
                <a:lnTo>
                  <a:pt x="262" y="66"/>
                </a:lnTo>
                <a:lnTo>
                  <a:pt x="252" y="72"/>
                </a:lnTo>
                <a:lnTo>
                  <a:pt x="240" y="74"/>
                </a:lnTo>
                <a:lnTo>
                  <a:pt x="226" y="74"/>
                </a:lnTo>
                <a:lnTo>
                  <a:pt x="214" y="72"/>
                </a:lnTo>
                <a:lnTo>
                  <a:pt x="204" y="66"/>
                </a:lnTo>
                <a:lnTo>
                  <a:pt x="198" y="56"/>
                </a:lnTo>
                <a:lnTo>
                  <a:pt x="196" y="44"/>
                </a:lnTo>
                <a:lnTo>
                  <a:pt x="196" y="30"/>
                </a:lnTo>
                <a:lnTo>
                  <a:pt x="198" y="18"/>
                </a:lnTo>
                <a:lnTo>
                  <a:pt x="204" y="8"/>
                </a:lnTo>
                <a:lnTo>
                  <a:pt x="214" y="2"/>
                </a:lnTo>
                <a:lnTo>
                  <a:pt x="226" y="0"/>
                </a:lnTo>
                <a:close/>
              </a:path>
            </a:pathLst>
          </a:custGeom>
          <a:solidFill>
            <a:srgbClr val="00642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3088"/>
          <p:cNvSpPr>
            <a:spLocks noChangeArrowheads="1"/>
          </p:cNvSpPr>
          <p:nvPr/>
        </p:nvSpPr>
        <p:spPr bwMode="auto">
          <a:xfrm>
            <a:off x="4071934" y="2071678"/>
            <a:ext cx="4714908" cy="50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 anchor="ctr">
            <a:spAutoFit/>
          </a:bodyPr>
          <a:lstStyle/>
          <a:p>
            <a:pPr defTabSz="1042988">
              <a:tabLst>
                <a:tab pos="550863" algn="l"/>
              </a:tabLst>
            </a:pPr>
            <a:r>
              <a:rPr lang="ru-RU" sz="1300" dirty="0">
                <a:latin typeface="Arial Black" pitchFamily="34" charset="0"/>
                <a:sym typeface="Symbol" pitchFamily="18" charset="2"/>
              </a:rPr>
              <a:t>Потребность ПОУ в профессиональных кадрах для обеспечения инклюзивного образования</a:t>
            </a:r>
            <a:endParaRPr lang="en-US" altLang="ko-KR" sz="1300" dirty="0">
              <a:latin typeface="돋움" pitchFamily="34" charset="-127"/>
              <a:ea typeface="돋움" pitchFamily="34" charset="-127"/>
            </a:endParaRPr>
          </a:p>
        </p:txBody>
      </p:sp>
      <p:sp>
        <p:nvSpPr>
          <p:cNvPr id="9" name="Freeform 3092"/>
          <p:cNvSpPr>
            <a:spLocks noEditPoints="1"/>
          </p:cNvSpPr>
          <p:nvPr/>
        </p:nvSpPr>
        <p:spPr bwMode="auto">
          <a:xfrm>
            <a:off x="3000364" y="2928934"/>
            <a:ext cx="654060" cy="569918"/>
          </a:xfrm>
          <a:custGeom>
            <a:avLst/>
            <a:gdLst>
              <a:gd name="T0" fmla="*/ 211744 w 302"/>
              <a:gd name="T1" fmla="*/ 0 h 300"/>
              <a:gd name="T2" fmla="*/ 223507 w 302"/>
              <a:gd name="T3" fmla="*/ 0 h 300"/>
              <a:gd name="T4" fmla="*/ 242329 w 302"/>
              <a:gd name="T5" fmla="*/ 9440 h 300"/>
              <a:gd name="T6" fmla="*/ 249387 w 302"/>
              <a:gd name="T7" fmla="*/ 14160 h 300"/>
              <a:gd name="T8" fmla="*/ 261151 w 302"/>
              <a:gd name="T9" fmla="*/ 33041 h 300"/>
              <a:gd name="T10" fmla="*/ 265856 w 302"/>
              <a:gd name="T11" fmla="*/ 51921 h 300"/>
              <a:gd name="T12" fmla="*/ 319968 w 302"/>
              <a:gd name="T13" fmla="*/ 89682 h 300"/>
              <a:gd name="T14" fmla="*/ 331732 w 302"/>
              <a:gd name="T15" fmla="*/ 92042 h 300"/>
              <a:gd name="T16" fmla="*/ 343495 w 302"/>
              <a:gd name="T17" fmla="*/ 99122 h 300"/>
              <a:gd name="T18" fmla="*/ 355259 w 302"/>
              <a:gd name="T19" fmla="*/ 125083 h 300"/>
              <a:gd name="T20" fmla="*/ 355259 w 302"/>
              <a:gd name="T21" fmla="*/ 318607 h 300"/>
              <a:gd name="T22" fmla="*/ 343495 w 302"/>
              <a:gd name="T23" fmla="*/ 344568 h 300"/>
              <a:gd name="T24" fmla="*/ 331732 w 302"/>
              <a:gd name="T25" fmla="*/ 351648 h 300"/>
              <a:gd name="T26" fmla="*/ 35291 w 302"/>
              <a:gd name="T27" fmla="*/ 354008 h 300"/>
              <a:gd name="T28" fmla="*/ 21174 w 302"/>
              <a:gd name="T29" fmla="*/ 351648 h 300"/>
              <a:gd name="T30" fmla="*/ 9411 w 302"/>
              <a:gd name="T31" fmla="*/ 344568 h 300"/>
              <a:gd name="T32" fmla="*/ 0 w 302"/>
              <a:gd name="T33" fmla="*/ 318607 h 300"/>
              <a:gd name="T34" fmla="*/ 0 w 302"/>
              <a:gd name="T35" fmla="*/ 125083 h 300"/>
              <a:gd name="T36" fmla="*/ 9411 w 302"/>
              <a:gd name="T37" fmla="*/ 99122 h 300"/>
              <a:gd name="T38" fmla="*/ 21174 w 302"/>
              <a:gd name="T39" fmla="*/ 92042 h 300"/>
              <a:gd name="T40" fmla="*/ 89403 w 302"/>
              <a:gd name="T41" fmla="*/ 89682 h 300"/>
              <a:gd name="T42" fmla="*/ 89403 w 302"/>
              <a:gd name="T43" fmla="*/ 51921 h 300"/>
              <a:gd name="T44" fmla="*/ 91756 w 302"/>
              <a:gd name="T45" fmla="*/ 33041 h 300"/>
              <a:gd name="T46" fmla="*/ 103519 w 302"/>
              <a:gd name="T47" fmla="*/ 14160 h 300"/>
              <a:gd name="T48" fmla="*/ 112930 w 302"/>
              <a:gd name="T49" fmla="*/ 9440 h 300"/>
              <a:gd name="T50" fmla="*/ 131752 w 302"/>
              <a:gd name="T51" fmla="*/ 0 h 300"/>
              <a:gd name="T52" fmla="*/ 141162 w 302"/>
              <a:gd name="T53" fmla="*/ 0 h 300"/>
              <a:gd name="T54" fmla="*/ 230565 w 302"/>
              <a:gd name="T55" fmla="*/ 89682 h 300"/>
              <a:gd name="T56" fmla="*/ 230565 w 302"/>
              <a:gd name="T57" fmla="*/ 51921 h 300"/>
              <a:gd name="T58" fmla="*/ 225860 w 302"/>
              <a:gd name="T59" fmla="*/ 40121 h 300"/>
              <a:gd name="T60" fmla="*/ 211744 w 302"/>
              <a:gd name="T61" fmla="*/ 35401 h 300"/>
              <a:gd name="T62" fmla="*/ 141162 w 302"/>
              <a:gd name="T63" fmla="*/ 35401 h 300"/>
              <a:gd name="T64" fmla="*/ 129399 w 302"/>
              <a:gd name="T65" fmla="*/ 40121 h 300"/>
              <a:gd name="T66" fmla="*/ 124694 w 302"/>
              <a:gd name="T67" fmla="*/ 51921 h 3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02"/>
              <a:gd name="T103" fmla="*/ 0 h 300"/>
              <a:gd name="T104" fmla="*/ 302 w 302"/>
              <a:gd name="T105" fmla="*/ 300 h 3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02" h="300">
                <a:moveTo>
                  <a:pt x="120" y="0"/>
                </a:moveTo>
                <a:lnTo>
                  <a:pt x="180" y="0"/>
                </a:lnTo>
                <a:lnTo>
                  <a:pt x="190" y="0"/>
                </a:lnTo>
                <a:lnTo>
                  <a:pt x="198" y="2"/>
                </a:lnTo>
                <a:lnTo>
                  <a:pt x="206" y="8"/>
                </a:lnTo>
                <a:lnTo>
                  <a:pt x="212" y="12"/>
                </a:lnTo>
                <a:lnTo>
                  <a:pt x="218" y="20"/>
                </a:lnTo>
                <a:lnTo>
                  <a:pt x="222" y="28"/>
                </a:lnTo>
                <a:lnTo>
                  <a:pt x="226" y="36"/>
                </a:lnTo>
                <a:lnTo>
                  <a:pt x="226" y="44"/>
                </a:lnTo>
                <a:lnTo>
                  <a:pt x="226" y="76"/>
                </a:lnTo>
                <a:lnTo>
                  <a:pt x="272" y="76"/>
                </a:lnTo>
                <a:lnTo>
                  <a:pt x="282" y="78"/>
                </a:lnTo>
                <a:lnTo>
                  <a:pt x="292" y="84"/>
                </a:lnTo>
                <a:lnTo>
                  <a:pt x="300" y="94"/>
                </a:lnTo>
                <a:lnTo>
                  <a:pt x="302" y="106"/>
                </a:lnTo>
                <a:lnTo>
                  <a:pt x="302" y="270"/>
                </a:lnTo>
                <a:lnTo>
                  <a:pt x="300" y="282"/>
                </a:lnTo>
                <a:lnTo>
                  <a:pt x="292" y="292"/>
                </a:lnTo>
                <a:lnTo>
                  <a:pt x="282" y="298"/>
                </a:lnTo>
                <a:lnTo>
                  <a:pt x="272" y="300"/>
                </a:lnTo>
                <a:lnTo>
                  <a:pt x="30" y="300"/>
                </a:lnTo>
                <a:lnTo>
                  <a:pt x="18" y="298"/>
                </a:lnTo>
                <a:lnTo>
                  <a:pt x="8" y="292"/>
                </a:lnTo>
                <a:lnTo>
                  <a:pt x="2" y="282"/>
                </a:lnTo>
                <a:lnTo>
                  <a:pt x="0" y="270"/>
                </a:lnTo>
                <a:lnTo>
                  <a:pt x="0" y="106"/>
                </a:lnTo>
                <a:lnTo>
                  <a:pt x="2" y="94"/>
                </a:lnTo>
                <a:lnTo>
                  <a:pt x="8" y="84"/>
                </a:lnTo>
                <a:lnTo>
                  <a:pt x="18" y="78"/>
                </a:lnTo>
                <a:lnTo>
                  <a:pt x="30" y="76"/>
                </a:lnTo>
                <a:lnTo>
                  <a:pt x="76" y="76"/>
                </a:lnTo>
                <a:lnTo>
                  <a:pt x="76" y="44"/>
                </a:lnTo>
                <a:lnTo>
                  <a:pt x="76" y="36"/>
                </a:lnTo>
                <a:lnTo>
                  <a:pt x="78" y="28"/>
                </a:lnTo>
                <a:lnTo>
                  <a:pt x="82" y="20"/>
                </a:lnTo>
                <a:lnTo>
                  <a:pt x="88" y="12"/>
                </a:lnTo>
                <a:lnTo>
                  <a:pt x="96" y="8"/>
                </a:lnTo>
                <a:lnTo>
                  <a:pt x="104" y="2"/>
                </a:lnTo>
                <a:lnTo>
                  <a:pt x="112" y="0"/>
                </a:lnTo>
                <a:lnTo>
                  <a:pt x="120" y="0"/>
                </a:lnTo>
                <a:close/>
                <a:moveTo>
                  <a:pt x="106" y="76"/>
                </a:moveTo>
                <a:lnTo>
                  <a:pt x="196" y="76"/>
                </a:lnTo>
                <a:lnTo>
                  <a:pt x="196" y="44"/>
                </a:lnTo>
                <a:lnTo>
                  <a:pt x="196" y="38"/>
                </a:lnTo>
                <a:lnTo>
                  <a:pt x="192" y="34"/>
                </a:lnTo>
                <a:lnTo>
                  <a:pt x="188" y="30"/>
                </a:lnTo>
                <a:lnTo>
                  <a:pt x="180" y="30"/>
                </a:lnTo>
                <a:lnTo>
                  <a:pt x="120" y="30"/>
                </a:lnTo>
                <a:lnTo>
                  <a:pt x="114" y="30"/>
                </a:lnTo>
                <a:lnTo>
                  <a:pt x="110" y="34"/>
                </a:lnTo>
                <a:lnTo>
                  <a:pt x="106" y="38"/>
                </a:lnTo>
                <a:lnTo>
                  <a:pt x="106" y="44"/>
                </a:lnTo>
                <a:lnTo>
                  <a:pt x="106" y="76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3087"/>
          <p:cNvSpPr>
            <a:spLocks noChangeArrowheads="1"/>
          </p:cNvSpPr>
          <p:nvPr/>
        </p:nvSpPr>
        <p:spPr bwMode="auto">
          <a:xfrm>
            <a:off x="4071934" y="2928934"/>
            <a:ext cx="4643470" cy="50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 anchor="ctr">
            <a:spAutoFit/>
          </a:bodyPr>
          <a:lstStyle/>
          <a:p>
            <a:pPr defTabSz="1042988">
              <a:tabLst>
                <a:tab pos="550863" algn="l"/>
              </a:tabLst>
            </a:pPr>
            <a:r>
              <a:rPr lang="ru-RU" sz="1300" dirty="0">
                <a:latin typeface="Arial Black" pitchFamily="34" charset="0"/>
                <a:sym typeface="Symbol" pitchFamily="18" charset="2"/>
              </a:rPr>
              <a:t>Международные нормативные акты о правах инвалидов, ратифицированные РФ</a:t>
            </a:r>
            <a:endParaRPr lang="en-US" altLang="ko-KR" sz="1300" dirty="0">
              <a:latin typeface="돋움" pitchFamily="34" charset="-127"/>
              <a:ea typeface="돋움" pitchFamily="34" charset="-127"/>
            </a:endParaRPr>
          </a:p>
        </p:txBody>
      </p:sp>
      <p:pic>
        <p:nvPicPr>
          <p:cNvPr id="11" name="Рисунок 2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4680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71802" y="3714752"/>
            <a:ext cx="571504" cy="49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071934" y="3714752"/>
            <a:ext cx="47863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Arial Black" pitchFamily="34" charset="0"/>
                <a:sym typeface="Symbol" pitchFamily="18" charset="2"/>
              </a:rPr>
              <a:t>Неготовность  работодателей к трудоустройству инвалидов</a:t>
            </a:r>
            <a:endParaRPr lang="ru-RU" sz="1300" dirty="0"/>
          </a:p>
        </p:txBody>
      </p:sp>
      <p:pic>
        <p:nvPicPr>
          <p:cNvPr id="13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429132"/>
            <a:ext cx="793881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087"/>
          <p:cNvSpPr>
            <a:spLocks noChangeArrowheads="1"/>
          </p:cNvSpPr>
          <p:nvPr/>
        </p:nvSpPr>
        <p:spPr bwMode="auto">
          <a:xfrm>
            <a:off x="4071934" y="4500570"/>
            <a:ext cx="4643470" cy="50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 anchor="ctr">
            <a:spAutoFit/>
          </a:bodyPr>
          <a:lstStyle/>
          <a:p>
            <a:pPr defTabSz="1042988">
              <a:tabLst>
                <a:tab pos="550863" algn="l"/>
              </a:tabLst>
            </a:pPr>
            <a:r>
              <a:rPr lang="ru-RU" sz="1300" dirty="0">
                <a:latin typeface="Arial Black" pitchFamily="34" charset="0"/>
                <a:sym typeface="Symbol" pitchFamily="18" charset="2"/>
              </a:rPr>
              <a:t>Потребность региона в профессиональном обучении лиц с инвалидностью</a:t>
            </a:r>
            <a:endParaRPr lang="en-US" altLang="ko-KR" sz="1300" dirty="0">
              <a:latin typeface="돋움" pitchFamily="34" charset="-127"/>
              <a:ea typeface="돋움" pitchFamily="34" charset="-127"/>
            </a:endParaRPr>
          </a:p>
        </p:txBody>
      </p:sp>
      <p:sp>
        <p:nvSpPr>
          <p:cNvPr id="15" name="Прямоугольник 73"/>
          <p:cNvSpPr>
            <a:spLocks noChangeArrowheads="1"/>
          </p:cNvSpPr>
          <p:nvPr/>
        </p:nvSpPr>
        <p:spPr bwMode="auto">
          <a:xfrm>
            <a:off x="285720" y="5429264"/>
            <a:ext cx="8501122" cy="102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just" defTabSz="984250"/>
            <a:r>
              <a:rPr lang="ru-RU" sz="1200" b="1" dirty="0">
                <a:solidFill>
                  <a:srgbClr val="10435C"/>
                </a:solidFill>
                <a:latin typeface="Arial Black" pitchFamily="34" charset="0"/>
                <a:sym typeface="Symbol" pitchFamily="18" charset="2"/>
              </a:rPr>
              <a:t>Таким образом</a:t>
            </a:r>
            <a:r>
              <a:rPr lang="ru-RU" sz="1200" dirty="0">
                <a:solidFill>
                  <a:srgbClr val="10435C"/>
                </a:solidFill>
                <a:latin typeface="Arial Black" pitchFamily="34" charset="0"/>
                <a:sym typeface="Symbol" pitchFamily="18" charset="2"/>
              </a:rPr>
              <a:t>,</a:t>
            </a:r>
          </a:p>
          <a:p>
            <a:pPr algn="just" defTabSz="984250"/>
            <a:r>
              <a:rPr lang="ru-RU" sz="1200" b="1" dirty="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проблемой является противоречие между  недостаточной готовностью, компетентностью педагогических кадров к инклюзивному </a:t>
            </a:r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обучению и </a:t>
            </a:r>
            <a:r>
              <a:rPr lang="ru-RU" sz="1200" b="1" dirty="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гарантированным правом обучения инвалидов </a:t>
            </a:r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с </a:t>
            </a:r>
            <a:r>
              <a:rPr lang="ru-RU" sz="1200" b="1" dirty="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использованием специальных методик </a:t>
            </a:r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и </a:t>
            </a:r>
            <a:r>
              <a:rPr lang="ru-RU" sz="1200" b="1" dirty="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оборудования в современной электронной среде, </a:t>
            </a:r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 по </a:t>
            </a:r>
            <a:r>
              <a:rPr lang="ru-RU" sz="1200" b="1" dirty="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востребованным на  региональном рынке труда профессиям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6"/>
          <p:cNvGraphicFramePr>
            <a:graphicFrameLocks noGrp="1"/>
          </p:cNvGraphicFramePr>
          <p:nvPr/>
        </p:nvGraphicFramePr>
        <p:xfrm>
          <a:off x="357158" y="785794"/>
          <a:ext cx="8643998" cy="5904548"/>
        </p:xfrm>
        <a:graphic>
          <a:graphicData uri="http://schemas.openxmlformats.org/drawingml/2006/table">
            <a:tbl>
              <a:tblPr/>
              <a:tblGrid>
                <a:gridCol w="20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9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Формальные основания для инициирования проекта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Реализация региональной программы «Доступная среда» </a:t>
                      </a:r>
                    </a:p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Необходимость развития кадрового потенциала БПОО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Стратегическая цель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Обеспечение качества профессионального образования инвалидов и  содействие их трудоустройству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Обеспечить развитие профессиональных компетенций в области инклюзивного образования не менее чем у 75% педагогов  СПО Санкт-Петербурга до конца 2019 года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1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Показатели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проекта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 их значения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по годам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Педагоги- численность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Показатели ПОУ – количество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Паспорт социального партнера;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Базовое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значение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Период,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Доля специалистов , повысивших профессиональные компетенции в области инклюзивного образования, в общем количестве специалистов СПО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Доля педагогов-наставников профессионального конкурсного движения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Результаты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28600" marR="0" lvl="0" indent="-22860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Создана Модель развития кадрового потенциала инклюзивного образования в системе СПО СПб, включающая:</a:t>
                      </a:r>
                    </a:p>
                    <a:p>
                      <a:pPr marL="228600" marR="0" lvl="0" indent="-22860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Систему диагностики и оценки профессиональных компетенций педагога БПОО, отвечающую  профессиональному стандарту педагога профессионального образования;</a:t>
                      </a:r>
                    </a:p>
                    <a:p>
                      <a:pPr marL="228600" marR="0" lvl="0" indent="-22860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индивидуальные программы профессионального саморазвития  педагогов на основе диагностики дефицитов профессиональных компетенций в сфере инклюзии, не менее чем у 90%  педагогов;</a:t>
                      </a:r>
                    </a:p>
                    <a:p>
                      <a:pPr marL="228600" marR="0" lvl="0" indent="-22860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организацию стажировок на базе  учреждений РСИПО на основе лучших инклюзивных практик,  не менее чем по 10 программ;</a:t>
                      </a:r>
                    </a:p>
                    <a:p>
                      <a:pPr marL="228600" marR="0" lvl="0" indent="-22860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 Разработаны  проекты нормативных и локальных документов, обеспечивающих внедрение и реализацию модели развития кадрового потенциала инклюзивного образования в системе СПО СПб</a:t>
                      </a:r>
                    </a:p>
                    <a:p>
                      <a:pPr marL="228600" marR="0" lvl="0" indent="-22860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92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42852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728" y="14285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Целеполагание</a:t>
            </a:r>
            <a:r>
              <a:rPr lang="ru-RU" sz="3200" b="1" dirty="0" smtClean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проекта</a:t>
            </a:r>
            <a:endParaRPr lang="ru-RU" sz="3200" b="1" dirty="0">
              <a:solidFill>
                <a:srgbClr val="0066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5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6600"/>
                </a:solidFill>
                <a:latin typeface="Cambria" pitchFamily="18" charset="0"/>
                <a:ea typeface="Cambria" pitchFamily="18" charset="0"/>
                <a:cs typeface="+mj-cs"/>
              </a:rPr>
              <a:t>Результативность </a:t>
            </a:r>
            <a:r>
              <a:rPr lang="ru-RU" sz="4400" b="1" dirty="0" smtClean="0">
                <a:solidFill>
                  <a:srgbClr val="006600"/>
                </a:solidFill>
                <a:latin typeface="Cambria" pitchFamily="18" charset="0"/>
                <a:ea typeface="Cambria" pitchFamily="18" charset="0"/>
                <a:cs typeface="+mj-cs"/>
              </a:rPr>
              <a:t>проекта</a:t>
            </a:r>
            <a:endParaRPr lang="ru-RU" sz="4400" dirty="0">
              <a:solidFill>
                <a:srgbClr val="006600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4" name="Прямоугольник 63"/>
          <p:cNvSpPr>
            <a:spLocks noChangeArrowheads="1"/>
          </p:cNvSpPr>
          <p:nvPr/>
        </p:nvSpPr>
        <p:spPr bwMode="auto">
          <a:xfrm>
            <a:off x="0" y="1071546"/>
            <a:ext cx="4572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Повысили </a:t>
            </a:r>
            <a:r>
              <a:rPr lang="ru-RU" sz="1600" b="1" dirty="0">
                <a:latin typeface="Cambria" pitchFamily="18" charset="0"/>
                <a:ea typeface="Cambria" pitchFamily="18" charset="0"/>
              </a:rPr>
              <a:t>профессиональные компетенции  </a:t>
            </a:r>
          </a:p>
          <a:p>
            <a:pPr algn="ctr"/>
            <a:r>
              <a:rPr lang="ru-RU" sz="1600" b="1" dirty="0">
                <a:latin typeface="Cambria" pitchFamily="18" charset="0"/>
                <a:ea typeface="Cambria" pitchFamily="18" charset="0"/>
              </a:rPr>
              <a:t>с  использованием электронной системы взаимодействия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571500" y="1785938"/>
          <a:ext cx="335756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3" imgW="4157832" imgH="2206943" progId="">
                  <p:embed/>
                </p:oleObj>
              </mc:Choice>
              <mc:Fallback>
                <p:oleObj r:id="rId3" imgW="4157832" imgH="2206943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785938"/>
                        <a:ext cx="3357563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64"/>
          <p:cNvSpPr>
            <a:spLocks noChangeArrowheads="1"/>
          </p:cNvSpPr>
          <p:nvPr/>
        </p:nvSpPr>
        <p:spPr bwMode="auto">
          <a:xfrm>
            <a:off x="4286248" y="1071546"/>
            <a:ext cx="5086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Повысили </a:t>
            </a:r>
            <a:r>
              <a:rPr lang="ru-RU" sz="1600" b="1" dirty="0">
                <a:latin typeface="Cambria" pitchFamily="18" charset="0"/>
                <a:ea typeface="Cambria" pitchFamily="18" charset="0"/>
              </a:rPr>
              <a:t>профессиональные компетенции </a:t>
            </a:r>
            <a:endParaRPr lang="en-US" sz="1600" b="1" dirty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1600" b="1" dirty="0">
                <a:latin typeface="Cambria" pitchFamily="18" charset="0"/>
                <a:ea typeface="Cambria" pitchFamily="18" charset="0"/>
              </a:rPr>
              <a:t>в области инклюзивного образования</a:t>
            </a:r>
          </a:p>
        </p:txBody>
      </p:sp>
      <p:graphicFrame>
        <p:nvGraphicFramePr>
          <p:cNvPr id="2051" name="Object 3"/>
          <p:cNvGraphicFramePr>
            <a:graphicFrameLocks/>
          </p:cNvGraphicFramePr>
          <p:nvPr/>
        </p:nvGraphicFramePr>
        <p:xfrm>
          <a:off x="5072063" y="1643063"/>
          <a:ext cx="3679825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5" imgW="4365114" imgH="2237426" progId="">
                  <p:embed/>
                </p:oleObj>
              </mc:Choice>
              <mc:Fallback>
                <p:oleObj r:id="rId5" imgW="4365114" imgH="2237426" progId="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1643063"/>
                        <a:ext cx="3679825" cy="223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66"/>
          <p:cNvSpPr>
            <a:spLocks noChangeArrowheads="1"/>
          </p:cNvSpPr>
          <p:nvPr/>
        </p:nvSpPr>
        <p:spPr bwMode="auto">
          <a:xfrm>
            <a:off x="214282" y="3857628"/>
            <a:ext cx="45743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Повысили </a:t>
            </a:r>
            <a:r>
              <a:rPr lang="ru-RU" sz="1600" b="1" dirty="0">
                <a:latin typeface="Cambria" pitchFamily="18" charset="0"/>
                <a:ea typeface="Cambria" pitchFamily="18" charset="0"/>
              </a:rPr>
              <a:t>профессиональные компетенции  </a:t>
            </a:r>
          </a:p>
          <a:p>
            <a:pPr algn="ctr"/>
            <a:r>
              <a:rPr lang="ru-RU" sz="1600" b="1" dirty="0">
                <a:latin typeface="Cambria" pitchFamily="18" charset="0"/>
                <a:ea typeface="Cambria" pitchFamily="18" charset="0"/>
              </a:rPr>
              <a:t>на дистанционных и </a:t>
            </a:r>
            <a:r>
              <a:rPr lang="ru-RU" sz="1600" b="1" dirty="0" err="1">
                <a:latin typeface="Cambria" pitchFamily="18" charset="0"/>
                <a:ea typeface="Cambria" pitchFamily="18" charset="0"/>
              </a:rPr>
              <a:t>онлайн</a:t>
            </a:r>
            <a:r>
              <a:rPr lang="ru-RU" sz="1600" b="1" dirty="0">
                <a:latin typeface="Cambria" pitchFamily="18" charset="0"/>
                <a:ea typeface="Cambria" pitchFamily="18" charset="0"/>
              </a:rPr>
              <a:t> курсах</a:t>
            </a:r>
          </a:p>
        </p:txBody>
      </p:sp>
      <p:graphicFrame>
        <p:nvGraphicFramePr>
          <p:cNvPr id="2052" name="Object 4"/>
          <p:cNvGraphicFramePr>
            <a:graphicFrameLocks/>
          </p:cNvGraphicFramePr>
          <p:nvPr/>
        </p:nvGraphicFramePr>
        <p:xfrm>
          <a:off x="500034" y="4500570"/>
          <a:ext cx="3071834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7" imgW="3865199" imgH="2158171" progId="">
                  <p:embed/>
                </p:oleObj>
              </mc:Choice>
              <mc:Fallback>
                <p:oleObj r:id="rId7" imgW="3865199" imgH="2158171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500570"/>
                        <a:ext cx="3071834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2" descr="ЭМБЛЕМА КРАТКАЯ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4643446"/>
            <a:ext cx="160775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67"/>
          <p:cNvSpPr>
            <a:spLocks noChangeArrowheads="1"/>
          </p:cNvSpPr>
          <p:nvPr/>
        </p:nvSpPr>
        <p:spPr bwMode="auto">
          <a:xfrm>
            <a:off x="4572000" y="3857628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Cambria" pitchFamily="18" charset="0"/>
                <a:ea typeface="Cambria" pitchFamily="18" charset="0"/>
              </a:rPr>
              <a:t>Численность  педагогов-наставников </a:t>
            </a:r>
          </a:p>
          <a:p>
            <a:pPr algn="ctr"/>
            <a:r>
              <a:rPr lang="ru-RU" sz="1600" b="1" dirty="0">
                <a:latin typeface="Cambria" pitchFamily="18" charset="0"/>
                <a:ea typeface="Cambria" pitchFamily="18" charset="0"/>
              </a:rPr>
              <a:t>конкурсного движения</a:t>
            </a:r>
          </a:p>
        </p:txBody>
      </p:sp>
      <p:graphicFrame>
        <p:nvGraphicFramePr>
          <p:cNvPr id="2053" name="Object 5"/>
          <p:cNvGraphicFramePr>
            <a:graphicFrameLocks/>
          </p:cNvGraphicFramePr>
          <p:nvPr/>
        </p:nvGraphicFramePr>
        <p:xfrm>
          <a:off x="5643563" y="4500563"/>
          <a:ext cx="3055937" cy="213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10" imgW="4084674" imgH="2139881" progId="">
                  <p:embed/>
                </p:oleObj>
              </mc:Choice>
              <mc:Fallback>
                <p:oleObj r:id="rId10" imgW="4084674" imgH="2139881" progId="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4500563"/>
                        <a:ext cx="3055937" cy="213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Охтинский коллед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428868"/>
            <a:ext cx="114581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5984" y="2357430"/>
            <a:ext cx="6715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14</a:t>
            </a:r>
            <a:r>
              <a:rPr lang="ru-RU" dirty="0" smtClean="0"/>
              <a:t>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программ ДПО по тематике инклюзивного профессионального образования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200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слушателей ежегодно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Рисунок 16" descr="C:\Users\1\Documents\Абилимпикс\logopro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572008"/>
            <a:ext cx="1571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28860" y="4786322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  <a:ea typeface="Cambria" pitchFamily="18" charset="0"/>
              </a:rPr>
              <a:t>Региональный центр обучения экспертов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  <a:ea typeface="Cambria" pitchFamily="18" charset="0"/>
              </a:rPr>
              <a:t>124</a:t>
            </a:r>
            <a:r>
              <a:rPr lang="ru-RU" dirty="0" smtClean="0"/>
              <a:t>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региональных эксперта </a:t>
            </a:r>
            <a:r>
              <a:rPr lang="ru-RU" dirty="0" err="1" smtClean="0">
                <a:latin typeface="Cambria" pitchFamily="18" charset="0"/>
                <a:ea typeface="Cambria" pitchFamily="18" charset="0"/>
              </a:rPr>
              <a:t>Абилимпикс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7</a:t>
            </a:fld>
            <a:endParaRPr lang="ru-RU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114935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8"/>
          <p:cNvSpPr txBox="1">
            <a:spLocks noChangeArrowheads="1"/>
          </p:cNvSpPr>
          <p:nvPr/>
        </p:nvSpPr>
        <p:spPr bwMode="auto">
          <a:xfrm>
            <a:off x="1571604" y="1500174"/>
            <a:ext cx="286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latin typeface="Cambria" pitchFamily="18" charset="0"/>
              </a:rPr>
              <a:t>СПб ГБПОУ «Лицей сервиса и индустриальных технологий»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2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5786446" y="1500174"/>
            <a:ext cx="318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latin typeface="Cambria" pitchFamily="18" charset="0"/>
              </a:rPr>
              <a:t>СПб ГБПОУ «Невский </a:t>
            </a:r>
            <a:r>
              <a:rPr lang="ru-RU" sz="1200" b="1" dirty="0" smtClean="0">
                <a:latin typeface="Cambria" pitchFamily="18" charset="0"/>
              </a:rPr>
              <a:t>колледж</a:t>
            </a:r>
          </a:p>
          <a:p>
            <a:pPr algn="just"/>
            <a:r>
              <a:rPr lang="ru-RU" sz="1200" b="1" dirty="0" smtClean="0">
                <a:latin typeface="Cambria" pitchFamily="18" charset="0"/>
              </a:rPr>
              <a:t>им</a:t>
            </a:r>
            <a:r>
              <a:rPr lang="ru-RU" sz="1200" b="1" dirty="0">
                <a:latin typeface="Cambria" pitchFamily="18" charset="0"/>
              </a:rPr>
              <a:t>. А.Г. </a:t>
            </a:r>
            <a:r>
              <a:rPr lang="ru-RU" sz="1200" b="1" dirty="0" err="1">
                <a:latin typeface="Cambria" pitchFamily="18" charset="0"/>
              </a:rPr>
              <a:t>Неболсина</a:t>
            </a:r>
            <a:r>
              <a:rPr lang="ru-RU" sz="1200" b="1" dirty="0">
                <a:latin typeface="Cambria" pitchFamily="18" charset="0"/>
              </a:rPr>
              <a:t>»</a:t>
            </a:r>
          </a:p>
        </p:txBody>
      </p:sp>
      <p:pic>
        <p:nvPicPr>
          <p:cNvPr id="3074" name="Picture 2" descr="C:\Users\Юлия\Pictures\школа Гро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571744"/>
            <a:ext cx="1283651" cy="1428760"/>
          </a:xfrm>
          <a:prstGeom prst="rect">
            <a:avLst/>
          </a:prstGeom>
          <a:noFill/>
        </p:spPr>
      </p:pic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1714480" y="2928934"/>
            <a:ext cx="2863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dirty="0" smtClean="0">
                <a:latin typeface="Cambria" pitchFamily="18" charset="0"/>
              </a:rPr>
              <a:t>ГБОУ школа-интернат № 1</a:t>
            </a:r>
          </a:p>
          <a:p>
            <a:pPr algn="just"/>
            <a:r>
              <a:rPr lang="ru-RU" sz="1200" b="1" dirty="0" smtClean="0">
                <a:latin typeface="Cambria" pitchFamily="18" charset="0"/>
              </a:rPr>
              <a:t>им. К.К. Грота Красногвардейского р-на СПб</a:t>
            </a:r>
            <a:endParaRPr lang="ru-RU" sz="1200" b="1" dirty="0">
              <a:latin typeface="Cambria" pitchFamily="18" charset="0"/>
            </a:endParaRPr>
          </a:p>
        </p:txBody>
      </p:sp>
      <p:pic>
        <p:nvPicPr>
          <p:cNvPr id="3075" name="Picture 3" descr="C:\Users\Юлия\Pictures\Saved Pictures\Без имен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714620"/>
            <a:ext cx="4143404" cy="8905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142852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Стажировочные</a:t>
            </a:r>
            <a:r>
              <a:rPr lang="ru-RU" sz="3600" b="1" dirty="0" smtClean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площадки</a:t>
            </a:r>
            <a:endParaRPr lang="ru-RU" sz="3600" b="1" dirty="0">
              <a:solidFill>
                <a:srgbClr val="0066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3929066"/>
            <a:ext cx="5000660" cy="280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ия\Pictures\Camera Roll\IMG_20181205_095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 flipV="1">
            <a:off x="-151838" y="1580542"/>
            <a:ext cx="2928960" cy="2196720"/>
          </a:xfrm>
          <a:prstGeom prst="rect">
            <a:avLst/>
          </a:prstGeom>
          <a:noFill/>
        </p:spPr>
      </p:pic>
      <p:pic>
        <p:nvPicPr>
          <p:cNvPr id="4099" name="Picture 3" descr="C:\Users\Юлия\Pictures\Camera Roll\IMG_20181205_095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91302" y="1580542"/>
            <a:ext cx="2928958" cy="2196719"/>
          </a:xfrm>
          <a:prstGeom prst="rect">
            <a:avLst/>
          </a:prstGeom>
          <a:noFill/>
        </p:spPr>
      </p:pic>
      <p:pic>
        <p:nvPicPr>
          <p:cNvPr id="4100" name="Picture 4" descr="C:\Users\Юлия\Pictures\Camera Roll\IMG_20181205_095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134442" y="1580542"/>
            <a:ext cx="2928959" cy="2196719"/>
          </a:xfrm>
          <a:prstGeom prst="rect">
            <a:avLst/>
          </a:prstGeom>
          <a:noFill/>
        </p:spPr>
      </p:pic>
      <p:pic>
        <p:nvPicPr>
          <p:cNvPr id="4101" name="Picture 5" descr="C:\Users\Юлия\Pictures\Camera Roll\IMG_20181218_104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277583" y="1580541"/>
            <a:ext cx="2928955" cy="2196717"/>
          </a:xfrm>
          <a:prstGeom prst="rect">
            <a:avLst/>
          </a:prstGeom>
          <a:noFill/>
        </p:spPr>
      </p:pic>
      <p:pic>
        <p:nvPicPr>
          <p:cNvPr id="4102" name="Picture 6" descr="C:\Users\Юлия\Pictures\Camera Roll\IMG_20191024_161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142908" y="4357673"/>
            <a:ext cx="2857520" cy="2143140"/>
          </a:xfrm>
          <a:prstGeom prst="rect">
            <a:avLst/>
          </a:prstGeom>
          <a:noFill/>
        </p:spPr>
      </p:pic>
      <p:pic>
        <p:nvPicPr>
          <p:cNvPr id="4103" name="Picture 7" descr="C:\Users\Юлия\Pictures\Camera Roll\IMG_20181023_0923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582" y="4000505"/>
            <a:ext cx="2143122" cy="2857496"/>
          </a:xfrm>
          <a:prstGeom prst="rect">
            <a:avLst/>
          </a:prstGeom>
          <a:noFill/>
        </p:spPr>
      </p:pic>
      <p:pic>
        <p:nvPicPr>
          <p:cNvPr id="4105" name="Picture 9" descr="C:\Users\Юлия\Pictures\Camera Roll\IMG_20191115_1648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060027" y="4274326"/>
            <a:ext cx="2952771" cy="2214578"/>
          </a:xfrm>
          <a:prstGeom prst="rect">
            <a:avLst/>
          </a:prstGeom>
          <a:noFill/>
        </p:spPr>
      </p:pic>
      <p:pic>
        <p:nvPicPr>
          <p:cNvPr id="4106" name="Picture 10" descr="C:\Users\Юлия\Pictures\Camera Roll\IMG_20191115_1703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274605" y="4274327"/>
            <a:ext cx="2952771" cy="221457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0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Стажировочная</a:t>
            </a:r>
            <a:r>
              <a:rPr lang="ru-RU" sz="3200" b="1" dirty="0" smtClean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 площадка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Cambria" pitchFamily="18" charset="0"/>
                <a:ea typeface="Cambria" pitchFamily="18" charset="0"/>
              </a:rPr>
              <a:t>в Охтинском колледже</a:t>
            </a:r>
            <a:endParaRPr lang="ru-RU" sz="3200" b="1" dirty="0">
              <a:solidFill>
                <a:srgbClr val="0066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42852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0" descr="колледж1.png"/>
          <p:cNvPicPr>
            <a:picLocks noChangeAspect="1" noChangeArrowheads="1"/>
          </p:cNvPicPr>
          <p:nvPr/>
        </p:nvPicPr>
        <p:blipFill>
          <a:blip r:embed="rId11"/>
          <a:srcRect l="20953" r="22008" b="7581"/>
          <a:stretch>
            <a:fillRect/>
          </a:stretch>
        </p:blipFill>
        <p:spPr bwMode="auto">
          <a:xfrm>
            <a:off x="7786710" y="0"/>
            <a:ext cx="1143008" cy="121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523</Words>
  <Application>Microsoft Office PowerPoint</Application>
  <PresentationFormat>Экран (4:3)</PresentationFormat>
  <Paragraphs>107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Cambria</vt:lpstr>
      <vt:lpstr>돋움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User</cp:lastModifiedBy>
  <cp:revision>29</cp:revision>
  <dcterms:created xsi:type="dcterms:W3CDTF">2020-05-18T16:30:08Z</dcterms:created>
  <dcterms:modified xsi:type="dcterms:W3CDTF">2020-05-19T11:40:40Z</dcterms:modified>
</cp:coreProperties>
</file>