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2" r:id="rId2"/>
    <p:sldMasterId id="2147483670" r:id="rId3"/>
    <p:sldMasterId id="2147483687" r:id="rId4"/>
  </p:sldMasterIdLst>
  <p:notesMasterIdLst>
    <p:notesMasterId r:id="rId17"/>
  </p:notesMasterIdLst>
  <p:handoutMasterIdLst>
    <p:handoutMasterId r:id="rId18"/>
  </p:handoutMasterIdLst>
  <p:sldIdLst>
    <p:sldId id="256" r:id="rId5"/>
    <p:sldId id="476" r:id="rId6"/>
    <p:sldId id="464" r:id="rId7"/>
    <p:sldId id="469" r:id="rId8"/>
    <p:sldId id="473" r:id="rId9"/>
    <p:sldId id="468" r:id="rId10"/>
    <p:sldId id="475" r:id="rId11"/>
    <p:sldId id="417" r:id="rId12"/>
    <p:sldId id="463" r:id="rId13"/>
    <p:sldId id="477" r:id="rId14"/>
    <p:sldId id="479" r:id="rId15"/>
    <p:sldId id="467" r:id="rId16"/>
  </p:sldIdLst>
  <p:sldSz cx="10693400" cy="7562850"/>
  <p:notesSz cx="9926638" cy="6797675"/>
  <p:defaultTextStyle>
    <a:defPPr>
      <a:defRPr lang="ru-RU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2AC"/>
    <a:srgbClr val="705206"/>
    <a:srgbClr val="005696"/>
    <a:srgbClr val="664B06"/>
    <a:srgbClr val="533D05"/>
    <a:srgbClr val="D54E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24" autoAdjust="0"/>
    <p:restoredTop sz="99512" autoAdjust="0"/>
  </p:normalViewPr>
  <p:slideViewPr>
    <p:cSldViewPr>
      <p:cViewPr varScale="1">
        <p:scale>
          <a:sx n="105" d="100"/>
          <a:sy n="105" d="100"/>
        </p:scale>
        <p:origin x="1386" y="10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5" d="100"/>
          <a:sy n="115" d="100"/>
        </p:scale>
        <p:origin x="-2046" y="-102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5529F1-60E8-493F-AE19-0CB8D5D05ED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CAD7FD-84AF-4DD6-964A-1E200CDFA415}">
      <dgm:prSet phldrT="[Текст]"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600" b="1" dirty="0" smtClean="0">
              <a:solidFill>
                <a:srgbClr val="705206"/>
              </a:solidFill>
            </a:rPr>
            <a:t>Курсы повышения квалификации: </a:t>
          </a:r>
          <a:r>
            <a:rPr lang="ru-RU" sz="1600" b="1" dirty="0" smtClean="0">
              <a:solidFill>
                <a:srgbClr val="0070C0"/>
              </a:solidFill>
            </a:rPr>
            <a:t>обучено свыше 700 сотрудников образовательных организаций отрасли культуры</a:t>
          </a:r>
          <a:endParaRPr lang="ru-RU" sz="1600" b="1" dirty="0">
            <a:solidFill>
              <a:srgbClr val="0070C0"/>
            </a:solidFill>
          </a:endParaRPr>
        </a:p>
      </dgm:t>
    </dgm:pt>
    <dgm:pt modelId="{80BC340D-560F-4654-847D-E03058DA1438}" type="parTrans" cxnId="{8BB466A9-BF49-43D5-82D4-5440D2069784}">
      <dgm:prSet/>
      <dgm:spPr/>
      <dgm:t>
        <a:bodyPr/>
        <a:lstStyle/>
        <a:p>
          <a:endParaRPr lang="ru-RU"/>
        </a:p>
      </dgm:t>
    </dgm:pt>
    <dgm:pt modelId="{A90DF651-18BD-49A9-A22E-8C306F08DAFD}" type="sibTrans" cxnId="{8BB466A9-BF49-43D5-82D4-5440D2069784}">
      <dgm:prSet/>
      <dgm:spPr/>
      <dgm:t>
        <a:bodyPr/>
        <a:lstStyle/>
        <a:p>
          <a:endParaRPr lang="ru-RU"/>
        </a:p>
      </dgm:t>
    </dgm:pt>
    <dgm:pt modelId="{CEB151B5-4A44-44CF-A0C8-F8495F00B415}">
      <dgm:prSet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600" b="1" dirty="0" smtClean="0">
              <a:solidFill>
                <a:srgbClr val="705206"/>
              </a:solidFill>
            </a:rPr>
            <a:t>Учебно-методическое сопровождение</a:t>
          </a:r>
          <a:r>
            <a:rPr lang="ru-RU" sz="1600" b="1" dirty="0" smtClean="0">
              <a:solidFill>
                <a:srgbClr val="0070C0"/>
              </a:solidFill>
            </a:rPr>
            <a:t>: электронные учебно-методические комплексы, обучающие видео-занятия, </a:t>
          </a:r>
          <a:r>
            <a:rPr lang="en-US" sz="1600" b="1" dirty="0" smtClean="0">
              <a:solidFill>
                <a:srgbClr val="0070C0"/>
              </a:solidFill>
            </a:rPr>
            <a:t>call-</a:t>
          </a:r>
          <a:r>
            <a:rPr lang="ru-RU" sz="1600" b="1" dirty="0" smtClean="0">
              <a:solidFill>
                <a:srgbClr val="0070C0"/>
              </a:solidFill>
            </a:rPr>
            <a:t>центр РУМЦ</a:t>
          </a:r>
          <a:endParaRPr lang="ru-RU" sz="1600" b="1" dirty="0">
            <a:solidFill>
              <a:srgbClr val="0070C0"/>
            </a:solidFill>
          </a:endParaRPr>
        </a:p>
      </dgm:t>
    </dgm:pt>
    <dgm:pt modelId="{162D6582-40DB-49DE-AF2A-4C0FE6E762E8}" type="parTrans" cxnId="{FCDA83F0-3BFE-4E58-9BF5-B0B219B086E8}">
      <dgm:prSet/>
      <dgm:spPr/>
      <dgm:t>
        <a:bodyPr/>
        <a:lstStyle/>
        <a:p>
          <a:endParaRPr lang="ru-RU"/>
        </a:p>
      </dgm:t>
    </dgm:pt>
    <dgm:pt modelId="{A4544692-9B23-4FEC-BDB0-E0F52D34F377}" type="sibTrans" cxnId="{FCDA83F0-3BFE-4E58-9BF5-B0B219B086E8}">
      <dgm:prSet/>
      <dgm:spPr/>
      <dgm:t>
        <a:bodyPr/>
        <a:lstStyle/>
        <a:p>
          <a:endParaRPr lang="ru-RU"/>
        </a:p>
      </dgm:t>
    </dgm:pt>
    <dgm:pt modelId="{050B361A-BFA2-491E-85EA-3D29149007C5}">
      <dgm:prSet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600" b="1" dirty="0" smtClean="0">
              <a:solidFill>
                <a:srgbClr val="705206"/>
              </a:solidFill>
            </a:rPr>
            <a:t>Научные исследования: </a:t>
          </a:r>
          <a:r>
            <a:rPr lang="ru-RU" sz="1600" b="1" dirty="0" smtClean="0">
              <a:solidFill>
                <a:srgbClr val="0070C0"/>
              </a:solidFill>
            </a:rPr>
            <a:t>научно-практические конференции, семинары, круглые столы по вопросам инклюзивного образования</a:t>
          </a:r>
          <a:endParaRPr lang="ru-RU" sz="1600" dirty="0">
            <a:solidFill>
              <a:srgbClr val="0070C0"/>
            </a:solidFill>
          </a:endParaRPr>
        </a:p>
      </dgm:t>
    </dgm:pt>
    <dgm:pt modelId="{ACDFE08E-D95A-4A19-9227-614F156E60BE}" type="parTrans" cxnId="{A9D5FBE4-C32B-48CA-A316-D0593CE49D46}">
      <dgm:prSet/>
      <dgm:spPr/>
      <dgm:t>
        <a:bodyPr/>
        <a:lstStyle/>
        <a:p>
          <a:endParaRPr lang="ru-RU"/>
        </a:p>
      </dgm:t>
    </dgm:pt>
    <dgm:pt modelId="{E6CC80C6-84A3-4100-9F0D-E5C8E0B98DF9}" type="sibTrans" cxnId="{A9D5FBE4-C32B-48CA-A316-D0593CE49D46}">
      <dgm:prSet/>
      <dgm:spPr/>
      <dgm:t>
        <a:bodyPr/>
        <a:lstStyle/>
        <a:p>
          <a:endParaRPr lang="ru-RU"/>
        </a:p>
      </dgm:t>
    </dgm:pt>
    <dgm:pt modelId="{802044F0-799A-4CD8-93A1-691BD4C9DFCA}" type="pres">
      <dgm:prSet presAssocID="{7D5529F1-60E8-493F-AE19-0CB8D5D05ED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33A3FF-0729-436D-BD4E-926DC063C8DF}" type="pres">
      <dgm:prSet presAssocID="{CACAD7FD-84AF-4DD6-964A-1E200CDFA415}" presName="parentLin" presStyleCnt="0"/>
      <dgm:spPr/>
    </dgm:pt>
    <dgm:pt modelId="{2394964C-BCF3-45A3-A4F7-A31A6171F2BF}" type="pres">
      <dgm:prSet presAssocID="{CACAD7FD-84AF-4DD6-964A-1E200CDFA41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EF75767-4F8D-403D-A393-97136AE97378}" type="pres">
      <dgm:prSet presAssocID="{CACAD7FD-84AF-4DD6-964A-1E200CDFA415}" presName="parentText" presStyleLbl="node1" presStyleIdx="0" presStyleCnt="3" custScaleX="134531" custScaleY="363216" custLinFactNeighborX="26718" custLinFactNeighborY="28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FCACA5-349F-4FC6-B09C-8B141120BEBF}" type="pres">
      <dgm:prSet presAssocID="{CACAD7FD-84AF-4DD6-964A-1E200CDFA415}" presName="negativeSpace" presStyleCnt="0"/>
      <dgm:spPr/>
    </dgm:pt>
    <dgm:pt modelId="{B925A1B0-66EC-4211-975A-22541B110A60}" type="pres">
      <dgm:prSet presAssocID="{CACAD7FD-84AF-4DD6-964A-1E200CDFA415}" presName="childText" presStyleLbl="conFgAcc1" presStyleIdx="0" presStyleCnt="3" custScaleY="108382">
        <dgm:presLayoutVars>
          <dgm:bulletEnabled val="1"/>
        </dgm:presLayoutVars>
      </dgm:prSet>
      <dgm:spPr>
        <a:solidFill>
          <a:srgbClr val="533D05">
            <a:alpha val="90000"/>
          </a:srgbClr>
        </a:solidFill>
        <a:ln>
          <a:solidFill>
            <a:srgbClr val="705206"/>
          </a:solidFill>
        </a:ln>
      </dgm:spPr>
    </dgm:pt>
    <dgm:pt modelId="{18AD2F41-5D55-4300-B664-4D5E7C3D920B}" type="pres">
      <dgm:prSet presAssocID="{A90DF651-18BD-49A9-A22E-8C306F08DAFD}" presName="spaceBetweenRectangles" presStyleCnt="0"/>
      <dgm:spPr/>
    </dgm:pt>
    <dgm:pt modelId="{347EA3AB-562A-4DE3-AB41-7F979E0AE5FD}" type="pres">
      <dgm:prSet presAssocID="{CEB151B5-4A44-44CF-A0C8-F8495F00B415}" presName="parentLin" presStyleCnt="0"/>
      <dgm:spPr/>
    </dgm:pt>
    <dgm:pt modelId="{14E73EEA-93CB-4C5C-A3CD-E151695CE48C}" type="pres">
      <dgm:prSet presAssocID="{CEB151B5-4A44-44CF-A0C8-F8495F00B41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3250C9B-7A75-42B1-87B7-8517AEB2B3BC}" type="pres">
      <dgm:prSet presAssocID="{CEB151B5-4A44-44CF-A0C8-F8495F00B415}" presName="parentText" presStyleLbl="node1" presStyleIdx="1" presStyleCnt="3" custScaleX="134492" custScaleY="347359" custLinFactNeighborX="26718" custLinFactNeighborY="95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A885C8-0E75-4F49-A65C-0B9DDA9EC9E8}" type="pres">
      <dgm:prSet presAssocID="{CEB151B5-4A44-44CF-A0C8-F8495F00B415}" presName="negativeSpace" presStyleCnt="0"/>
      <dgm:spPr/>
    </dgm:pt>
    <dgm:pt modelId="{E9233269-2722-42B6-9253-0251C396A218}" type="pres">
      <dgm:prSet presAssocID="{CEB151B5-4A44-44CF-A0C8-F8495F00B415}" presName="childText" presStyleLbl="conFgAcc1" presStyleIdx="1" presStyleCnt="3" custScaleY="116130" custLinFactNeighborY="26925">
        <dgm:presLayoutVars>
          <dgm:bulletEnabled val="1"/>
        </dgm:presLayoutVars>
      </dgm:prSet>
      <dgm:spPr>
        <a:solidFill>
          <a:srgbClr val="533D05">
            <a:alpha val="89804"/>
          </a:srgbClr>
        </a:solidFill>
        <a:ln>
          <a:solidFill>
            <a:srgbClr val="705206"/>
          </a:solidFill>
        </a:ln>
      </dgm:spPr>
    </dgm:pt>
    <dgm:pt modelId="{CEE9614E-BCEF-4237-87DA-B680E91D02A6}" type="pres">
      <dgm:prSet presAssocID="{A4544692-9B23-4FEC-BDB0-E0F52D34F377}" presName="spaceBetweenRectangles" presStyleCnt="0"/>
      <dgm:spPr/>
    </dgm:pt>
    <dgm:pt modelId="{6266DB0D-892F-4F46-AE39-0E2716B77BAA}" type="pres">
      <dgm:prSet presAssocID="{050B361A-BFA2-491E-85EA-3D29149007C5}" presName="parentLin" presStyleCnt="0"/>
      <dgm:spPr/>
    </dgm:pt>
    <dgm:pt modelId="{74C4001B-6688-4968-9B25-36076BB795D6}" type="pres">
      <dgm:prSet presAssocID="{050B361A-BFA2-491E-85EA-3D29149007C5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95A23B79-024F-4765-9D08-E2955F4E882D}" type="pres">
      <dgm:prSet presAssocID="{050B361A-BFA2-491E-85EA-3D29149007C5}" presName="parentText" presStyleLbl="node1" presStyleIdx="2" presStyleCnt="3" custScaleX="138166" custScaleY="393796" custLinFactNeighborX="26718" custLinFactNeighborY="224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8C83C5-5743-4F7E-BE2E-E57C5CC38B98}" type="pres">
      <dgm:prSet presAssocID="{050B361A-BFA2-491E-85EA-3D29149007C5}" presName="negativeSpace" presStyleCnt="0"/>
      <dgm:spPr/>
    </dgm:pt>
    <dgm:pt modelId="{7F6D7299-14E8-4CB6-BB55-653B0F50FFC0}" type="pres">
      <dgm:prSet presAssocID="{050B361A-BFA2-491E-85EA-3D29149007C5}" presName="childText" presStyleLbl="conFgAcc1" presStyleIdx="2" presStyleCnt="3" custScaleY="129018">
        <dgm:presLayoutVars>
          <dgm:bulletEnabled val="1"/>
        </dgm:presLayoutVars>
      </dgm:prSet>
      <dgm:spPr>
        <a:solidFill>
          <a:srgbClr val="533D05">
            <a:alpha val="90000"/>
          </a:srgbClr>
        </a:solidFill>
        <a:ln>
          <a:solidFill>
            <a:srgbClr val="705206"/>
          </a:solidFill>
        </a:ln>
      </dgm:spPr>
    </dgm:pt>
  </dgm:ptLst>
  <dgm:cxnLst>
    <dgm:cxn modelId="{A9D5FBE4-C32B-48CA-A316-D0593CE49D46}" srcId="{7D5529F1-60E8-493F-AE19-0CB8D5D05ED2}" destId="{050B361A-BFA2-491E-85EA-3D29149007C5}" srcOrd="2" destOrd="0" parTransId="{ACDFE08E-D95A-4A19-9227-614F156E60BE}" sibTransId="{E6CC80C6-84A3-4100-9F0D-E5C8E0B98DF9}"/>
    <dgm:cxn modelId="{8BB466A9-BF49-43D5-82D4-5440D2069784}" srcId="{7D5529F1-60E8-493F-AE19-0CB8D5D05ED2}" destId="{CACAD7FD-84AF-4DD6-964A-1E200CDFA415}" srcOrd="0" destOrd="0" parTransId="{80BC340D-560F-4654-847D-E03058DA1438}" sibTransId="{A90DF651-18BD-49A9-A22E-8C306F08DAFD}"/>
    <dgm:cxn modelId="{71EB7E8E-FC9E-4751-ADA6-5B9232BC14C9}" type="presOf" srcId="{CACAD7FD-84AF-4DD6-964A-1E200CDFA415}" destId="{2EF75767-4F8D-403D-A393-97136AE97378}" srcOrd="1" destOrd="0" presId="urn:microsoft.com/office/officeart/2005/8/layout/list1"/>
    <dgm:cxn modelId="{7A28580F-246B-4E4D-8C01-BD43835313E8}" type="presOf" srcId="{CEB151B5-4A44-44CF-A0C8-F8495F00B415}" destId="{14E73EEA-93CB-4C5C-A3CD-E151695CE48C}" srcOrd="0" destOrd="0" presId="urn:microsoft.com/office/officeart/2005/8/layout/list1"/>
    <dgm:cxn modelId="{947F6048-C549-44A9-8169-C4DB17D04717}" type="presOf" srcId="{CACAD7FD-84AF-4DD6-964A-1E200CDFA415}" destId="{2394964C-BCF3-45A3-A4F7-A31A6171F2BF}" srcOrd="0" destOrd="0" presId="urn:microsoft.com/office/officeart/2005/8/layout/list1"/>
    <dgm:cxn modelId="{BC454D4D-4F58-4876-A5D9-F472DA348F94}" type="presOf" srcId="{7D5529F1-60E8-493F-AE19-0CB8D5D05ED2}" destId="{802044F0-799A-4CD8-93A1-691BD4C9DFCA}" srcOrd="0" destOrd="0" presId="urn:microsoft.com/office/officeart/2005/8/layout/list1"/>
    <dgm:cxn modelId="{96A75ABE-7820-4E79-AA65-763A6914D152}" type="presOf" srcId="{050B361A-BFA2-491E-85EA-3D29149007C5}" destId="{74C4001B-6688-4968-9B25-36076BB795D6}" srcOrd="0" destOrd="0" presId="urn:microsoft.com/office/officeart/2005/8/layout/list1"/>
    <dgm:cxn modelId="{FCDA83F0-3BFE-4E58-9BF5-B0B219B086E8}" srcId="{7D5529F1-60E8-493F-AE19-0CB8D5D05ED2}" destId="{CEB151B5-4A44-44CF-A0C8-F8495F00B415}" srcOrd="1" destOrd="0" parTransId="{162D6582-40DB-49DE-AF2A-4C0FE6E762E8}" sibTransId="{A4544692-9B23-4FEC-BDB0-E0F52D34F377}"/>
    <dgm:cxn modelId="{976DA6F2-9009-4871-8F33-D00D808AAFDD}" type="presOf" srcId="{CEB151B5-4A44-44CF-A0C8-F8495F00B415}" destId="{33250C9B-7A75-42B1-87B7-8517AEB2B3BC}" srcOrd="1" destOrd="0" presId="urn:microsoft.com/office/officeart/2005/8/layout/list1"/>
    <dgm:cxn modelId="{09EF2531-56F7-4235-953D-3A4F830082E4}" type="presOf" srcId="{050B361A-BFA2-491E-85EA-3D29149007C5}" destId="{95A23B79-024F-4765-9D08-E2955F4E882D}" srcOrd="1" destOrd="0" presId="urn:microsoft.com/office/officeart/2005/8/layout/list1"/>
    <dgm:cxn modelId="{9FC7BA16-F66D-4AD9-A7B5-A7CDF90FA822}" type="presParOf" srcId="{802044F0-799A-4CD8-93A1-691BD4C9DFCA}" destId="{3B33A3FF-0729-436D-BD4E-926DC063C8DF}" srcOrd="0" destOrd="0" presId="urn:microsoft.com/office/officeart/2005/8/layout/list1"/>
    <dgm:cxn modelId="{6B46B2ED-BFF7-4239-A0BD-3D9EEE491CC1}" type="presParOf" srcId="{3B33A3FF-0729-436D-BD4E-926DC063C8DF}" destId="{2394964C-BCF3-45A3-A4F7-A31A6171F2BF}" srcOrd="0" destOrd="0" presId="urn:microsoft.com/office/officeart/2005/8/layout/list1"/>
    <dgm:cxn modelId="{353820C2-2FFD-42C3-ACA2-C06937ED4D3B}" type="presParOf" srcId="{3B33A3FF-0729-436D-BD4E-926DC063C8DF}" destId="{2EF75767-4F8D-403D-A393-97136AE97378}" srcOrd="1" destOrd="0" presId="urn:microsoft.com/office/officeart/2005/8/layout/list1"/>
    <dgm:cxn modelId="{35FE2F4A-A298-43DA-B3B4-CD5D0AF08250}" type="presParOf" srcId="{802044F0-799A-4CD8-93A1-691BD4C9DFCA}" destId="{19FCACA5-349F-4FC6-B09C-8B141120BEBF}" srcOrd="1" destOrd="0" presId="urn:microsoft.com/office/officeart/2005/8/layout/list1"/>
    <dgm:cxn modelId="{39713498-81AB-4B44-AA71-65F7EF21960F}" type="presParOf" srcId="{802044F0-799A-4CD8-93A1-691BD4C9DFCA}" destId="{B925A1B0-66EC-4211-975A-22541B110A60}" srcOrd="2" destOrd="0" presId="urn:microsoft.com/office/officeart/2005/8/layout/list1"/>
    <dgm:cxn modelId="{10969AC1-77D8-4C4F-8EA1-7523BDF75A43}" type="presParOf" srcId="{802044F0-799A-4CD8-93A1-691BD4C9DFCA}" destId="{18AD2F41-5D55-4300-B664-4D5E7C3D920B}" srcOrd="3" destOrd="0" presId="urn:microsoft.com/office/officeart/2005/8/layout/list1"/>
    <dgm:cxn modelId="{A80DDEAC-3898-4D2E-9935-449533243CA3}" type="presParOf" srcId="{802044F0-799A-4CD8-93A1-691BD4C9DFCA}" destId="{347EA3AB-562A-4DE3-AB41-7F979E0AE5FD}" srcOrd="4" destOrd="0" presId="urn:microsoft.com/office/officeart/2005/8/layout/list1"/>
    <dgm:cxn modelId="{508F9E47-F0DA-4482-89AB-91AD3A0E922D}" type="presParOf" srcId="{347EA3AB-562A-4DE3-AB41-7F979E0AE5FD}" destId="{14E73EEA-93CB-4C5C-A3CD-E151695CE48C}" srcOrd="0" destOrd="0" presId="urn:microsoft.com/office/officeart/2005/8/layout/list1"/>
    <dgm:cxn modelId="{38F987F5-DCD6-48D1-936B-A22C07EDC786}" type="presParOf" srcId="{347EA3AB-562A-4DE3-AB41-7F979E0AE5FD}" destId="{33250C9B-7A75-42B1-87B7-8517AEB2B3BC}" srcOrd="1" destOrd="0" presId="urn:microsoft.com/office/officeart/2005/8/layout/list1"/>
    <dgm:cxn modelId="{6EAA7E10-3EF1-4DC7-87BA-C3A11854846D}" type="presParOf" srcId="{802044F0-799A-4CD8-93A1-691BD4C9DFCA}" destId="{C8A885C8-0E75-4F49-A65C-0B9DDA9EC9E8}" srcOrd="5" destOrd="0" presId="urn:microsoft.com/office/officeart/2005/8/layout/list1"/>
    <dgm:cxn modelId="{C123A114-04CC-4D55-8D33-E9674ADE6262}" type="presParOf" srcId="{802044F0-799A-4CD8-93A1-691BD4C9DFCA}" destId="{E9233269-2722-42B6-9253-0251C396A218}" srcOrd="6" destOrd="0" presId="urn:microsoft.com/office/officeart/2005/8/layout/list1"/>
    <dgm:cxn modelId="{8D7A8AB8-BBC5-4DDC-9EC5-962B526C38FB}" type="presParOf" srcId="{802044F0-799A-4CD8-93A1-691BD4C9DFCA}" destId="{CEE9614E-BCEF-4237-87DA-B680E91D02A6}" srcOrd="7" destOrd="0" presId="urn:microsoft.com/office/officeart/2005/8/layout/list1"/>
    <dgm:cxn modelId="{596750A2-22E4-49D5-8057-146742D406BC}" type="presParOf" srcId="{802044F0-799A-4CD8-93A1-691BD4C9DFCA}" destId="{6266DB0D-892F-4F46-AE39-0E2716B77BAA}" srcOrd="8" destOrd="0" presId="urn:microsoft.com/office/officeart/2005/8/layout/list1"/>
    <dgm:cxn modelId="{678D3E87-2367-4B20-A139-5E1EAD13B8F5}" type="presParOf" srcId="{6266DB0D-892F-4F46-AE39-0E2716B77BAA}" destId="{74C4001B-6688-4968-9B25-36076BB795D6}" srcOrd="0" destOrd="0" presId="urn:microsoft.com/office/officeart/2005/8/layout/list1"/>
    <dgm:cxn modelId="{2DEAE30A-90FB-4912-A569-B112C391F005}" type="presParOf" srcId="{6266DB0D-892F-4F46-AE39-0E2716B77BAA}" destId="{95A23B79-024F-4765-9D08-E2955F4E882D}" srcOrd="1" destOrd="0" presId="urn:microsoft.com/office/officeart/2005/8/layout/list1"/>
    <dgm:cxn modelId="{369E818E-9C59-43DC-B11F-D1077C693762}" type="presParOf" srcId="{802044F0-799A-4CD8-93A1-691BD4C9DFCA}" destId="{0C8C83C5-5743-4F7E-BE2E-E57C5CC38B98}" srcOrd="9" destOrd="0" presId="urn:microsoft.com/office/officeart/2005/8/layout/list1"/>
    <dgm:cxn modelId="{C34C62CC-3386-4C2A-873D-665F5AB82852}" type="presParOf" srcId="{802044F0-799A-4CD8-93A1-691BD4C9DFCA}" destId="{7F6D7299-14E8-4CB6-BB55-653B0F50FFC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25A1B0-66EC-4211-975A-22541B110A60}">
      <dsp:nvSpPr>
        <dsp:cNvPr id="0" name=""/>
        <dsp:cNvSpPr/>
      </dsp:nvSpPr>
      <dsp:spPr>
        <a:xfrm>
          <a:off x="0" y="670406"/>
          <a:ext cx="5605980" cy="191185"/>
        </a:xfrm>
        <a:prstGeom prst="rect">
          <a:avLst/>
        </a:prstGeom>
        <a:solidFill>
          <a:srgbClr val="533D05">
            <a:alpha val="90000"/>
          </a:srgbClr>
        </a:solidFill>
        <a:ln w="25400" cap="flat" cmpd="sng" algn="ctr">
          <a:solidFill>
            <a:srgbClr val="70520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F75767-4F8D-403D-A393-97136AE97378}">
      <dsp:nvSpPr>
        <dsp:cNvPr id="0" name=""/>
        <dsp:cNvSpPr/>
      </dsp:nvSpPr>
      <dsp:spPr>
        <a:xfrm>
          <a:off x="331888" y="28994"/>
          <a:ext cx="5274091" cy="750549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325" tIns="0" rIns="14832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705206"/>
              </a:solidFill>
            </a:rPr>
            <a:t>Курсы повышения квалификации: </a:t>
          </a:r>
          <a:r>
            <a:rPr lang="ru-RU" sz="1600" b="1" kern="1200" dirty="0" smtClean="0">
              <a:solidFill>
                <a:srgbClr val="0070C0"/>
              </a:solidFill>
            </a:rPr>
            <a:t>обучено свыше 700 сотрудников образовательных организаций отрасли культуры</a:t>
          </a:r>
          <a:endParaRPr lang="ru-RU" sz="1600" b="1" kern="1200" dirty="0">
            <a:solidFill>
              <a:srgbClr val="0070C0"/>
            </a:solidFill>
          </a:endParaRPr>
        </a:p>
      </dsp:txBody>
      <dsp:txXfrm>
        <a:off x="368527" y="65633"/>
        <a:ext cx="5200813" cy="677271"/>
      </dsp:txXfrm>
    </dsp:sp>
    <dsp:sp modelId="{E9233269-2722-42B6-9253-0251C396A218}">
      <dsp:nvSpPr>
        <dsp:cNvPr id="0" name=""/>
        <dsp:cNvSpPr/>
      </dsp:nvSpPr>
      <dsp:spPr>
        <a:xfrm>
          <a:off x="0" y="1524033"/>
          <a:ext cx="5605980" cy="204853"/>
        </a:xfrm>
        <a:prstGeom prst="rect">
          <a:avLst/>
        </a:prstGeom>
        <a:solidFill>
          <a:srgbClr val="533D05">
            <a:alpha val="89804"/>
          </a:srgbClr>
        </a:solidFill>
        <a:ln w="25400" cap="flat" cmpd="sng" algn="ctr">
          <a:solidFill>
            <a:srgbClr val="70520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250C9B-7A75-42B1-87B7-8517AEB2B3BC}">
      <dsp:nvSpPr>
        <dsp:cNvPr id="0" name=""/>
        <dsp:cNvSpPr/>
      </dsp:nvSpPr>
      <dsp:spPr>
        <a:xfrm>
          <a:off x="333417" y="919205"/>
          <a:ext cx="5272562" cy="717782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325" tIns="0" rIns="14832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705206"/>
              </a:solidFill>
            </a:rPr>
            <a:t>Учебно-методическое сопровождение</a:t>
          </a:r>
          <a:r>
            <a:rPr lang="ru-RU" sz="1600" b="1" kern="1200" dirty="0" smtClean="0">
              <a:solidFill>
                <a:srgbClr val="0070C0"/>
              </a:solidFill>
            </a:rPr>
            <a:t>: электронные учебно-методические комплексы, обучающие видео-занятия, </a:t>
          </a:r>
          <a:r>
            <a:rPr lang="en-US" sz="1600" b="1" kern="1200" dirty="0" smtClean="0">
              <a:solidFill>
                <a:srgbClr val="0070C0"/>
              </a:solidFill>
            </a:rPr>
            <a:t>call-</a:t>
          </a:r>
          <a:r>
            <a:rPr lang="ru-RU" sz="1600" b="1" kern="1200" dirty="0" smtClean="0">
              <a:solidFill>
                <a:srgbClr val="0070C0"/>
              </a:solidFill>
            </a:rPr>
            <a:t>центр РУМЦ</a:t>
          </a:r>
          <a:endParaRPr lang="ru-RU" sz="1600" b="1" kern="1200" dirty="0">
            <a:solidFill>
              <a:srgbClr val="0070C0"/>
            </a:solidFill>
          </a:endParaRPr>
        </a:p>
      </dsp:txBody>
      <dsp:txXfrm>
        <a:off x="368456" y="954244"/>
        <a:ext cx="5202484" cy="647704"/>
      </dsp:txXfrm>
    </dsp:sp>
    <dsp:sp modelId="{7F6D7299-14E8-4CB6-BB55-653B0F50FFC0}">
      <dsp:nvSpPr>
        <dsp:cNvPr id="0" name=""/>
        <dsp:cNvSpPr/>
      </dsp:nvSpPr>
      <dsp:spPr>
        <a:xfrm>
          <a:off x="0" y="2466928"/>
          <a:ext cx="5605980" cy="227587"/>
        </a:xfrm>
        <a:prstGeom prst="rect">
          <a:avLst/>
        </a:prstGeom>
        <a:solidFill>
          <a:srgbClr val="533D05">
            <a:alpha val="90000"/>
          </a:srgbClr>
        </a:solidFill>
        <a:ln w="25400" cap="flat" cmpd="sng" algn="ctr">
          <a:solidFill>
            <a:srgbClr val="70520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A23B79-024F-4765-9D08-E2955F4E882D}">
      <dsp:nvSpPr>
        <dsp:cNvPr id="0" name=""/>
        <dsp:cNvSpPr/>
      </dsp:nvSpPr>
      <dsp:spPr>
        <a:xfrm>
          <a:off x="279395" y="1802920"/>
          <a:ext cx="5326584" cy="81374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325" tIns="0" rIns="14832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705206"/>
              </a:solidFill>
            </a:rPr>
            <a:t>Научные исследования: </a:t>
          </a:r>
          <a:r>
            <a:rPr lang="ru-RU" sz="1600" b="1" kern="1200" dirty="0" smtClean="0">
              <a:solidFill>
                <a:srgbClr val="0070C0"/>
              </a:solidFill>
            </a:rPr>
            <a:t>научно-практические конференции, семинары, круглые столы по вопросам инклюзивного образования</a:t>
          </a:r>
          <a:endParaRPr lang="ru-RU" sz="1600" kern="1200" dirty="0">
            <a:solidFill>
              <a:srgbClr val="0070C0"/>
            </a:solidFill>
          </a:endParaRPr>
        </a:p>
      </dsp:txBody>
      <dsp:txXfrm>
        <a:off x="319119" y="1842644"/>
        <a:ext cx="5247136" cy="734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302125" cy="339725"/>
          </a:xfrm>
          <a:prstGeom prst="rect">
            <a:avLst/>
          </a:prstGeom>
        </p:spPr>
        <p:txBody>
          <a:bodyPr vert="horz" lIns="83759" tIns="41880" rIns="83759" bIns="4188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925" y="2"/>
            <a:ext cx="4300538" cy="339725"/>
          </a:xfrm>
          <a:prstGeom prst="rect">
            <a:avLst/>
          </a:prstGeom>
        </p:spPr>
        <p:txBody>
          <a:bodyPr vert="horz" lIns="83759" tIns="41880" rIns="83759" bIns="4188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0652875-755F-40BC-B85B-EE2CB0251073}" type="datetimeFigureOut">
              <a:rPr lang="ru-RU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56365"/>
            <a:ext cx="4302125" cy="339725"/>
          </a:xfrm>
          <a:prstGeom prst="rect">
            <a:avLst/>
          </a:prstGeom>
        </p:spPr>
        <p:txBody>
          <a:bodyPr vert="horz" lIns="83759" tIns="41880" rIns="83759" bIns="4188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925" y="6456365"/>
            <a:ext cx="4300538" cy="339725"/>
          </a:xfrm>
          <a:prstGeom prst="rect">
            <a:avLst/>
          </a:prstGeom>
        </p:spPr>
        <p:txBody>
          <a:bodyPr vert="horz" lIns="83759" tIns="41880" rIns="83759" bIns="4188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CE5C4B9-FBDA-4135-970E-147D4F1E09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2154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302125" cy="339725"/>
          </a:xfrm>
          <a:prstGeom prst="rect">
            <a:avLst/>
          </a:prstGeom>
        </p:spPr>
        <p:txBody>
          <a:bodyPr vert="horz" lIns="83759" tIns="41880" rIns="83759" bIns="4188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925" y="2"/>
            <a:ext cx="4300538" cy="339725"/>
          </a:xfrm>
          <a:prstGeom prst="rect">
            <a:avLst/>
          </a:prstGeom>
        </p:spPr>
        <p:txBody>
          <a:bodyPr vert="horz" lIns="83759" tIns="41880" rIns="83759" bIns="4188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7D7EEC4-4263-405D-AA35-F00572BBD699}" type="datetimeFigureOut">
              <a:rPr lang="ru-RU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162300" y="509588"/>
            <a:ext cx="36020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759" tIns="41880" rIns="83759" bIns="4188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3775" y="3228977"/>
            <a:ext cx="7939088" cy="3059113"/>
          </a:xfrm>
          <a:prstGeom prst="rect">
            <a:avLst/>
          </a:prstGeom>
        </p:spPr>
        <p:txBody>
          <a:bodyPr vert="horz" lIns="83759" tIns="41880" rIns="83759" bIns="4188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365"/>
            <a:ext cx="4302125" cy="339725"/>
          </a:xfrm>
          <a:prstGeom prst="rect">
            <a:avLst/>
          </a:prstGeom>
        </p:spPr>
        <p:txBody>
          <a:bodyPr vert="horz" lIns="83759" tIns="41880" rIns="83759" bIns="4188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925" y="6456365"/>
            <a:ext cx="4300538" cy="339725"/>
          </a:xfrm>
          <a:prstGeom prst="rect">
            <a:avLst/>
          </a:prstGeom>
        </p:spPr>
        <p:txBody>
          <a:bodyPr vert="horz" lIns="83759" tIns="41880" rIns="83759" bIns="4188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C85FDAE-3555-4952-80BC-FE4421BBF2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4346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smtClean="0"/>
              <a:t>Титул презентации.</a:t>
            </a:r>
          </a:p>
          <a:p>
            <a:pPr>
              <a:spcBef>
                <a:spcPct val="0"/>
              </a:spcBef>
            </a:pPr>
            <a:r>
              <a:rPr lang="ru-RU" altLang="ru-RU" smtClean="0"/>
              <a:t>Шрифт размером 32 пт. Или внести изменения в зависимости от текста заголовка</a:t>
            </a:r>
          </a:p>
          <a:p>
            <a:pPr>
              <a:spcBef>
                <a:spcPct val="0"/>
              </a:spcBef>
            </a:pPr>
            <a:endParaRPr lang="ru-RU" altLang="ru-RU" smtClean="0"/>
          </a:p>
          <a:p>
            <a:pPr>
              <a:spcBef>
                <a:spcPct val="0"/>
              </a:spcBef>
            </a:pPr>
            <a:endParaRPr lang="ru-RU" altLang="ru-RU" smtClean="0"/>
          </a:p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126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D99589A-3A2F-444C-9980-A8F911428559}" type="slidenum">
              <a:rPr lang="ru-RU" alt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alt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6018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smtClean="0"/>
              <a:t>Слайд с диаграммами</a:t>
            </a:r>
          </a:p>
        </p:txBody>
      </p:sp>
      <p:sp>
        <p:nvSpPr>
          <p:cNvPr id="33796" name="Номер слайда 3"/>
          <p:cNvSpPr txBox="1">
            <a:spLocks noGrp="1"/>
          </p:cNvSpPr>
          <p:nvPr/>
        </p:nvSpPr>
        <p:spPr bwMode="auto">
          <a:xfrm>
            <a:off x="5622925" y="6456365"/>
            <a:ext cx="43005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759" tIns="41880" rIns="83759" bIns="41880"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393AA965-61F5-4F47-B0C0-01FCD6B8B238}" type="slidenum">
              <a:rPr lang="ru-RU" altLang="ru-RU" sz="1100">
                <a:solidFill>
                  <a:prstClr val="black"/>
                </a:solidFill>
                <a:latin typeface="Calibri" pitchFamily="34" charset="0"/>
              </a:rPr>
              <a:pPr algn="r"/>
              <a:t>10</a:t>
            </a:fld>
            <a:endParaRPr lang="ru-RU" altLang="ru-RU" sz="110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2468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smtClean="0"/>
              <a:t>Слайд с диаграммами</a:t>
            </a:r>
          </a:p>
        </p:txBody>
      </p:sp>
      <p:sp>
        <p:nvSpPr>
          <p:cNvPr id="33796" name="Номер слайда 3"/>
          <p:cNvSpPr txBox="1">
            <a:spLocks noGrp="1"/>
          </p:cNvSpPr>
          <p:nvPr/>
        </p:nvSpPr>
        <p:spPr bwMode="auto">
          <a:xfrm>
            <a:off x="5622925" y="6456365"/>
            <a:ext cx="43005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759" tIns="41880" rIns="83759" bIns="41880"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393AA965-61F5-4F47-B0C0-01FCD6B8B238}" type="slidenum">
              <a:rPr lang="ru-RU" altLang="ru-RU" sz="1100">
                <a:solidFill>
                  <a:prstClr val="black"/>
                </a:solidFill>
                <a:latin typeface="Calibri" pitchFamily="34" charset="0"/>
              </a:rPr>
              <a:pPr algn="r"/>
              <a:t>11</a:t>
            </a:fld>
            <a:endParaRPr lang="ru-RU" altLang="ru-RU" sz="110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246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C5962-2054-4207-829F-8389284D4E6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739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smtClean="0"/>
              <a:t>Слайд с диаграммами</a:t>
            </a:r>
          </a:p>
        </p:txBody>
      </p:sp>
      <p:sp>
        <p:nvSpPr>
          <p:cNvPr id="33796" name="Номер слайда 3"/>
          <p:cNvSpPr txBox="1">
            <a:spLocks noGrp="1"/>
          </p:cNvSpPr>
          <p:nvPr/>
        </p:nvSpPr>
        <p:spPr bwMode="auto">
          <a:xfrm>
            <a:off x="5622925" y="6456365"/>
            <a:ext cx="43005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759" tIns="41880" rIns="83759" bIns="41880"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393AA965-61F5-4F47-B0C0-01FCD6B8B238}" type="slidenum">
              <a:rPr lang="ru-RU" altLang="ru-RU" sz="1100">
                <a:solidFill>
                  <a:prstClr val="black"/>
                </a:solidFill>
                <a:latin typeface="Calibri" pitchFamily="34" charset="0"/>
              </a:rPr>
              <a:pPr algn="r"/>
              <a:t>3</a:t>
            </a:fld>
            <a:endParaRPr lang="ru-RU" altLang="ru-RU" sz="110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246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smtClean="0"/>
              <a:t>Слайд с диаграммами</a:t>
            </a:r>
          </a:p>
        </p:txBody>
      </p:sp>
      <p:sp>
        <p:nvSpPr>
          <p:cNvPr id="33796" name="Номер слайда 3"/>
          <p:cNvSpPr txBox="1">
            <a:spLocks noGrp="1"/>
          </p:cNvSpPr>
          <p:nvPr/>
        </p:nvSpPr>
        <p:spPr bwMode="auto">
          <a:xfrm>
            <a:off x="5622925" y="6456365"/>
            <a:ext cx="43005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759" tIns="41880" rIns="83759" bIns="41880"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393AA965-61F5-4F47-B0C0-01FCD6B8B238}" type="slidenum">
              <a:rPr lang="ru-RU" altLang="ru-RU" sz="1100">
                <a:solidFill>
                  <a:prstClr val="black"/>
                </a:solidFill>
                <a:latin typeface="Calibri" pitchFamily="34" charset="0"/>
              </a:rPr>
              <a:pPr algn="r"/>
              <a:t>4</a:t>
            </a:fld>
            <a:endParaRPr lang="ru-RU" altLang="ru-RU" sz="110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246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smtClean="0"/>
              <a:t>Слайд с диаграммами</a:t>
            </a:r>
          </a:p>
        </p:txBody>
      </p:sp>
      <p:sp>
        <p:nvSpPr>
          <p:cNvPr id="33796" name="Номер слайда 3"/>
          <p:cNvSpPr txBox="1">
            <a:spLocks noGrp="1"/>
          </p:cNvSpPr>
          <p:nvPr/>
        </p:nvSpPr>
        <p:spPr bwMode="auto">
          <a:xfrm>
            <a:off x="5622925" y="6456365"/>
            <a:ext cx="43005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759" tIns="41880" rIns="83759" bIns="41880"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393AA965-61F5-4F47-B0C0-01FCD6B8B238}" type="slidenum">
              <a:rPr lang="ru-RU" altLang="ru-RU" sz="1100">
                <a:solidFill>
                  <a:prstClr val="black"/>
                </a:solidFill>
                <a:latin typeface="Calibri" pitchFamily="34" charset="0"/>
              </a:rPr>
              <a:pPr algn="r"/>
              <a:t>5</a:t>
            </a:fld>
            <a:endParaRPr lang="ru-RU" altLang="ru-RU" sz="110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246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smtClean="0"/>
              <a:t>Слайд с диаграммами</a:t>
            </a:r>
          </a:p>
        </p:txBody>
      </p:sp>
      <p:sp>
        <p:nvSpPr>
          <p:cNvPr id="33796" name="Номер слайда 3"/>
          <p:cNvSpPr txBox="1">
            <a:spLocks noGrp="1"/>
          </p:cNvSpPr>
          <p:nvPr/>
        </p:nvSpPr>
        <p:spPr bwMode="auto">
          <a:xfrm>
            <a:off x="5622925" y="6456365"/>
            <a:ext cx="43005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759" tIns="41880" rIns="83759" bIns="41880"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393AA965-61F5-4F47-B0C0-01FCD6B8B238}" type="slidenum">
              <a:rPr lang="ru-RU" altLang="ru-RU" sz="1100">
                <a:solidFill>
                  <a:prstClr val="black"/>
                </a:solidFill>
                <a:latin typeface="Calibri" pitchFamily="34" charset="0"/>
              </a:rPr>
              <a:pPr algn="r"/>
              <a:t>6</a:t>
            </a:fld>
            <a:endParaRPr lang="ru-RU" altLang="ru-RU" sz="110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246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smtClean="0"/>
              <a:t>Слайд с диаграммами</a:t>
            </a:r>
          </a:p>
        </p:txBody>
      </p:sp>
      <p:sp>
        <p:nvSpPr>
          <p:cNvPr id="33796" name="Номер слайда 3"/>
          <p:cNvSpPr txBox="1">
            <a:spLocks noGrp="1"/>
          </p:cNvSpPr>
          <p:nvPr/>
        </p:nvSpPr>
        <p:spPr bwMode="auto">
          <a:xfrm>
            <a:off x="5622925" y="6456365"/>
            <a:ext cx="43005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759" tIns="41880" rIns="83759" bIns="41880"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393AA965-61F5-4F47-B0C0-01FCD6B8B238}" type="slidenum">
              <a:rPr lang="ru-RU" altLang="ru-RU" sz="1100">
                <a:solidFill>
                  <a:prstClr val="black"/>
                </a:solidFill>
                <a:latin typeface="Calibri" pitchFamily="34" charset="0"/>
              </a:rPr>
              <a:pPr algn="r"/>
              <a:t>7</a:t>
            </a:fld>
            <a:endParaRPr lang="ru-RU" altLang="ru-RU" sz="110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246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smtClean="0"/>
              <a:t>Слайд с диаграммами</a:t>
            </a:r>
          </a:p>
        </p:txBody>
      </p:sp>
      <p:sp>
        <p:nvSpPr>
          <p:cNvPr id="33796" name="Номер слайда 3"/>
          <p:cNvSpPr txBox="1">
            <a:spLocks noGrp="1"/>
          </p:cNvSpPr>
          <p:nvPr/>
        </p:nvSpPr>
        <p:spPr bwMode="auto">
          <a:xfrm>
            <a:off x="5622925" y="6456365"/>
            <a:ext cx="43005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759" tIns="41880" rIns="83759" bIns="41880"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393AA965-61F5-4F47-B0C0-01FCD6B8B238}" type="slidenum">
              <a:rPr lang="ru-RU" altLang="ru-RU" sz="1100">
                <a:latin typeface="Calibri" pitchFamily="34" charset="0"/>
              </a:rPr>
              <a:pPr algn="r"/>
              <a:t>8</a:t>
            </a:fld>
            <a:endParaRPr lang="ru-RU" altLang="ru-RU" sz="11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2468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smtClean="0"/>
              <a:t>Слайд с диаграммами</a:t>
            </a:r>
          </a:p>
        </p:txBody>
      </p:sp>
      <p:sp>
        <p:nvSpPr>
          <p:cNvPr id="33796" name="Номер слайда 3"/>
          <p:cNvSpPr txBox="1">
            <a:spLocks noGrp="1"/>
          </p:cNvSpPr>
          <p:nvPr/>
        </p:nvSpPr>
        <p:spPr bwMode="auto">
          <a:xfrm>
            <a:off x="5622925" y="6456365"/>
            <a:ext cx="43005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759" tIns="41880" rIns="83759" bIns="41880"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393AA965-61F5-4F47-B0C0-01FCD6B8B238}" type="slidenum">
              <a:rPr lang="ru-RU" altLang="ru-RU" sz="1100">
                <a:solidFill>
                  <a:prstClr val="black"/>
                </a:solidFill>
                <a:latin typeface="Calibri" pitchFamily="34" charset="0"/>
              </a:rPr>
              <a:pPr algn="r"/>
              <a:t>9</a:t>
            </a:fld>
            <a:endParaRPr lang="ru-RU" altLang="ru-RU" sz="110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246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-63500" y="-28575"/>
            <a:ext cx="10756900" cy="76962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2"/>
              </a:solidFill>
            </a:endParaRPr>
          </a:p>
        </p:txBody>
      </p:sp>
      <p:sp>
        <p:nvSpPr>
          <p:cNvPr id="5" name="object 4"/>
          <p:cNvSpPr/>
          <p:nvPr userDrawn="1"/>
        </p:nvSpPr>
        <p:spPr>
          <a:xfrm>
            <a:off x="1152525" y="1662113"/>
            <a:ext cx="1941513" cy="2120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41700" y="1952625"/>
            <a:ext cx="6858000" cy="49244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41700" y="5991225"/>
            <a:ext cx="6858000" cy="2769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45735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k object 17"/>
          <p:cNvSpPr/>
          <p:nvPr userDrawn="1"/>
        </p:nvSpPr>
        <p:spPr>
          <a:xfrm>
            <a:off x="720725" y="434975"/>
            <a:ext cx="9610725" cy="0"/>
          </a:xfrm>
          <a:custGeom>
            <a:avLst/>
            <a:gdLst/>
            <a:ahLst/>
            <a:cxnLst/>
            <a:rect l="l" t="t" r="r" b="b"/>
            <a:pathLst>
              <a:path w="9611995">
                <a:moveTo>
                  <a:pt x="0" y="0"/>
                </a:moveTo>
                <a:lnTo>
                  <a:pt x="9611995" y="0"/>
                </a:lnTo>
              </a:path>
            </a:pathLst>
          </a:custGeom>
          <a:ln w="6350">
            <a:solidFill>
              <a:srgbClr val="2A3795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bk object 18"/>
          <p:cNvSpPr/>
          <p:nvPr userDrawn="1"/>
        </p:nvSpPr>
        <p:spPr>
          <a:xfrm>
            <a:off x="720725" y="1484313"/>
            <a:ext cx="9610725" cy="0"/>
          </a:xfrm>
          <a:custGeom>
            <a:avLst/>
            <a:gdLst/>
            <a:ahLst/>
            <a:cxnLst/>
            <a:rect l="l" t="t" r="r" b="b"/>
            <a:pathLst>
              <a:path w="9611995">
                <a:moveTo>
                  <a:pt x="0" y="0"/>
                </a:moveTo>
                <a:lnTo>
                  <a:pt x="9611995" y="0"/>
                </a:lnTo>
              </a:path>
            </a:pathLst>
          </a:custGeom>
          <a:ln w="88900">
            <a:solidFill>
              <a:srgbClr val="C6C9CA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bk object 16"/>
          <p:cNvSpPr/>
          <p:nvPr userDrawn="1"/>
        </p:nvSpPr>
        <p:spPr>
          <a:xfrm>
            <a:off x="720725" y="7094538"/>
            <a:ext cx="9610725" cy="0"/>
          </a:xfrm>
          <a:custGeom>
            <a:avLst/>
            <a:gdLst/>
            <a:ahLst/>
            <a:cxnLst/>
            <a:rect l="l" t="t" r="r" b="b"/>
            <a:pathLst>
              <a:path w="9611995">
                <a:moveTo>
                  <a:pt x="0" y="0"/>
                </a:moveTo>
                <a:lnTo>
                  <a:pt x="9611995" y="0"/>
                </a:lnTo>
              </a:path>
            </a:pathLst>
          </a:custGeom>
          <a:ln w="6350">
            <a:solidFill>
              <a:srgbClr val="2A3795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object 2"/>
          <p:cNvSpPr txBox="1"/>
          <p:nvPr userDrawn="1"/>
        </p:nvSpPr>
        <p:spPr>
          <a:xfrm>
            <a:off x="6861175" y="260350"/>
            <a:ext cx="3489325" cy="1238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spc="125" dirty="0">
                <a:solidFill>
                  <a:srgbClr val="073E87"/>
                </a:solidFill>
                <a:latin typeface="Arial"/>
                <a:cs typeface="Arial"/>
              </a:rPr>
              <a:t>НАЗВАНИЕ ПРЕЗЕНТАЦИИ</a:t>
            </a:r>
            <a:endParaRPr sz="800" dirty="0">
              <a:solidFill>
                <a:srgbClr val="073E87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98500" y="1800225"/>
            <a:ext cx="9677400" cy="45243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2400" b="1">
                <a:solidFill>
                  <a:srgbClr val="4584D3"/>
                </a:solidFill>
                <a:latin typeface="Verdana" pitchFamily="34" charset="0"/>
              </a:rPr>
              <a:t>Заголовок 2</a:t>
            </a:r>
            <a:endParaRPr lang="ru-RU" altLang="ru-RU" sz="2400">
              <a:solidFill>
                <a:srgbClr val="4584D3"/>
              </a:solidFill>
              <a:latin typeface="Verdana" pitchFamily="34" charset="0"/>
            </a:endParaRPr>
          </a:p>
          <a:p>
            <a:r>
              <a:rPr lang="ru-RU" altLang="ru-RU" sz="1400" b="1">
                <a:solidFill>
                  <a:srgbClr val="31B6FD"/>
                </a:solidFill>
                <a:latin typeface="Wingdings" pitchFamily="2" charset="2"/>
                <a:sym typeface="Wingdings" pitchFamily="2" charset="2"/>
              </a:rPr>
              <a:t> </a:t>
            </a:r>
            <a:r>
              <a:rPr lang="ru-RU" altLang="ru-RU" b="1">
                <a:solidFill>
                  <a:srgbClr val="073E87"/>
                </a:solidFill>
                <a:latin typeface="Verdana" pitchFamily="34" charset="0"/>
              </a:rPr>
              <a:t>текст – </a:t>
            </a:r>
            <a:r>
              <a:rPr lang="ru-RU" altLang="ru-RU" b="1">
                <a:solidFill>
                  <a:srgbClr val="31B6FD"/>
                </a:solidFill>
                <a:latin typeface="Verdana" pitchFamily="34" charset="0"/>
              </a:rPr>
              <a:t>40 987 рублей (129,8%)</a:t>
            </a:r>
            <a:endParaRPr lang="ru-RU" altLang="ru-RU">
              <a:solidFill>
                <a:srgbClr val="31B6FD"/>
              </a:solidFill>
              <a:latin typeface="Verdana" pitchFamily="34" charset="0"/>
            </a:endParaRPr>
          </a:p>
          <a:p>
            <a:r>
              <a:rPr lang="ru-RU" altLang="ru-RU" sz="1400" b="1">
                <a:solidFill>
                  <a:srgbClr val="31B6FD"/>
                </a:solidFill>
                <a:latin typeface="Wingdings" pitchFamily="2" charset="2"/>
                <a:sym typeface="Wingdings" pitchFamily="2" charset="2"/>
              </a:rPr>
              <a:t> </a:t>
            </a:r>
            <a:r>
              <a:rPr lang="ru-RU" altLang="ru-RU" b="1">
                <a:solidFill>
                  <a:srgbClr val="073E87"/>
                </a:solidFill>
                <a:latin typeface="Verdana" pitchFamily="34" charset="0"/>
              </a:rPr>
              <a:t>текст – </a:t>
            </a:r>
            <a:r>
              <a:rPr lang="ru-RU" altLang="ru-RU" b="1">
                <a:solidFill>
                  <a:srgbClr val="D05120"/>
                </a:solidFill>
                <a:latin typeface="Verdana" pitchFamily="34" charset="0"/>
              </a:rPr>
              <a:t>28 412 рублей (90,0%)</a:t>
            </a:r>
            <a:endParaRPr lang="ru-RU" altLang="ru-RU">
              <a:solidFill>
                <a:srgbClr val="D05120"/>
              </a:solidFill>
              <a:latin typeface="Verdana" pitchFamily="34" charset="0"/>
            </a:endParaRPr>
          </a:p>
          <a:p>
            <a:r>
              <a:rPr lang="ru-RU" altLang="ru-RU" sz="1400" b="1">
                <a:solidFill>
                  <a:srgbClr val="31B6FD"/>
                </a:solidFill>
                <a:latin typeface="Wingdings" pitchFamily="2" charset="2"/>
                <a:sym typeface="Wingdings" pitchFamily="2" charset="2"/>
              </a:rPr>
              <a:t> </a:t>
            </a:r>
            <a:r>
              <a:rPr lang="ru-RU" altLang="ru-RU" b="1">
                <a:solidFill>
                  <a:srgbClr val="073E87"/>
                </a:solidFill>
                <a:latin typeface="Verdana" pitchFamily="34" charset="0"/>
              </a:rPr>
              <a:t>текст – </a:t>
            </a:r>
            <a:r>
              <a:rPr lang="ru-RU" altLang="ru-RU" b="1">
                <a:solidFill>
                  <a:srgbClr val="D05120"/>
                </a:solidFill>
                <a:latin typeface="Verdana" pitchFamily="34" charset="0"/>
              </a:rPr>
              <a:t>18 033 рубля (57,1%)</a:t>
            </a:r>
          </a:p>
          <a:p>
            <a:endParaRPr lang="ru-RU" altLang="ru-RU">
              <a:solidFill>
                <a:srgbClr val="D05120"/>
              </a:solidFill>
              <a:latin typeface="Verdana" pitchFamily="34" charset="0"/>
            </a:endParaRPr>
          </a:p>
          <a:p>
            <a:r>
              <a:rPr lang="ru-RU" altLang="ru-RU" sz="2400" b="1">
                <a:solidFill>
                  <a:srgbClr val="8064A2"/>
                </a:solidFill>
                <a:latin typeface="Verdana" pitchFamily="34" charset="0"/>
              </a:rPr>
              <a:t>Заголовок 2</a:t>
            </a:r>
            <a:endParaRPr lang="ru-RU" altLang="ru-RU" sz="2400">
              <a:solidFill>
                <a:srgbClr val="8064A2"/>
              </a:solidFill>
              <a:latin typeface="Verdana" pitchFamily="34" charset="0"/>
            </a:endParaRPr>
          </a:p>
          <a:p>
            <a:r>
              <a:rPr lang="ru-RU" altLang="ru-RU" sz="2000" b="1">
                <a:solidFill>
                  <a:srgbClr val="073E87"/>
                </a:solidFill>
                <a:latin typeface="Verdana" pitchFamily="34" charset="0"/>
              </a:rPr>
              <a:t>Текст</a:t>
            </a:r>
          </a:p>
          <a:p>
            <a:r>
              <a:rPr lang="ru-RU" altLang="ru-RU" sz="2000" b="1">
                <a:solidFill>
                  <a:srgbClr val="073E87"/>
                </a:solidFill>
                <a:latin typeface="Verdana" pitchFamily="34" charset="0"/>
              </a:rPr>
              <a:t>Текст</a:t>
            </a:r>
          </a:p>
          <a:p>
            <a:endParaRPr lang="ru-RU" altLang="ru-RU" sz="2000">
              <a:solidFill>
                <a:srgbClr val="073E87"/>
              </a:solidFill>
              <a:latin typeface="Verdana" pitchFamily="34" charset="0"/>
            </a:endParaRPr>
          </a:p>
          <a:p>
            <a:r>
              <a:rPr lang="ru-RU" altLang="ru-RU" sz="2400" b="1">
                <a:solidFill>
                  <a:srgbClr val="B42233"/>
                </a:solidFill>
                <a:latin typeface="Verdana" pitchFamily="34" charset="0"/>
              </a:rPr>
              <a:t>Заголовок 3</a:t>
            </a:r>
            <a:endParaRPr lang="ru-RU" altLang="ru-RU" sz="2400">
              <a:solidFill>
                <a:srgbClr val="B42233"/>
              </a:solidFill>
              <a:latin typeface="Verdana" pitchFamily="34" charset="0"/>
            </a:endParaRPr>
          </a:p>
          <a:p>
            <a:pPr>
              <a:buClr>
                <a:srgbClr val="231F20"/>
              </a:buClr>
              <a:buFontTx/>
              <a:buAutoNum type="arabicPeriod"/>
            </a:pPr>
            <a:r>
              <a:rPr lang="en-US" altLang="ru-RU" b="1">
                <a:solidFill>
                  <a:srgbClr val="073E87"/>
                </a:solidFill>
                <a:latin typeface="Verdana" pitchFamily="34" charset="0"/>
              </a:rPr>
              <a:t>  </a:t>
            </a:r>
            <a:r>
              <a:rPr lang="ru-RU" altLang="ru-RU" b="1">
                <a:solidFill>
                  <a:srgbClr val="073E87"/>
                </a:solidFill>
                <a:latin typeface="Verdana" pitchFamily="34" charset="0"/>
              </a:rPr>
              <a:t>Текст – </a:t>
            </a:r>
            <a:r>
              <a:rPr lang="ru-RU" altLang="ru-RU" b="1">
                <a:solidFill>
                  <a:srgbClr val="D54E28"/>
                </a:solidFill>
                <a:latin typeface="Verdana" pitchFamily="34" charset="0"/>
              </a:rPr>
              <a:t>111,4%</a:t>
            </a:r>
            <a:endParaRPr lang="ru-RU" altLang="ru-RU">
              <a:solidFill>
                <a:prstClr val="black"/>
              </a:solidFill>
              <a:latin typeface="Verdana" pitchFamily="34" charset="0"/>
            </a:endParaRPr>
          </a:p>
          <a:p>
            <a:pPr>
              <a:buClr>
                <a:srgbClr val="231F20"/>
              </a:buClr>
              <a:buFontTx/>
              <a:buAutoNum type="arabicPeriod"/>
            </a:pPr>
            <a:r>
              <a:rPr lang="en-US" altLang="ru-RU" b="1">
                <a:solidFill>
                  <a:srgbClr val="073E87"/>
                </a:solidFill>
                <a:latin typeface="Verdana" pitchFamily="34" charset="0"/>
              </a:rPr>
              <a:t>  </a:t>
            </a:r>
            <a:r>
              <a:rPr lang="ru-RU" altLang="ru-RU" b="1">
                <a:solidFill>
                  <a:srgbClr val="073E87"/>
                </a:solidFill>
                <a:latin typeface="Verdana" pitchFamily="34" charset="0"/>
              </a:rPr>
              <a:t>Текст – </a:t>
            </a:r>
            <a:r>
              <a:rPr lang="ru-RU" altLang="ru-RU" b="1">
                <a:solidFill>
                  <a:srgbClr val="D54E28"/>
                </a:solidFill>
                <a:latin typeface="Verdana" pitchFamily="34" charset="0"/>
              </a:rPr>
              <a:t>107,7%</a:t>
            </a:r>
            <a:endParaRPr lang="ru-RU" altLang="ru-RU">
              <a:solidFill>
                <a:prstClr val="black"/>
              </a:solidFill>
              <a:latin typeface="Verdana" pitchFamily="34" charset="0"/>
            </a:endParaRPr>
          </a:p>
          <a:p>
            <a:pPr>
              <a:buClr>
                <a:srgbClr val="231F20"/>
              </a:buClr>
              <a:buFontTx/>
              <a:buAutoNum type="arabicPeriod"/>
            </a:pPr>
            <a:r>
              <a:rPr lang="en-US" altLang="ru-RU" b="1">
                <a:solidFill>
                  <a:srgbClr val="073E87"/>
                </a:solidFill>
                <a:latin typeface="Verdana" pitchFamily="34" charset="0"/>
              </a:rPr>
              <a:t>  </a:t>
            </a:r>
            <a:r>
              <a:rPr lang="ru-RU" altLang="ru-RU" b="1">
                <a:solidFill>
                  <a:srgbClr val="073E87"/>
                </a:solidFill>
                <a:latin typeface="Verdana" pitchFamily="34" charset="0"/>
              </a:rPr>
              <a:t>Текст – </a:t>
            </a:r>
            <a:r>
              <a:rPr lang="ru-RU" altLang="ru-RU" b="1">
                <a:solidFill>
                  <a:srgbClr val="D54E28"/>
                </a:solidFill>
                <a:latin typeface="Verdana" pitchFamily="34" charset="0"/>
              </a:rPr>
              <a:t>107,3%</a:t>
            </a:r>
            <a:endParaRPr lang="ru-RU" altLang="ru-RU">
              <a:solidFill>
                <a:prstClr val="black"/>
              </a:solidFill>
              <a:latin typeface="Verdana" pitchFamily="34" charset="0"/>
            </a:endParaRPr>
          </a:p>
          <a:p>
            <a:pPr>
              <a:buClr>
                <a:srgbClr val="231F20"/>
              </a:buClr>
              <a:buFontTx/>
              <a:buAutoNum type="arabicPeriod"/>
            </a:pPr>
            <a:r>
              <a:rPr lang="en-US" altLang="ru-RU" b="1">
                <a:solidFill>
                  <a:srgbClr val="073E87"/>
                </a:solidFill>
                <a:latin typeface="Verdana" pitchFamily="34" charset="0"/>
              </a:rPr>
              <a:t>  </a:t>
            </a:r>
            <a:r>
              <a:rPr lang="ru-RU" altLang="ru-RU" b="1">
                <a:solidFill>
                  <a:srgbClr val="073E87"/>
                </a:solidFill>
                <a:latin typeface="Verdana" pitchFamily="34" charset="0"/>
              </a:rPr>
              <a:t>Текст – </a:t>
            </a:r>
            <a:r>
              <a:rPr lang="ru-RU" altLang="ru-RU" b="1">
                <a:solidFill>
                  <a:srgbClr val="D54E28"/>
                </a:solidFill>
                <a:latin typeface="Verdana" pitchFamily="34" charset="0"/>
              </a:rPr>
              <a:t>106,7%</a:t>
            </a:r>
            <a:endParaRPr lang="ru-RU" altLang="ru-RU">
              <a:solidFill>
                <a:prstClr val="black"/>
              </a:solidFill>
              <a:latin typeface="Verdana" pitchFamily="34" charset="0"/>
            </a:endParaRPr>
          </a:p>
          <a:p>
            <a:pPr>
              <a:buClr>
                <a:srgbClr val="231F20"/>
              </a:buClr>
              <a:buFontTx/>
              <a:buAutoNum type="arabicPeriod"/>
            </a:pPr>
            <a:r>
              <a:rPr lang="en-US" altLang="ru-RU" b="1">
                <a:solidFill>
                  <a:srgbClr val="073E87"/>
                </a:solidFill>
                <a:latin typeface="Verdana" pitchFamily="34" charset="0"/>
              </a:rPr>
              <a:t>  </a:t>
            </a:r>
            <a:r>
              <a:rPr lang="ru-RU" altLang="ru-RU" b="1">
                <a:solidFill>
                  <a:srgbClr val="073E87"/>
                </a:solidFill>
                <a:latin typeface="Verdana" pitchFamily="34" charset="0"/>
              </a:rPr>
              <a:t>Текст – </a:t>
            </a:r>
            <a:r>
              <a:rPr lang="ru-RU" altLang="ru-RU" b="1">
                <a:solidFill>
                  <a:srgbClr val="D54E28"/>
                </a:solidFill>
                <a:latin typeface="Verdana" pitchFamily="34" charset="0"/>
              </a:rPr>
              <a:t>105,9%</a:t>
            </a:r>
            <a:endParaRPr lang="ru-RU" altLang="ru-RU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98500" y="616914"/>
            <a:ext cx="9677400" cy="659765"/>
          </a:xfrm>
        </p:spPr>
        <p:txBody>
          <a:bodyPr/>
          <a:lstStyle>
            <a:lvl1pPr>
              <a:defRPr sz="2400" b="1" i="0">
                <a:solidFill>
                  <a:srgbClr val="D54E28"/>
                </a:solidFill>
                <a:latin typeface="Verdana"/>
                <a:cs typeface="Verdana"/>
              </a:defRPr>
            </a:lvl1pPr>
          </a:lstStyle>
          <a:p>
            <a:r>
              <a:rPr lang="ru-RU"/>
              <a:t>Образец заголовка</a:t>
            </a:r>
            <a:endParaRPr dirty="0"/>
          </a:p>
        </p:txBody>
      </p:sp>
      <p:sp>
        <p:nvSpPr>
          <p:cNvPr id="8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0A387A"/>
                </a:solidFill>
              </a:defRPr>
            </a:lvl1pPr>
          </a:lstStyle>
          <a:p>
            <a:r>
              <a:rPr lang="ru-RU" altLang="ru-RU"/>
              <a:t>Министерство культуры российской Федерации  </a:t>
            </a:r>
            <a:r>
              <a:rPr lang="ru-RU" altLang="ru-RU" sz="1100"/>
              <a:t>|</a:t>
            </a:r>
          </a:p>
        </p:txBody>
      </p:sp>
      <p:sp>
        <p:nvSpPr>
          <p:cNvPr id="9" name="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fld id="{E2ECB47A-F729-4318-A126-35A90F081EE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6427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/>
          <p:nvPr userDrawn="1"/>
        </p:nvSpPr>
        <p:spPr>
          <a:xfrm>
            <a:off x="6861175" y="260350"/>
            <a:ext cx="3489325" cy="1238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spc="125" dirty="0">
                <a:solidFill>
                  <a:srgbClr val="073E87"/>
                </a:solidFill>
                <a:latin typeface="Arial"/>
                <a:cs typeface="Arial"/>
              </a:rPr>
              <a:t>НАЗВАНИЕ ПРЕЗЕНТАЦИИ</a:t>
            </a:r>
            <a:endParaRPr sz="800" dirty="0">
              <a:solidFill>
                <a:srgbClr val="073E87"/>
              </a:solidFill>
              <a:latin typeface="Arial"/>
              <a:cs typeface="Arial"/>
            </a:endParaRPr>
          </a:p>
        </p:txBody>
      </p:sp>
      <p:sp>
        <p:nvSpPr>
          <p:cNvPr id="7" name="bk object 16"/>
          <p:cNvSpPr/>
          <p:nvPr userDrawn="1"/>
        </p:nvSpPr>
        <p:spPr>
          <a:xfrm>
            <a:off x="720725" y="7094538"/>
            <a:ext cx="9610725" cy="0"/>
          </a:xfrm>
          <a:custGeom>
            <a:avLst/>
            <a:gdLst/>
            <a:ahLst/>
            <a:cxnLst/>
            <a:rect l="l" t="t" r="r" b="b"/>
            <a:pathLst>
              <a:path w="9611995">
                <a:moveTo>
                  <a:pt x="0" y="0"/>
                </a:moveTo>
                <a:lnTo>
                  <a:pt x="9611995" y="0"/>
                </a:lnTo>
              </a:path>
            </a:pathLst>
          </a:custGeom>
          <a:ln w="6350">
            <a:solidFill>
              <a:srgbClr val="2A3795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bk object 17"/>
          <p:cNvSpPr/>
          <p:nvPr userDrawn="1"/>
        </p:nvSpPr>
        <p:spPr>
          <a:xfrm>
            <a:off x="720725" y="434975"/>
            <a:ext cx="9610725" cy="0"/>
          </a:xfrm>
          <a:custGeom>
            <a:avLst/>
            <a:gdLst/>
            <a:ahLst/>
            <a:cxnLst/>
            <a:rect l="l" t="t" r="r" b="b"/>
            <a:pathLst>
              <a:path w="9611995">
                <a:moveTo>
                  <a:pt x="0" y="0"/>
                </a:moveTo>
                <a:lnTo>
                  <a:pt x="9611995" y="0"/>
                </a:lnTo>
              </a:path>
            </a:pathLst>
          </a:custGeom>
          <a:ln w="6350">
            <a:solidFill>
              <a:srgbClr val="2A3795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Arial"/>
            </a:endParaRPr>
          </a:p>
        </p:txBody>
      </p:sp>
      <p:sp>
        <p:nvSpPr>
          <p:cNvPr id="10" name="bk object 18"/>
          <p:cNvSpPr/>
          <p:nvPr userDrawn="1"/>
        </p:nvSpPr>
        <p:spPr>
          <a:xfrm>
            <a:off x="720725" y="1484313"/>
            <a:ext cx="9610725" cy="0"/>
          </a:xfrm>
          <a:custGeom>
            <a:avLst/>
            <a:gdLst/>
            <a:ahLst/>
            <a:cxnLst/>
            <a:rect l="l" t="t" r="r" b="b"/>
            <a:pathLst>
              <a:path w="9611995">
                <a:moveTo>
                  <a:pt x="0" y="0"/>
                </a:moveTo>
                <a:lnTo>
                  <a:pt x="9611995" y="0"/>
                </a:lnTo>
              </a:path>
            </a:pathLst>
          </a:custGeom>
          <a:ln w="88900">
            <a:solidFill>
              <a:srgbClr val="C6C9CA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Arial"/>
            </a:endParaRPr>
          </a:p>
        </p:txBody>
      </p:sp>
      <p:sp>
        <p:nvSpPr>
          <p:cNvPr id="11" name="object 9"/>
          <p:cNvSpPr txBox="1"/>
          <p:nvPr userDrawn="1"/>
        </p:nvSpPr>
        <p:spPr>
          <a:xfrm>
            <a:off x="708025" y="1700213"/>
            <a:ext cx="6391275" cy="25876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ru-RU" altLang="ru-RU" b="1">
                <a:solidFill>
                  <a:srgbClr val="073E87"/>
                </a:solidFill>
                <a:latin typeface="Verdana" pitchFamily="34" charset="0"/>
              </a:rPr>
              <a:t>ЗАГОЛОВОК №2 – большая колонка</a:t>
            </a:r>
            <a:endParaRPr lang="ru-RU" altLang="ru-RU">
              <a:solidFill>
                <a:srgbClr val="073E87"/>
              </a:solidFill>
              <a:latin typeface="Verdana" pitchFamily="34" charset="0"/>
            </a:endParaRPr>
          </a:p>
        </p:txBody>
      </p:sp>
      <p:sp>
        <p:nvSpPr>
          <p:cNvPr id="12" name="object 10"/>
          <p:cNvSpPr txBox="1"/>
          <p:nvPr userDrawn="1"/>
        </p:nvSpPr>
        <p:spPr>
          <a:xfrm>
            <a:off x="7259638" y="1700213"/>
            <a:ext cx="3116262" cy="77152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ru-RU" altLang="ru-RU" b="1">
                <a:solidFill>
                  <a:srgbClr val="073E87"/>
                </a:solidFill>
                <a:latin typeface="Verdana" pitchFamily="34" charset="0"/>
              </a:rPr>
              <a:t>ЗАГОЛОВОК в малой колонке</a:t>
            </a:r>
          </a:p>
          <a:p>
            <a:pPr>
              <a:lnSpc>
                <a:spcPts val="2000"/>
              </a:lnSpc>
            </a:pPr>
            <a:r>
              <a:rPr lang="ru-RU" altLang="ru-RU" b="1">
                <a:solidFill>
                  <a:srgbClr val="073E87"/>
                </a:solidFill>
                <a:latin typeface="Verdana" pitchFamily="34" charset="0"/>
              </a:rPr>
              <a:t>Диаграмма и фото</a:t>
            </a:r>
            <a:endParaRPr lang="ru-RU" altLang="ru-RU">
              <a:solidFill>
                <a:srgbClr val="073E87"/>
              </a:solidFill>
              <a:latin typeface="Verdana" pitchFamily="34" charset="0"/>
            </a:endParaRPr>
          </a:p>
        </p:txBody>
      </p:sp>
      <p:sp>
        <p:nvSpPr>
          <p:cNvPr id="13" name="object 22"/>
          <p:cNvSpPr/>
          <p:nvPr userDrawn="1"/>
        </p:nvSpPr>
        <p:spPr>
          <a:xfrm>
            <a:off x="720725" y="2309813"/>
            <a:ext cx="6302375" cy="46037"/>
          </a:xfrm>
          <a:custGeom>
            <a:avLst/>
            <a:gdLst/>
            <a:ahLst/>
            <a:cxnLst/>
            <a:rect l="l" t="t" r="r" b="b"/>
            <a:pathLst>
              <a:path w="6336030">
                <a:moveTo>
                  <a:pt x="0" y="0"/>
                </a:moveTo>
                <a:lnTo>
                  <a:pt x="6336004" y="0"/>
                </a:lnTo>
              </a:path>
            </a:pathLst>
          </a:custGeom>
          <a:ln w="12700">
            <a:solidFill>
              <a:srgbClr val="C6C9CA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Arial"/>
            </a:endParaRPr>
          </a:p>
        </p:txBody>
      </p:sp>
      <p:sp>
        <p:nvSpPr>
          <p:cNvPr id="14" name="object 13"/>
          <p:cNvSpPr/>
          <p:nvPr userDrawn="1"/>
        </p:nvSpPr>
        <p:spPr>
          <a:xfrm>
            <a:off x="7153275" y="1728788"/>
            <a:ext cx="46038" cy="5176837"/>
          </a:xfrm>
          <a:custGeom>
            <a:avLst/>
            <a:gdLst/>
            <a:ahLst/>
            <a:cxnLst/>
            <a:rect l="l" t="t" r="r" b="b"/>
            <a:pathLst>
              <a:path h="5130165">
                <a:moveTo>
                  <a:pt x="0" y="0"/>
                </a:moveTo>
                <a:lnTo>
                  <a:pt x="0" y="5129999"/>
                </a:lnTo>
              </a:path>
            </a:pathLst>
          </a:custGeom>
          <a:ln w="38100">
            <a:solidFill>
              <a:srgbClr val="C6C9CA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Holder 2"/>
          <p:cNvSpPr>
            <a:spLocks noGrp="1"/>
          </p:cNvSpPr>
          <p:nvPr>
            <p:ph type="title"/>
          </p:nvPr>
        </p:nvSpPr>
        <p:spPr>
          <a:xfrm>
            <a:off x="698500" y="616914"/>
            <a:ext cx="9677400" cy="738664"/>
          </a:xfrm>
        </p:spPr>
        <p:txBody>
          <a:bodyPr/>
          <a:lstStyle>
            <a:lvl1pPr>
              <a:defRPr sz="2400" b="1" i="0" cap="all">
                <a:solidFill>
                  <a:srgbClr val="D54E28"/>
                </a:solidFill>
                <a:latin typeface="Verdana"/>
                <a:cs typeface="Verdana"/>
              </a:defRPr>
            </a:lvl1pPr>
          </a:lstStyle>
          <a:p>
            <a:r>
              <a:rPr lang="en-US" dirty="0" err="1"/>
              <a:t>Образец заголовка</a:t>
            </a:r>
            <a:endParaRPr dirty="0"/>
          </a:p>
        </p:txBody>
      </p:sp>
      <p:sp>
        <p:nvSpPr>
          <p:cNvPr id="18" name="Диаграмма 17"/>
          <p:cNvSpPr>
            <a:spLocks noGrp="1"/>
          </p:cNvSpPr>
          <p:nvPr>
            <p:ph type="chart" sz="quarter" idx="10"/>
          </p:nvPr>
        </p:nvSpPr>
        <p:spPr>
          <a:xfrm>
            <a:off x="7327900" y="2714625"/>
            <a:ext cx="2971800" cy="1905000"/>
          </a:xfrm>
        </p:spPr>
        <p:txBody>
          <a:bodyPr/>
          <a:lstStyle/>
          <a:p>
            <a:pPr lvl="0"/>
            <a:r>
              <a:rPr lang="ru-RU" noProof="0"/>
              <a:t>Вставка диаграммы</a:t>
            </a:r>
            <a:endParaRPr lang="ru-RU" noProof="0" dirty="0"/>
          </a:p>
        </p:txBody>
      </p:sp>
      <p:sp>
        <p:nvSpPr>
          <p:cNvPr id="20" name="Рисунок 19"/>
          <p:cNvSpPr>
            <a:spLocks noGrp="1"/>
          </p:cNvSpPr>
          <p:nvPr>
            <p:ph type="pic" sz="quarter" idx="11"/>
          </p:nvPr>
        </p:nvSpPr>
        <p:spPr>
          <a:xfrm>
            <a:off x="7327900" y="4848225"/>
            <a:ext cx="2971800" cy="2057400"/>
          </a:xfrm>
        </p:spPr>
        <p:txBody>
          <a:bodyPr/>
          <a:lstStyle/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12"/>
          </p:nvPr>
        </p:nvSpPr>
        <p:spPr>
          <a:xfrm>
            <a:off x="698500" y="2486025"/>
            <a:ext cx="6324600" cy="1046440"/>
          </a:xfrm>
        </p:spPr>
        <p:txBody>
          <a:bodyPr/>
          <a:lstStyle>
            <a:lvl1pPr>
              <a:defRPr b="1"/>
            </a:lvl1pPr>
            <a:lvl3pPr>
              <a:defRPr sz="1600" b="1"/>
            </a:lvl3pPr>
            <a:lvl4pPr>
              <a:defRPr sz="1600"/>
            </a:lvl4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</p:txBody>
      </p:sp>
      <p:sp>
        <p:nvSpPr>
          <p:cNvPr id="15" name="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A387A"/>
                </a:solidFill>
              </a:defRPr>
            </a:lvl1pPr>
          </a:lstStyle>
          <a:p>
            <a:r>
              <a:rPr lang="ru-RU" altLang="ru-RU"/>
              <a:t>Министерство культуры российской Федерации  </a:t>
            </a:r>
            <a:r>
              <a:rPr lang="ru-RU" altLang="ru-RU" sz="1100"/>
              <a:t>|</a:t>
            </a:r>
          </a:p>
        </p:txBody>
      </p:sp>
      <p:sp>
        <p:nvSpPr>
          <p:cNvPr id="16" name="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l">
              <a:defRPr/>
            </a:lvl1pPr>
          </a:lstStyle>
          <a:p>
            <a:fld id="{D927AF41-2941-4E40-85A3-228ECBFCA73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100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 txBox="1"/>
          <p:nvPr userDrawn="1"/>
        </p:nvSpPr>
        <p:spPr>
          <a:xfrm>
            <a:off x="6861175" y="260350"/>
            <a:ext cx="3489325" cy="1238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spc="125" dirty="0">
                <a:solidFill>
                  <a:srgbClr val="073E87"/>
                </a:solidFill>
                <a:latin typeface="Arial"/>
                <a:cs typeface="Arial"/>
              </a:rPr>
              <a:t>НАЗВАНИЕ ПРЕЗЕНТАЦИИ</a:t>
            </a:r>
            <a:endParaRPr sz="800" dirty="0">
              <a:solidFill>
                <a:srgbClr val="073E87"/>
              </a:solidFill>
              <a:latin typeface="Arial"/>
              <a:cs typeface="Arial"/>
            </a:endParaRPr>
          </a:p>
        </p:txBody>
      </p:sp>
      <p:sp>
        <p:nvSpPr>
          <p:cNvPr id="6" name="bk object 16"/>
          <p:cNvSpPr/>
          <p:nvPr userDrawn="1"/>
        </p:nvSpPr>
        <p:spPr>
          <a:xfrm>
            <a:off x="720725" y="7094538"/>
            <a:ext cx="9610725" cy="0"/>
          </a:xfrm>
          <a:custGeom>
            <a:avLst/>
            <a:gdLst/>
            <a:ahLst/>
            <a:cxnLst/>
            <a:rect l="l" t="t" r="r" b="b"/>
            <a:pathLst>
              <a:path w="9611995">
                <a:moveTo>
                  <a:pt x="0" y="0"/>
                </a:moveTo>
                <a:lnTo>
                  <a:pt x="9611995" y="0"/>
                </a:lnTo>
              </a:path>
            </a:pathLst>
          </a:custGeom>
          <a:ln w="6350">
            <a:solidFill>
              <a:srgbClr val="2A3795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bk object 17"/>
          <p:cNvSpPr/>
          <p:nvPr userDrawn="1"/>
        </p:nvSpPr>
        <p:spPr>
          <a:xfrm>
            <a:off x="720725" y="434975"/>
            <a:ext cx="9610725" cy="0"/>
          </a:xfrm>
          <a:custGeom>
            <a:avLst/>
            <a:gdLst/>
            <a:ahLst/>
            <a:cxnLst/>
            <a:rect l="l" t="t" r="r" b="b"/>
            <a:pathLst>
              <a:path w="9611995">
                <a:moveTo>
                  <a:pt x="0" y="0"/>
                </a:moveTo>
                <a:lnTo>
                  <a:pt x="9611995" y="0"/>
                </a:lnTo>
              </a:path>
            </a:pathLst>
          </a:custGeom>
          <a:ln w="6350">
            <a:solidFill>
              <a:srgbClr val="2A3795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bk object 18"/>
          <p:cNvSpPr/>
          <p:nvPr userDrawn="1"/>
        </p:nvSpPr>
        <p:spPr>
          <a:xfrm>
            <a:off x="720725" y="1484313"/>
            <a:ext cx="9610725" cy="0"/>
          </a:xfrm>
          <a:custGeom>
            <a:avLst/>
            <a:gdLst/>
            <a:ahLst/>
            <a:cxnLst/>
            <a:rect l="l" t="t" r="r" b="b"/>
            <a:pathLst>
              <a:path w="9611995">
                <a:moveTo>
                  <a:pt x="0" y="0"/>
                </a:moveTo>
                <a:lnTo>
                  <a:pt x="9611995" y="0"/>
                </a:lnTo>
              </a:path>
            </a:pathLst>
          </a:custGeom>
          <a:ln w="88900">
            <a:solidFill>
              <a:srgbClr val="C6C9CA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Arial"/>
            </a:endParaRPr>
          </a:p>
        </p:txBody>
      </p:sp>
      <p:sp>
        <p:nvSpPr>
          <p:cNvPr id="10" name="object 7"/>
          <p:cNvSpPr txBox="1"/>
          <p:nvPr userDrawn="1"/>
        </p:nvSpPr>
        <p:spPr>
          <a:xfrm>
            <a:off x="708025" y="1543050"/>
            <a:ext cx="4714875" cy="10985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ts val="4275"/>
              </a:lnSpc>
            </a:pPr>
            <a:r>
              <a:rPr lang="ru-RU" altLang="ru-RU" sz="3800" b="1">
                <a:solidFill>
                  <a:srgbClr val="D54E28"/>
                </a:solidFill>
                <a:latin typeface="Verdana" pitchFamily="34" charset="0"/>
              </a:rPr>
              <a:t>2014</a:t>
            </a:r>
            <a:endParaRPr lang="ru-RU" altLang="ru-RU" sz="3800">
              <a:solidFill>
                <a:prstClr val="black"/>
              </a:solidFill>
              <a:latin typeface="Verdana" pitchFamily="34" charset="0"/>
            </a:endParaRPr>
          </a:p>
          <a:p>
            <a:pPr>
              <a:lnSpc>
                <a:spcPts val="2025"/>
              </a:lnSpc>
            </a:pPr>
            <a:r>
              <a:rPr lang="ru-RU" altLang="ru-RU" sz="2000" b="1">
                <a:solidFill>
                  <a:srgbClr val="073E87"/>
                </a:solidFill>
                <a:latin typeface="Verdana" pitchFamily="34" charset="0"/>
              </a:rPr>
              <a:t>на более 400 объектах</a:t>
            </a:r>
            <a:endParaRPr lang="ru-RU" altLang="ru-RU" sz="2000">
              <a:solidFill>
                <a:srgbClr val="073E87"/>
              </a:solidFill>
              <a:latin typeface="Verdana" pitchFamily="34" charset="0"/>
            </a:endParaRPr>
          </a:p>
          <a:p>
            <a:pPr>
              <a:lnSpc>
                <a:spcPts val="2300"/>
              </a:lnSpc>
            </a:pPr>
            <a:r>
              <a:rPr lang="ru-RU" altLang="ru-RU" sz="2000" b="1">
                <a:solidFill>
                  <a:srgbClr val="073E87"/>
                </a:solidFill>
                <a:latin typeface="Verdana" pitchFamily="34" charset="0"/>
              </a:rPr>
              <a:t>в 49 субъектах рф</a:t>
            </a:r>
            <a:endParaRPr lang="ru-RU" altLang="ru-RU" sz="2000">
              <a:solidFill>
                <a:srgbClr val="073E87"/>
              </a:solidFill>
              <a:latin typeface="Verdana" pitchFamily="34" charset="0"/>
            </a:endParaRPr>
          </a:p>
        </p:txBody>
      </p:sp>
      <p:sp>
        <p:nvSpPr>
          <p:cNvPr id="11" name="object 8"/>
          <p:cNvSpPr txBox="1"/>
          <p:nvPr userDrawn="1"/>
        </p:nvSpPr>
        <p:spPr>
          <a:xfrm>
            <a:off x="5638800" y="1543050"/>
            <a:ext cx="4660900" cy="10985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ts val="4275"/>
              </a:lnSpc>
            </a:pPr>
            <a:r>
              <a:rPr lang="ru-RU" altLang="ru-RU" sz="3800" b="1">
                <a:solidFill>
                  <a:srgbClr val="D54E28"/>
                </a:solidFill>
                <a:latin typeface="Verdana" pitchFamily="34" charset="0"/>
              </a:rPr>
              <a:t>2015</a:t>
            </a:r>
            <a:endParaRPr lang="ru-RU" altLang="ru-RU" sz="3800">
              <a:solidFill>
                <a:prstClr val="black"/>
              </a:solidFill>
              <a:latin typeface="Verdana" pitchFamily="34" charset="0"/>
            </a:endParaRPr>
          </a:p>
          <a:p>
            <a:pPr>
              <a:lnSpc>
                <a:spcPts val="2025"/>
              </a:lnSpc>
            </a:pPr>
            <a:r>
              <a:rPr lang="ru-RU" altLang="ru-RU" sz="2000" b="1">
                <a:solidFill>
                  <a:srgbClr val="073E87"/>
                </a:solidFill>
                <a:latin typeface="Verdana" pitchFamily="34" charset="0"/>
              </a:rPr>
              <a:t>на около 500 объектах</a:t>
            </a:r>
            <a:endParaRPr lang="ru-RU" altLang="ru-RU" sz="2000">
              <a:solidFill>
                <a:srgbClr val="073E87"/>
              </a:solidFill>
              <a:latin typeface="Verdana" pitchFamily="34" charset="0"/>
            </a:endParaRPr>
          </a:p>
          <a:p>
            <a:pPr>
              <a:lnSpc>
                <a:spcPts val="2300"/>
              </a:lnSpc>
            </a:pPr>
            <a:r>
              <a:rPr lang="ru-RU" altLang="ru-RU" sz="2000" b="1">
                <a:solidFill>
                  <a:srgbClr val="073E87"/>
                </a:solidFill>
                <a:latin typeface="Verdana" pitchFamily="34" charset="0"/>
              </a:rPr>
              <a:t>в 65 субъектах рф</a:t>
            </a:r>
            <a:endParaRPr lang="ru-RU" altLang="ru-RU" sz="2000">
              <a:solidFill>
                <a:srgbClr val="073E87"/>
              </a:solidFill>
              <a:latin typeface="Verdana" pitchFamily="34" charset="0"/>
            </a:endParaRPr>
          </a:p>
        </p:txBody>
      </p:sp>
      <p:sp>
        <p:nvSpPr>
          <p:cNvPr id="12" name="object 9"/>
          <p:cNvSpPr/>
          <p:nvPr userDrawn="1"/>
        </p:nvSpPr>
        <p:spPr>
          <a:xfrm flipH="1">
            <a:off x="5483225" y="1584325"/>
            <a:ext cx="46038" cy="5321300"/>
          </a:xfrm>
          <a:custGeom>
            <a:avLst/>
            <a:gdLst/>
            <a:ahLst/>
            <a:cxnLst/>
            <a:rect l="l" t="t" r="r" b="b"/>
            <a:pathLst>
              <a:path h="5274309">
                <a:moveTo>
                  <a:pt x="0" y="5274005"/>
                </a:moveTo>
                <a:lnTo>
                  <a:pt x="0" y="0"/>
                </a:lnTo>
              </a:path>
            </a:pathLst>
          </a:custGeom>
          <a:ln w="38100" cmpd="sng">
            <a:solidFill>
              <a:srgbClr val="C6C9CA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Holder 2"/>
          <p:cNvSpPr>
            <a:spLocks noGrp="1"/>
          </p:cNvSpPr>
          <p:nvPr>
            <p:ph type="title"/>
          </p:nvPr>
        </p:nvSpPr>
        <p:spPr>
          <a:xfrm>
            <a:off x="698500" y="616914"/>
            <a:ext cx="9677400" cy="659765"/>
          </a:xfrm>
        </p:spPr>
        <p:txBody>
          <a:bodyPr/>
          <a:lstStyle>
            <a:lvl1pPr>
              <a:defRPr sz="2400" b="1" i="0">
                <a:solidFill>
                  <a:srgbClr val="D54E28"/>
                </a:solidFill>
                <a:latin typeface="Verdana"/>
                <a:cs typeface="Verdana"/>
              </a:defRPr>
            </a:lvl1pPr>
          </a:lstStyle>
          <a:p>
            <a:r>
              <a:rPr lang="ru-RU"/>
              <a:t>Образец заголовка</a:t>
            </a:r>
            <a:endParaRPr dirty="0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0"/>
          </p:nvPr>
        </p:nvSpPr>
        <p:spPr>
          <a:xfrm>
            <a:off x="698500" y="2790825"/>
            <a:ext cx="4724400" cy="4114800"/>
          </a:xfrm>
        </p:spPr>
        <p:txBody>
          <a:bodyPr/>
          <a:lstStyle/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16" name="Рисунок 14"/>
          <p:cNvSpPr>
            <a:spLocks noGrp="1"/>
          </p:cNvSpPr>
          <p:nvPr>
            <p:ph type="pic" sz="quarter" idx="11"/>
          </p:nvPr>
        </p:nvSpPr>
        <p:spPr>
          <a:xfrm>
            <a:off x="5651500" y="2790825"/>
            <a:ext cx="4724400" cy="4114800"/>
          </a:xfrm>
        </p:spPr>
        <p:txBody>
          <a:bodyPr/>
          <a:lstStyle/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3" name="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A387A"/>
                </a:solidFill>
              </a:defRPr>
            </a:lvl1pPr>
          </a:lstStyle>
          <a:p>
            <a:r>
              <a:rPr lang="ru-RU" altLang="ru-RU"/>
              <a:t>Министерство культуры российской Федерации  </a:t>
            </a:r>
            <a:r>
              <a:rPr lang="ru-RU" altLang="ru-RU" sz="1100"/>
              <a:t>|</a:t>
            </a:r>
          </a:p>
        </p:txBody>
      </p:sp>
      <p:sp>
        <p:nvSpPr>
          <p:cNvPr id="14" name="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algn="l">
              <a:defRPr/>
            </a:lvl1pPr>
          </a:lstStyle>
          <a:p>
            <a:fld id="{A61A4E1C-AD25-41A2-A9D3-AB947B81BE4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9040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/>
          <p:cNvSpPr/>
          <p:nvPr/>
        </p:nvSpPr>
        <p:spPr>
          <a:xfrm>
            <a:off x="720725" y="7094538"/>
            <a:ext cx="9610725" cy="0"/>
          </a:xfrm>
          <a:custGeom>
            <a:avLst/>
            <a:gdLst/>
            <a:ahLst/>
            <a:cxnLst/>
            <a:rect l="l" t="t" r="r" b="b"/>
            <a:pathLst>
              <a:path w="9611995">
                <a:moveTo>
                  <a:pt x="0" y="0"/>
                </a:moveTo>
                <a:lnTo>
                  <a:pt x="9611995" y="0"/>
                </a:lnTo>
              </a:path>
            </a:pathLst>
          </a:custGeom>
          <a:ln w="6350">
            <a:solidFill>
              <a:srgbClr val="2A3795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bk object 17"/>
          <p:cNvSpPr/>
          <p:nvPr/>
        </p:nvSpPr>
        <p:spPr>
          <a:xfrm>
            <a:off x="720725" y="434975"/>
            <a:ext cx="9610725" cy="0"/>
          </a:xfrm>
          <a:custGeom>
            <a:avLst/>
            <a:gdLst/>
            <a:ahLst/>
            <a:cxnLst/>
            <a:rect l="l" t="t" r="r" b="b"/>
            <a:pathLst>
              <a:path w="9611995">
                <a:moveTo>
                  <a:pt x="0" y="0"/>
                </a:moveTo>
                <a:lnTo>
                  <a:pt x="9611995" y="0"/>
                </a:lnTo>
              </a:path>
            </a:pathLst>
          </a:custGeom>
          <a:ln w="6350">
            <a:solidFill>
              <a:srgbClr val="2A3795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bk object 18"/>
          <p:cNvSpPr/>
          <p:nvPr/>
        </p:nvSpPr>
        <p:spPr>
          <a:xfrm>
            <a:off x="720725" y="1484313"/>
            <a:ext cx="9610725" cy="0"/>
          </a:xfrm>
          <a:custGeom>
            <a:avLst/>
            <a:gdLst/>
            <a:ahLst/>
            <a:cxnLst/>
            <a:rect l="l" t="t" r="r" b="b"/>
            <a:pathLst>
              <a:path w="9611995">
                <a:moveTo>
                  <a:pt x="0" y="0"/>
                </a:moveTo>
                <a:lnTo>
                  <a:pt x="9611995" y="0"/>
                </a:lnTo>
              </a:path>
            </a:pathLst>
          </a:custGeom>
          <a:ln w="88900">
            <a:solidFill>
              <a:srgbClr val="C6C9CA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object 2"/>
          <p:cNvSpPr txBox="1"/>
          <p:nvPr userDrawn="1"/>
        </p:nvSpPr>
        <p:spPr>
          <a:xfrm>
            <a:off x="6861175" y="260350"/>
            <a:ext cx="3489325" cy="1238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spc="125" dirty="0">
                <a:solidFill>
                  <a:srgbClr val="073E87"/>
                </a:solidFill>
                <a:latin typeface="Arial"/>
                <a:cs typeface="Arial"/>
              </a:rPr>
              <a:t>НАЗВАНИЕ ПРЕЗЕНТАЦИИ</a:t>
            </a:r>
            <a:endParaRPr sz="800" dirty="0">
              <a:solidFill>
                <a:srgbClr val="073E87"/>
              </a:solidFill>
              <a:latin typeface="Arial"/>
              <a:cs typeface="Arial"/>
            </a:endParaRPr>
          </a:p>
        </p:txBody>
      </p:sp>
      <p:sp>
        <p:nvSpPr>
          <p:cNvPr id="10" name="Holder 2"/>
          <p:cNvSpPr>
            <a:spLocks noGrp="1"/>
          </p:cNvSpPr>
          <p:nvPr>
            <p:ph type="title"/>
          </p:nvPr>
        </p:nvSpPr>
        <p:spPr>
          <a:xfrm>
            <a:off x="698500" y="616914"/>
            <a:ext cx="9677400" cy="659765"/>
          </a:xfrm>
        </p:spPr>
        <p:txBody>
          <a:bodyPr/>
          <a:lstStyle>
            <a:lvl1pPr>
              <a:defRPr sz="2400" b="1" i="0">
                <a:solidFill>
                  <a:srgbClr val="D54E28"/>
                </a:solidFill>
                <a:latin typeface="Verdana"/>
                <a:cs typeface="Verdana"/>
              </a:defRPr>
            </a:lvl1pPr>
          </a:lstStyle>
          <a:p>
            <a:r>
              <a:rPr lang="ru-RU"/>
              <a:t>Образец заголовка</a:t>
            </a:r>
            <a:endParaRPr dirty="0"/>
          </a:p>
        </p:txBody>
      </p:sp>
      <p:sp>
        <p:nvSpPr>
          <p:cNvPr id="7" name="Диаграмма 6"/>
          <p:cNvSpPr>
            <a:spLocks noGrp="1"/>
          </p:cNvSpPr>
          <p:nvPr>
            <p:ph type="chart" sz="quarter" idx="10"/>
          </p:nvPr>
        </p:nvSpPr>
        <p:spPr>
          <a:xfrm>
            <a:off x="698500" y="1876425"/>
            <a:ext cx="9601200" cy="5105400"/>
          </a:xfrm>
        </p:spPr>
        <p:txBody>
          <a:bodyPr/>
          <a:lstStyle/>
          <a:p>
            <a:pPr lvl="0"/>
            <a:r>
              <a:rPr lang="ru-RU" noProof="0"/>
              <a:t>Вставка диаграммы</a:t>
            </a:r>
          </a:p>
        </p:txBody>
      </p:sp>
      <p:sp>
        <p:nvSpPr>
          <p:cNvPr id="9" name="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A387A"/>
                </a:solidFill>
              </a:defRPr>
            </a:lvl1pPr>
          </a:lstStyle>
          <a:p>
            <a:r>
              <a:rPr lang="ru-RU" altLang="ru-RU"/>
              <a:t>Министерство культуры российской Федерации  </a:t>
            </a:r>
            <a:r>
              <a:rPr lang="ru-RU" altLang="ru-RU" sz="1100"/>
              <a:t>|</a:t>
            </a:r>
          </a:p>
        </p:txBody>
      </p:sp>
      <p:sp>
        <p:nvSpPr>
          <p:cNvPr id="11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3CC05B9-C557-4273-BC3B-47A66069C05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2166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/>
          <p:nvPr userDrawn="1"/>
        </p:nvSpPr>
        <p:spPr>
          <a:xfrm>
            <a:off x="6861175" y="260350"/>
            <a:ext cx="3489325" cy="1238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spc="125" dirty="0">
                <a:solidFill>
                  <a:srgbClr val="073E87"/>
                </a:solidFill>
                <a:latin typeface="Arial"/>
                <a:cs typeface="Arial"/>
              </a:rPr>
              <a:t>НАЗВАНИЕ ПРЕЗЕНТАЦИИ</a:t>
            </a:r>
            <a:endParaRPr sz="800" dirty="0">
              <a:solidFill>
                <a:srgbClr val="073E87"/>
              </a:solidFill>
              <a:latin typeface="Arial"/>
              <a:cs typeface="Arial"/>
            </a:endParaRPr>
          </a:p>
        </p:txBody>
      </p:sp>
      <p:sp>
        <p:nvSpPr>
          <p:cNvPr id="5" name="bk object 17"/>
          <p:cNvSpPr/>
          <p:nvPr userDrawn="1"/>
        </p:nvSpPr>
        <p:spPr>
          <a:xfrm>
            <a:off x="720725" y="434975"/>
            <a:ext cx="9610725" cy="0"/>
          </a:xfrm>
          <a:custGeom>
            <a:avLst/>
            <a:gdLst/>
            <a:ahLst/>
            <a:cxnLst/>
            <a:rect l="l" t="t" r="r" b="b"/>
            <a:pathLst>
              <a:path w="9611995">
                <a:moveTo>
                  <a:pt x="0" y="0"/>
                </a:moveTo>
                <a:lnTo>
                  <a:pt x="9611995" y="0"/>
                </a:lnTo>
              </a:path>
            </a:pathLst>
          </a:custGeom>
          <a:ln w="6350">
            <a:solidFill>
              <a:srgbClr val="2A3795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bk object 18"/>
          <p:cNvSpPr/>
          <p:nvPr userDrawn="1"/>
        </p:nvSpPr>
        <p:spPr>
          <a:xfrm>
            <a:off x="720725" y="1484313"/>
            <a:ext cx="9610725" cy="0"/>
          </a:xfrm>
          <a:custGeom>
            <a:avLst/>
            <a:gdLst/>
            <a:ahLst/>
            <a:cxnLst/>
            <a:rect l="l" t="t" r="r" b="b"/>
            <a:pathLst>
              <a:path w="9611995">
                <a:moveTo>
                  <a:pt x="0" y="0"/>
                </a:moveTo>
                <a:lnTo>
                  <a:pt x="9611995" y="0"/>
                </a:lnTo>
              </a:path>
            </a:pathLst>
          </a:custGeom>
          <a:ln w="88900">
            <a:solidFill>
              <a:srgbClr val="C6C9CA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bk object 16"/>
          <p:cNvSpPr/>
          <p:nvPr userDrawn="1"/>
        </p:nvSpPr>
        <p:spPr>
          <a:xfrm>
            <a:off x="720725" y="7094538"/>
            <a:ext cx="9610725" cy="0"/>
          </a:xfrm>
          <a:custGeom>
            <a:avLst/>
            <a:gdLst/>
            <a:ahLst/>
            <a:cxnLst/>
            <a:rect l="l" t="t" r="r" b="b"/>
            <a:pathLst>
              <a:path w="9611995">
                <a:moveTo>
                  <a:pt x="0" y="0"/>
                </a:moveTo>
                <a:lnTo>
                  <a:pt x="9611995" y="0"/>
                </a:lnTo>
              </a:path>
            </a:pathLst>
          </a:custGeom>
          <a:ln w="6350">
            <a:solidFill>
              <a:srgbClr val="2A3795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Holder 2"/>
          <p:cNvSpPr>
            <a:spLocks noGrp="1"/>
          </p:cNvSpPr>
          <p:nvPr>
            <p:ph type="title"/>
          </p:nvPr>
        </p:nvSpPr>
        <p:spPr>
          <a:xfrm>
            <a:off x="698500" y="616914"/>
            <a:ext cx="9677400" cy="738664"/>
          </a:xfrm>
        </p:spPr>
        <p:txBody>
          <a:bodyPr/>
          <a:lstStyle>
            <a:lvl1pPr>
              <a:defRPr sz="2400" b="1" i="0">
                <a:solidFill>
                  <a:srgbClr val="D54E28"/>
                </a:solidFill>
                <a:latin typeface="Verdana"/>
                <a:cs typeface="Verdana"/>
              </a:defRPr>
            </a:lvl1pPr>
          </a:lstStyle>
          <a:p>
            <a:r>
              <a:rPr lang="en-US" dirty="0" err="1"/>
              <a:t>Образец заголовка</a:t>
            </a:r>
            <a:endParaRPr dirty="0"/>
          </a:p>
        </p:txBody>
      </p:sp>
      <p:sp>
        <p:nvSpPr>
          <p:cNvPr id="11" name="Таблица 10"/>
          <p:cNvSpPr>
            <a:spLocks noGrp="1"/>
          </p:cNvSpPr>
          <p:nvPr>
            <p:ph type="tbl" sz="quarter" idx="12"/>
          </p:nvPr>
        </p:nvSpPr>
        <p:spPr>
          <a:xfrm>
            <a:off x="698500" y="1800225"/>
            <a:ext cx="9677400" cy="5105400"/>
          </a:xfrm>
        </p:spPr>
        <p:txBody>
          <a:bodyPr/>
          <a:lstStyle/>
          <a:p>
            <a:pPr lvl="0"/>
            <a:r>
              <a:rPr lang="ru-RU" noProof="0"/>
              <a:t>Вставка таблицы</a:t>
            </a:r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Министерство культуры российской Федерации  </a:t>
            </a:r>
            <a:r>
              <a:rPr lang="ru-RU" altLang="ru-RU" sz="1100">
                <a:solidFill>
                  <a:srgbClr val="C6C9CA"/>
                </a:solidFill>
              </a:rPr>
              <a:t>|</a:t>
            </a:r>
            <a:endParaRPr lang="ru-RU" altLang="ru-RU" sz="1100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F3CCA681-4ED2-4F04-8431-E1E7CD73922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3090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508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-63500" y="-28575"/>
            <a:ext cx="10756900" cy="76962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object 4"/>
          <p:cNvSpPr/>
          <p:nvPr userDrawn="1"/>
        </p:nvSpPr>
        <p:spPr>
          <a:xfrm>
            <a:off x="1152525" y="1662113"/>
            <a:ext cx="1941513" cy="2120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Arial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41700" y="1952625"/>
            <a:ext cx="6858000" cy="49244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41700" y="5991225"/>
            <a:ext cx="6858000" cy="2769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142018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k object 17"/>
          <p:cNvSpPr/>
          <p:nvPr userDrawn="1"/>
        </p:nvSpPr>
        <p:spPr>
          <a:xfrm>
            <a:off x="720725" y="434975"/>
            <a:ext cx="9610725" cy="0"/>
          </a:xfrm>
          <a:custGeom>
            <a:avLst/>
            <a:gdLst/>
            <a:ahLst/>
            <a:cxnLst/>
            <a:rect l="l" t="t" r="r" b="b"/>
            <a:pathLst>
              <a:path w="9611995">
                <a:moveTo>
                  <a:pt x="0" y="0"/>
                </a:moveTo>
                <a:lnTo>
                  <a:pt x="9611995" y="0"/>
                </a:lnTo>
              </a:path>
            </a:pathLst>
          </a:custGeom>
          <a:ln w="6350">
            <a:solidFill>
              <a:srgbClr val="2A3795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bk object 18"/>
          <p:cNvSpPr/>
          <p:nvPr userDrawn="1"/>
        </p:nvSpPr>
        <p:spPr>
          <a:xfrm>
            <a:off x="720725" y="1484313"/>
            <a:ext cx="9610725" cy="0"/>
          </a:xfrm>
          <a:custGeom>
            <a:avLst/>
            <a:gdLst/>
            <a:ahLst/>
            <a:cxnLst/>
            <a:rect l="l" t="t" r="r" b="b"/>
            <a:pathLst>
              <a:path w="9611995">
                <a:moveTo>
                  <a:pt x="0" y="0"/>
                </a:moveTo>
                <a:lnTo>
                  <a:pt x="9611995" y="0"/>
                </a:lnTo>
              </a:path>
            </a:pathLst>
          </a:custGeom>
          <a:ln w="88900">
            <a:solidFill>
              <a:srgbClr val="C6C9CA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bk object 16"/>
          <p:cNvSpPr/>
          <p:nvPr userDrawn="1"/>
        </p:nvSpPr>
        <p:spPr>
          <a:xfrm>
            <a:off x="720725" y="7094538"/>
            <a:ext cx="9610725" cy="0"/>
          </a:xfrm>
          <a:custGeom>
            <a:avLst/>
            <a:gdLst/>
            <a:ahLst/>
            <a:cxnLst/>
            <a:rect l="l" t="t" r="r" b="b"/>
            <a:pathLst>
              <a:path w="9611995">
                <a:moveTo>
                  <a:pt x="0" y="0"/>
                </a:moveTo>
                <a:lnTo>
                  <a:pt x="9611995" y="0"/>
                </a:lnTo>
              </a:path>
            </a:pathLst>
          </a:custGeom>
          <a:ln w="6350">
            <a:solidFill>
              <a:srgbClr val="2A3795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object 2"/>
          <p:cNvSpPr txBox="1"/>
          <p:nvPr userDrawn="1"/>
        </p:nvSpPr>
        <p:spPr>
          <a:xfrm>
            <a:off x="6861175" y="260350"/>
            <a:ext cx="3489325" cy="1238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spc="125" dirty="0">
                <a:solidFill>
                  <a:srgbClr val="073E87"/>
                </a:solidFill>
                <a:latin typeface="Arial"/>
                <a:cs typeface="Arial"/>
              </a:rPr>
              <a:t>НАЗВАНИЕ ПРЕЗЕНТАЦИИ</a:t>
            </a:r>
            <a:endParaRPr sz="800" dirty="0">
              <a:solidFill>
                <a:srgbClr val="073E87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98500" y="1800225"/>
            <a:ext cx="9677400" cy="45243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2400" b="1">
                <a:solidFill>
                  <a:srgbClr val="4584D3"/>
                </a:solidFill>
                <a:latin typeface="Verdana" pitchFamily="34" charset="0"/>
              </a:rPr>
              <a:t>Заголовок 2</a:t>
            </a:r>
            <a:endParaRPr lang="ru-RU" altLang="ru-RU" sz="2400">
              <a:solidFill>
                <a:srgbClr val="4584D3"/>
              </a:solidFill>
              <a:latin typeface="Verdana" pitchFamily="34" charset="0"/>
            </a:endParaRPr>
          </a:p>
          <a:p>
            <a:r>
              <a:rPr lang="ru-RU" altLang="ru-RU" sz="1400" b="1">
                <a:solidFill>
                  <a:srgbClr val="31B6FD"/>
                </a:solidFill>
                <a:latin typeface="Wingdings" pitchFamily="2" charset="2"/>
                <a:sym typeface="Wingdings" pitchFamily="2" charset="2"/>
              </a:rPr>
              <a:t> </a:t>
            </a:r>
            <a:r>
              <a:rPr lang="ru-RU" altLang="ru-RU" b="1">
                <a:solidFill>
                  <a:srgbClr val="073E87"/>
                </a:solidFill>
                <a:latin typeface="Verdana" pitchFamily="34" charset="0"/>
              </a:rPr>
              <a:t>текст – </a:t>
            </a:r>
            <a:r>
              <a:rPr lang="ru-RU" altLang="ru-RU" b="1">
                <a:solidFill>
                  <a:srgbClr val="31B6FD"/>
                </a:solidFill>
                <a:latin typeface="Verdana" pitchFamily="34" charset="0"/>
              </a:rPr>
              <a:t>40 987 рублей (129,8%)</a:t>
            </a:r>
            <a:endParaRPr lang="ru-RU" altLang="ru-RU">
              <a:solidFill>
                <a:srgbClr val="31B6FD"/>
              </a:solidFill>
              <a:latin typeface="Verdana" pitchFamily="34" charset="0"/>
            </a:endParaRPr>
          </a:p>
          <a:p>
            <a:r>
              <a:rPr lang="ru-RU" altLang="ru-RU" sz="1400" b="1">
                <a:solidFill>
                  <a:srgbClr val="31B6FD"/>
                </a:solidFill>
                <a:latin typeface="Wingdings" pitchFamily="2" charset="2"/>
                <a:sym typeface="Wingdings" pitchFamily="2" charset="2"/>
              </a:rPr>
              <a:t> </a:t>
            </a:r>
            <a:r>
              <a:rPr lang="ru-RU" altLang="ru-RU" b="1">
                <a:solidFill>
                  <a:srgbClr val="073E87"/>
                </a:solidFill>
                <a:latin typeface="Verdana" pitchFamily="34" charset="0"/>
              </a:rPr>
              <a:t>текст – </a:t>
            </a:r>
            <a:r>
              <a:rPr lang="ru-RU" altLang="ru-RU" b="1">
                <a:solidFill>
                  <a:srgbClr val="D05120"/>
                </a:solidFill>
                <a:latin typeface="Verdana" pitchFamily="34" charset="0"/>
              </a:rPr>
              <a:t>28 412 рублей (90,0%)</a:t>
            </a:r>
            <a:endParaRPr lang="ru-RU" altLang="ru-RU">
              <a:solidFill>
                <a:srgbClr val="D05120"/>
              </a:solidFill>
              <a:latin typeface="Verdana" pitchFamily="34" charset="0"/>
            </a:endParaRPr>
          </a:p>
          <a:p>
            <a:r>
              <a:rPr lang="ru-RU" altLang="ru-RU" sz="1400" b="1">
                <a:solidFill>
                  <a:srgbClr val="31B6FD"/>
                </a:solidFill>
                <a:latin typeface="Wingdings" pitchFamily="2" charset="2"/>
                <a:sym typeface="Wingdings" pitchFamily="2" charset="2"/>
              </a:rPr>
              <a:t> </a:t>
            </a:r>
            <a:r>
              <a:rPr lang="ru-RU" altLang="ru-RU" b="1">
                <a:solidFill>
                  <a:srgbClr val="073E87"/>
                </a:solidFill>
                <a:latin typeface="Verdana" pitchFamily="34" charset="0"/>
              </a:rPr>
              <a:t>текст – </a:t>
            </a:r>
            <a:r>
              <a:rPr lang="ru-RU" altLang="ru-RU" b="1">
                <a:solidFill>
                  <a:srgbClr val="D05120"/>
                </a:solidFill>
                <a:latin typeface="Verdana" pitchFamily="34" charset="0"/>
              </a:rPr>
              <a:t>18 033 рубля (57,1%)</a:t>
            </a:r>
          </a:p>
          <a:p>
            <a:endParaRPr lang="ru-RU" altLang="ru-RU">
              <a:solidFill>
                <a:srgbClr val="D05120"/>
              </a:solidFill>
              <a:latin typeface="Verdana" pitchFamily="34" charset="0"/>
            </a:endParaRPr>
          </a:p>
          <a:p>
            <a:r>
              <a:rPr lang="ru-RU" altLang="ru-RU" sz="2400" b="1">
                <a:solidFill>
                  <a:srgbClr val="8064A2"/>
                </a:solidFill>
                <a:latin typeface="Verdana" pitchFamily="34" charset="0"/>
              </a:rPr>
              <a:t>Заголовок 2</a:t>
            </a:r>
            <a:endParaRPr lang="ru-RU" altLang="ru-RU" sz="2400">
              <a:solidFill>
                <a:srgbClr val="8064A2"/>
              </a:solidFill>
              <a:latin typeface="Verdana" pitchFamily="34" charset="0"/>
            </a:endParaRPr>
          </a:p>
          <a:p>
            <a:r>
              <a:rPr lang="ru-RU" altLang="ru-RU" sz="2000" b="1">
                <a:solidFill>
                  <a:srgbClr val="073E87"/>
                </a:solidFill>
                <a:latin typeface="Verdana" pitchFamily="34" charset="0"/>
              </a:rPr>
              <a:t>Текст</a:t>
            </a:r>
          </a:p>
          <a:p>
            <a:r>
              <a:rPr lang="ru-RU" altLang="ru-RU" sz="2000" b="1">
                <a:solidFill>
                  <a:srgbClr val="073E87"/>
                </a:solidFill>
                <a:latin typeface="Verdana" pitchFamily="34" charset="0"/>
              </a:rPr>
              <a:t>Текст</a:t>
            </a:r>
          </a:p>
          <a:p>
            <a:endParaRPr lang="ru-RU" altLang="ru-RU" sz="2000">
              <a:solidFill>
                <a:srgbClr val="073E87"/>
              </a:solidFill>
              <a:latin typeface="Verdana" pitchFamily="34" charset="0"/>
            </a:endParaRPr>
          </a:p>
          <a:p>
            <a:r>
              <a:rPr lang="ru-RU" altLang="ru-RU" sz="2400" b="1">
                <a:solidFill>
                  <a:srgbClr val="B42233"/>
                </a:solidFill>
                <a:latin typeface="Verdana" pitchFamily="34" charset="0"/>
              </a:rPr>
              <a:t>Заголовок 3</a:t>
            </a:r>
            <a:endParaRPr lang="ru-RU" altLang="ru-RU" sz="2400">
              <a:solidFill>
                <a:srgbClr val="B42233"/>
              </a:solidFill>
              <a:latin typeface="Verdana" pitchFamily="34" charset="0"/>
            </a:endParaRPr>
          </a:p>
          <a:p>
            <a:pPr>
              <a:buClr>
                <a:srgbClr val="231F20"/>
              </a:buClr>
              <a:buFontTx/>
              <a:buAutoNum type="arabicPeriod"/>
            </a:pPr>
            <a:r>
              <a:rPr lang="en-US" altLang="ru-RU" b="1">
                <a:solidFill>
                  <a:srgbClr val="073E87"/>
                </a:solidFill>
                <a:latin typeface="Verdana" pitchFamily="34" charset="0"/>
              </a:rPr>
              <a:t>  </a:t>
            </a:r>
            <a:r>
              <a:rPr lang="ru-RU" altLang="ru-RU" b="1">
                <a:solidFill>
                  <a:srgbClr val="073E87"/>
                </a:solidFill>
                <a:latin typeface="Verdana" pitchFamily="34" charset="0"/>
              </a:rPr>
              <a:t>Текст – </a:t>
            </a:r>
            <a:r>
              <a:rPr lang="ru-RU" altLang="ru-RU" b="1">
                <a:solidFill>
                  <a:srgbClr val="D54E28"/>
                </a:solidFill>
                <a:latin typeface="Verdana" pitchFamily="34" charset="0"/>
              </a:rPr>
              <a:t>111,4%</a:t>
            </a:r>
            <a:endParaRPr lang="ru-RU" altLang="ru-RU">
              <a:solidFill>
                <a:prstClr val="black"/>
              </a:solidFill>
              <a:latin typeface="Verdana" pitchFamily="34" charset="0"/>
            </a:endParaRPr>
          </a:p>
          <a:p>
            <a:pPr>
              <a:buClr>
                <a:srgbClr val="231F20"/>
              </a:buClr>
              <a:buFontTx/>
              <a:buAutoNum type="arabicPeriod"/>
            </a:pPr>
            <a:r>
              <a:rPr lang="en-US" altLang="ru-RU" b="1">
                <a:solidFill>
                  <a:srgbClr val="073E87"/>
                </a:solidFill>
                <a:latin typeface="Verdana" pitchFamily="34" charset="0"/>
              </a:rPr>
              <a:t>  </a:t>
            </a:r>
            <a:r>
              <a:rPr lang="ru-RU" altLang="ru-RU" b="1">
                <a:solidFill>
                  <a:srgbClr val="073E87"/>
                </a:solidFill>
                <a:latin typeface="Verdana" pitchFamily="34" charset="0"/>
              </a:rPr>
              <a:t>Текст – </a:t>
            </a:r>
            <a:r>
              <a:rPr lang="ru-RU" altLang="ru-RU" b="1">
                <a:solidFill>
                  <a:srgbClr val="D54E28"/>
                </a:solidFill>
                <a:latin typeface="Verdana" pitchFamily="34" charset="0"/>
              </a:rPr>
              <a:t>107,7%</a:t>
            </a:r>
            <a:endParaRPr lang="ru-RU" altLang="ru-RU">
              <a:solidFill>
                <a:prstClr val="black"/>
              </a:solidFill>
              <a:latin typeface="Verdana" pitchFamily="34" charset="0"/>
            </a:endParaRPr>
          </a:p>
          <a:p>
            <a:pPr>
              <a:buClr>
                <a:srgbClr val="231F20"/>
              </a:buClr>
              <a:buFontTx/>
              <a:buAutoNum type="arabicPeriod"/>
            </a:pPr>
            <a:r>
              <a:rPr lang="en-US" altLang="ru-RU" b="1">
                <a:solidFill>
                  <a:srgbClr val="073E87"/>
                </a:solidFill>
                <a:latin typeface="Verdana" pitchFamily="34" charset="0"/>
              </a:rPr>
              <a:t>  </a:t>
            </a:r>
            <a:r>
              <a:rPr lang="ru-RU" altLang="ru-RU" b="1">
                <a:solidFill>
                  <a:srgbClr val="073E87"/>
                </a:solidFill>
                <a:latin typeface="Verdana" pitchFamily="34" charset="0"/>
              </a:rPr>
              <a:t>Текст – </a:t>
            </a:r>
            <a:r>
              <a:rPr lang="ru-RU" altLang="ru-RU" b="1">
                <a:solidFill>
                  <a:srgbClr val="D54E28"/>
                </a:solidFill>
                <a:latin typeface="Verdana" pitchFamily="34" charset="0"/>
              </a:rPr>
              <a:t>107,3%</a:t>
            </a:r>
            <a:endParaRPr lang="ru-RU" altLang="ru-RU">
              <a:solidFill>
                <a:prstClr val="black"/>
              </a:solidFill>
              <a:latin typeface="Verdana" pitchFamily="34" charset="0"/>
            </a:endParaRPr>
          </a:p>
          <a:p>
            <a:pPr>
              <a:buClr>
                <a:srgbClr val="231F20"/>
              </a:buClr>
              <a:buFontTx/>
              <a:buAutoNum type="arabicPeriod"/>
            </a:pPr>
            <a:r>
              <a:rPr lang="en-US" altLang="ru-RU" b="1">
                <a:solidFill>
                  <a:srgbClr val="073E87"/>
                </a:solidFill>
                <a:latin typeface="Verdana" pitchFamily="34" charset="0"/>
              </a:rPr>
              <a:t>  </a:t>
            </a:r>
            <a:r>
              <a:rPr lang="ru-RU" altLang="ru-RU" b="1">
                <a:solidFill>
                  <a:srgbClr val="073E87"/>
                </a:solidFill>
                <a:latin typeface="Verdana" pitchFamily="34" charset="0"/>
              </a:rPr>
              <a:t>Текст – </a:t>
            </a:r>
            <a:r>
              <a:rPr lang="ru-RU" altLang="ru-RU" b="1">
                <a:solidFill>
                  <a:srgbClr val="D54E28"/>
                </a:solidFill>
                <a:latin typeface="Verdana" pitchFamily="34" charset="0"/>
              </a:rPr>
              <a:t>106,7%</a:t>
            </a:r>
            <a:endParaRPr lang="ru-RU" altLang="ru-RU">
              <a:solidFill>
                <a:prstClr val="black"/>
              </a:solidFill>
              <a:latin typeface="Verdana" pitchFamily="34" charset="0"/>
            </a:endParaRPr>
          </a:p>
          <a:p>
            <a:pPr>
              <a:buClr>
                <a:srgbClr val="231F20"/>
              </a:buClr>
              <a:buFontTx/>
              <a:buAutoNum type="arabicPeriod"/>
            </a:pPr>
            <a:r>
              <a:rPr lang="en-US" altLang="ru-RU" b="1">
                <a:solidFill>
                  <a:srgbClr val="073E87"/>
                </a:solidFill>
                <a:latin typeface="Verdana" pitchFamily="34" charset="0"/>
              </a:rPr>
              <a:t>  </a:t>
            </a:r>
            <a:r>
              <a:rPr lang="ru-RU" altLang="ru-RU" b="1">
                <a:solidFill>
                  <a:srgbClr val="073E87"/>
                </a:solidFill>
                <a:latin typeface="Verdana" pitchFamily="34" charset="0"/>
              </a:rPr>
              <a:t>Текст – </a:t>
            </a:r>
            <a:r>
              <a:rPr lang="ru-RU" altLang="ru-RU" b="1">
                <a:solidFill>
                  <a:srgbClr val="D54E28"/>
                </a:solidFill>
                <a:latin typeface="Verdana" pitchFamily="34" charset="0"/>
              </a:rPr>
              <a:t>105,9%</a:t>
            </a:r>
            <a:endParaRPr lang="ru-RU" altLang="ru-RU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98500" y="616914"/>
            <a:ext cx="9677400" cy="659765"/>
          </a:xfrm>
        </p:spPr>
        <p:txBody>
          <a:bodyPr/>
          <a:lstStyle>
            <a:lvl1pPr>
              <a:defRPr sz="2400" b="1" i="0">
                <a:solidFill>
                  <a:srgbClr val="D54E28"/>
                </a:solidFill>
                <a:latin typeface="Verdana"/>
                <a:cs typeface="Verdana"/>
              </a:defRPr>
            </a:lvl1pPr>
          </a:lstStyle>
          <a:p>
            <a:r>
              <a:rPr lang="ru-RU"/>
              <a:t>Образец заголовка</a:t>
            </a:r>
            <a:endParaRPr dirty="0"/>
          </a:p>
        </p:txBody>
      </p:sp>
      <p:sp>
        <p:nvSpPr>
          <p:cNvPr id="8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0A387A"/>
                </a:solidFill>
              </a:defRPr>
            </a:lvl1pPr>
          </a:lstStyle>
          <a:p>
            <a:r>
              <a:rPr lang="ru-RU" altLang="ru-RU"/>
              <a:t>Министерство культуры российской Федерации  </a:t>
            </a:r>
            <a:r>
              <a:rPr lang="ru-RU" altLang="ru-RU" sz="1100"/>
              <a:t>|</a:t>
            </a:r>
          </a:p>
        </p:txBody>
      </p:sp>
      <p:sp>
        <p:nvSpPr>
          <p:cNvPr id="9" name="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fld id="{E2ECB47A-F729-4318-A126-35A90F081EE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63279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/>
          <p:nvPr userDrawn="1"/>
        </p:nvSpPr>
        <p:spPr>
          <a:xfrm>
            <a:off x="6861175" y="260350"/>
            <a:ext cx="3489325" cy="1238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spc="125" dirty="0">
                <a:solidFill>
                  <a:srgbClr val="073E87"/>
                </a:solidFill>
                <a:latin typeface="Arial"/>
                <a:cs typeface="Arial"/>
              </a:rPr>
              <a:t>НАЗВАНИЕ ПРЕЗЕНТАЦИИ</a:t>
            </a:r>
            <a:endParaRPr sz="800" dirty="0">
              <a:solidFill>
                <a:srgbClr val="073E87"/>
              </a:solidFill>
              <a:latin typeface="Arial"/>
              <a:cs typeface="Arial"/>
            </a:endParaRPr>
          </a:p>
        </p:txBody>
      </p:sp>
      <p:sp>
        <p:nvSpPr>
          <p:cNvPr id="7" name="bk object 16"/>
          <p:cNvSpPr/>
          <p:nvPr userDrawn="1"/>
        </p:nvSpPr>
        <p:spPr>
          <a:xfrm>
            <a:off x="720725" y="7094538"/>
            <a:ext cx="9610725" cy="0"/>
          </a:xfrm>
          <a:custGeom>
            <a:avLst/>
            <a:gdLst/>
            <a:ahLst/>
            <a:cxnLst/>
            <a:rect l="l" t="t" r="r" b="b"/>
            <a:pathLst>
              <a:path w="9611995">
                <a:moveTo>
                  <a:pt x="0" y="0"/>
                </a:moveTo>
                <a:lnTo>
                  <a:pt x="9611995" y="0"/>
                </a:lnTo>
              </a:path>
            </a:pathLst>
          </a:custGeom>
          <a:ln w="6350">
            <a:solidFill>
              <a:srgbClr val="2A3795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bk object 17"/>
          <p:cNvSpPr/>
          <p:nvPr userDrawn="1"/>
        </p:nvSpPr>
        <p:spPr>
          <a:xfrm>
            <a:off x="720725" y="434975"/>
            <a:ext cx="9610725" cy="0"/>
          </a:xfrm>
          <a:custGeom>
            <a:avLst/>
            <a:gdLst/>
            <a:ahLst/>
            <a:cxnLst/>
            <a:rect l="l" t="t" r="r" b="b"/>
            <a:pathLst>
              <a:path w="9611995">
                <a:moveTo>
                  <a:pt x="0" y="0"/>
                </a:moveTo>
                <a:lnTo>
                  <a:pt x="9611995" y="0"/>
                </a:lnTo>
              </a:path>
            </a:pathLst>
          </a:custGeom>
          <a:ln w="6350">
            <a:solidFill>
              <a:srgbClr val="2A3795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Arial"/>
            </a:endParaRPr>
          </a:p>
        </p:txBody>
      </p:sp>
      <p:sp>
        <p:nvSpPr>
          <p:cNvPr id="10" name="bk object 18"/>
          <p:cNvSpPr/>
          <p:nvPr userDrawn="1"/>
        </p:nvSpPr>
        <p:spPr>
          <a:xfrm>
            <a:off x="720725" y="1484313"/>
            <a:ext cx="9610725" cy="0"/>
          </a:xfrm>
          <a:custGeom>
            <a:avLst/>
            <a:gdLst/>
            <a:ahLst/>
            <a:cxnLst/>
            <a:rect l="l" t="t" r="r" b="b"/>
            <a:pathLst>
              <a:path w="9611995">
                <a:moveTo>
                  <a:pt x="0" y="0"/>
                </a:moveTo>
                <a:lnTo>
                  <a:pt x="9611995" y="0"/>
                </a:lnTo>
              </a:path>
            </a:pathLst>
          </a:custGeom>
          <a:ln w="88900">
            <a:solidFill>
              <a:srgbClr val="C6C9CA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Arial"/>
            </a:endParaRPr>
          </a:p>
        </p:txBody>
      </p:sp>
      <p:sp>
        <p:nvSpPr>
          <p:cNvPr id="11" name="object 9"/>
          <p:cNvSpPr txBox="1"/>
          <p:nvPr userDrawn="1"/>
        </p:nvSpPr>
        <p:spPr>
          <a:xfrm>
            <a:off x="708025" y="1700213"/>
            <a:ext cx="6391275" cy="25876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ru-RU" altLang="ru-RU" b="1">
                <a:solidFill>
                  <a:srgbClr val="073E87"/>
                </a:solidFill>
                <a:latin typeface="Verdana" pitchFamily="34" charset="0"/>
              </a:rPr>
              <a:t>ЗАГОЛОВОК №2 – большая колонка</a:t>
            </a:r>
            <a:endParaRPr lang="ru-RU" altLang="ru-RU">
              <a:solidFill>
                <a:srgbClr val="073E87"/>
              </a:solidFill>
              <a:latin typeface="Verdana" pitchFamily="34" charset="0"/>
            </a:endParaRPr>
          </a:p>
        </p:txBody>
      </p:sp>
      <p:sp>
        <p:nvSpPr>
          <p:cNvPr id="12" name="object 10"/>
          <p:cNvSpPr txBox="1"/>
          <p:nvPr userDrawn="1"/>
        </p:nvSpPr>
        <p:spPr>
          <a:xfrm>
            <a:off x="7259638" y="1700213"/>
            <a:ext cx="3116262" cy="77152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ru-RU" altLang="ru-RU" b="1">
                <a:solidFill>
                  <a:srgbClr val="073E87"/>
                </a:solidFill>
                <a:latin typeface="Verdana" pitchFamily="34" charset="0"/>
              </a:rPr>
              <a:t>ЗАГОЛОВОК в малой колонке</a:t>
            </a:r>
          </a:p>
          <a:p>
            <a:pPr>
              <a:lnSpc>
                <a:spcPts val="2000"/>
              </a:lnSpc>
            </a:pPr>
            <a:r>
              <a:rPr lang="ru-RU" altLang="ru-RU" b="1">
                <a:solidFill>
                  <a:srgbClr val="073E87"/>
                </a:solidFill>
                <a:latin typeface="Verdana" pitchFamily="34" charset="0"/>
              </a:rPr>
              <a:t>Диаграмма и фото</a:t>
            </a:r>
            <a:endParaRPr lang="ru-RU" altLang="ru-RU">
              <a:solidFill>
                <a:srgbClr val="073E87"/>
              </a:solidFill>
              <a:latin typeface="Verdana" pitchFamily="34" charset="0"/>
            </a:endParaRPr>
          </a:p>
        </p:txBody>
      </p:sp>
      <p:sp>
        <p:nvSpPr>
          <p:cNvPr id="13" name="object 22"/>
          <p:cNvSpPr/>
          <p:nvPr userDrawn="1"/>
        </p:nvSpPr>
        <p:spPr>
          <a:xfrm>
            <a:off x="720725" y="2309813"/>
            <a:ext cx="6302375" cy="46037"/>
          </a:xfrm>
          <a:custGeom>
            <a:avLst/>
            <a:gdLst/>
            <a:ahLst/>
            <a:cxnLst/>
            <a:rect l="l" t="t" r="r" b="b"/>
            <a:pathLst>
              <a:path w="6336030">
                <a:moveTo>
                  <a:pt x="0" y="0"/>
                </a:moveTo>
                <a:lnTo>
                  <a:pt x="6336004" y="0"/>
                </a:lnTo>
              </a:path>
            </a:pathLst>
          </a:custGeom>
          <a:ln w="12700">
            <a:solidFill>
              <a:srgbClr val="C6C9CA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Arial"/>
            </a:endParaRPr>
          </a:p>
        </p:txBody>
      </p:sp>
      <p:sp>
        <p:nvSpPr>
          <p:cNvPr id="14" name="object 13"/>
          <p:cNvSpPr/>
          <p:nvPr userDrawn="1"/>
        </p:nvSpPr>
        <p:spPr>
          <a:xfrm>
            <a:off x="7153275" y="1728788"/>
            <a:ext cx="46038" cy="5176837"/>
          </a:xfrm>
          <a:custGeom>
            <a:avLst/>
            <a:gdLst/>
            <a:ahLst/>
            <a:cxnLst/>
            <a:rect l="l" t="t" r="r" b="b"/>
            <a:pathLst>
              <a:path h="5130165">
                <a:moveTo>
                  <a:pt x="0" y="0"/>
                </a:moveTo>
                <a:lnTo>
                  <a:pt x="0" y="5129999"/>
                </a:lnTo>
              </a:path>
            </a:pathLst>
          </a:custGeom>
          <a:ln w="38100">
            <a:solidFill>
              <a:srgbClr val="C6C9CA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Holder 2"/>
          <p:cNvSpPr>
            <a:spLocks noGrp="1"/>
          </p:cNvSpPr>
          <p:nvPr>
            <p:ph type="title"/>
          </p:nvPr>
        </p:nvSpPr>
        <p:spPr>
          <a:xfrm>
            <a:off x="698500" y="616914"/>
            <a:ext cx="9677400" cy="738664"/>
          </a:xfrm>
        </p:spPr>
        <p:txBody>
          <a:bodyPr/>
          <a:lstStyle>
            <a:lvl1pPr>
              <a:defRPr sz="2400" b="1" i="0" cap="all">
                <a:solidFill>
                  <a:srgbClr val="D54E28"/>
                </a:solidFill>
                <a:latin typeface="Verdana"/>
                <a:cs typeface="Verdana"/>
              </a:defRPr>
            </a:lvl1pPr>
          </a:lstStyle>
          <a:p>
            <a:r>
              <a:rPr lang="en-US" dirty="0" err="1"/>
              <a:t>Образец заголовка</a:t>
            </a:r>
            <a:endParaRPr dirty="0"/>
          </a:p>
        </p:txBody>
      </p:sp>
      <p:sp>
        <p:nvSpPr>
          <p:cNvPr id="18" name="Диаграмма 17"/>
          <p:cNvSpPr>
            <a:spLocks noGrp="1"/>
          </p:cNvSpPr>
          <p:nvPr>
            <p:ph type="chart" sz="quarter" idx="10"/>
          </p:nvPr>
        </p:nvSpPr>
        <p:spPr>
          <a:xfrm>
            <a:off x="7327900" y="2714625"/>
            <a:ext cx="2971800" cy="1905000"/>
          </a:xfrm>
        </p:spPr>
        <p:txBody>
          <a:bodyPr/>
          <a:lstStyle/>
          <a:p>
            <a:pPr lvl="0"/>
            <a:r>
              <a:rPr lang="ru-RU" noProof="0"/>
              <a:t>Вставка диаграммы</a:t>
            </a:r>
            <a:endParaRPr lang="ru-RU" noProof="0" dirty="0"/>
          </a:p>
        </p:txBody>
      </p:sp>
      <p:sp>
        <p:nvSpPr>
          <p:cNvPr id="20" name="Рисунок 19"/>
          <p:cNvSpPr>
            <a:spLocks noGrp="1"/>
          </p:cNvSpPr>
          <p:nvPr>
            <p:ph type="pic" sz="quarter" idx="11"/>
          </p:nvPr>
        </p:nvSpPr>
        <p:spPr>
          <a:xfrm>
            <a:off x="7327900" y="4848225"/>
            <a:ext cx="2971800" cy="2057400"/>
          </a:xfrm>
        </p:spPr>
        <p:txBody>
          <a:bodyPr/>
          <a:lstStyle/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12"/>
          </p:nvPr>
        </p:nvSpPr>
        <p:spPr>
          <a:xfrm>
            <a:off x="698500" y="2486025"/>
            <a:ext cx="6324600" cy="1046440"/>
          </a:xfrm>
        </p:spPr>
        <p:txBody>
          <a:bodyPr/>
          <a:lstStyle>
            <a:lvl1pPr>
              <a:defRPr b="1"/>
            </a:lvl1pPr>
            <a:lvl3pPr>
              <a:defRPr sz="1600" b="1"/>
            </a:lvl3pPr>
            <a:lvl4pPr>
              <a:defRPr sz="1600"/>
            </a:lvl4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</p:txBody>
      </p:sp>
      <p:sp>
        <p:nvSpPr>
          <p:cNvPr id="15" name="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A387A"/>
                </a:solidFill>
              </a:defRPr>
            </a:lvl1pPr>
          </a:lstStyle>
          <a:p>
            <a:r>
              <a:rPr lang="ru-RU" altLang="ru-RU"/>
              <a:t>Министерство культуры российской Федерации  </a:t>
            </a:r>
            <a:r>
              <a:rPr lang="ru-RU" altLang="ru-RU" sz="1100"/>
              <a:t>|</a:t>
            </a:r>
          </a:p>
        </p:txBody>
      </p:sp>
      <p:sp>
        <p:nvSpPr>
          <p:cNvPr id="16" name="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l">
              <a:defRPr/>
            </a:lvl1pPr>
          </a:lstStyle>
          <a:p>
            <a:fld id="{D927AF41-2941-4E40-85A3-228ECBFCA73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41278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 txBox="1"/>
          <p:nvPr userDrawn="1"/>
        </p:nvSpPr>
        <p:spPr>
          <a:xfrm>
            <a:off x="6861175" y="260350"/>
            <a:ext cx="3489325" cy="1238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spc="125" dirty="0">
                <a:solidFill>
                  <a:srgbClr val="073E87"/>
                </a:solidFill>
                <a:latin typeface="Arial"/>
                <a:cs typeface="Arial"/>
              </a:rPr>
              <a:t>НАЗВАНИЕ ПРЕЗЕНТАЦИИ</a:t>
            </a:r>
            <a:endParaRPr sz="800" dirty="0">
              <a:solidFill>
                <a:srgbClr val="073E87"/>
              </a:solidFill>
              <a:latin typeface="Arial"/>
              <a:cs typeface="Arial"/>
            </a:endParaRPr>
          </a:p>
        </p:txBody>
      </p:sp>
      <p:sp>
        <p:nvSpPr>
          <p:cNvPr id="6" name="bk object 16"/>
          <p:cNvSpPr/>
          <p:nvPr userDrawn="1"/>
        </p:nvSpPr>
        <p:spPr>
          <a:xfrm>
            <a:off x="720725" y="7094538"/>
            <a:ext cx="9610725" cy="0"/>
          </a:xfrm>
          <a:custGeom>
            <a:avLst/>
            <a:gdLst/>
            <a:ahLst/>
            <a:cxnLst/>
            <a:rect l="l" t="t" r="r" b="b"/>
            <a:pathLst>
              <a:path w="9611995">
                <a:moveTo>
                  <a:pt x="0" y="0"/>
                </a:moveTo>
                <a:lnTo>
                  <a:pt x="9611995" y="0"/>
                </a:lnTo>
              </a:path>
            </a:pathLst>
          </a:custGeom>
          <a:ln w="6350">
            <a:solidFill>
              <a:srgbClr val="2A3795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bk object 17"/>
          <p:cNvSpPr/>
          <p:nvPr userDrawn="1"/>
        </p:nvSpPr>
        <p:spPr>
          <a:xfrm>
            <a:off x="720725" y="434975"/>
            <a:ext cx="9610725" cy="0"/>
          </a:xfrm>
          <a:custGeom>
            <a:avLst/>
            <a:gdLst/>
            <a:ahLst/>
            <a:cxnLst/>
            <a:rect l="l" t="t" r="r" b="b"/>
            <a:pathLst>
              <a:path w="9611995">
                <a:moveTo>
                  <a:pt x="0" y="0"/>
                </a:moveTo>
                <a:lnTo>
                  <a:pt x="9611995" y="0"/>
                </a:lnTo>
              </a:path>
            </a:pathLst>
          </a:custGeom>
          <a:ln w="6350">
            <a:solidFill>
              <a:srgbClr val="2A3795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bk object 18"/>
          <p:cNvSpPr/>
          <p:nvPr userDrawn="1"/>
        </p:nvSpPr>
        <p:spPr>
          <a:xfrm>
            <a:off x="720725" y="1484313"/>
            <a:ext cx="9610725" cy="0"/>
          </a:xfrm>
          <a:custGeom>
            <a:avLst/>
            <a:gdLst/>
            <a:ahLst/>
            <a:cxnLst/>
            <a:rect l="l" t="t" r="r" b="b"/>
            <a:pathLst>
              <a:path w="9611995">
                <a:moveTo>
                  <a:pt x="0" y="0"/>
                </a:moveTo>
                <a:lnTo>
                  <a:pt x="9611995" y="0"/>
                </a:lnTo>
              </a:path>
            </a:pathLst>
          </a:custGeom>
          <a:ln w="88900">
            <a:solidFill>
              <a:srgbClr val="C6C9CA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Arial"/>
            </a:endParaRPr>
          </a:p>
        </p:txBody>
      </p:sp>
      <p:sp>
        <p:nvSpPr>
          <p:cNvPr id="10" name="object 7"/>
          <p:cNvSpPr txBox="1"/>
          <p:nvPr userDrawn="1"/>
        </p:nvSpPr>
        <p:spPr>
          <a:xfrm>
            <a:off x="708025" y="1543050"/>
            <a:ext cx="4714875" cy="10985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ts val="4275"/>
              </a:lnSpc>
            </a:pPr>
            <a:r>
              <a:rPr lang="ru-RU" altLang="ru-RU" sz="3800" b="1">
                <a:solidFill>
                  <a:srgbClr val="D54E28"/>
                </a:solidFill>
                <a:latin typeface="Verdana" pitchFamily="34" charset="0"/>
              </a:rPr>
              <a:t>2014</a:t>
            </a:r>
            <a:endParaRPr lang="ru-RU" altLang="ru-RU" sz="3800">
              <a:solidFill>
                <a:prstClr val="black"/>
              </a:solidFill>
              <a:latin typeface="Verdana" pitchFamily="34" charset="0"/>
            </a:endParaRPr>
          </a:p>
          <a:p>
            <a:pPr>
              <a:lnSpc>
                <a:spcPts val="2025"/>
              </a:lnSpc>
            </a:pPr>
            <a:r>
              <a:rPr lang="ru-RU" altLang="ru-RU" sz="2000" b="1">
                <a:solidFill>
                  <a:srgbClr val="073E87"/>
                </a:solidFill>
                <a:latin typeface="Verdana" pitchFamily="34" charset="0"/>
              </a:rPr>
              <a:t>на более 400 объектах</a:t>
            </a:r>
            <a:endParaRPr lang="ru-RU" altLang="ru-RU" sz="2000">
              <a:solidFill>
                <a:srgbClr val="073E87"/>
              </a:solidFill>
              <a:latin typeface="Verdana" pitchFamily="34" charset="0"/>
            </a:endParaRPr>
          </a:p>
          <a:p>
            <a:pPr>
              <a:lnSpc>
                <a:spcPts val="2300"/>
              </a:lnSpc>
            </a:pPr>
            <a:r>
              <a:rPr lang="ru-RU" altLang="ru-RU" sz="2000" b="1">
                <a:solidFill>
                  <a:srgbClr val="073E87"/>
                </a:solidFill>
                <a:latin typeface="Verdana" pitchFamily="34" charset="0"/>
              </a:rPr>
              <a:t>в 49 субъектах рф</a:t>
            </a:r>
            <a:endParaRPr lang="ru-RU" altLang="ru-RU" sz="2000">
              <a:solidFill>
                <a:srgbClr val="073E87"/>
              </a:solidFill>
              <a:latin typeface="Verdana" pitchFamily="34" charset="0"/>
            </a:endParaRPr>
          </a:p>
        </p:txBody>
      </p:sp>
      <p:sp>
        <p:nvSpPr>
          <p:cNvPr id="11" name="object 8"/>
          <p:cNvSpPr txBox="1"/>
          <p:nvPr userDrawn="1"/>
        </p:nvSpPr>
        <p:spPr>
          <a:xfrm>
            <a:off x="5638800" y="1543050"/>
            <a:ext cx="4660900" cy="10985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ts val="4275"/>
              </a:lnSpc>
            </a:pPr>
            <a:r>
              <a:rPr lang="ru-RU" altLang="ru-RU" sz="3800" b="1">
                <a:solidFill>
                  <a:srgbClr val="D54E28"/>
                </a:solidFill>
                <a:latin typeface="Verdana" pitchFamily="34" charset="0"/>
              </a:rPr>
              <a:t>2015</a:t>
            </a:r>
            <a:endParaRPr lang="ru-RU" altLang="ru-RU" sz="3800">
              <a:solidFill>
                <a:prstClr val="black"/>
              </a:solidFill>
              <a:latin typeface="Verdana" pitchFamily="34" charset="0"/>
            </a:endParaRPr>
          </a:p>
          <a:p>
            <a:pPr>
              <a:lnSpc>
                <a:spcPts val="2025"/>
              </a:lnSpc>
            </a:pPr>
            <a:r>
              <a:rPr lang="ru-RU" altLang="ru-RU" sz="2000" b="1">
                <a:solidFill>
                  <a:srgbClr val="073E87"/>
                </a:solidFill>
                <a:latin typeface="Verdana" pitchFamily="34" charset="0"/>
              </a:rPr>
              <a:t>на около 500 объектах</a:t>
            </a:r>
            <a:endParaRPr lang="ru-RU" altLang="ru-RU" sz="2000">
              <a:solidFill>
                <a:srgbClr val="073E87"/>
              </a:solidFill>
              <a:latin typeface="Verdana" pitchFamily="34" charset="0"/>
            </a:endParaRPr>
          </a:p>
          <a:p>
            <a:pPr>
              <a:lnSpc>
                <a:spcPts val="2300"/>
              </a:lnSpc>
            </a:pPr>
            <a:r>
              <a:rPr lang="ru-RU" altLang="ru-RU" sz="2000" b="1">
                <a:solidFill>
                  <a:srgbClr val="073E87"/>
                </a:solidFill>
                <a:latin typeface="Verdana" pitchFamily="34" charset="0"/>
              </a:rPr>
              <a:t>в 65 субъектах рф</a:t>
            </a:r>
            <a:endParaRPr lang="ru-RU" altLang="ru-RU" sz="2000">
              <a:solidFill>
                <a:srgbClr val="073E87"/>
              </a:solidFill>
              <a:latin typeface="Verdana" pitchFamily="34" charset="0"/>
            </a:endParaRPr>
          </a:p>
        </p:txBody>
      </p:sp>
      <p:sp>
        <p:nvSpPr>
          <p:cNvPr id="12" name="object 9"/>
          <p:cNvSpPr/>
          <p:nvPr userDrawn="1"/>
        </p:nvSpPr>
        <p:spPr>
          <a:xfrm flipH="1">
            <a:off x="5483225" y="1584325"/>
            <a:ext cx="46038" cy="5321300"/>
          </a:xfrm>
          <a:custGeom>
            <a:avLst/>
            <a:gdLst/>
            <a:ahLst/>
            <a:cxnLst/>
            <a:rect l="l" t="t" r="r" b="b"/>
            <a:pathLst>
              <a:path h="5274309">
                <a:moveTo>
                  <a:pt x="0" y="5274005"/>
                </a:moveTo>
                <a:lnTo>
                  <a:pt x="0" y="0"/>
                </a:lnTo>
              </a:path>
            </a:pathLst>
          </a:custGeom>
          <a:ln w="38100" cmpd="sng">
            <a:solidFill>
              <a:srgbClr val="C6C9CA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Holder 2"/>
          <p:cNvSpPr>
            <a:spLocks noGrp="1"/>
          </p:cNvSpPr>
          <p:nvPr>
            <p:ph type="title"/>
          </p:nvPr>
        </p:nvSpPr>
        <p:spPr>
          <a:xfrm>
            <a:off x="698500" y="616914"/>
            <a:ext cx="9677400" cy="659765"/>
          </a:xfrm>
        </p:spPr>
        <p:txBody>
          <a:bodyPr/>
          <a:lstStyle>
            <a:lvl1pPr>
              <a:defRPr sz="2400" b="1" i="0">
                <a:solidFill>
                  <a:srgbClr val="D54E28"/>
                </a:solidFill>
                <a:latin typeface="Verdana"/>
                <a:cs typeface="Verdana"/>
              </a:defRPr>
            </a:lvl1pPr>
          </a:lstStyle>
          <a:p>
            <a:r>
              <a:rPr lang="ru-RU"/>
              <a:t>Образец заголовка</a:t>
            </a:r>
            <a:endParaRPr dirty="0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0"/>
          </p:nvPr>
        </p:nvSpPr>
        <p:spPr>
          <a:xfrm>
            <a:off x="698500" y="2790825"/>
            <a:ext cx="4724400" cy="4114800"/>
          </a:xfrm>
        </p:spPr>
        <p:txBody>
          <a:bodyPr/>
          <a:lstStyle/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16" name="Рисунок 14"/>
          <p:cNvSpPr>
            <a:spLocks noGrp="1"/>
          </p:cNvSpPr>
          <p:nvPr>
            <p:ph type="pic" sz="quarter" idx="11"/>
          </p:nvPr>
        </p:nvSpPr>
        <p:spPr>
          <a:xfrm>
            <a:off x="5651500" y="2790825"/>
            <a:ext cx="4724400" cy="4114800"/>
          </a:xfrm>
        </p:spPr>
        <p:txBody>
          <a:bodyPr/>
          <a:lstStyle/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3" name="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A387A"/>
                </a:solidFill>
              </a:defRPr>
            </a:lvl1pPr>
          </a:lstStyle>
          <a:p>
            <a:r>
              <a:rPr lang="ru-RU" altLang="ru-RU"/>
              <a:t>Министерство культуры российской Федерации  </a:t>
            </a:r>
            <a:r>
              <a:rPr lang="ru-RU" altLang="ru-RU" sz="1100"/>
              <a:t>|</a:t>
            </a:r>
          </a:p>
        </p:txBody>
      </p:sp>
      <p:sp>
        <p:nvSpPr>
          <p:cNvPr id="14" name="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algn="l">
              <a:defRPr/>
            </a:lvl1pPr>
          </a:lstStyle>
          <a:p>
            <a:fld id="{A61A4E1C-AD25-41A2-A9D3-AB947B81BE4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656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k object 17"/>
          <p:cNvSpPr/>
          <p:nvPr userDrawn="1"/>
        </p:nvSpPr>
        <p:spPr>
          <a:xfrm>
            <a:off x="720725" y="434975"/>
            <a:ext cx="9610725" cy="0"/>
          </a:xfrm>
          <a:custGeom>
            <a:avLst/>
            <a:gdLst/>
            <a:ahLst/>
            <a:cxnLst/>
            <a:rect l="l" t="t" r="r" b="b"/>
            <a:pathLst>
              <a:path w="9611995">
                <a:moveTo>
                  <a:pt x="0" y="0"/>
                </a:moveTo>
                <a:lnTo>
                  <a:pt x="9611995" y="0"/>
                </a:lnTo>
              </a:path>
            </a:pathLst>
          </a:custGeom>
          <a:ln w="6350">
            <a:solidFill>
              <a:srgbClr val="2A3795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4" name="bk object 18"/>
          <p:cNvSpPr/>
          <p:nvPr userDrawn="1"/>
        </p:nvSpPr>
        <p:spPr>
          <a:xfrm>
            <a:off x="720725" y="1484313"/>
            <a:ext cx="9610725" cy="0"/>
          </a:xfrm>
          <a:custGeom>
            <a:avLst/>
            <a:gdLst/>
            <a:ahLst/>
            <a:cxnLst/>
            <a:rect l="l" t="t" r="r" b="b"/>
            <a:pathLst>
              <a:path w="9611995">
                <a:moveTo>
                  <a:pt x="0" y="0"/>
                </a:moveTo>
                <a:lnTo>
                  <a:pt x="9611995" y="0"/>
                </a:lnTo>
              </a:path>
            </a:pathLst>
          </a:custGeom>
          <a:ln w="88900">
            <a:solidFill>
              <a:srgbClr val="C6C9CA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5" name="bk object 16"/>
          <p:cNvSpPr/>
          <p:nvPr userDrawn="1"/>
        </p:nvSpPr>
        <p:spPr>
          <a:xfrm>
            <a:off x="720725" y="7094538"/>
            <a:ext cx="9610725" cy="0"/>
          </a:xfrm>
          <a:custGeom>
            <a:avLst/>
            <a:gdLst/>
            <a:ahLst/>
            <a:cxnLst/>
            <a:rect l="l" t="t" r="r" b="b"/>
            <a:pathLst>
              <a:path w="9611995">
                <a:moveTo>
                  <a:pt x="0" y="0"/>
                </a:moveTo>
                <a:lnTo>
                  <a:pt x="9611995" y="0"/>
                </a:lnTo>
              </a:path>
            </a:pathLst>
          </a:custGeom>
          <a:ln w="6350">
            <a:solidFill>
              <a:srgbClr val="2A3795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6" name="object 2"/>
          <p:cNvSpPr txBox="1"/>
          <p:nvPr userDrawn="1"/>
        </p:nvSpPr>
        <p:spPr>
          <a:xfrm>
            <a:off x="6861175" y="260350"/>
            <a:ext cx="3489325" cy="1238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spc="125" dirty="0">
                <a:solidFill>
                  <a:schemeClr val="tx2"/>
                </a:solidFill>
                <a:latin typeface="Arial"/>
                <a:cs typeface="Arial"/>
              </a:rPr>
              <a:t>НАЗВАНИЕ ПРЕЗЕНТАЦИИ</a:t>
            </a:r>
            <a:endParaRPr sz="8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98500" y="1800225"/>
            <a:ext cx="9677400" cy="45243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2400" b="1">
                <a:solidFill>
                  <a:schemeClr val="accent2"/>
                </a:solidFill>
                <a:latin typeface="Verdana" pitchFamily="34" charset="0"/>
              </a:rPr>
              <a:t>Заголовок 2</a:t>
            </a:r>
            <a:endParaRPr lang="ru-RU" altLang="ru-RU" sz="2400">
              <a:solidFill>
                <a:schemeClr val="accent2"/>
              </a:solidFill>
              <a:latin typeface="Verdana" pitchFamily="34" charset="0"/>
            </a:endParaRPr>
          </a:p>
          <a:p>
            <a:r>
              <a:rPr lang="ru-RU" altLang="ru-RU" sz="1400" b="1">
                <a:solidFill>
                  <a:schemeClr val="accent1"/>
                </a:solidFill>
                <a:latin typeface="Wingdings" pitchFamily="2" charset="2"/>
                <a:sym typeface="Wingdings" pitchFamily="2" charset="2"/>
              </a:rPr>
              <a:t> </a:t>
            </a:r>
            <a:r>
              <a:rPr lang="ru-RU" altLang="ru-RU" b="1">
                <a:solidFill>
                  <a:schemeClr val="tx2"/>
                </a:solidFill>
                <a:latin typeface="Verdana" pitchFamily="34" charset="0"/>
              </a:rPr>
              <a:t>текст – </a:t>
            </a:r>
            <a:r>
              <a:rPr lang="ru-RU" altLang="ru-RU" b="1">
                <a:solidFill>
                  <a:schemeClr val="accent1"/>
                </a:solidFill>
                <a:latin typeface="Verdana" pitchFamily="34" charset="0"/>
              </a:rPr>
              <a:t>40 987 рублей (129,8%)</a:t>
            </a:r>
            <a:endParaRPr lang="ru-RU" altLang="ru-RU">
              <a:solidFill>
                <a:schemeClr val="accent1"/>
              </a:solidFill>
              <a:latin typeface="Verdana" pitchFamily="34" charset="0"/>
            </a:endParaRPr>
          </a:p>
          <a:p>
            <a:r>
              <a:rPr lang="ru-RU" altLang="ru-RU" sz="1400" b="1">
                <a:solidFill>
                  <a:schemeClr val="accent1"/>
                </a:solidFill>
                <a:latin typeface="Wingdings" pitchFamily="2" charset="2"/>
                <a:sym typeface="Wingdings" pitchFamily="2" charset="2"/>
              </a:rPr>
              <a:t> </a:t>
            </a:r>
            <a:r>
              <a:rPr lang="ru-RU" altLang="ru-RU" b="1">
                <a:solidFill>
                  <a:schemeClr val="tx2"/>
                </a:solidFill>
                <a:latin typeface="Verdana" pitchFamily="34" charset="0"/>
              </a:rPr>
              <a:t>текст – </a:t>
            </a:r>
            <a:r>
              <a:rPr lang="ru-RU" altLang="ru-RU" b="1">
                <a:solidFill>
                  <a:srgbClr val="D05120"/>
                </a:solidFill>
                <a:latin typeface="Verdana" pitchFamily="34" charset="0"/>
              </a:rPr>
              <a:t>28 412 рублей (90,0%)</a:t>
            </a:r>
            <a:endParaRPr lang="ru-RU" altLang="ru-RU">
              <a:solidFill>
                <a:srgbClr val="D05120"/>
              </a:solidFill>
              <a:latin typeface="Verdana" pitchFamily="34" charset="0"/>
            </a:endParaRPr>
          </a:p>
          <a:p>
            <a:r>
              <a:rPr lang="ru-RU" altLang="ru-RU" sz="1400" b="1">
                <a:solidFill>
                  <a:schemeClr val="accent1"/>
                </a:solidFill>
                <a:latin typeface="Wingdings" pitchFamily="2" charset="2"/>
                <a:sym typeface="Wingdings" pitchFamily="2" charset="2"/>
              </a:rPr>
              <a:t> </a:t>
            </a:r>
            <a:r>
              <a:rPr lang="ru-RU" altLang="ru-RU" b="1">
                <a:solidFill>
                  <a:schemeClr val="tx2"/>
                </a:solidFill>
                <a:latin typeface="Verdana" pitchFamily="34" charset="0"/>
              </a:rPr>
              <a:t>текст – </a:t>
            </a:r>
            <a:r>
              <a:rPr lang="ru-RU" altLang="ru-RU" b="1">
                <a:solidFill>
                  <a:srgbClr val="D05120"/>
                </a:solidFill>
                <a:latin typeface="Verdana" pitchFamily="34" charset="0"/>
              </a:rPr>
              <a:t>18 033 рубля (57,1%)</a:t>
            </a:r>
          </a:p>
          <a:p>
            <a:endParaRPr lang="ru-RU" altLang="ru-RU">
              <a:solidFill>
                <a:srgbClr val="D05120"/>
              </a:solidFill>
              <a:latin typeface="Verdana" pitchFamily="34" charset="0"/>
            </a:endParaRPr>
          </a:p>
          <a:p>
            <a:r>
              <a:rPr lang="ru-RU" altLang="ru-RU" sz="2400" b="1">
                <a:solidFill>
                  <a:srgbClr val="8064A2"/>
                </a:solidFill>
                <a:latin typeface="Verdana" pitchFamily="34" charset="0"/>
              </a:rPr>
              <a:t>Заголовок 2</a:t>
            </a:r>
            <a:endParaRPr lang="ru-RU" altLang="ru-RU" sz="2400">
              <a:solidFill>
                <a:srgbClr val="8064A2"/>
              </a:solidFill>
              <a:latin typeface="Verdana" pitchFamily="34" charset="0"/>
            </a:endParaRPr>
          </a:p>
          <a:p>
            <a:r>
              <a:rPr lang="ru-RU" altLang="ru-RU" sz="2000" b="1">
                <a:solidFill>
                  <a:schemeClr val="tx2"/>
                </a:solidFill>
                <a:latin typeface="Verdana" pitchFamily="34" charset="0"/>
              </a:rPr>
              <a:t>Текст</a:t>
            </a:r>
          </a:p>
          <a:p>
            <a:r>
              <a:rPr lang="ru-RU" altLang="ru-RU" sz="2000" b="1">
                <a:solidFill>
                  <a:schemeClr val="tx2"/>
                </a:solidFill>
                <a:latin typeface="Verdana" pitchFamily="34" charset="0"/>
              </a:rPr>
              <a:t>Текст</a:t>
            </a:r>
          </a:p>
          <a:p>
            <a:endParaRPr lang="ru-RU" altLang="ru-RU" sz="2000">
              <a:solidFill>
                <a:schemeClr val="tx2"/>
              </a:solidFill>
              <a:latin typeface="Verdana" pitchFamily="34" charset="0"/>
            </a:endParaRPr>
          </a:p>
          <a:p>
            <a:r>
              <a:rPr lang="ru-RU" altLang="ru-RU" sz="2400" b="1">
                <a:solidFill>
                  <a:srgbClr val="B42233"/>
                </a:solidFill>
                <a:latin typeface="Verdana" pitchFamily="34" charset="0"/>
              </a:rPr>
              <a:t>Заголовок 3</a:t>
            </a:r>
            <a:endParaRPr lang="ru-RU" altLang="ru-RU" sz="2400">
              <a:solidFill>
                <a:srgbClr val="B42233"/>
              </a:solidFill>
              <a:latin typeface="Verdana" pitchFamily="34" charset="0"/>
            </a:endParaRPr>
          </a:p>
          <a:p>
            <a:pPr>
              <a:buClr>
                <a:srgbClr val="231F20"/>
              </a:buClr>
              <a:buFontTx/>
              <a:buAutoNum type="arabicPeriod"/>
            </a:pPr>
            <a:r>
              <a:rPr lang="en-US" altLang="ru-RU" b="1">
                <a:solidFill>
                  <a:schemeClr val="tx2"/>
                </a:solidFill>
                <a:latin typeface="Verdana" pitchFamily="34" charset="0"/>
              </a:rPr>
              <a:t>  </a:t>
            </a:r>
            <a:r>
              <a:rPr lang="ru-RU" altLang="ru-RU" b="1">
                <a:solidFill>
                  <a:schemeClr val="tx2"/>
                </a:solidFill>
                <a:latin typeface="Verdana" pitchFamily="34" charset="0"/>
              </a:rPr>
              <a:t>Текст – </a:t>
            </a:r>
            <a:r>
              <a:rPr lang="ru-RU" altLang="ru-RU" b="1">
                <a:solidFill>
                  <a:srgbClr val="D54E28"/>
                </a:solidFill>
                <a:latin typeface="Verdana" pitchFamily="34" charset="0"/>
              </a:rPr>
              <a:t>111,4%</a:t>
            </a:r>
            <a:endParaRPr lang="ru-RU" altLang="ru-RU">
              <a:latin typeface="Verdana" pitchFamily="34" charset="0"/>
            </a:endParaRPr>
          </a:p>
          <a:p>
            <a:pPr>
              <a:buClr>
                <a:srgbClr val="231F20"/>
              </a:buClr>
              <a:buFontTx/>
              <a:buAutoNum type="arabicPeriod"/>
            </a:pPr>
            <a:r>
              <a:rPr lang="en-US" altLang="ru-RU" b="1">
                <a:solidFill>
                  <a:schemeClr val="tx2"/>
                </a:solidFill>
                <a:latin typeface="Verdana" pitchFamily="34" charset="0"/>
              </a:rPr>
              <a:t>  </a:t>
            </a:r>
            <a:r>
              <a:rPr lang="ru-RU" altLang="ru-RU" b="1">
                <a:solidFill>
                  <a:schemeClr val="tx2"/>
                </a:solidFill>
                <a:latin typeface="Verdana" pitchFamily="34" charset="0"/>
              </a:rPr>
              <a:t>Текст – </a:t>
            </a:r>
            <a:r>
              <a:rPr lang="ru-RU" altLang="ru-RU" b="1">
                <a:solidFill>
                  <a:srgbClr val="D54E28"/>
                </a:solidFill>
                <a:latin typeface="Verdana" pitchFamily="34" charset="0"/>
              </a:rPr>
              <a:t>107,7%</a:t>
            </a:r>
            <a:endParaRPr lang="ru-RU" altLang="ru-RU">
              <a:latin typeface="Verdana" pitchFamily="34" charset="0"/>
            </a:endParaRPr>
          </a:p>
          <a:p>
            <a:pPr>
              <a:buClr>
                <a:srgbClr val="231F20"/>
              </a:buClr>
              <a:buFontTx/>
              <a:buAutoNum type="arabicPeriod"/>
            </a:pPr>
            <a:r>
              <a:rPr lang="en-US" altLang="ru-RU" b="1">
                <a:solidFill>
                  <a:schemeClr val="tx2"/>
                </a:solidFill>
                <a:latin typeface="Verdana" pitchFamily="34" charset="0"/>
              </a:rPr>
              <a:t>  </a:t>
            </a:r>
            <a:r>
              <a:rPr lang="ru-RU" altLang="ru-RU" b="1">
                <a:solidFill>
                  <a:schemeClr val="tx2"/>
                </a:solidFill>
                <a:latin typeface="Verdana" pitchFamily="34" charset="0"/>
              </a:rPr>
              <a:t>Текст – </a:t>
            </a:r>
            <a:r>
              <a:rPr lang="ru-RU" altLang="ru-RU" b="1">
                <a:solidFill>
                  <a:srgbClr val="D54E28"/>
                </a:solidFill>
                <a:latin typeface="Verdana" pitchFamily="34" charset="0"/>
              </a:rPr>
              <a:t>107,3%</a:t>
            </a:r>
            <a:endParaRPr lang="ru-RU" altLang="ru-RU">
              <a:latin typeface="Verdana" pitchFamily="34" charset="0"/>
            </a:endParaRPr>
          </a:p>
          <a:p>
            <a:pPr>
              <a:buClr>
                <a:srgbClr val="231F20"/>
              </a:buClr>
              <a:buFontTx/>
              <a:buAutoNum type="arabicPeriod"/>
            </a:pPr>
            <a:r>
              <a:rPr lang="en-US" altLang="ru-RU" b="1">
                <a:solidFill>
                  <a:schemeClr val="tx2"/>
                </a:solidFill>
                <a:latin typeface="Verdana" pitchFamily="34" charset="0"/>
              </a:rPr>
              <a:t>  </a:t>
            </a:r>
            <a:r>
              <a:rPr lang="ru-RU" altLang="ru-RU" b="1">
                <a:solidFill>
                  <a:schemeClr val="tx2"/>
                </a:solidFill>
                <a:latin typeface="Verdana" pitchFamily="34" charset="0"/>
              </a:rPr>
              <a:t>Текст – </a:t>
            </a:r>
            <a:r>
              <a:rPr lang="ru-RU" altLang="ru-RU" b="1">
                <a:solidFill>
                  <a:srgbClr val="D54E28"/>
                </a:solidFill>
                <a:latin typeface="Verdana" pitchFamily="34" charset="0"/>
              </a:rPr>
              <a:t>106,7%</a:t>
            </a:r>
            <a:endParaRPr lang="ru-RU" altLang="ru-RU">
              <a:latin typeface="Verdana" pitchFamily="34" charset="0"/>
            </a:endParaRPr>
          </a:p>
          <a:p>
            <a:pPr>
              <a:buClr>
                <a:srgbClr val="231F20"/>
              </a:buClr>
              <a:buFontTx/>
              <a:buAutoNum type="arabicPeriod"/>
            </a:pPr>
            <a:r>
              <a:rPr lang="en-US" altLang="ru-RU" b="1">
                <a:solidFill>
                  <a:schemeClr val="tx2"/>
                </a:solidFill>
                <a:latin typeface="Verdana" pitchFamily="34" charset="0"/>
              </a:rPr>
              <a:t>  </a:t>
            </a:r>
            <a:r>
              <a:rPr lang="ru-RU" altLang="ru-RU" b="1">
                <a:solidFill>
                  <a:schemeClr val="tx2"/>
                </a:solidFill>
                <a:latin typeface="Verdana" pitchFamily="34" charset="0"/>
              </a:rPr>
              <a:t>Текст – </a:t>
            </a:r>
            <a:r>
              <a:rPr lang="ru-RU" altLang="ru-RU" b="1">
                <a:solidFill>
                  <a:srgbClr val="D54E28"/>
                </a:solidFill>
                <a:latin typeface="Verdana" pitchFamily="34" charset="0"/>
              </a:rPr>
              <a:t>105,9%</a:t>
            </a:r>
            <a:endParaRPr lang="ru-RU" altLang="ru-RU">
              <a:latin typeface="Verdana" pitchFamily="34" charset="0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98500" y="616914"/>
            <a:ext cx="9677400" cy="659765"/>
          </a:xfrm>
        </p:spPr>
        <p:txBody>
          <a:bodyPr/>
          <a:lstStyle>
            <a:lvl1pPr>
              <a:defRPr sz="2400" b="1" i="0">
                <a:solidFill>
                  <a:srgbClr val="D54E28"/>
                </a:solidFill>
                <a:latin typeface="Verdana"/>
                <a:cs typeface="Verdana"/>
              </a:defRPr>
            </a:lvl1pPr>
          </a:lstStyle>
          <a:p>
            <a:r>
              <a:rPr lang="ru-RU"/>
              <a:t>Образец заголовка</a:t>
            </a:r>
            <a:endParaRPr dirty="0"/>
          </a:p>
        </p:txBody>
      </p:sp>
      <p:sp>
        <p:nvSpPr>
          <p:cNvPr id="8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0A387A"/>
                </a:solidFill>
              </a:defRPr>
            </a:lvl1pPr>
          </a:lstStyle>
          <a:p>
            <a:r>
              <a:rPr lang="ru-RU" altLang="ru-RU"/>
              <a:t>Министерство культуры российской Федерации  </a:t>
            </a:r>
            <a:r>
              <a:rPr lang="ru-RU" altLang="ru-RU" sz="1100"/>
              <a:t>|</a:t>
            </a:r>
          </a:p>
        </p:txBody>
      </p:sp>
      <p:sp>
        <p:nvSpPr>
          <p:cNvPr id="9" name="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fld id="{E2ECB47A-F729-4318-A126-35A90F081EE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83129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/>
          <p:cNvSpPr/>
          <p:nvPr/>
        </p:nvSpPr>
        <p:spPr>
          <a:xfrm>
            <a:off x="720725" y="7094538"/>
            <a:ext cx="9610725" cy="0"/>
          </a:xfrm>
          <a:custGeom>
            <a:avLst/>
            <a:gdLst/>
            <a:ahLst/>
            <a:cxnLst/>
            <a:rect l="l" t="t" r="r" b="b"/>
            <a:pathLst>
              <a:path w="9611995">
                <a:moveTo>
                  <a:pt x="0" y="0"/>
                </a:moveTo>
                <a:lnTo>
                  <a:pt x="9611995" y="0"/>
                </a:lnTo>
              </a:path>
            </a:pathLst>
          </a:custGeom>
          <a:ln w="6350">
            <a:solidFill>
              <a:srgbClr val="2A3795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bk object 17"/>
          <p:cNvSpPr/>
          <p:nvPr/>
        </p:nvSpPr>
        <p:spPr>
          <a:xfrm>
            <a:off x="720725" y="434975"/>
            <a:ext cx="9610725" cy="0"/>
          </a:xfrm>
          <a:custGeom>
            <a:avLst/>
            <a:gdLst/>
            <a:ahLst/>
            <a:cxnLst/>
            <a:rect l="l" t="t" r="r" b="b"/>
            <a:pathLst>
              <a:path w="9611995">
                <a:moveTo>
                  <a:pt x="0" y="0"/>
                </a:moveTo>
                <a:lnTo>
                  <a:pt x="9611995" y="0"/>
                </a:lnTo>
              </a:path>
            </a:pathLst>
          </a:custGeom>
          <a:ln w="6350">
            <a:solidFill>
              <a:srgbClr val="2A3795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bk object 18"/>
          <p:cNvSpPr/>
          <p:nvPr/>
        </p:nvSpPr>
        <p:spPr>
          <a:xfrm>
            <a:off x="720725" y="1484313"/>
            <a:ext cx="9610725" cy="0"/>
          </a:xfrm>
          <a:custGeom>
            <a:avLst/>
            <a:gdLst/>
            <a:ahLst/>
            <a:cxnLst/>
            <a:rect l="l" t="t" r="r" b="b"/>
            <a:pathLst>
              <a:path w="9611995">
                <a:moveTo>
                  <a:pt x="0" y="0"/>
                </a:moveTo>
                <a:lnTo>
                  <a:pt x="9611995" y="0"/>
                </a:lnTo>
              </a:path>
            </a:pathLst>
          </a:custGeom>
          <a:ln w="88900">
            <a:solidFill>
              <a:srgbClr val="C6C9CA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object 2"/>
          <p:cNvSpPr txBox="1"/>
          <p:nvPr userDrawn="1"/>
        </p:nvSpPr>
        <p:spPr>
          <a:xfrm>
            <a:off x="6861175" y="260350"/>
            <a:ext cx="3489325" cy="1238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spc="125" dirty="0">
                <a:solidFill>
                  <a:srgbClr val="073E87"/>
                </a:solidFill>
                <a:latin typeface="Arial"/>
                <a:cs typeface="Arial"/>
              </a:rPr>
              <a:t>НАЗВАНИЕ ПРЕЗЕНТАЦИИ</a:t>
            </a:r>
            <a:endParaRPr sz="800" dirty="0">
              <a:solidFill>
                <a:srgbClr val="073E87"/>
              </a:solidFill>
              <a:latin typeface="Arial"/>
              <a:cs typeface="Arial"/>
            </a:endParaRPr>
          </a:p>
        </p:txBody>
      </p:sp>
      <p:sp>
        <p:nvSpPr>
          <p:cNvPr id="10" name="Holder 2"/>
          <p:cNvSpPr>
            <a:spLocks noGrp="1"/>
          </p:cNvSpPr>
          <p:nvPr>
            <p:ph type="title"/>
          </p:nvPr>
        </p:nvSpPr>
        <p:spPr>
          <a:xfrm>
            <a:off x="698500" y="616914"/>
            <a:ext cx="9677400" cy="659765"/>
          </a:xfrm>
        </p:spPr>
        <p:txBody>
          <a:bodyPr/>
          <a:lstStyle>
            <a:lvl1pPr>
              <a:defRPr sz="2400" b="1" i="0">
                <a:solidFill>
                  <a:srgbClr val="D54E28"/>
                </a:solidFill>
                <a:latin typeface="Verdana"/>
                <a:cs typeface="Verdana"/>
              </a:defRPr>
            </a:lvl1pPr>
          </a:lstStyle>
          <a:p>
            <a:r>
              <a:rPr lang="ru-RU"/>
              <a:t>Образец заголовка</a:t>
            </a:r>
            <a:endParaRPr dirty="0"/>
          </a:p>
        </p:txBody>
      </p:sp>
      <p:sp>
        <p:nvSpPr>
          <p:cNvPr id="7" name="Диаграмма 6"/>
          <p:cNvSpPr>
            <a:spLocks noGrp="1"/>
          </p:cNvSpPr>
          <p:nvPr>
            <p:ph type="chart" sz="quarter" idx="10"/>
          </p:nvPr>
        </p:nvSpPr>
        <p:spPr>
          <a:xfrm>
            <a:off x="698500" y="1876425"/>
            <a:ext cx="9601200" cy="5105400"/>
          </a:xfrm>
        </p:spPr>
        <p:txBody>
          <a:bodyPr/>
          <a:lstStyle/>
          <a:p>
            <a:pPr lvl="0"/>
            <a:r>
              <a:rPr lang="ru-RU" noProof="0"/>
              <a:t>Вставка диаграммы</a:t>
            </a:r>
          </a:p>
        </p:txBody>
      </p:sp>
      <p:sp>
        <p:nvSpPr>
          <p:cNvPr id="9" name="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A387A"/>
                </a:solidFill>
              </a:defRPr>
            </a:lvl1pPr>
          </a:lstStyle>
          <a:p>
            <a:r>
              <a:rPr lang="ru-RU" altLang="ru-RU"/>
              <a:t>Министерство культуры российской Федерации  </a:t>
            </a:r>
            <a:r>
              <a:rPr lang="ru-RU" altLang="ru-RU" sz="1100"/>
              <a:t>|</a:t>
            </a:r>
          </a:p>
        </p:txBody>
      </p:sp>
      <p:sp>
        <p:nvSpPr>
          <p:cNvPr id="11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3CC05B9-C557-4273-BC3B-47A66069C05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19260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/>
          <p:nvPr userDrawn="1"/>
        </p:nvSpPr>
        <p:spPr>
          <a:xfrm>
            <a:off x="6861175" y="260350"/>
            <a:ext cx="3489325" cy="1238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spc="125" dirty="0">
                <a:solidFill>
                  <a:srgbClr val="073E87"/>
                </a:solidFill>
                <a:latin typeface="Arial"/>
                <a:cs typeface="Arial"/>
              </a:rPr>
              <a:t>НАЗВАНИЕ ПРЕЗЕНТАЦИИ</a:t>
            </a:r>
            <a:endParaRPr sz="800" dirty="0">
              <a:solidFill>
                <a:srgbClr val="073E87"/>
              </a:solidFill>
              <a:latin typeface="Arial"/>
              <a:cs typeface="Arial"/>
            </a:endParaRPr>
          </a:p>
        </p:txBody>
      </p:sp>
      <p:sp>
        <p:nvSpPr>
          <p:cNvPr id="5" name="bk object 17"/>
          <p:cNvSpPr/>
          <p:nvPr userDrawn="1"/>
        </p:nvSpPr>
        <p:spPr>
          <a:xfrm>
            <a:off x="720725" y="434975"/>
            <a:ext cx="9610725" cy="0"/>
          </a:xfrm>
          <a:custGeom>
            <a:avLst/>
            <a:gdLst/>
            <a:ahLst/>
            <a:cxnLst/>
            <a:rect l="l" t="t" r="r" b="b"/>
            <a:pathLst>
              <a:path w="9611995">
                <a:moveTo>
                  <a:pt x="0" y="0"/>
                </a:moveTo>
                <a:lnTo>
                  <a:pt x="9611995" y="0"/>
                </a:lnTo>
              </a:path>
            </a:pathLst>
          </a:custGeom>
          <a:ln w="6350">
            <a:solidFill>
              <a:srgbClr val="2A3795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bk object 18"/>
          <p:cNvSpPr/>
          <p:nvPr userDrawn="1"/>
        </p:nvSpPr>
        <p:spPr>
          <a:xfrm>
            <a:off x="720725" y="1484313"/>
            <a:ext cx="9610725" cy="0"/>
          </a:xfrm>
          <a:custGeom>
            <a:avLst/>
            <a:gdLst/>
            <a:ahLst/>
            <a:cxnLst/>
            <a:rect l="l" t="t" r="r" b="b"/>
            <a:pathLst>
              <a:path w="9611995">
                <a:moveTo>
                  <a:pt x="0" y="0"/>
                </a:moveTo>
                <a:lnTo>
                  <a:pt x="9611995" y="0"/>
                </a:lnTo>
              </a:path>
            </a:pathLst>
          </a:custGeom>
          <a:ln w="88900">
            <a:solidFill>
              <a:srgbClr val="C6C9CA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bk object 16"/>
          <p:cNvSpPr/>
          <p:nvPr userDrawn="1"/>
        </p:nvSpPr>
        <p:spPr>
          <a:xfrm>
            <a:off x="720725" y="7094538"/>
            <a:ext cx="9610725" cy="0"/>
          </a:xfrm>
          <a:custGeom>
            <a:avLst/>
            <a:gdLst/>
            <a:ahLst/>
            <a:cxnLst/>
            <a:rect l="l" t="t" r="r" b="b"/>
            <a:pathLst>
              <a:path w="9611995">
                <a:moveTo>
                  <a:pt x="0" y="0"/>
                </a:moveTo>
                <a:lnTo>
                  <a:pt x="9611995" y="0"/>
                </a:lnTo>
              </a:path>
            </a:pathLst>
          </a:custGeom>
          <a:ln w="6350">
            <a:solidFill>
              <a:srgbClr val="2A3795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Holder 2"/>
          <p:cNvSpPr>
            <a:spLocks noGrp="1"/>
          </p:cNvSpPr>
          <p:nvPr>
            <p:ph type="title"/>
          </p:nvPr>
        </p:nvSpPr>
        <p:spPr>
          <a:xfrm>
            <a:off x="698500" y="616914"/>
            <a:ext cx="9677400" cy="738664"/>
          </a:xfrm>
        </p:spPr>
        <p:txBody>
          <a:bodyPr/>
          <a:lstStyle>
            <a:lvl1pPr>
              <a:defRPr sz="2400" b="1" i="0">
                <a:solidFill>
                  <a:srgbClr val="D54E28"/>
                </a:solidFill>
                <a:latin typeface="Verdana"/>
                <a:cs typeface="Verdana"/>
              </a:defRPr>
            </a:lvl1pPr>
          </a:lstStyle>
          <a:p>
            <a:r>
              <a:rPr lang="en-US" dirty="0" err="1"/>
              <a:t>Образец заголовка</a:t>
            </a:r>
            <a:endParaRPr dirty="0"/>
          </a:p>
        </p:txBody>
      </p:sp>
      <p:sp>
        <p:nvSpPr>
          <p:cNvPr id="11" name="Таблица 10"/>
          <p:cNvSpPr>
            <a:spLocks noGrp="1"/>
          </p:cNvSpPr>
          <p:nvPr>
            <p:ph type="tbl" sz="quarter" idx="12"/>
          </p:nvPr>
        </p:nvSpPr>
        <p:spPr>
          <a:xfrm>
            <a:off x="698500" y="1800225"/>
            <a:ext cx="9677400" cy="5105400"/>
          </a:xfrm>
        </p:spPr>
        <p:txBody>
          <a:bodyPr/>
          <a:lstStyle/>
          <a:p>
            <a:pPr lvl="0"/>
            <a:r>
              <a:rPr lang="ru-RU" noProof="0"/>
              <a:t>Вставка таблицы</a:t>
            </a:r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Министерство культуры российской Федерации  </a:t>
            </a:r>
            <a:r>
              <a:rPr lang="ru-RU" altLang="ru-RU" sz="1100">
                <a:solidFill>
                  <a:srgbClr val="C6C9CA"/>
                </a:solidFill>
              </a:rPr>
              <a:t>|</a:t>
            </a:r>
            <a:endParaRPr lang="ru-RU" altLang="ru-RU" sz="1100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F3CCA681-4ED2-4F04-8431-E1E7CD73922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79721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246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-63500" y="-28575"/>
            <a:ext cx="10756900" cy="76962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object 4"/>
          <p:cNvSpPr/>
          <p:nvPr userDrawn="1"/>
        </p:nvSpPr>
        <p:spPr>
          <a:xfrm>
            <a:off x="1152525" y="1662113"/>
            <a:ext cx="1941513" cy="2120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Arial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41700" y="1952625"/>
            <a:ext cx="6858000" cy="49244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41700" y="5991225"/>
            <a:ext cx="6858000" cy="2769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872037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k object 17"/>
          <p:cNvSpPr/>
          <p:nvPr userDrawn="1"/>
        </p:nvSpPr>
        <p:spPr>
          <a:xfrm>
            <a:off x="720725" y="434975"/>
            <a:ext cx="9610725" cy="0"/>
          </a:xfrm>
          <a:custGeom>
            <a:avLst/>
            <a:gdLst/>
            <a:ahLst/>
            <a:cxnLst/>
            <a:rect l="l" t="t" r="r" b="b"/>
            <a:pathLst>
              <a:path w="9611995">
                <a:moveTo>
                  <a:pt x="0" y="0"/>
                </a:moveTo>
                <a:lnTo>
                  <a:pt x="9611995" y="0"/>
                </a:lnTo>
              </a:path>
            </a:pathLst>
          </a:custGeom>
          <a:ln w="6350">
            <a:solidFill>
              <a:srgbClr val="2A3795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bk object 18"/>
          <p:cNvSpPr/>
          <p:nvPr userDrawn="1"/>
        </p:nvSpPr>
        <p:spPr>
          <a:xfrm>
            <a:off x="720725" y="1484313"/>
            <a:ext cx="9610725" cy="0"/>
          </a:xfrm>
          <a:custGeom>
            <a:avLst/>
            <a:gdLst/>
            <a:ahLst/>
            <a:cxnLst/>
            <a:rect l="l" t="t" r="r" b="b"/>
            <a:pathLst>
              <a:path w="9611995">
                <a:moveTo>
                  <a:pt x="0" y="0"/>
                </a:moveTo>
                <a:lnTo>
                  <a:pt x="9611995" y="0"/>
                </a:lnTo>
              </a:path>
            </a:pathLst>
          </a:custGeom>
          <a:ln w="88900">
            <a:solidFill>
              <a:srgbClr val="C6C9CA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bk object 16"/>
          <p:cNvSpPr/>
          <p:nvPr userDrawn="1"/>
        </p:nvSpPr>
        <p:spPr>
          <a:xfrm>
            <a:off x="720725" y="7094538"/>
            <a:ext cx="9610725" cy="0"/>
          </a:xfrm>
          <a:custGeom>
            <a:avLst/>
            <a:gdLst/>
            <a:ahLst/>
            <a:cxnLst/>
            <a:rect l="l" t="t" r="r" b="b"/>
            <a:pathLst>
              <a:path w="9611995">
                <a:moveTo>
                  <a:pt x="0" y="0"/>
                </a:moveTo>
                <a:lnTo>
                  <a:pt x="9611995" y="0"/>
                </a:lnTo>
              </a:path>
            </a:pathLst>
          </a:custGeom>
          <a:ln w="6350">
            <a:solidFill>
              <a:srgbClr val="2A3795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object 2"/>
          <p:cNvSpPr txBox="1"/>
          <p:nvPr userDrawn="1"/>
        </p:nvSpPr>
        <p:spPr>
          <a:xfrm>
            <a:off x="6861175" y="260350"/>
            <a:ext cx="3489325" cy="1238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spc="125" dirty="0">
                <a:solidFill>
                  <a:srgbClr val="073E87"/>
                </a:solidFill>
                <a:latin typeface="Arial"/>
                <a:cs typeface="Arial"/>
              </a:rPr>
              <a:t>НАЗВАНИЕ ПРЕЗЕНТАЦИИ</a:t>
            </a:r>
            <a:endParaRPr sz="800" dirty="0">
              <a:solidFill>
                <a:srgbClr val="073E87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98500" y="1800225"/>
            <a:ext cx="9677400" cy="45243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2400" b="1">
                <a:solidFill>
                  <a:srgbClr val="4584D3"/>
                </a:solidFill>
                <a:latin typeface="Verdana" pitchFamily="34" charset="0"/>
              </a:rPr>
              <a:t>Заголовок 2</a:t>
            </a:r>
            <a:endParaRPr lang="ru-RU" altLang="ru-RU" sz="2400">
              <a:solidFill>
                <a:srgbClr val="4584D3"/>
              </a:solidFill>
              <a:latin typeface="Verdana" pitchFamily="34" charset="0"/>
            </a:endParaRPr>
          </a:p>
          <a:p>
            <a:r>
              <a:rPr lang="ru-RU" altLang="ru-RU" sz="1400" b="1">
                <a:solidFill>
                  <a:srgbClr val="31B6FD"/>
                </a:solidFill>
                <a:latin typeface="Wingdings" pitchFamily="2" charset="2"/>
                <a:sym typeface="Wingdings" pitchFamily="2" charset="2"/>
              </a:rPr>
              <a:t> </a:t>
            </a:r>
            <a:r>
              <a:rPr lang="ru-RU" altLang="ru-RU" b="1">
                <a:solidFill>
                  <a:srgbClr val="073E87"/>
                </a:solidFill>
                <a:latin typeface="Verdana" pitchFamily="34" charset="0"/>
              </a:rPr>
              <a:t>текст – </a:t>
            </a:r>
            <a:r>
              <a:rPr lang="ru-RU" altLang="ru-RU" b="1">
                <a:solidFill>
                  <a:srgbClr val="31B6FD"/>
                </a:solidFill>
                <a:latin typeface="Verdana" pitchFamily="34" charset="0"/>
              </a:rPr>
              <a:t>40 987 рублей (129,8%)</a:t>
            </a:r>
            <a:endParaRPr lang="ru-RU" altLang="ru-RU">
              <a:solidFill>
                <a:srgbClr val="31B6FD"/>
              </a:solidFill>
              <a:latin typeface="Verdana" pitchFamily="34" charset="0"/>
            </a:endParaRPr>
          </a:p>
          <a:p>
            <a:r>
              <a:rPr lang="ru-RU" altLang="ru-RU" sz="1400" b="1">
                <a:solidFill>
                  <a:srgbClr val="31B6FD"/>
                </a:solidFill>
                <a:latin typeface="Wingdings" pitchFamily="2" charset="2"/>
                <a:sym typeface="Wingdings" pitchFamily="2" charset="2"/>
              </a:rPr>
              <a:t> </a:t>
            </a:r>
            <a:r>
              <a:rPr lang="ru-RU" altLang="ru-RU" b="1">
                <a:solidFill>
                  <a:srgbClr val="073E87"/>
                </a:solidFill>
                <a:latin typeface="Verdana" pitchFamily="34" charset="0"/>
              </a:rPr>
              <a:t>текст – </a:t>
            </a:r>
            <a:r>
              <a:rPr lang="ru-RU" altLang="ru-RU" b="1">
                <a:solidFill>
                  <a:srgbClr val="D05120"/>
                </a:solidFill>
                <a:latin typeface="Verdana" pitchFamily="34" charset="0"/>
              </a:rPr>
              <a:t>28 412 рублей (90,0%)</a:t>
            </a:r>
            <a:endParaRPr lang="ru-RU" altLang="ru-RU">
              <a:solidFill>
                <a:srgbClr val="D05120"/>
              </a:solidFill>
              <a:latin typeface="Verdana" pitchFamily="34" charset="0"/>
            </a:endParaRPr>
          </a:p>
          <a:p>
            <a:r>
              <a:rPr lang="ru-RU" altLang="ru-RU" sz="1400" b="1">
                <a:solidFill>
                  <a:srgbClr val="31B6FD"/>
                </a:solidFill>
                <a:latin typeface="Wingdings" pitchFamily="2" charset="2"/>
                <a:sym typeface="Wingdings" pitchFamily="2" charset="2"/>
              </a:rPr>
              <a:t> </a:t>
            </a:r>
            <a:r>
              <a:rPr lang="ru-RU" altLang="ru-RU" b="1">
                <a:solidFill>
                  <a:srgbClr val="073E87"/>
                </a:solidFill>
                <a:latin typeface="Verdana" pitchFamily="34" charset="0"/>
              </a:rPr>
              <a:t>текст – </a:t>
            </a:r>
            <a:r>
              <a:rPr lang="ru-RU" altLang="ru-RU" b="1">
                <a:solidFill>
                  <a:srgbClr val="D05120"/>
                </a:solidFill>
                <a:latin typeface="Verdana" pitchFamily="34" charset="0"/>
              </a:rPr>
              <a:t>18 033 рубля (57,1%)</a:t>
            </a:r>
          </a:p>
          <a:p>
            <a:endParaRPr lang="ru-RU" altLang="ru-RU">
              <a:solidFill>
                <a:srgbClr val="D05120"/>
              </a:solidFill>
              <a:latin typeface="Verdana" pitchFamily="34" charset="0"/>
            </a:endParaRPr>
          </a:p>
          <a:p>
            <a:r>
              <a:rPr lang="ru-RU" altLang="ru-RU" sz="2400" b="1">
                <a:solidFill>
                  <a:srgbClr val="8064A2"/>
                </a:solidFill>
                <a:latin typeface="Verdana" pitchFamily="34" charset="0"/>
              </a:rPr>
              <a:t>Заголовок 2</a:t>
            </a:r>
            <a:endParaRPr lang="ru-RU" altLang="ru-RU" sz="2400">
              <a:solidFill>
                <a:srgbClr val="8064A2"/>
              </a:solidFill>
              <a:latin typeface="Verdana" pitchFamily="34" charset="0"/>
            </a:endParaRPr>
          </a:p>
          <a:p>
            <a:r>
              <a:rPr lang="ru-RU" altLang="ru-RU" sz="2000" b="1">
                <a:solidFill>
                  <a:srgbClr val="073E87"/>
                </a:solidFill>
                <a:latin typeface="Verdana" pitchFamily="34" charset="0"/>
              </a:rPr>
              <a:t>Текст</a:t>
            </a:r>
          </a:p>
          <a:p>
            <a:r>
              <a:rPr lang="ru-RU" altLang="ru-RU" sz="2000" b="1">
                <a:solidFill>
                  <a:srgbClr val="073E87"/>
                </a:solidFill>
                <a:latin typeface="Verdana" pitchFamily="34" charset="0"/>
              </a:rPr>
              <a:t>Текст</a:t>
            </a:r>
          </a:p>
          <a:p>
            <a:endParaRPr lang="ru-RU" altLang="ru-RU" sz="2000">
              <a:solidFill>
                <a:srgbClr val="073E87"/>
              </a:solidFill>
              <a:latin typeface="Verdana" pitchFamily="34" charset="0"/>
            </a:endParaRPr>
          </a:p>
          <a:p>
            <a:r>
              <a:rPr lang="ru-RU" altLang="ru-RU" sz="2400" b="1">
                <a:solidFill>
                  <a:srgbClr val="B42233"/>
                </a:solidFill>
                <a:latin typeface="Verdana" pitchFamily="34" charset="0"/>
              </a:rPr>
              <a:t>Заголовок 3</a:t>
            </a:r>
            <a:endParaRPr lang="ru-RU" altLang="ru-RU" sz="2400">
              <a:solidFill>
                <a:srgbClr val="B42233"/>
              </a:solidFill>
              <a:latin typeface="Verdana" pitchFamily="34" charset="0"/>
            </a:endParaRPr>
          </a:p>
          <a:p>
            <a:pPr>
              <a:buClr>
                <a:srgbClr val="231F20"/>
              </a:buClr>
              <a:buFontTx/>
              <a:buAutoNum type="arabicPeriod"/>
            </a:pPr>
            <a:r>
              <a:rPr lang="en-US" altLang="ru-RU" b="1">
                <a:solidFill>
                  <a:srgbClr val="073E87"/>
                </a:solidFill>
                <a:latin typeface="Verdana" pitchFamily="34" charset="0"/>
              </a:rPr>
              <a:t>  </a:t>
            </a:r>
            <a:r>
              <a:rPr lang="ru-RU" altLang="ru-RU" b="1">
                <a:solidFill>
                  <a:srgbClr val="073E87"/>
                </a:solidFill>
                <a:latin typeface="Verdana" pitchFamily="34" charset="0"/>
              </a:rPr>
              <a:t>Текст – </a:t>
            </a:r>
            <a:r>
              <a:rPr lang="ru-RU" altLang="ru-RU" b="1">
                <a:solidFill>
                  <a:srgbClr val="D54E28"/>
                </a:solidFill>
                <a:latin typeface="Verdana" pitchFamily="34" charset="0"/>
              </a:rPr>
              <a:t>111,4%</a:t>
            </a:r>
            <a:endParaRPr lang="ru-RU" altLang="ru-RU">
              <a:solidFill>
                <a:prstClr val="black"/>
              </a:solidFill>
              <a:latin typeface="Verdana" pitchFamily="34" charset="0"/>
            </a:endParaRPr>
          </a:p>
          <a:p>
            <a:pPr>
              <a:buClr>
                <a:srgbClr val="231F20"/>
              </a:buClr>
              <a:buFontTx/>
              <a:buAutoNum type="arabicPeriod"/>
            </a:pPr>
            <a:r>
              <a:rPr lang="en-US" altLang="ru-RU" b="1">
                <a:solidFill>
                  <a:srgbClr val="073E87"/>
                </a:solidFill>
                <a:latin typeface="Verdana" pitchFamily="34" charset="0"/>
              </a:rPr>
              <a:t>  </a:t>
            </a:r>
            <a:r>
              <a:rPr lang="ru-RU" altLang="ru-RU" b="1">
                <a:solidFill>
                  <a:srgbClr val="073E87"/>
                </a:solidFill>
                <a:latin typeface="Verdana" pitchFamily="34" charset="0"/>
              </a:rPr>
              <a:t>Текст – </a:t>
            </a:r>
            <a:r>
              <a:rPr lang="ru-RU" altLang="ru-RU" b="1">
                <a:solidFill>
                  <a:srgbClr val="D54E28"/>
                </a:solidFill>
                <a:latin typeface="Verdana" pitchFamily="34" charset="0"/>
              </a:rPr>
              <a:t>107,7%</a:t>
            </a:r>
            <a:endParaRPr lang="ru-RU" altLang="ru-RU">
              <a:solidFill>
                <a:prstClr val="black"/>
              </a:solidFill>
              <a:latin typeface="Verdana" pitchFamily="34" charset="0"/>
            </a:endParaRPr>
          </a:p>
          <a:p>
            <a:pPr>
              <a:buClr>
                <a:srgbClr val="231F20"/>
              </a:buClr>
              <a:buFontTx/>
              <a:buAutoNum type="arabicPeriod"/>
            </a:pPr>
            <a:r>
              <a:rPr lang="en-US" altLang="ru-RU" b="1">
                <a:solidFill>
                  <a:srgbClr val="073E87"/>
                </a:solidFill>
                <a:latin typeface="Verdana" pitchFamily="34" charset="0"/>
              </a:rPr>
              <a:t>  </a:t>
            </a:r>
            <a:r>
              <a:rPr lang="ru-RU" altLang="ru-RU" b="1">
                <a:solidFill>
                  <a:srgbClr val="073E87"/>
                </a:solidFill>
                <a:latin typeface="Verdana" pitchFamily="34" charset="0"/>
              </a:rPr>
              <a:t>Текст – </a:t>
            </a:r>
            <a:r>
              <a:rPr lang="ru-RU" altLang="ru-RU" b="1">
                <a:solidFill>
                  <a:srgbClr val="D54E28"/>
                </a:solidFill>
                <a:latin typeface="Verdana" pitchFamily="34" charset="0"/>
              </a:rPr>
              <a:t>107,3%</a:t>
            </a:r>
            <a:endParaRPr lang="ru-RU" altLang="ru-RU">
              <a:solidFill>
                <a:prstClr val="black"/>
              </a:solidFill>
              <a:latin typeface="Verdana" pitchFamily="34" charset="0"/>
            </a:endParaRPr>
          </a:p>
          <a:p>
            <a:pPr>
              <a:buClr>
                <a:srgbClr val="231F20"/>
              </a:buClr>
              <a:buFontTx/>
              <a:buAutoNum type="arabicPeriod"/>
            </a:pPr>
            <a:r>
              <a:rPr lang="en-US" altLang="ru-RU" b="1">
                <a:solidFill>
                  <a:srgbClr val="073E87"/>
                </a:solidFill>
                <a:latin typeface="Verdana" pitchFamily="34" charset="0"/>
              </a:rPr>
              <a:t>  </a:t>
            </a:r>
            <a:r>
              <a:rPr lang="ru-RU" altLang="ru-RU" b="1">
                <a:solidFill>
                  <a:srgbClr val="073E87"/>
                </a:solidFill>
                <a:latin typeface="Verdana" pitchFamily="34" charset="0"/>
              </a:rPr>
              <a:t>Текст – </a:t>
            </a:r>
            <a:r>
              <a:rPr lang="ru-RU" altLang="ru-RU" b="1">
                <a:solidFill>
                  <a:srgbClr val="D54E28"/>
                </a:solidFill>
                <a:latin typeface="Verdana" pitchFamily="34" charset="0"/>
              </a:rPr>
              <a:t>106,7%</a:t>
            </a:r>
            <a:endParaRPr lang="ru-RU" altLang="ru-RU">
              <a:solidFill>
                <a:prstClr val="black"/>
              </a:solidFill>
              <a:latin typeface="Verdana" pitchFamily="34" charset="0"/>
            </a:endParaRPr>
          </a:p>
          <a:p>
            <a:pPr>
              <a:buClr>
                <a:srgbClr val="231F20"/>
              </a:buClr>
              <a:buFontTx/>
              <a:buAutoNum type="arabicPeriod"/>
            </a:pPr>
            <a:r>
              <a:rPr lang="en-US" altLang="ru-RU" b="1">
                <a:solidFill>
                  <a:srgbClr val="073E87"/>
                </a:solidFill>
                <a:latin typeface="Verdana" pitchFamily="34" charset="0"/>
              </a:rPr>
              <a:t>  </a:t>
            </a:r>
            <a:r>
              <a:rPr lang="ru-RU" altLang="ru-RU" b="1">
                <a:solidFill>
                  <a:srgbClr val="073E87"/>
                </a:solidFill>
                <a:latin typeface="Verdana" pitchFamily="34" charset="0"/>
              </a:rPr>
              <a:t>Текст – </a:t>
            </a:r>
            <a:r>
              <a:rPr lang="ru-RU" altLang="ru-RU" b="1">
                <a:solidFill>
                  <a:srgbClr val="D54E28"/>
                </a:solidFill>
                <a:latin typeface="Verdana" pitchFamily="34" charset="0"/>
              </a:rPr>
              <a:t>105,9%</a:t>
            </a:r>
            <a:endParaRPr lang="ru-RU" altLang="ru-RU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98500" y="616914"/>
            <a:ext cx="9677400" cy="659765"/>
          </a:xfrm>
        </p:spPr>
        <p:txBody>
          <a:bodyPr/>
          <a:lstStyle>
            <a:lvl1pPr>
              <a:defRPr sz="2400" b="1" i="0">
                <a:solidFill>
                  <a:srgbClr val="D54E28"/>
                </a:solidFill>
                <a:latin typeface="Verdana"/>
                <a:cs typeface="Verdana"/>
              </a:defRPr>
            </a:lvl1pPr>
          </a:lstStyle>
          <a:p>
            <a:r>
              <a:rPr lang="ru-RU"/>
              <a:t>Образец заголовка</a:t>
            </a:r>
            <a:endParaRPr dirty="0"/>
          </a:p>
        </p:txBody>
      </p:sp>
      <p:sp>
        <p:nvSpPr>
          <p:cNvPr id="8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0A387A"/>
                </a:solidFill>
              </a:defRPr>
            </a:lvl1pPr>
          </a:lstStyle>
          <a:p>
            <a:r>
              <a:rPr lang="ru-RU" altLang="ru-RU"/>
              <a:t>Министерство культуры российской Федерации  </a:t>
            </a:r>
            <a:r>
              <a:rPr lang="ru-RU" altLang="ru-RU" sz="1100"/>
              <a:t>|</a:t>
            </a:r>
          </a:p>
        </p:txBody>
      </p:sp>
      <p:sp>
        <p:nvSpPr>
          <p:cNvPr id="9" name="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fld id="{E2ECB47A-F729-4318-A126-35A90F081EE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4133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/>
          <p:nvPr userDrawn="1"/>
        </p:nvSpPr>
        <p:spPr>
          <a:xfrm>
            <a:off x="6861175" y="260350"/>
            <a:ext cx="3489325" cy="1238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spc="125" dirty="0">
                <a:solidFill>
                  <a:srgbClr val="073E87"/>
                </a:solidFill>
                <a:latin typeface="Arial"/>
                <a:cs typeface="Arial"/>
              </a:rPr>
              <a:t>НАЗВАНИЕ ПРЕЗЕНТАЦИИ</a:t>
            </a:r>
            <a:endParaRPr sz="800" dirty="0">
              <a:solidFill>
                <a:srgbClr val="073E87"/>
              </a:solidFill>
              <a:latin typeface="Arial"/>
              <a:cs typeface="Arial"/>
            </a:endParaRPr>
          </a:p>
        </p:txBody>
      </p:sp>
      <p:sp>
        <p:nvSpPr>
          <p:cNvPr id="7" name="bk object 16"/>
          <p:cNvSpPr/>
          <p:nvPr userDrawn="1"/>
        </p:nvSpPr>
        <p:spPr>
          <a:xfrm>
            <a:off x="720725" y="7094538"/>
            <a:ext cx="9610725" cy="0"/>
          </a:xfrm>
          <a:custGeom>
            <a:avLst/>
            <a:gdLst/>
            <a:ahLst/>
            <a:cxnLst/>
            <a:rect l="l" t="t" r="r" b="b"/>
            <a:pathLst>
              <a:path w="9611995">
                <a:moveTo>
                  <a:pt x="0" y="0"/>
                </a:moveTo>
                <a:lnTo>
                  <a:pt x="9611995" y="0"/>
                </a:lnTo>
              </a:path>
            </a:pathLst>
          </a:custGeom>
          <a:ln w="6350">
            <a:solidFill>
              <a:srgbClr val="2A3795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bk object 17"/>
          <p:cNvSpPr/>
          <p:nvPr userDrawn="1"/>
        </p:nvSpPr>
        <p:spPr>
          <a:xfrm>
            <a:off x="720725" y="434975"/>
            <a:ext cx="9610725" cy="0"/>
          </a:xfrm>
          <a:custGeom>
            <a:avLst/>
            <a:gdLst/>
            <a:ahLst/>
            <a:cxnLst/>
            <a:rect l="l" t="t" r="r" b="b"/>
            <a:pathLst>
              <a:path w="9611995">
                <a:moveTo>
                  <a:pt x="0" y="0"/>
                </a:moveTo>
                <a:lnTo>
                  <a:pt x="9611995" y="0"/>
                </a:lnTo>
              </a:path>
            </a:pathLst>
          </a:custGeom>
          <a:ln w="6350">
            <a:solidFill>
              <a:srgbClr val="2A3795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Arial"/>
            </a:endParaRPr>
          </a:p>
        </p:txBody>
      </p:sp>
      <p:sp>
        <p:nvSpPr>
          <p:cNvPr id="10" name="bk object 18"/>
          <p:cNvSpPr/>
          <p:nvPr userDrawn="1"/>
        </p:nvSpPr>
        <p:spPr>
          <a:xfrm>
            <a:off x="720725" y="1484313"/>
            <a:ext cx="9610725" cy="0"/>
          </a:xfrm>
          <a:custGeom>
            <a:avLst/>
            <a:gdLst/>
            <a:ahLst/>
            <a:cxnLst/>
            <a:rect l="l" t="t" r="r" b="b"/>
            <a:pathLst>
              <a:path w="9611995">
                <a:moveTo>
                  <a:pt x="0" y="0"/>
                </a:moveTo>
                <a:lnTo>
                  <a:pt x="9611995" y="0"/>
                </a:lnTo>
              </a:path>
            </a:pathLst>
          </a:custGeom>
          <a:ln w="88900">
            <a:solidFill>
              <a:srgbClr val="C6C9CA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Arial"/>
            </a:endParaRPr>
          </a:p>
        </p:txBody>
      </p:sp>
      <p:sp>
        <p:nvSpPr>
          <p:cNvPr id="11" name="object 9"/>
          <p:cNvSpPr txBox="1"/>
          <p:nvPr userDrawn="1"/>
        </p:nvSpPr>
        <p:spPr>
          <a:xfrm>
            <a:off x="708025" y="1700213"/>
            <a:ext cx="6391275" cy="25876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ru-RU" altLang="ru-RU" b="1">
                <a:solidFill>
                  <a:srgbClr val="073E87"/>
                </a:solidFill>
                <a:latin typeface="Verdana" pitchFamily="34" charset="0"/>
              </a:rPr>
              <a:t>ЗАГОЛОВОК №2 – большая колонка</a:t>
            </a:r>
            <a:endParaRPr lang="ru-RU" altLang="ru-RU">
              <a:solidFill>
                <a:srgbClr val="073E87"/>
              </a:solidFill>
              <a:latin typeface="Verdana" pitchFamily="34" charset="0"/>
            </a:endParaRPr>
          </a:p>
        </p:txBody>
      </p:sp>
      <p:sp>
        <p:nvSpPr>
          <p:cNvPr id="12" name="object 10"/>
          <p:cNvSpPr txBox="1"/>
          <p:nvPr userDrawn="1"/>
        </p:nvSpPr>
        <p:spPr>
          <a:xfrm>
            <a:off x="7259638" y="1700213"/>
            <a:ext cx="3116262" cy="77152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ru-RU" altLang="ru-RU" b="1">
                <a:solidFill>
                  <a:srgbClr val="073E87"/>
                </a:solidFill>
                <a:latin typeface="Verdana" pitchFamily="34" charset="0"/>
              </a:rPr>
              <a:t>ЗАГОЛОВОК в малой колонке</a:t>
            </a:r>
          </a:p>
          <a:p>
            <a:pPr>
              <a:lnSpc>
                <a:spcPts val="2000"/>
              </a:lnSpc>
            </a:pPr>
            <a:r>
              <a:rPr lang="ru-RU" altLang="ru-RU" b="1">
                <a:solidFill>
                  <a:srgbClr val="073E87"/>
                </a:solidFill>
                <a:latin typeface="Verdana" pitchFamily="34" charset="0"/>
              </a:rPr>
              <a:t>Диаграмма и фото</a:t>
            </a:r>
            <a:endParaRPr lang="ru-RU" altLang="ru-RU">
              <a:solidFill>
                <a:srgbClr val="073E87"/>
              </a:solidFill>
              <a:latin typeface="Verdana" pitchFamily="34" charset="0"/>
            </a:endParaRPr>
          </a:p>
        </p:txBody>
      </p:sp>
      <p:sp>
        <p:nvSpPr>
          <p:cNvPr id="13" name="object 22"/>
          <p:cNvSpPr/>
          <p:nvPr userDrawn="1"/>
        </p:nvSpPr>
        <p:spPr>
          <a:xfrm>
            <a:off x="720725" y="2309813"/>
            <a:ext cx="6302375" cy="46037"/>
          </a:xfrm>
          <a:custGeom>
            <a:avLst/>
            <a:gdLst/>
            <a:ahLst/>
            <a:cxnLst/>
            <a:rect l="l" t="t" r="r" b="b"/>
            <a:pathLst>
              <a:path w="6336030">
                <a:moveTo>
                  <a:pt x="0" y="0"/>
                </a:moveTo>
                <a:lnTo>
                  <a:pt x="6336004" y="0"/>
                </a:lnTo>
              </a:path>
            </a:pathLst>
          </a:custGeom>
          <a:ln w="12700">
            <a:solidFill>
              <a:srgbClr val="C6C9CA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Arial"/>
            </a:endParaRPr>
          </a:p>
        </p:txBody>
      </p:sp>
      <p:sp>
        <p:nvSpPr>
          <p:cNvPr id="14" name="object 13"/>
          <p:cNvSpPr/>
          <p:nvPr userDrawn="1"/>
        </p:nvSpPr>
        <p:spPr>
          <a:xfrm>
            <a:off x="7153275" y="1728788"/>
            <a:ext cx="46038" cy="5176837"/>
          </a:xfrm>
          <a:custGeom>
            <a:avLst/>
            <a:gdLst/>
            <a:ahLst/>
            <a:cxnLst/>
            <a:rect l="l" t="t" r="r" b="b"/>
            <a:pathLst>
              <a:path h="5130165">
                <a:moveTo>
                  <a:pt x="0" y="0"/>
                </a:moveTo>
                <a:lnTo>
                  <a:pt x="0" y="5129999"/>
                </a:lnTo>
              </a:path>
            </a:pathLst>
          </a:custGeom>
          <a:ln w="38100">
            <a:solidFill>
              <a:srgbClr val="C6C9CA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Holder 2"/>
          <p:cNvSpPr>
            <a:spLocks noGrp="1"/>
          </p:cNvSpPr>
          <p:nvPr>
            <p:ph type="title"/>
          </p:nvPr>
        </p:nvSpPr>
        <p:spPr>
          <a:xfrm>
            <a:off x="698500" y="616914"/>
            <a:ext cx="9677400" cy="738664"/>
          </a:xfrm>
        </p:spPr>
        <p:txBody>
          <a:bodyPr/>
          <a:lstStyle>
            <a:lvl1pPr>
              <a:defRPr sz="2400" b="1" i="0" cap="all">
                <a:solidFill>
                  <a:srgbClr val="D54E28"/>
                </a:solidFill>
                <a:latin typeface="Verdana"/>
                <a:cs typeface="Verdana"/>
              </a:defRPr>
            </a:lvl1pPr>
          </a:lstStyle>
          <a:p>
            <a:r>
              <a:rPr lang="en-US" dirty="0" err="1"/>
              <a:t>Образец заголовка</a:t>
            </a:r>
            <a:endParaRPr dirty="0"/>
          </a:p>
        </p:txBody>
      </p:sp>
      <p:sp>
        <p:nvSpPr>
          <p:cNvPr id="18" name="Диаграмма 17"/>
          <p:cNvSpPr>
            <a:spLocks noGrp="1"/>
          </p:cNvSpPr>
          <p:nvPr>
            <p:ph type="chart" sz="quarter" idx="10"/>
          </p:nvPr>
        </p:nvSpPr>
        <p:spPr>
          <a:xfrm>
            <a:off x="7327900" y="2714625"/>
            <a:ext cx="2971800" cy="1905000"/>
          </a:xfrm>
        </p:spPr>
        <p:txBody>
          <a:bodyPr/>
          <a:lstStyle/>
          <a:p>
            <a:pPr lvl="0"/>
            <a:r>
              <a:rPr lang="ru-RU" noProof="0"/>
              <a:t>Вставка диаграммы</a:t>
            </a:r>
            <a:endParaRPr lang="ru-RU" noProof="0" dirty="0"/>
          </a:p>
        </p:txBody>
      </p:sp>
      <p:sp>
        <p:nvSpPr>
          <p:cNvPr id="20" name="Рисунок 19"/>
          <p:cNvSpPr>
            <a:spLocks noGrp="1"/>
          </p:cNvSpPr>
          <p:nvPr>
            <p:ph type="pic" sz="quarter" idx="11"/>
          </p:nvPr>
        </p:nvSpPr>
        <p:spPr>
          <a:xfrm>
            <a:off x="7327900" y="4848225"/>
            <a:ext cx="2971800" cy="2057400"/>
          </a:xfrm>
        </p:spPr>
        <p:txBody>
          <a:bodyPr/>
          <a:lstStyle/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12"/>
          </p:nvPr>
        </p:nvSpPr>
        <p:spPr>
          <a:xfrm>
            <a:off x="698500" y="2486025"/>
            <a:ext cx="6324600" cy="1046440"/>
          </a:xfrm>
        </p:spPr>
        <p:txBody>
          <a:bodyPr/>
          <a:lstStyle>
            <a:lvl1pPr>
              <a:defRPr b="1"/>
            </a:lvl1pPr>
            <a:lvl3pPr>
              <a:defRPr sz="1600" b="1"/>
            </a:lvl3pPr>
            <a:lvl4pPr>
              <a:defRPr sz="1600"/>
            </a:lvl4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</p:txBody>
      </p:sp>
      <p:sp>
        <p:nvSpPr>
          <p:cNvPr id="15" name="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A387A"/>
                </a:solidFill>
              </a:defRPr>
            </a:lvl1pPr>
          </a:lstStyle>
          <a:p>
            <a:r>
              <a:rPr lang="ru-RU" altLang="ru-RU"/>
              <a:t>Министерство культуры российской Федерации  </a:t>
            </a:r>
            <a:r>
              <a:rPr lang="ru-RU" altLang="ru-RU" sz="1100"/>
              <a:t>|</a:t>
            </a:r>
          </a:p>
        </p:txBody>
      </p:sp>
      <p:sp>
        <p:nvSpPr>
          <p:cNvPr id="16" name="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l">
              <a:defRPr/>
            </a:lvl1pPr>
          </a:lstStyle>
          <a:p>
            <a:fld id="{D927AF41-2941-4E40-85A3-228ECBFCA73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54233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 txBox="1"/>
          <p:nvPr userDrawn="1"/>
        </p:nvSpPr>
        <p:spPr>
          <a:xfrm>
            <a:off x="6861175" y="260350"/>
            <a:ext cx="3489325" cy="1238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spc="125" dirty="0">
                <a:solidFill>
                  <a:srgbClr val="073E87"/>
                </a:solidFill>
                <a:latin typeface="Arial"/>
                <a:cs typeface="Arial"/>
              </a:rPr>
              <a:t>НАЗВАНИЕ ПРЕЗЕНТАЦИИ</a:t>
            </a:r>
            <a:endParaRPr sz="800" dirty="0">
              <a:solidFill>
                <a:srgbClr val="073E87"/>
              </a:solidFill>
              <a:latin typeface="Arial"/>
              <a:cs typeface="Arial"/>
            </a:endParaRPr>
          </a:p>
        </p:txBody>
      </p:sp>
      <p:sp>
        <p:nvSpPr>
          <p:cNvPr id="6" name="bk object 16"/>
          <p:cNvSpPr/>
          <p:nvPr userDrawn="1"/>
        </p:nvSpPr>
        <p:spPr>
          <a:xfrm>
            <a:off x="720725" y="7094538"/>
            <a:ext cx="9610725" cy="0"/>
          </a:xfrm>
          <a:custGeom>
            <a:avLst/>
            <a:gdLst/>
            <a:ahLst/>
            <a:cxnLst/>
            <a:rect l="l" t="t" r="r" b="b"/>
            <a:pathLst>
              <a:path w="9611995">
                <a:moveTo>
                  <a:pt x="0" y="0"/>
                </a:moveTo>
                <a:lnTo>
                  <a:pt x="9611995" y="0"/>
                </a:lnTo>
              </a:path>
            </a:pathLst>
          </a:custGeom>
          <a:ln w="6350">
            <a:solidFill>
              <a:srgbClr val="2A3795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bk object 17"/>
          <p:cNvSpPr/>
          <p:nvPr userDrawn="1"/>
        </p:nvSpPr>
        <p:spPr>
          <a:xfrm>
            <a:off x="720725" y="434975"/>
            <a:ext cx="9610725" cy="0"/>
          </a:xfrm>
          <a:custGeom>
            <a:avLst/>
            <a:gdLst/>
            <a:ahLst/>
            <a:cxnLst/>
            <a:rect l="l" t="t" r="r" b="b"/>
            <a:pathLst>
              <a:path w="9611995">
                <a:moveTo>
                  <a:pt x="0" y="0"/>
                </a:moveTo>
                <a:lnTo>
                  <a:pt x="9611995" y="0"/>
                </a:lnTo>
              </a:path>
            </a:pathLst>
          </a:custGeom>
          <a:ln w="6350">
            <a:solidFill>
              <a:srgbClr val="2A3795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bk object 18"/>
          <p:cNvSpPr/>
          <p:nvPr userDrawn="1"/>
        </p:nvSpPr>
        <p:spPr>
          <a:xfrm>
            <a:off x="720725" y="1484313"/>
            <a:ext cx="9610725" cy="0"/>
          </a:xfrm>
          <a:custGeom>
            <a:avLst/>
            <a:gdLst/>
            <a:ahLst/>
            <a:cxnLst/>
            <a:rect l="l" t="t" r="r" b="b"/>
            <a:pathLst>
              <a:path w="9611995">
                <a:moveTo>
                  <a:pt x="0" y="0"/>
                </a:moveTo>
                <a:lnTo>
                  <a:pt x="9611995" y="0"/>
                </a:lnTo>
              </a:path>
            </a:pathLst>
          </a:custGeom>
          <a:ln w="88900">
            <a:solidFill>
              <a:srgbClr val="C6C9CA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Arial"/>
            </a:endParaRPr>
          </a:p>
        </p:txBody>
      </p:sp>
      <p:sp>
        <p:nvSpPr>
          <p:cNvPr id="10" name="object 7"/>
          <p:cNvSpPr txBox="1"/>
          <p:nvPr userDrawn="1"/>
        </p:nvSpPr>
        <p:spPr>
          <a:xfrm>
            <a:off x="708025" y="1543050"/>
            <a:ext cx="4714875" cy="10985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ts val="4275"/>
              </a:lnSpc>
            </a:pPr>
            <a:r>
              <a:rPr lang="ru-RU" altLang="ru-RU" sz="3800" b="1">
                <a:solidFill>
                  <a:srgbClr val="D54E28"/>
                </a:solidFill>
                <a:latin typeface="Verdana" pitchFamily="34" charset="0"/>
              </a:rPr>
              <a:t>2014</a:t>
            </a:r>
            <a:endParaRPr lang="ru-RU" altLang="ru-RU" sz="3800">
              <a:solidFill>
                <a:prstClr val="black"/>
              </a:solidFill>
              <a:latin typeface="Verdana" pitchFamily="34" charset="0"/>
            </a:endParaRPr>
          </a:p>
          <a:p>
            <a:pPr>
              <a:lnSpc>
                <a:spcPts val="2025"/>
              </a:lnSpc>
            </a:pPr>
            <a:r>
              <a:rPr lang="ru-RU" altLang="ru-RU" sz="2000" b="1">
                <a:solidFill>
                  <a:srgbClr val="073E87"/>
                </a:solidFill>
                <a:latin typeface="Verdana" pitchFamily="34" charset="0"/>
              </a:rPr>
              <a:t>на более 400 объектах</a:t>
            </a:r>
            <a:endParaRPr lang="ru-RU" altLang="ru-RU" sz="2000">
              <a:solidFill>
                <a:srgbClr val="073E87"/>
              </a:solidFill>
              <a:latin typeface="Verdana" pitchFamily="34" charset="0"/>
            </a:endParaRPr>
          </a:p>
          <a:p>
            <a:pPr>
              <a:lnSpc>
                <a:spcPts val="2300"/>
              </a:lnSpc>
            </a:pPr>
            <a:r>
              <a:rPr lang="ru-RU" altLang="ru-RU" sz="2000" b="1">
                <a:solidFill>
                  <a:srgbClr val="073E87"/>
                </a:solidFill>
                <a:latin typeface="Verdana" pitchFamily="34" charset="0"/>
              </a:rPr>
              <a:t>в 49 субъектах рф</a:t>
            </a:r>
            <a:endParaRPr lang="ru-RU" altLang="ru-RU" sz="2000">
              <a:solidFill>
                <a:srgbClr val="073E87"/>
              </a:solidFill>
              <a:latin typeface="Verdana" pitchFamily="34" charset="0"/>
            </a:endParaRPr>
          </a:p>
        </p:txBody>
      </p:sp>
      <p:sp>
        <p:nvSpPr>
          <p:cNvPr id="11" name="object 8"/>
          <p:cNvSpPr txBox="1"/>
          <p:nvPr userDrawn="1"/>
        </p:nvSpPr>
        <p:spPr>
          <a:xfrm>
            <a:off x="5638800" y="1543050"/>
            <a:ext cx="4660900" cy="10985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ts val="4275"/>
              </a:lnSpc>
            </a:pPr>
            <a:r>
              <a:rPr lang="ru-RU" altLang="ru-RU" sz="3800" b="1">
                <a:solidFill>
                  <a:srgbClr val="D54E28"/>
                </a:solidFill>
                <a:latin typeface="Verdana" pitchFamily="34" charset="0"/>
              </a:rPr>
              <a:t>2015</a:t>
            </a:r>
            <a:endParaRPr lang="ru-RU" altLang="ru-RU" sz="3800">
              <a:solidFill>
                <a:prstClr val="black"/>
              </a:solidFill>
              <a:latin typeface="Verdana" pitchFamily="34" charset="0"/>
            </a:endParaRPr>
          </a:p>
          <a:p>
            <a:pPr>
              <a:lnSpc>
                <a:spcPts val="2025"/>
              </a:lnSpc>
            </a:pPr>
            <a:r>
              <a:rPr lang="ru-RU" altLang="ru-RU" sz="2000" b="1">
                <a:solidFill>
                  <a:srgbClr val="073E87"/>
                </a:solidFill>
                <a:latin typeface="Verdana" pitchFamily="34" charset="0"/>
              </a:rPr>
              <a:t>на около 500 объектах</a:t>
            </a:r>
            <a:endParaRPr lang="ru-RU" altLang="ru-RU" sz="2000">
              <a:solidFill>
                <a:srgbClr val="073E87"/>
              </a:solidFill>
              <a:latin typeface="Verdana" pitchFamily="34" charset="0"/>
            </a:endParaRPr>
          </a:p>
          <a:p>
            <a:pPr>
              <a:lnSpc>
                <a:spcPts val="2300"/>
              </a:lnSpc>
            </a:pPr>
            <a:r>
              <a:rPr lang="ru-RU" altLang="ru-RU" sz="2000" b="1">
                <a:solidFill>
                  <a:srgbClr val="073E87"/>
                </a:solidFill>
                <a:latin typeface="Verdana" pitchFamily="34" charset="0"/>
              </a:rPr>
              <a:t>в 65 субъектах рф</a:t>
            </a:r>
            <a:endParaRPr lang="ru-RU" altLang="ru-RU" sz="2000">
              <a:solidFill>
                <a:srgbClr val="073E87"/>
              </a:solidFill>
              <a:latin typeface="Verdana" pitchFamily="34" charset="0"/>
            </a:endParaRPr>
          </a:p>
        </p:txBody>
      </p:sp>
      <p:sp>
        <p:nvSpPr>
          <p:cNvPr id="12" name="object 9"/>
          <p:cNvSpPr/>
          <p:nvPr userDrawn="1"/>
        </p:nvSpPr>
        <p:spPr>
          <a:xfrm flipH="1">
            <a:off x="5483225" y="1584325"/>
            <a:ext cx="46038" cy="5321300"/>
          </a:xfrm>
          <a:custGeom>
            <a:avLst/>
            <a:gdLst/>
            <a:ahLst/>
            <a:cxnLst/>
            <a:rect l="l" t="t" r="r" b="b"/>
            <a:pathLst>
              <a:path h="5274309">
                <a:moveTo>
                  <a:pt x="0" y="5274005"/>
                </a:moveTo>
                <a:lnTo>
                  <a:pt x="0" y="0"/>
                </a:lnTo>
              </a:path>
            </a:pathLst>
          </a:custGeom>
          <a:ln w="38100" cmpd="sng">
            <a:solidFill>
              <a:srgbClr val="C6C9CA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Holder 2"/>
          <p:cNvSpPr>
            <a:spLocks noGrp="1"/>
          </p:cNvSpPr>
          <p:nvPr>
            <p:ph type="title"/>
          </p:nvPr>
        </p:nvSpPr>
        <p:spPr>
          <a:xfrm>
            <a:off x="698500" y="616914"/>
            <a:ext cx="9677400" cy="659765"/>
          </a:xfrm>
        </p:spPr>
        <p:txBody>
          <a:bodyPr/>
          <a:lstStyle>
            <a:lvl1pPr>
              <a:defRPr sz="2400" b="1" i="0">
                <a:solidFill>
                  <a:srgbClr val="D54E28"/>
                </a:solidFill>
                <a:latin typeface="Verdana"/>
                <a:cs typeface="Verdana"/>
              </a:defRPr>
            </a:lvl1pPr>
          </a:lstStyle>
          <a:p>
            <a:r>
              <a:rPr lang="ru-RU"/>
              <a:t>Образец заголовка</a:t>
            </a:r>
            <a:endParaRPr dirty="0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0"/>
          </p:nvPr>
        </p:nvSpPr>
        <p:spPr>
          <a:xfrm>
            <a:off x="698500" y="2790825"/>
            <a:ext cx="4724400" cy="4114800"/>
          </a:xfrm>
        </p:spPr>
        <p:txBody>
          <a:bodyPr/>
          <a:lstStyle/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16" name="Рисунок 14"/>
          <p:cNvSpPr>
            <a:spLocks noGrp="1"/>
          </p:cNvSpPr>
          <p:nvPr>
            <p:ph type="pic" sz="quarter" idx="11"/>
          </p:nvPr>
        </p:nvSpPr>
        <p:spPr>
          <a:xfrm>
            <a:off x="5651500" y="2790825"/>
            <a:ext cx="4724400" cy="4114800"/>
          </a:xfrm>
        </p:spPr>
        <p:txBody>
          <a:bodyPr/>
          <a:lstStyle/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3" name="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A387A"/>
                </a:solidFill>
              </a:defRPr>
            </a:lvl1pPr>
          </a:lstStyle>
          <a:p>
            <a:r>
              <a:rPr lang="ru-RU" altLang="ru-RU"/>
              <a:t>Министерство культуры российской Федерации  </a:t>
            </a:r>
            <a:r>
              <a:rPr lang="ru-RU" altLang="ru-RU" sz="1100"/>
              <a:t>|</a:t>
            </a:r>
          </a:p>
        </p:txBody>
      </p:sp>
      <p:sp>
        <p:nvSpPr>
          <p:cNvPr id="14" name="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algn="l">
              <a:defRPr/>
            </a:lvl1pPr>
          </a:lstStyle>
          <a:p>
            <a:fld id="{A61A4E1C-AD25-41A2-A9D3-AB947B81BE4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67642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/>
          <p:cNvSpPr/>
          <p:nvPr/>
        </p:nvSpPr>
        <p:spPr>
          <a:xfrm>
            <a:off x="720725" y="7094538"/>
            <a:ext cx="9610725" cy="0"/>
          </a:xfrm>
          <a:custGeom>
            <a:avLst/>
            <a:gdLst/>
            <a:ahLst/>
            <a:cxnLst/>
            <a:rect l="l" t="t" r="r" b="b"/>
            <a:pathLst>
              <a:path w="9611995">
                <a:moveTo>
                  <a:pt x="0" y="0"/>
                </a:moveTo>
                <a:lnTo>
                  <a:pt x="9611995" y="0"/>
                </a:lnTo>
              </a:path>
            </a:pathLst>
          </a:custGeom>
          <a:ln w="6350">
            <a:solidFill>
              <a:srgbClr val="2A3795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bk object 17"/>
          <p:cNvSpPr/>
          <p:nvPr/>
        </p:nvSpPr>
        <p:spPr>
          <a:xfrm>
            <a:off x="720725" y="434975"/>
            <a:ext cx="9610725" cy="0"/>
          </a:xfrm>
          <a:custGeom>
            <a:avLst/>
            <a:gdLst/>
            <a:ahLst/>
            <a:cxnLst/>
            <a:rect l="l" t="t" r="r" b="b"/>
            <a:pathLst>
              <a:path w="9611995">
                <a:moveTo>
                  <a:pt x="0" y="0"/>
                </a:moveTo>
                <a:lnTo>
                  <a:pt x="9611995" y="0"/>
                </a:lnTo>
              </a:path>
            </a:pathLst>
          </a:custGeom>
          <a:ln w="6350">
            <a:solidFill>
              <a:srgbClr val="2A3795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bk object 18"/>
          <p:cNvSpPr/>
          <p:nvPr/>
        </p:nvSpPr>
        <p:spPr>
          <a:xfrm>
            <a:off x="720725" y="1484313"/>
            <a:ext cx="9610725" cy="0"/>
          </a:xfrm>
          <a:custGeom>
            <a:avLst/>
            <a:gdLst/>
            <a:ahLst/>
            <a:cxnLst/>
            <a:rect l="l" t="t" r="r" b="b"/>
            <a:pathLst>
              <a:path w="9611995">
                <a:moveTo>
                  <a:pt x="0" y="0"/>
                </a:moveTo>
                <a:lnTo>
                  <a:pt x="9611995" y="0"/>
                </a:lnTo>
              </a:path>
            </a:pathLst>
          </a:custGeom>
          <a:ln w="88900">
            <a:solidFill>
              <a:srgbClr val="C6C9CA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object 2"/>
          <p:cNvSpPr txBox="1"/>
          <p:nvPr userDrawn="1"/>
        </p:nvSpPr>
        <p:spPr>
          <a:xfrm>
            <a:off x="6861175" y="260350"/>
            <a:ext cx="3489325" cy="1238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spc="125" dirty="0">
                <a:solidFill>
                  <a:srgbClr val="073E87"/>
                </a:solidFill>
                <a:latin typeface="Arial"/>
                <a:cs typeface="Arial"/>
              </a:rPr>
              <a:t>НАЗВАНИЕ ПРЕЗЕНТАЦИИ</a:t>
            </a:r>
            <a:endParaRPr sz="800" dirty="0">
              <a:solidFill>
                <a:srgbClr val="073E87"/>
              </a:solidFill>
              <a:latin typeface="Arial"/>
              <a:cs typeface="Arial"/>
            </a:endParaRPr>
          </a:p>
        </p:txBody>
      </p:sp>
      <p:sp>
        <p:nvSpPr>
          <p:cNvPr id="10" name="Holder 2"/>
          <p:cNvSpPr>
            <a:spLocks noGrp="1"/>
          </p:cNvSpPr>
          <p:nvPr>
            <p:ph type="title"/>
          </p:nvPr>
        </p:nvSpPr>
        <p:spPr>
          <a:xfrm>
            <a:off x="698500" y="616914"/>
            <a:ext cx="9677400" cy="659765"/>
          </a:xfrm>
        </p:spPr>
        <p:txBody>
          <a:bodyPr/>
          <a:lstStyle>
            <a:lvl1pPr>
              <a:defRPr sz="2400" b="1" i="0">
                <a:solidFill>
                  <a:srgbClr val="D54E28"/>
                </a:solidFill>
                <a:latin typeface="Verdana"/>
                <a:cs typeface="Verdana"/>
              </a:defRPr>
            </a:lvl1pPr>
          </a:lstStyle>
          <a:p>
            <a:r>
              <a:rPr lang="ru-RU"/>
              <a:t>Образец заголовка</a:t>
            </a:r>
            <a:endParaRPr dirty="0"/>
          </a:p>
        </p:txBody>
      </p:sp>
      <p:sp>
        <p:nvSpPr>
          <p:cNvPr id="7" name="Диаграмма 6"/>
          <p:cNvSpPr>
            <a:spLocks noGrp="1"/>
          </p:cNvSpPr>
          <p:nvPr>
            <p:ph type="chart" sz="quarter" idx="10"/>
          </p:nvPr>
        </p:nvSpPr>
        <p:spPr>
          <a:xfrm>
            <a:off x="698500" y="1876425"/>
            <a:ext cx="9601200" cy="5105400"/>
          </a:xfrm>
        </p:spPr>
        <p:txBody>
          <a:bodyPr/>
          <a:lstStyle/>
          <a:p>
            <a:pPr lvl="0"/>
            <a:r>
              <a:rPr lang="ru-RU" noProof="0"/>
              <a:t>Вставка диаграммы</a:t>
            </a:r>
          </a:p>
        </p:txBody>
      </p:sp>
      <p:sp>
        <p:nvSpPr>
          <p:cNvPr id="9" name="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A387A"/>
                </a:solidFill>
              </a:defRPr>
            </a:lvl1pPr>
          </a:lstStyle>
          <a:p>
            <a:r>
              <a:rPr lang="ru-RU" altLang="ru-RU"/>
              <a:t>Министерство культуры российской Федерации  </a:t>
            </a:r>
            <a:r>
              <a:rPr lang="ru-RU" altLang="ru-RU" sz="1100"/>
              <a:t>|</a:t>
            </a:r>
          </a:p>
        </p:txBody>
      </p:sp>
      <p:sp>
        <p:nvSpPr>
          <p:cNvPr id="11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3CC05B9-C557-4273-BC3B-47A66069C05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62645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/>
          <p:nvPr userDrawn="1"/>
        </p:nvSpPr>
        <p:spPr>
          <a:xfrm>
            <a:off x="6861175" y="260350"/>
            <a:ext cx="3489325" cy="1238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spc="125" dirty="0">
                <a:solidFill>
                  <a:srgbClr val="073E87"/>
                </a:solidFill>
                <a:latin typeface="Arial"/>
                <a:cs typeface="Arial"/>
              </a:rPr>
              <a:t>НАЗВАНИЕ ПРЕЗЕНТАЦИИ</a:t>
            </a:r>
            <a:endParaRPr sz="800" dirty="0">
              <a:solidFill>
                <a:srgbClr val="073E87"/>
              </a:solidFill>
              <a:latin typeface="Arial"/>
              <a:cs typeface="Arial"/>
            </a:endParaRPr>
          </a:p>
        </p:txBody>
      </p:sp>
      <p:sp>
        <p:nvSpPr>
          <p:cNvPr id="5" name="bk object 17"/>
          <p:cNvSpPr/>
          <p:nvPr userDrawn="1"/>
        </p:nvSpPr>
        <p:spPr>
          <a:xfrm>
            <a:off x="720725" y="434975"/>
            <a:ext cx="9610725" cy="0"/>
          </a:xfrm>
          <a:custGeom>
            <a:avLst/>
            <a:gdLst/>
            <a:ahLst/>
            <a:cxnLst/>
            <a:rect l="l" t="t" r="r" b="b"/>
            <a:pathLst>
              <a:path w="9611995">
                <a:moveTo>
                  <a:pt x="0" y="0"/>
                </a:moveTo>
                <a:lnTo>
                  <a:pt x="9611995" y="0"/>
                </a:lnTo>
              </a:path>
            </a:pathLst>
          </a:custGeom>
          <a:ln w="6350">
            <a:solidFill>
              <a:srgbClr val="2A3795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bk object 18"/>
          <p:cNvSpPr/>
          <p:nvPr userDrawn="1"/>
        </p:nvSpPr>
        <p:spPr>
          <a:xfrm>
            <a:off x="720725" y="1484313"/>
            <a:ext cx="9610725" cy="0"/>
          </a:xfrm>
          <a:custGeom>
            <a:avLst/>
            <a:gdLst/>
            <a:ahLst/>
            <a:cxnLst/>
            <a:rect l="l" t="t" r="r" b="b"/>
            <a:pathLst>
              <a:path w="9611995">
                <a:moveTo>
                  <a:pt x="0" y="0"/>
                </a:moveTo>
                <a:lnTo>
                  <a:pt x="9611995" y="0"/>
                </a:lnTo>
              </a:path>
            </a:pathLst>
          </a:custGeom>
          <a:ln w="88900">
            <a:solidFill>
              <a:srgbClr val="C6C9CA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bk object 16"/>
          <p:cNvSpPr/>
          <p:nvPr userDrawn="1"/>
        </p:nvSpPr>
        <p:spPr>
          <a:xfrm>
            <a:off x="720725" y="7094538"/>
            <a:ext cx="9610725" cy="0"/>
          </a:xfrm>
          <a:custGeom>
            <a:avLst/>
            <a:gdLst/>
            <a:ahLst/>
            <a:cxnLst/>
            <a:rect l="l" t="t" r="r" b="b"/>
            <a:pathLst>
              <a:path w="9611995">
                <a:moveTo>
                  <a:pt x="0" y="0"/>
                </a:moveTo>
                <a:lnTo>
                  <a:pt x="9611995" y="0"/>
                </a:lnTo>
              </a:path>
            </a:pathLst>
          </a:custGeom>
          <a:ln w="6350">
            <a:solidFill>
              <a:srgbClr val="2A3795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Holder 2"/>
          <p:cNvSpPr>
            <a:spLocks noGrp="1"/>
          </p:cNvSpPr>
          <p:nvPr>
            <p:ph type="title"/>
          </p:nvPr>
        </p:nvSpPr>
        <p:spPr>
          <a:xfrm>
            <a:off x="698500" y="616914"/>
            <a:ext cx="9677400" cy="738664"/>
          </a:xfrm>
        </p:spPr>
        <p:txBody>
          <a:bodyPr/>
          <a:lstStyle>
            <a:lvl1pPr>
              <a:defRPr sz="2400" b="1" i="0">
                <a:solidFill>
                  <a:srgbClr val="D54E28"/>
                </a:solidFill>
                <a:latin typeface="Verdana"/>
                <a:cs typeface="Verdana"/>
              </a:defRPr>
            </a:lvl1pPr>
          </a:lstStyle>
          <a:p>
            <a:r>
              <a:rPr lang="en-US" dirty="0" err="1"/>
              <a:t>Образец заголовка</a:t>
            </a:r>
            <a:endParaRPr dirty="0"/>
          </a:p>
        </p:txBody>
      </p:sp>
      <p:sp>
        <p:nvSpPr>
          <p:cNvPr id="11" name="Таблица 10"/>
          <p:cNvSpPr>
            <a:spLocks noGrp="1"/>
          </p:cNvSpPr>
          <p:nvPr>
            <p:ph type="tbl" sz="quarter" idx="12"/>
          </p:nvPr>
        </p:nvSpPr>
        <p:spPr>
          <a:xfrm>
            <a:off x="698500" y="1800225"/>
            <a:ext cx="9677400" cy="5105400"/>
          </a:xfrm>
        </p:spPr>
        <p:txBody>
          <a:bodyPr/>
          <a:lstStyle/>
          <a:p>
            <a:pPr lvl="0"/>
            <a:r>
              <a:rPr lang="ru-RU" noProof="0"/>
              <a:t>Вставка таблицы</a:t>
            </a:r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Министерство культуры российской Федерации  </a:t>
            </a:r>
            <a:r>
              <a:rPr lang="ru-RU" altLang="ru-RU" sz="1100">
                <a:solidFill>
                  <a:srgbClr val="C6C9CA"/>
                </a:solidFill>
              </a:rPr>
              <a:t>|</a:t>
            </a:r>
            <a:endParaRPr lang="ru-RU" altLang="ru-RU" sz="1100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F3CCA681-4ED2-4F04-8431-E1E7CD73922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60506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820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/>
          <p:nvPr userDrawn="1"/>
        </p:nvSpPr>
        <p:spPr>
          <a:xfrm>
            <a:off x="6861175" y="260350"/>
            <a:ext cx="3489325" cy="1238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spc="125" dirty="0">
                <a:solidFill>
                  <a:schemeClr val="tx2"/>
                </a:solidFill>
                <a:latin typeface="Arial"/>
                <a:cs typeface="Arial"/>
              </a:rPr>
              <a:t>НАЗВАНИЕ ПРЕЗЕНТАЦИИ</a:t>
            </a:r>
            <a:endParaRPr sz="8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7" name="bk object 16"/>
          <p:cNvSpPr/>
          <p:nvPr userDrawn="1"/>
        </p:nvSpPr>
        <p:spPr>
          <a:xfrm>
            <a:off x="720725" y="7094538"/>
            <a:ext cx="9610725" cy="0"/>
          </a:xfrm>
          <a:custGeom>
            <a:avLst/>
            <a:gdLst/>
            <a:ahLst/>
            <a:cxnLst/>
            <a:rect l="l" t="t" r="r" b="b"/>
            <a:pathLst>
              <a:path w="9611995">
                <a:moveTo>
                  <a:pt x="0" y="0"/>
                </a:moveTo>
                <a:lnTo>
                  <a:pt x="9611995" y="0"/>
                </a:lnTo>
              </a:path>
            </a:pathLst>
          </a:custGeom>
          <a:ln w="6350">
            <a:solidFill>
              <a:srgbClr val="2A3795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8" name="bk object 17"/>
          <p:cNvSpPr/>
          <p:nvPr userDrawn="1"/>
        </p:nvSpPr>
        <p:spPr>
          <a:xfrm>
            <a:off x="720725" y="434975"/>
            <a:ext cx="9610725" cy="0"/>
          </a:xfrm>
          <a:custGeom>
            <a:avLst/>
            <a:gdLst/>
            <a:ahLst/>
            <a:cxnLst/>
            <a:rect l="l" t="t" r="r" b="b"/>
            <a:pathLst>
              <a:path w="9611995">
                <a:moveTo>
                  <a:pt x="0" y="0"/>
                </a:moveTo>
                <a:lnTo>
                  <a:pt x="9611995" y="0"/>
                </a:lnTo>
              </a:path>
            </a:pathLst>
          </a:custGeom>
          <a:ln w="6350">
            <a:solidFill>
              <a:srgbClr val="2A3795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0" name="bk object 18"/>
          <p:cNvSpPr/>
          <p:nvPr userDrawn="1"/>
        </p:nvSpPr>
        <p:spPr>
          <a:xfrm>
            <a:off x="720725" y="1484313"/>
            <a:ext cx="9610725" cy="0"/>
          </a:xfrm>
          <a:custGeom>
            <a:avLst/>
            <a:gdLst/>
            <a:ahLst/>
            <a:cxnLst/>
            <a:rect l="l" t="t" r="r" b="b"/>
            <a:pathLst>
              <a:path w="9611995">
                <a:moveTo>
                  <a:pt x="0" y="0"/>
                </a:moveTo>
                <a:lnTo>
                  <a:pt x="9611995" y="0"/>
                </a:lnTo>
              </a:path>
            </a:pathLst>
          </a:custGeom>
          <a:ln w="88900">
            <a:solidFill>
              <a:srgbClr val="C6C9CA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1" name="object 9"/>
          <p:cNvSpPr txBox="1"/>
          <p:nvPr userDrawn="1"/>
        </p:nvSpPr>
        <p:spPr>
          <a:xfrm>
            <a:off x="708025" y="1700213"/>
            <a:ext cx="6391275" cy="25876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ru-RU" altLang="ru-RU" b="1">
                <a:solidFill>
                  <a:schemeClr val="tx2"/>
                </a:solidFill>
                <a:latin typeface="Verdana" pitchFamily="34" charset="0"/>
              </a:rPr>
              <a:t>ЗАГОЛОВОК №2 – большая колонка</a:t>
            </a:r>
            <a:endParaRPr lang="ru-RU" altLang="ru-RU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12" name="object 10"/>
          <p:cNvSpPr txBox="1"/>
          <p:nvPr userDrawn="1"/>
        </p:nvSpPr>
        <p:spPr>
          <a:xfrm>
            <a:off x="7259638" y="1700213"/>
            <a:ext cx="3116262" cy="77152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ru-RU" altLang="ru-RU" b="1">
                <a:solidFill>
                  <a:schemeClr val="tx2"/>
                </a:solidFill>
                <a:latin typeface="Verdana" pitchFamily="34" charset="0"/>
              </a:rPr>
              <a:t>ЗАГОЛОВОК в малой колонке</a:t>
            </a:r>
          </a:p>
          <a:p>
            <a:pPr>
              <a:lnSpc>
                <a:spcPts val="2000"/>
              </a:lnSpc>
            </a:pPr>
            <a:r>
              <a:rPr lang="ru-RU" altLang="ru-RU" b="1">
                <a:solidFill>
                  <a:schemeClr val="tx2"/>
                </a:solidFill>
                <a:latin typeface="Verdana" pitchFamily="34" charset="0"/>
              </a:rPr>
              <a:t>Диаграмма и фото</a:t>
            </a:r>
            <a:endParaRPr lang="ru-RU" altLang="ru-RU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13" name="object 22"/>
          <p:cNvSpPr/>
          <p:nvPr userDrawn="1"/>
        </p:nvSpPr>
        <p:spPr>
          <a:xfrm>
            <a:off x="720725" y="2309813"/>
            <a:ext cx="6302375" cy="46037"/>
          </a:xfrm>
          <a:custGeom>
            <a:avLst/>
            <a:gdLst/>
            <a:ahLst/>
            <a:cxnLst/>
            <a:rect l="l" t="t" r="r" b="b"/>
            <a:pathLst>
              <a:path w="6336030">
                <a:moveTo>
                  <a:pt x="0" y="0"/>
                </a:moveTo>
                <a:lnTo>
                  <a:pt x="6336004" y="0"/>
                </a:lnTo>
              </a:path>
            </a:pathLst>
          </a:custGeom>
          <a:ln w="12700">
            <a:solidFill>
              <a:srgbClr val="C6C9CA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4" name="object 13"/>
          <p:cNvSpPr/>
          <p:nvPr userDrawn="1"/>
        </p:nvSpPr>
        <p:spPr>
          <a:xfrm>
            <a:off x="7153275" y="1728788"/>
            <a:ext cx="46038" cy="5176837"/>
          </a:xfrm>
          <a:custGeom>
            <a:avLst/>
            <a:gdLst/>
            <a:ahLst/>
            <a:cxnLst/>
            <a:rect l="l" t="t" r="r" b="b"/>
            <a:pathLst>
              <a:path h="5130165">
                <a:moveTo>
                  <a:pt x="0" y="0"/>
                </a:moveTo>
                <a:lnTo>
                  <a:pt x="0" y="5129999"/>
                </a:lnTo>
              </a:path>
            </a:pathLst>
          </a:custGeom>
          <a:ln w="38100">
            <a:solidFill>
              <a:srgbClr val="C6C9CA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9" name="Holder 2"/>
          <p:cNvSpPr>
            <a:spLocks noGrp="1"/>
          </p:cNvSpPr>
          <p:nvPr>
            <p:ph type="title"/>
          </p:nvPr>
        </p:nvSpPr>
        <p:spPr>
          <a:xfrm>
            <a:off x="698500" y="616914"/>
            <a:ext cx="9677400" cy="738664"/>
          </a:xfrm>
        </p:spPr>
        <p:txBody>
          <a:bodyPr/>
          <a:lstStyle>
            <a:lvl1pPr>
              <a:defRPr sz="2400" b="1" i="0" cap="all">
                <a:solidFill>
                  <a:srgbClr val="D54E28"/>
                </a:solidFill>
                <a:latin typeface="Verdana"/>
                <a:cs typeface="Verdana"/>
              </a:defRPr>
            </a:lvl1pPr>
          </a:lstStyle>
          <a:p>
            <a:r>
              <a:rPr lang="en-US" dirty="0" err="1"/>
              <a:t>Образец заголовка</a:t>
            </a:r>
            <a:endParaRPr dirty="0"/>
          </a:p>
        </p:txBody>
      </p:sp>
      <p:sp>
        <p:nvSpPr>
          <p:cNvPr id="18" name="Диаграмма 17"/>
          <p:cNvSpPr>
            <a:spLocks noGrp="1"/>
          </p:cNvSpPr>
          <p:nvPr>
            <p:ph type="chart" sz="quarter" idx="10"/>
          </p:nvPr>
        </p:nvSpPr>
        <p:spPr>
          <a:xfrm>
            <a:off x="7327900" y="2714625"/>
            <a:ext cx="2971800" cy="1905000"/>
          </a:xfrm>
        </p:spPr>
        <p:txBody>
          <a:bodyPr/>
          <a:lstStyle/>
          <a:p>
            <a:pPr lvl="0"/>
            <a:r>
              <a:rPr lang="ru-RU" noProof="0"/>
              <a:t>Вставка диаграммы</a:t>
            </a:r>
            <a:endParaRPr lang="ru-RU" noProof="0" dirty="0"/>
          </a:p>
        </p:txBody>
      </p:sp>
      <p:sp>
        <p:nvSpPr>
          <p:cNvPr id="20" name="Рисунок 19"/>
          <p:cNvSpPr>
            <a:spLocks noGrp="1"/>
          </p:cNvSpPr>
          <p:nvPr>
            <p:ph type="pic" sz="quarter" idx="11"/>
          </p:nvPr>
        </p:nvSpPr>
        <p:spPr>
          <a:xfrm>
            <a:off x="7327900" y="4848225"/>
            <a:ext cx="2971800" cy="2057400"/>
          </a:xfrm>
        </p:spPr>
        <p:txBody>
          <a:bodyPr/>
          <a:lstStyle/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12"/>
          </p:nvPr>
        </p:nvSpPr>
        <p:spPr>
          <a:xfrm>
            <a:off x="698500" y="2486025"/>
            <a:ext cx="6324600" cy="1046440"/>
          </a:xfrm>
        </p:spPr>
        <p:txBody>
          <a:bodyPr/>
          <a:lstStyle>
            <a:lvl1pPr>
              <a:defRPr b="1"/>
            </a:lvl1pPr>
            <a:lvl3pPr>
              <a:defRPr sz="1600" b="1"/>
            </a:lvl3pPr>
            <a:lvl4pPr>
              <a:defRPr sz="1600"/>
            </a:lvl4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</p:txBody>
      </p:sp>
      <p:sp>
        <p:nvSpPr>
          <p:cNvPr id="15" name="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0A387A"/>
                </a:solidFill>
              </a:defRPr>
            </a:lvl1pPr>
          </a:lstStyle>
          <a:p>
            <a:r>
              <a:rPr lang="ru-RU" altLang="ru-RU"/>
              <a:t>Министерство культуры российской Федерации  </a:t>
            </a:r>
            <a:r>
              <a:rPr lang="ru-RU" altLang="ru-RU" sz="1100"/>
              <a:t>|</a:t>
            </a:r>
          </a:p>
        </p:txBody>
      </p:sp>
      <p:sp>
        <p:nvSpPr>
          <p:cNvPr id="16" name="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l">
              <a:defRPr/>
            </a:lvl1pPr>
          </a:lstStyle>
          <a:p>
            <a:fld id="{D927AF41-2941-4E40-85A3-228ECBFCA73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00703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2"/>
            <a:ext cx="10693400" cy="756242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19377C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7175500" y="7178675"/>
            <a:ext cx="2922588" cy="153888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534670" y="7009642"/>
            <a:ext cx="2495127" cy="40265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61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 txBox="1"/>
          <p:nvPr userDrawn="1"/>
        </p:nvSpPr>
        <p:spPr>
          <a:xfrm>
            <a:off x="6861175" y="260350"/>
            <a:ext cx="3489325" cy="1238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spc="125" dirty="0">
                <a:solidFill>
                  <a:schemeClr val="tx2"/>
                </a:solidFill>
                <a:latin typeface="Arial"/>
                <a:cs typeface="Arial"/>
              </a:rPr>
              <a:t>НАЗВАНИЕ ПРЕЗЕНТАЦИИ</a:t>
            </a:r>
            <a:endParaRPr sz="8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6" name="bk object 16"/>
          <p:cNvSpPr/>
          <p:nvPr userDrawn="1"/>
        </p:nvSpPr>
        <p:spPr>
          <a:xfrm>
            <a:off x="720725" y="7094538"/>
            <a:ext cx="9610725" cy="0"/>
          </a:xfrm>
          <a:custGeom>
            <a:avLst/>
            <a:gdLst/>
            <a:ahLst/>
            <a:cxnLst/>
            <a:rect l="l" t="t" r="r" b="b"/>
            <a:pathLst>
              <a:path w="9611995">
                <a:moveTo>
                  <a:pt x="0" y="0"/>
                </a:moveTo>
                <a:lnTo>
                  <a:pt x="9611995" y="0"/>
                </a:lnTo>
              </a:path>
            </a:pathLst>
          </a:custGeom>
          <a:ln w="6350">
            <a:solidFill>
              <a:srgbClr val="2A3795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8" name="bk object 17"/>
          <p:cNvSpPr/>
          <p:nvPr userDrawn="1"/>
        </p:nvSpPr>
        <p:spPr>
          <a:xfrm>
            <a:off x="720725" y="434975"/>
            <a:ext cx="9610725" cy="0"/>
          </a:xfrm>
          <a:custGeom>
            <a:avLst/>
            <a:gdLst/>
            <a:ahLst/>
            <a:cxnLst/>
            <a:rect l="l" t="t" r="r" b="b"/>
            <a:pathLst>
              <a:path w="9611995">
                <a:moveTo>
                  <a:pt x="0" y="0"/>
                </a:moveTo>
                <a:lnTo>
                  <a:pt x="9611995" y="0"/>
                </a:lnTo>
              </a:path>
            </a:pathLst>
          </a:custGeom>
          <a:ln w="6350">
            <a:solidFill>
              <a:srgbClr val="2A3795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9" name="bk object 18"/>
          <p:cNvSpPr/>
          <p:nvPr userDrawn="1"/>
        </p:nvSpPr>
        <p:spPr>
          <a:xfrm>
            <a:off x="720725" y="1484313"/>
            <a:ext cx="9610725" cy="0"/>
          </a:xfrm>
          <a:custGeom>
            <a:avLst/>
            <a:gdLst/>
            <a:ahLst/>
            <a:cxnLst/>
            <a:rect l="l" t="t" r="r" b="b"/>
            <a:pathLst>
              <a:path w="9611995">
                <a:moveTo>
                  <a:pt x="0" y="0"/>
                </a:moveTo>
                <a:lnTo>
                  <a:pt x="9611995" y="0"/>
                </a:lnTo>
              </a:path>
            </a:pathLst>
          </a:custGeom>
          <a:ln w="88900">
            <a:solidFill>
              <a:srgbClr val="C6C9CA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0" name="object 7"/>
          <p:cNvSpPr txBox="1"/>
          <p:nvPr userDrawn="1"/>
        </p:nvSpPr>
        <p:spPr>
          <a:xfrm>
            <a:off x="708025" y="1543050"/>
            <a:ext cx="4714875" cy="10985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ts val="4275"/>
              </a:lnSpc>
            </a:pPr>
            <a:r>
              <a:rPr lang="ru-RU" altLang="ru-RU" sz="3800" b="1">
                <a:solidFill>
                  <a:srgbClr val="D54E28"/>
                </a:solidFill>
                <a:latin typeface="Verdana" pitchFamily="34" charset="0"/>
              </a:rPr>
              <a:t>2014</a:t>
            </a:r>
            <a:endParaRPr lang="ru-RU" altLang="ru-RU" sz="3800">
              <a:latin typeface="Verdana" pitchFamily="34" charset="0"/>
            </a:endParaRPr>
          </a:p>
          <a:p>
            <a:pPr>
              <a:lnSpc>
                <a:spcPts val="2025"/>
              </a:lnSpc>
            </a:pPr>
            <a:r>
              <a:rPr lang="ru-RU" altLang="ru-RU" sz="2000" b="1">
                <a:solidFill>
                  <a:schemeClr val="tx2"/>
                </a:solidFill>
                <a:latin typeface="Verdana" pitchFamily="34" charset="0"/>
              </a:rPr>
              <a:t>на более 400 объектах</a:t>
            </a:r>
            <a:endParaRPr lang="ru-RU" altLang="ru-RU" sz="2000">
              <a:solidFill>
                <a:schemeClr val="tx2"/>
              </a:solidFill>
              <a:latin typeface="Verdana" pitchFamily="34" charset="0"/>
            </a:endParaRPr>
          </a:p>
          <a:p>
            <a:pPr>
              <a:lnSpc>
                <a:spcPts val="2300"/>
              </a:lnSpc>
            </a:pPr>
            <a:r>
              <a:rPr lang="ru-RU" altLang="ru-RU" sz="2000" b="1">
                <a:solidFill>
                  <a:schemeClr val="tx2"/>
                </a:solidFill>
                <a:latin typeface="Verdana" pitchFamily="34" charset="0"/>
              </a:rPr>
              <a:t>в 49 субъектах рф</a:t>
            </a:r>
            <a:endParaRPr lang="ru-RU" altLang="ru-RU" sz="200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11" name="object 8"/>
          <p:cNvSpPr txBox="1"/>
          <p:nvPr userDrawn="1"/>
        </p:nvSpPr>
        <p:spPr>
          <a:xfrm>
            <a:off x="5638800" y="1543050"/>
            <a:ext cx="4660900" cy="10985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ts val="4275"/>
              </a:lnSpc>
            </a:pPr>
            <a:r>
              <a:rPr lang="ru-RU" altLang="ru-RU" sz="3800" b="1">
                <a:solidFill>
                  <a:srgbClr val="D54E28"/>
                </a:solidFill>
                <a:latin typeface="Verdana" pitchFamily="34" charset="0"/>
              </a:rPr>
              <a:t>2015</a:t>
            </a:r>
            <a:endParaRPr lang="ru-RU" altLang="ru-RU" sz="3800">
              <a:latin typeface="Verdana" pitchFamily="34" charset="0"/>
            </a:endParaRPr>
          </a:p>
          <a:p>
            <a:pPr>
              <a:lnSpc>
                <a:spcPts val="2025"/>
              </a:lnSpc>
            </a:pPr>
            <a:r>
              <a:rPr lang="ru-RU" altLang="ru-RU" sz="2000" b="1">
                <a:solidFill>
                  <a:schemeClr val="tx2"/>
                </a:solidFill>
                <a:latin typeface="Verdana" pitchFamily="34" charset="0"/>
              </a:rPr>
              <a:t>на около 500 объектах</a:t>
            </a:r>
            <a:endParaRPr lang="ru-RU" altLang="ru-RU" sz="2000">
              <a:solidFill>
                <a:schemeClr val="tx2"/>
              </a:solidFill>
              <a:latin typeface="Verdana" pitchFamily="34" charset="0"/>
            </a:endParaRPr>
          </a:p>
          <a:p>
            <a:pPr>
              <a:lnSpc>
                <a:spcPts val="2300"/>
              </a:lnSpc>
            </a:pPr>
            <a:r>
              <a:rPr lang="ru-RU" altLang="ru-RU" sz="2000" b="1">
                <a:solidFill>
                  <a:schemeClr val="tx2"/>
                </a:solidFill>
                <a:latin typeface="Verdana" pitchFamily="34" charset="0"/>
              </a:rPr>
              <a:t>в 65 субъектах рф</a:t>
            </a:r>
            <a:endParaRPr lang="ru-RU" altLang="ru-RU" sz="200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12" name="object 9"/>
          <p:cNvSpPr/>
          <p:nvPr userDrawn="1"/>
        </p:nvSpPr>
        <p:spPr>
          <a:xfrm flipH="1">
            <a:off x="5483225" y="1584325"/>
            <a:ext cx="46038" cy="5321300"/>
          </a:xfrm>
          <a:custGeom>
            <a:avLst/>
            <a:gdLst/>
            <a:ahLst/>
            <a:cxnLst/>
            <a:rect l="l" t="t" r="r" b="b"/>
            <a:pathLst>
              <a:path h="5274309">
                <a:moveTo>
                  <a:pt x="0" y="5274005"/>
                </a:moveTo>
                <a:lnTo>
                  <a:pt x="0" y="0"/>
                </a:lnTo>
              </a:path>
            </a:pathLst>
          </a:custGeom>
          <a:ln w="38100" cmpd="sng">
            <a:solidFill>
              <a:srgbClr val="C6C9CA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7" name="Holder 2"/>
          <p:cNvSpPr>
            <a:spLocks noGrp="1"/>
          </p:cNvSpPr>
          <p:nvPr>
            <p:ph type="title"/>
          </p:nvPr>
        </p:nvSpPr>
        <p:spPr>
          <a:xfrm>
            <a:off x="698500" y="616914"/>
            <a:ext cx="9677400" cy="659765"/>
          </a:xfrm>
        </p:spPr>
        <p:txBody>
          <a:bodyPr/>
          <a:lstStyle>
            <a:lvl1pPr>
              <a:defRPr sz="2400" b="1" i="0">
                <a:solidFill>
                  <a:srgbClr val="D54E28"/>
                </a:solidFill>
                <a:latin typeface="Verdana"/>
                <a:cs typeface="Verdana"/>
              </a:defRPr>
            </a:lvl1pPr>
          </a:lstStyle>
          <a:p>
            <a:r>
              <a:rPr lang="ru-RU"/>
              <a:t>Образец заголовка</a:t>
            </a:r>
            <a:endParaRPr dirty="0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0"/>
          </p:nvPr>
        </p:nvSpPr>
        <p:spPr>
          <a:xfrm>
            <a:off x="698500" y="2790825"/>
            <a:ext cx="4724400" cy="4114800"/>
          </a:xfrm>
        </p:spPr>
        <p:txBody>
          <a:bodyPr/>
          <a:lstStyle/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16" name="Рисунок 14"/>
          <p:cNvSpPr>
            <a:spLocks noGrp="1"/>
          </p:cNvSpPr>
          <p:nvPr>
            <p:ph type="pic" sz="quarter" idx="11"/>
          </p:nvPr>
        </p:nvSpPr>
        <p:spPr>
          <a:xfrm>
            <a:off x="5651500" y="2790825"/>
            <a:ext cx="4724400" cy="4114800"/>
          </a:xfrm>
        </p:spPr>
        <p:txBody>
          <a:bodyPr/>
          <a:lstStyle/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3" name="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A387A"/>
                </a:solidFill>
              </a:defRPr>
            </a:lvl1pPr>
          </a:lstStyle>
          <a:p>
            <a:r>
              <a:rPr lang="ru-RU" altLang="ru-RU"/>
              <a:t>Министерство культуры российской Федерации  </a:t>
            </a:r>
            <a:r>
              <a:rPr lang="ru-RU" altLang="ru-RU" sz="1100"/>
              <a:t>|</a:t>
            </a:r>
          </a:p>
        </p:txBody>
      </p:sp>
      <p:sp>
        <p:nvSpPr>
          <p:cNvPr id="14" name="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algn="l">
              <a:defRPr/>
            </a:lvl1pPr>
          </a:lstStyle>
          <a:p>
            <a:fld id="{A61A4E1C-AD25-41A2-A9D3-AB947B81BE4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6599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/>
          <p:cNvSpPr/>
          <p:nvPr/>
        </p:nvSpPr>
        <p:spPr>
          <a:xfrm>
            <a:off x="720725" y="7094538"/>
            <a:ext cx="9610725" cy="0"/>
          </a:xfrm>
          <a:custGeom>
            <a:avLst/>
            <a:gdLst/>
            <a:ahLst/>
            <a:cxnLst/>
            <a:rect l="l" t="t" r="r" b="b"/>
            <a:pathLst>
              <a:path w="9611995">
                <a:moveTo>
                  <a:pt x="0" y="0"/>
                </a:moveTo>
                <a:lnTo>
                  <a:pt x="9611995" y="0"/>
                </a:lnTo>
              </a:path>
            </a:pathLst>
          </a:custGeom>
          <a:ln w="6350">
            <a:solidFill>
              <a:srgbClr val="2A3795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5" name="bk object 17"/>
          <p:cNvSpPr/>
          <p:nvPr/>
        </p:nvSpPr>
        <p:spPr>
          <a:xfrm>
            <a:off x="720725" y="434975"/>
            <a:ext cx="9610725" cy="0"/>
          </a:xfrm>
          <a:custGeom>
            <a:avLst/>
            <a:gdLst/>
            <a:ahLst/>
            <a:cxnLst/>
            <a:rect l="l" t="t" r="r" b="b"/>
            <a:pathLst>
              <a:path w="9611995">
                <a:moveTo>
                  <a:pt x="0" y="0"/>
                </a:moveTo>
                <a:lnTo>
                  <a:pt x="9611995" y="0"/>
                </a:lnTo>
              </a:path>
            </a:pathLst>
          </a:custGeom>
          <a:ln w="6350">
            <a:solidFill>
              <a:srgbClr val="2A3795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6" name="bk object 18"/>
          <p:cNvSpPr/>
          <p:nvPr/>
        </p:nvSpPr>
        <p:spPr>
          <a:xfrm>
            <a:off x="720725" y="1484313"/>
            <a:ext cx="9610725" cy="0"/>
          </a:xfrm>
          <a:custGeom>
            <a:avLst/>
            <a:gdLst/>
            <a:ahLst/>
            <a:cxnLst/>
            <a:rect l="l" t="t" r="r" b="b"/>
            <a:pathLst>
              <a:path w="9611995">
                <a:moveTo>
                  <a:pt x="0" y="0"/>
                </a:moveTo>
                <a:lnTo>
                  <a:pt x="9611995" y="0"/>
                </a:lnTo>
              </a:path>
            </a:pathLst>
          </a:custGeom>
          <a:ln w="88900">
            <a:solidFill>
              <a:srgbClr val="C6C9CA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8" name="object 2"/>
          <p:cNvSpPr txBox="1"/>
          <p:nvPr userDrawn="1"/>
        </p:nvSpPr>
        <p:spPr>
          <a:xfrm>
            <a:off x="6861175" y="260350"/>
            <a:ext cx="3489325" cy="1238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spc="125" dirty="0">
                <a:solidFill>
                  <a:schemeClr val="tx2"/>
                </a:solidFill>
                <a:latin typeface="Arial"/>
                <a:cs typeface="Arial"/>
              </a:rPr>
              <a:t>НАЗВАНИЕ ПРЕЗЕНТАЦИИ</a:t>
            </a:r>
            <a:endParaRPr sz="8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10" name="Holder 2"/>
          <p:cNvSpPr>
            <a:spLocks noGrp="1"/>
          </p:cNvSpPr>
          <p:nvPr>
            <p:ph type="title"/>
          </p:nvPr>
        </p:nvSpPr>
        <p:spPr>
          <a:xfrm>
            <a:off x="698500" y="616914"/>
            <a:ext cx="9677400" cy="659765"/>
          </a:xfrm>
        </p:spPr>
        <p:txBody>
          <a:bodyPr/>
          <a:lstStyle>
            <a:lvl1pPr>
              <a:defRPr sz="2400" b="1" i="0">
                <a:solidFill>
                  <a:srgbClr val="D54E28"/>
                </a:solidFill>
                <a:latin typeface="Verdana"/>
                <a:cs typeface="Verdana"/>
              </a:defRPr>
            </a:lvl1pPr>
          </a:lstStyle>
          <a:p>
            <a:r>
              <a:rPr lang="ru-RU"/>
              <a:t>Образец заголовка</a:t>
            </a:r>
            <a:endParaRPr dirty="0"/>
          </a:p>
        </p:txBody>
      </p:sp>
      <p:sp>
        <p:nvSpPr>
          <p:cNvPr id="7" name="Диаграмма 6"/>
          <p:cNvSpPr>
            <a:spLocks noGrp="1"/>
          </p:cNvSpPr>
          <p:nvPr>
            <p:ph type="chart" sz="quarter" idx="10"/>
          </p:nvPr>
        </p:nvSpPr>
        <p:spPr>
          <a:xfrm>
            <a:off x="698500" y="1876425"/>
            <a:ext cx="9601200" cy="5105400"/>
          </a:xfrm>
        </p:spPr>
        <p:txBody>
          <a:bodyPr/>
          <a:lstStyle/>
          <a:p>
            <a:pPr lvl="0"/>
            <a:r>
              <a:rPr lang="ru-RU" noProof="0"/>
              <a:t>Вставка диаграммы</a:t>
            </a:r>
          </a:p>
        </p:txBody>
      </p:sp>
      <p:sp>
        <p:nvSpPr>
          <p:cNvPr id="9" name="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A387A"/>
                </a:solidFill>
              </a:defRPr>
            </a:lvl1pPr>
          </a:lstStyle>
          <a:p>
            <a:r>
              <a:rPr lang="ru-RU" altLang="ru-RU"/>
              <a:t>Министерство культуры российской Федерации  </a:t>
            </a:r>
            <a:r>
              <a:rPr lang="ru-RU" altLang="ru-RU" sz="1100"/>
              <a:t>|</a:t>
            </a:r>
          </a:p>
        </p:txBody>
      </p:sp>
      <p:sp>
        <p:nvSpPr>
          <p:cNvPr id="11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3CC05B9-C557-4273-BC3B-47A66069C05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5706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/>
          <p:nvPr userDrawn="1"/>
        </p:nvSpPr>
        <p:spPr>
          <a:xfrm>
            <a:off x="6861175" y="260350"/>
            <a:ext cx="3489325" cy="1238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spc="125" dirty="0">
                <a:solidFill>
                  <a:schemeClr val="tx2"/>
                </a:solidFill>
                <a:latin typeface="Arial"/>
                <a:cs typeface="Arial"/>
              </a:rPr>
              <a:t>НАЗВАНИЕ ПРЕЗЕНТАЦИИ</a:t>
            </a:r>
            <a:endParaRPr sz="8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5" name="bk object 17"/>
          <p:cNvSpPr/>
          <p:nvPr userDrawn="1"/>
        </p:nvSpPr>
        <p:spPr>
          <a:xfrm>
            <a:off x="720725" y="434975"/>
            <a:ext cx="9610725" cy="0"/>
          </a:xfrm>
          <a:custGeom>
            <a:avLst/>
            <a:gdLst/>
            <a:ahLst/>
            <a:cxnLst/>
            <a:rect l="l" t="t" r="r" b="b"/>
            <a:pathLst>
              <a:path w="9611995">
                <a:moveTo>
                  <a:pt x="0" y="0"/>
                </a:moveTo>
                <a:lnTo>
                  <a:pt x="9611995" y="0"/>
                </a:lnTo>
              </a:path>
            </a:pathLst>
          </a:custGeom>
          <a:ln w="6350">
            <a:solidFill>
              <a:srgbClr val="2A3795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6" name="bk object 18"/>
          <p:cNvSpPr/>
          <p:nvPr userDrawn="1"/>
        </p:nvSpPr>
        <p:spPr>
          <a:xfrm>
            <a:off x="720725" y="1484313"/>
            <a:ext cx="9610725" cy="0"/>
          </a:xfrm>
          <a:custGeom>
            <a:avLst/>
            <a:gdLst/>
            <a:ahLst/>
            <a:cxnLst/>
            <a:rect l="l" t="t" r="r" b="b"/>
            <a:pathLst>
              <a:path w="9611995">
                <a:moveTo>
                  <a:pt x="0" y="0"/>
                </a:moveTo>
                <a:lnTo>
                  <a:pt x="9611995" y="0"/>
                </a:lnTo>
              </a:path>
            </a:pathLst>
          </a:custGeom>
          <a:ln w="88900">
            <a:solidFill>
              <a:srgbClr val="C6C9CA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8" name="bk object 16"/>
          <p:cNvSpPr/>
          <p:nvPr userDrawn="1"/>
        </p:nvSpPr>
        <p:spPr>
          <a:xfrm>
            <a:off x="720725" y="7094538"/>
            <a:ext cx="9610725" cy="0"/>
          </a:xfrm>
          <a:custGeom>
            <a:avLst/>
            <a:gdLst/>
            <a:ahLst/>
            <a:cxnLst/>
            <a:rect l="l" t="t" r="r" b="b"/>
            <a:pathLst>
              <a:path w="9611995">
                <a:moveTo>
                  <a:pt x="0" y="0"/>
                </a:moveTo>
                <a:lnTo>
                  <a:pt x="9611995" y="0"/>
                </a:lnTo>
              </a:path>
            </a:pathLst>
          </a:custGeom>
          <a:ln w="6350">
            <a:solidFill>
              <a:srgbClr val="2A3795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7" name="Holder 2"/>
          <p:cNvSpPr>
            <a:spLocks noGrp="1"/>
          </p:cNvSpPr>
          <p:nvPr>
            <p:ph type="title"/>
          </p:nvPr>
        </p:nvSpPr>
        <p:spPr>
          <a:xfrm>
            <a:off x="698500" y="616914"/>
            <a:ext cx="9677400" cy="738664"/>
          </a:xfrm>
        </p:spPr>
        <p:txBody>
          <a:bodyPr/>
          <a:lstStyle>
            <a:lvl1pPr>
              <a:defRPr sz="2400" b="1" i="0">
                <a:solidFill>
                  <a:srgbClr val="D54E28"/>
                </a:solidFill>
                <a:latin typeface="Verdana"/>
                <a:cs typeface="Verdana"/>
              </a:defRPr>
            </a:lvl1pPr>
          </a:lstStyle>
          <a:p>
            <a:r>
              <a:rPr lang="en-US" dirty="0" err="1"/>
              <a:t>Образец заголовка</a:t>
            </a:r>
            <a:endParaRPr dirty="0"/>
          </a:p>
        </p:txBody>
      </p:sp>
      <p:sp>
        <p:nvSpPr>
          <p:cNvPr id="11" name="Таблица 10"/>
          <p:cNvSpPr>
            <a:spLocks noGrp="1"/>
          </p:cNvSpPr>
          <p:nvPr>
            <p:ph type="tbl" sz="quarter" idx="12"/>
          </p:nvPr>
        </p:nvSpPr>
        <p:spPr>
          <a:xfrm>
            <a:off x="698500" y="1800225"/>
            <a:ext cx="9677400" cy="5105400"/>
          </a:xfrm>
        </p:spPr>
        <p:txBody>
          <a:bodyPr/>
          <a:lstStyle/>
          <a:p>
            <a:pPr lvl="0"/>
            <a:r>
              <a:rPr lang="ru-RU" noProof="0"/>
              <a:t>Вставка таблицы</a:t>
            </a:r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Министерство культуры российской Федерации  </a:t>
            </a:r>
            <a:r>
              <a:rPr lang="ru-RU" altLang="ru-RU" sz="1100">
                <a:solidFill>
                  <a:srgbClr val="C6C9CA"/>
                </a:solidFill>
              </a:rPr>
              <a:t>|</a:t>
            </a:r>
            <a:endParaRPr lang="ru-RU" altLang="ru-RU" sz="1100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F3CCA681-4ED2-4F04-8431-E1E7CD73922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876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2"/>
            <a:ext cx="10693400" cy="756242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19377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7175500" y="7178675"/>
            <a:ext cx="2922588" cy="153888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534670" y="7009642"/>
            <a:ext cx="2495127" cy="40265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5/20/2020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68935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534670" y="7009642"/>
            <a:ext cx="2495127" cy="402652"/>
          </a:xfrm>
          <a:prstGeom prst="rect">
            <a:avLst/>
          </a:prstGeom>
        </p:spPr>
        <p:txBody>
          <a:bodyPr lIns="104315" tIns="52157" rIns="104315" bIns="52157"/>
          <a:lstStyle/>
          <a:p>
            <a:fld id="{2331A6A1-A04A-4188-95AD-B049D7FA8CBC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7175500" y="7178675"/>
            <a:ext cx="2922588" cy="153888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F0A73-5DD5-476F-ABFF-6A98C3C23B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782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-63500" y="-28575"/>
            <a:ext cx="10756900" cy="76962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object 4"/>
          <p:cNvSpPr/>
          <p:nvPr userDrawn="1"/>
        </p:nvSpPr>
        <p:spPr>
          <a:xfrm>
            <a:off x="1152525" y="1662113"/>
            <a:ext cx="1941513" cy="2120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Arial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41700" y="1952625"/>
            <a:ext cx="6858000" cy="49244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41700" y="5991225"/>
            <a:ext cx="6858000" cy="2769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96106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Holder 2"/>
          <p:cNvSpPr>
            <a:spLocks noGrp="1"/>
          </p:cNvSpPr>
          <p:nvPr>
            <p:ph type="title"/>
          </p:nvPr>
        </p:nvSpPr>
        <p:spPr bwMode="auto">
          <a:xfrm>
            <a:off x="774700" y="617538"/>
            <a:ext cx="9210675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altLang="ru-RU" smtClean="0"/>
          </a:p>
        </p:txBody>
      </p:sp>
      <p:sp>
        <p:nvSpPr>
          <p:cNvPr id="1027" name="Holder 3"/>
          <p:cNvSpPr>
            <a:spLocks noGrp="1"/>
          </p:cNvSpPr>
          <p:nvPr>
            <p:ph type="body" idx="1"/>
          </p:nvPr>
        </p:nvSpPr>
        <p:spPr bwMode="auto">
          <a:xfrm>
            <a:off x="774700" y="1739900"/>
            <a:ext cx="952500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alt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175500" y="7178675"/>
            <a:ext cx="2922588" cy="1651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1225"/>
              </a:lnSpc>
              <a:defRPr sz="700">
                <a:solidFill>
                  <a:srgbClr val="2A3795"/>
                </a:solidFill>
                <a:latin typeface="Verdana" pitchFamily="34" charset="0"/>
              </a:defRPr>
            </a:lvl1pPr>
          </a:lstStyle>
          <a:p>
            <a:r>
              <a:rPr lang="ru-RU" altLang="ru-RU"/>
              <a:t>Министерство культуры российской Федерации  </a:t>
            </a:r>
            <a:r>
              <a:rPr lang="ru-RU" altLang="ru-RU" sz="1100">
                <a:solidFill>
                  <a:srgbClr val="C6C9CA"/>
                </a:solidFill>
              </a:rPr>
              <a:t>|</a:t>
            </a:r>
            <a:endParaRPr lang="ru-RU" altLang="ru-RU" sz="110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071100" y="7210425"/>
            <a:ext cx="228600" cy="11906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925"/>
              </a:lnSpc>
              <a:defRPr sz="800" b="1">
                <a:solidFill>
                  <a:srgbClr val="D54E28"/>
                </a:solidFill>
                <a:latin typeface="Verdana" pitchFamily="34" charset="0"/>
              </a:defRPr>
            </a:lvl1pPr>
          </a:lstStyle>
          <a:p>
            <a:fld id="{B28DDD14-4952-446A-A386-87AE9BB8248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86" r:id="rId7"/>
    <p:sldLayoutId id="2147483705" r:id="rId8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Holder 2"/>
          <p:cNvSpPr>
            <a:spLocks noGrp="1"/>
          </p:cNvSpPr>
          <p:nvPr>
            <p:ph type="title"/>
          </p:nvPr>
        </p:nvSpPr>
        <p:spPr bwMode="auto">
          <a:xfrm>
            <a:off x="774700" y="617538"/>
            <a:ext cx="9210675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altLang="ru-RU" smtClean="0"/>
          </a:p>
        </p:txBody>
      </p:sp>
      <p:sp>
        <p:nvSpPr>
          <p:cNvPr id="1027" name="Holder 3"/>
          <p:cNvSpPr>
            <a:spLocks noGrp="1"/>
          </p:cNvSpPr>
          <p:nvPr>
            <p:ph type="body" idx="1"/>
          </p:nvPr>
        </p:nvSpPr>
        <p:spPr bwMode="auto">
          <a:xfrm>
            <a:off x="774700" y="1739900"/>
            <a:ext cx="952500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alt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175500" y="7178675"/>
            <a:ext cx="2922588" cy="1651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1225"/>
              </a:lnSpc>
              <a:defRPr sz="700">
                <a:solidFill>
                  <a:srgbClr val="2A3795"/>
                </a:solidFill>
                <a:latin typeface="Verdana" pitchFamily="34" charset="0"/>
              </a:defRPr>
            </a:lvl1pPr>
          </a:lstStyle>
          <a:p>
            <a:r>
              <a:rPr lang="ru-RU" altLang="ru-RU"/>
              <a:t>Министерство культуры российской Федерации  </a:t>
            </a:r>
            <a:r>
              <a:rPr lang="ru-RU" altLang="ru-RU" sz="1100">
                <a:solidFill>
                  <a:srgbClr val="C6C9CA"/>
                </a:solidFill>
              </a:rPr>
              <a:t>|</a:t>
            </a:r>
            <a:endParaRPr lang="ru-RU" altLang="ru-RU" sz="110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071100" y="7210425"/>
            <a:ext cx="228600" cy="11906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925"/>
              </a:lnSpc>
              <a:defRPr sz="800" b="1">
                <a:solidFill>
                  <a:srgbClr val="D54E28"/>
                </a:solidFill>
                <a:latin typeface="Verdana" pitchFamily="34" charset="0"/>
              </a:defRPr>
            </a:lvl1pPr>
          </a:lstStyle>
          <a:p>
            <a:fld id="{B28DDD14-4952-446A-A386-87AE9BB8248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7222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Holder 2"/>
          <p:cNvSpPr>
            <a:spLocks noGrp="1"/>
          </p:cNvSpPr>
          <p:nvPr>
            <p:ph type="title"/>
          </p:nvPr>
        </p:nvSpPr>
        <p:spPr bwMode="auto">
          <a:xfrm>
            <a:off x="774700" y="617538"/>
            <a:ext cx="9210675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altLang="ru-RU" smtClean="0"/>
          </a:p>
        </p:txBody>
      </p:sp>
      <p:sp>
        <p:nvSpPr>
          <p:cNvPr id="1027" name="Holder 3"/>
          <p:cNvSpPr>
            <a:spLocks noGrp="1"/>
          </p:cNvSpPr>
          <p:nvPr>
            <p:ph type="body" idx="1"/>
          </p:nvPr>
        </p:nvSpPr>
        <p:spPr bwMode="auto">
          <a:xfrm>
            <a:off x="774700" y="1739900"/>
            <a:ext cx="952500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alt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175500" y="7178675"/>
            <a:ext cx="2922588" cy="1651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1225"/>
              </a:lnSpc>
              <a:defRPr sz="700">
                <a:solidFill>
                  <a:srgbClr val="2A3795"/>
                </a:solidFill>
                <a:latin typeface="Verdana" pitchFamily="34" charset="0"/>
              </a:defRPr>
            </a:lvl1pPr>
          </a:lstStyle>
          <a:p>
            <a:r>
              <a:rPr lang="ru-RU" altLang="ru-RU"/>
              <a:t>Министерство культуры российской Федерации  </a:t>
            </a:r>
            <a:r>
              <a:rPr lang="ru-RU" altLang="ru-RU" sz="1100">
                <a:solidFill>
                  <a:srgbClr val="C6C9CA"/>
                </a:solidFill>
              </a:rPr>
              <a:t>|</a:t>
            </a:r>
            <a:endParaRPr lang="ru-RU" altLang="ru-RU" sz="110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071100" y="7210425"/>
            <a:ext cx="228600" cy="11906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925"/>
              </a:lnSpc>
              <a:defRPr sz="800" b="1">
                <a:solidFill>
                  <a:srgbClr val="D54E28"/>
                </a:solidFill>
                <a:latin typeface="Verdana" pitchFamily="34" charset="0"/>
              </a:defRPr>
            </a:lvl1pPr>
          </a:lstStyle>
          <a:p>
            <a:fld id="{B28DDD14-4952-446A-A386-87AE9BB8248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4548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Holder 2"/>
          <p:cNvSpPr>
            <a:spLocks noGrp="1"/>
          </p:cNvSpPr>
          <p:nvPr>
            <p:ph type="title"/>
          </p:nvPr>
        </p:nvSpPr>
        <p:spPr bwMode="auto">
          <a:xfrm>
            <a:off x="774700" y="617538"/>
            <a:ext cx="9210675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altLang="ru-RU" smtClean="0"/>
          </a:p>
        </p:txBody>
      </p:sp>
      <p:sp>
        <p:nvSpPr>
          <p:cNvPr id="1027" name="Holder 3"/>
          <p:cNvSpPr>
            <a:spLocks noGrp="1"/>
          </p:cNvSpPr>
          <p:nvPr>
            <p:ph type="body" idx="1"/>
          </p:nvPr>
        </p:nvSpPr>
        <p:spPr bwMode="auto">
          <a:xfrm>
            <a:off x="774700" y="1739900"/>
            <a:ext cx="952500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alt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175500" y="7178675"/>
            <a:ext cx="2922588" cy="1651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1225"/>
              </a:lnSpc>
              <a:defRPr sz="700">
                <a:solidFill>
                  <a:srgbClr val="2A3795"/>
                </a:solidFill>
                <a:latin typeface="Verdana" pitchFamily="34" charset="0"/>
              </a:defRPr>
            </a:lvl1pPr>
          </a:lstStyle>
          <a:p>
            <a:r>
              <a:rPr lang="ru-RU" altLang="ru-RU"/>
              <a:t>Министерство культуры российской Федерации  </a:t>
            </a:r>
            <a:r>
              <a:rPr lang="ru-RU" altLang="ru-RU" sz="1100">
                <a:solidFill>
                  <a:srgbClr val="C6C9CA"/>
                </a:solidFill>
              </a:rPr>
              <a:t>|</a:t>
            </a:r>
            <a:endParaRPr lang="ru-RU" altLang="ru-RU" sz="110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071100" y="7210425"/>
            <a:ext cx="228600" cy="11906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925"/>
              </a:lnSpc>
              <a:defRPr sz="800" b="1">
                <a:solidFill>
                  <a:srgbClr val="D54E28"/>
                </a:solidFill>
                <a:latin typeface="Verdana" pitchFamily="34" charset="0"/>
              </a:defRPr>
            </a:lvl1pPr>
          </a:lstStyle>
          <a:p>
            <a:fld id="{B28DDD14-4952-446A-A386-87AE9BB8248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921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9.png"/><Relationship Id="rId4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microsoft.com/office/2007/relationships/hdphoto" Target="../media/hdphoto4.wdp"/><Relationship Id="rId5" Type="http://schemas.openxmlformats.org/officeDocument/2006/relationships/image" Target="../media/image15.jpeg"/><Relationship Id="rId4" Type="http://schemas.microsoft.com/office/2007/relationships/hdphoto" Target="../media/hdphoto3.wdp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9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20.png"/><Relationship Id="rId5" Type="http://schemas.openxmlformats.org/officeDocument/2006/relationships/diagramLayout" Target="../diagrams/layout1.xml"/><Relationship Id="rId10" Type="http://schemas.microsoft.com/office/2007/relationships/hdphoto" Target="../media/hdphoto6.wdp"/><Relationship Id="rId4" Type="http://schemas.openxmlformats.org/officeDocument/2006/relationships/diagramData" Target="../diagrams/data1.xml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microsoft.com/office/2007/relationships/hdphoto" Target="../media/hdphoto8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7.png"/><Relationship Id="rId4" Type="http://schemas.microsoft.com/office/2007/relationships/hdphoto" Target="../media/hdphoto7.wdp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53381" y="-162131"/>
            <a:ext cx="10756900" cy="76962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0242" name="object 4"/>
          <p:cNvSpPr>
            <a:spLocks noChangeArrowheads="1"/>
          </p:cNvSpPr>
          <p:nvPr/>
        </p:nvSpPr>
        <p:spPr bwMode="auto">
          <a:xfrm>
            <a:off x="546532" y="1837209"/>
            <a:ext cx="2520280" cy="2724808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dirty="0"/>
          </a:p>
        </p:txBody>
      </p:sp>
      <p:sp>
        <p:nvSpPr>
          <p:cNvPr id="10243" name="object 7"/>
          <p:cNvSpPr>
            <a:spLocks noChangeArrowheads="1"/>
          </p:cNvSpPr>
          <p:nvPr/>
        </p:nvSpPr>
        <p:spPr bwMode="auto">
          <a:xfrm>
            <a:off x="1152524" y="901105"/>
            <a:ext cx="9178925" cy="0"/>
          </a:xfrm>
          <a:custGeom>
            <a:avLst/>
            <a:gdLst>
              <a:gd name="T0" fmla="*/ 0 w 9180195"/>
              <a:gd name="T1" fmla="*/ 9180195 w 9180195"/>
            </a:gdLst>
            <a:ahLst/>
            <a:cxnLst/>
            <a:rect l="T0" t="0" r="T1" b="0"/>
            <a:pathLst>
              <a:path w="9180195">
                <a:moveTo>
                  <a:pt x="0" y="0"/>
                </a:moveTo>
                <a:lnTo>
                  <a:pt x="9180004" y="0"/>
                </a:lnTo>
              </a:path>
            </a:pathLst>
          </a:custGeom>
          <a:noFill/>
          <a:ln w="88900">
            <a:solidFill>
              <a:srgbClr val="C6C9C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dirty="0"/>
          </a:p>
        </p:txBody>
      </p:sp>
      <p:sp>
        <p:nvSpPr>
          <p:cNvPr id="10244" name="object 8"/>
          <p:cNvSpPr>
            <a:spLocks noChangeArrowheads="1"/>
          </p:cNvSpPr>
          <p:nvPr/>
        </p:nvSpPr>
        <p:spPr bwMode="auto">
          <a:xfrm>
            <a:off x="1959448" y="6854909"/>
            <a:ext cx="7920880" cy="45719"/>
          </a:xfrm>
          <a:custGeom>
            <a:avLst/>
            <a:gdLst>
              <a:gd name="T0" fmla="*/ 0 w 6876415"/>
              <a:gd name="T1" fmla="*/ 6876415 w 6876415"/>
            </a:gdLst>
            <a:ahLst/>
            <a:cxnLst/>
            <a:rect l="T0" t="0" r="T1" b="0"/>
            <a:pathLst>
              <a:path w="6876415">
                <a:moveTo>
                  <a:pt x="0" y="0"/>
                </a:moveTo>
                <a:lnTo>
                  <a:pt x="6875995" y="0"/>
                </a:lnTo>
              </a:path>
            </a:pathLst>
          </a:custGeom>
          <a:noFill/>
          <a:ln w="88900">
            <a:solidFill>
              <a:srgbClr val="C6C9C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dirty="0"/>
          </a:p>
        </p:txBody>
      </p:sp>
      <p:sp>
        <p:nvSpPr>
          <p:cNvPr id="10245" name="object 9"/>
          <p:cNvSpPr>
            <a:spLocks noChangeArrowheads="1"/>
          </p:cNvSpPr>
          <p:nvPr/>
        </p:nvSpPr>
        <p:spPr bwMode="auto">
          <a:xfrm flipV="1">
            <a:off x="1962324" y="6588240"/>
            <a:ext cx="7920880" cy="45719"/>
          </a:xfrm>
          <a:custGeom>
            <a:avLst/>
            <a:gdLst>
              <a:gd name="T0" fmla="*/ 0 w 6876415"/>
              <a:gd name="T1" fmla="*/ 6876415 w 6876415"/>
            </a:gdLst>
            <a:ahLst/>
            <a:cxnLst/>
            <a:rect l="T0" t="0" r="T1" b="0"/>
            <a:pathLst>
              <a:path w="6876415">
                <a:moveTo>
                  <a:pt x="0" y="0"/>
                </a:moveTo>
                <a:lnTo>
                  <a:pt x="6875995" y="0"/>
                </a:lnTo>
              </a:path>
            </a:pathLst>
          </a:custGeom>
          <a:noFill/>
          <a:ln w="25400">
            <a:solidFill>
              <a:srgbClr val="C6C9C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dirty="0"/>
          </a:p>
        </p:txBody>
      </p:sp>
      <p:sp>
        <p:nvSpPr>
          <p:cNvPr id="10246" name="Название 2"/>
          <p:cNvSpPr>
            <a:spLocks noGrp="1"/>
          </p:cNvSpPr>
          <p:nvPr>
            <p:ph type="ctrTitle"/>
          </p:nvPr>
        </p:nvSpPr>
        <p:spPr>
          <a:xfrm>
            <a:off x="3252044" y="1907532"/>
            <a:ext cx="7074570" cy="4678204"/>
          </a:xfrm>
        </p:spPr>
        <p:txBody>
          <a:bodyPr/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Кадровое обеспечение обучения студентов с инвалидностью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вузах культуры и искусства: проблемы и решения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10247" name="Подзаголовок 17"/>
          <p:cNvSpPr>
            <a:spLocks noGrp="1"/>
          </p:cNvSpPr>
          <p:nvPr>
            <p:ph type="subTitle" idx="4"/>
          </p:nvPr>
        </p:nvSpPr>
        <p:spPr>
          <a:xfrm>
            <a:off x="2034332" y="5581625"/>
            <a:ext cx="8895032" cy="837152"/>
          </a:xfrm>
        </p:spPr>
        <p:txBody>
          <a:bodyPr/>
          <a:lstStyle/>
          <a:p>
            <a:pPr marL="0" indent="0" algn="just">
              <a:buNone/>
            </a:pP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Благирева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Елена Николаевна,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советник Министра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культуры Российской Федерации на общественных началах, 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первый проректор Российской государственной специализированной академии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искусств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азвание 2"/>
          <p:cNvSpPr txBox="1">
            <a:spLocks/>
          </p:cNvSpPr>
          <p:nvPr/>
        </p:nvSpPr>
        <p:spPr bwMode="auto">
          <a:xfrm>
            <a:off x="1152525" y="142116"/>
            <a:ext cx="91789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pPr defTabSz="914400"/>
            <a:endParaRPr lang="ru-RU" sz="1800" b="1" kern="0" dirty="0">
              <a:solidFill>
                <a:schemeClr val="accent5">
                  <a:lumMod val="75000"/>
                </a:schemeClr>
              </a:solidFill>
              <a:ea typeface="PT Sans" panose="020B0503020203020204" pitchFamily="34" charset="-5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28634" y="6970558"/>
            <a:ext cx="83645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Материалы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конференции «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Кадровое обеспечение инклюзивного профессионального образования лиц с ограниченными возможностями здоровья и инвалидностью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22.05.2020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</a:t>
            </a:r>
            <a:b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1865" y="280615"/>
            <a:ext cx="101677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Министерство культуры Российской Федерации  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object 3"/>
          <p:cNvSpPr>
            <a:spLocks noChangeArrowheads="1"/>
          </p:cNvSpPr>
          <p:nvPr/>
        </p:nvSpPr>
        <p:spPr bwMode="auto">
          <a:xfrm>
            <a:off x="253239" y="7172642"/>
            <a:ext cx="10331240" cy="45719"/>
          </a:xfrm>
          <a:custGeom>
            <a:avLst/>
            <a:gdLst>
              <a:gd name="T0" fmla="*/ 0 w 9611995"/>
              <a:gd name="T1" fmla="*/ 9611995 w 9611995"/>
            </a:gdLst>
            <a:ahLst/>
            <a:cxnLst/>
            <a:rect l="T0" t="0" r="T1" b="0"/>
            <a:pathLst>
              <a:path w="9611995">
                <a:moveTo>
                  <a:pt x="0" y="0"/>
                </a:moveTo>
                <a:lnTo>
                  <a:pt x="9611995" y="0"/>
                </a:lnTo>
              </a:path>
            </a:pathLst>
          </a:custGeom>
          <a:noFill/>
          <a:ln w="63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3" name="object 77"/>
          <p:cNvSpPr txBox="1">
            <a:spLocks noGrp="1"/>
          </p:cNvSpPr>
          <p:nvPr/>
        </p:nvSpPr>
        <p:spPr bwMode="auto">
          <a:xfrm>
            <a:off x="10153801" y="7274032"/>
            <a:ext cx="228600" cy="12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54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lnSpc>
                <a:spcPts val="925"/>
              </a:lnSpc>
            </a:pPr>
            <a:fld id="{A2C3C416-4610-48F1-BC5D-6DD3B7457FA0}" type="slidenum">
              <a:rPr lang="ru-RU" altLang="ru-RU" sz="1200" b="1">
                <a:solidFill>
                  <a:srgbClr val="4584D3">
                    <a:lumMod val="75000"/>
                  </a:srgb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pPr algn="r">
                <a:lnSpc>
                  <a:spcPts val="925"/>
                </a:lnSpc>
              </a:pPr>
              <a:t>10</a:t>
            </a:fld>
            <a:endParaRPr lang="ru-RU" altLang="ru-RU" sz="1200" b="1" dirty="0">
              <a:solidFill>
                <a:srgbClr val="4584D3">
                  <a:lumMod val="75000"/>
                </a:srgb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774" name="object 6"/>
          <p:cNvSpPr>
            <a:spLocks noChangeArrowheads="1"/>
          </p:cNvSpPr>
          <p:nvPr/>
        </p:nvSpPr>
        <p:spPr bwMode="auto">
          <a:xfrm>
            <a:off x="383843" y="1301563"/>
            <a:ext cx="9870467" cy="45719"/>
          </a:xfrm>
          <a:custGeom>
            <a:avLst/>
            <a:gdLst>
              <a:gd name="T0" fmla="*/ 0 w 9611995"/>
              <a:gd name="T1" fmla="*/ 9611995 w 9611995"/>
            </a:gdLst>
            <a:ahLst/>
            <a:cxnLst/>
            <a:rect l="T0" t="0" r="T1" b="0"/>
            <a:pathLst>
              <a:path w="9611995">
                <a:moveTo>
                  <a:pt x="0" y="0"/>
                </a:moveTo>
                <a:lnTo>
                  <a:pt x="9611995" y="0"/>
                </a:lnTo>
              </a:path>
            </a:pathLst>
          </a:custGeom>
          <a:ln>
            <a:headEnd/>
            <a:tailEnd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6" name="object 5"/>
          <p:cNvSpPr txBox="1">
            <a:spLocks/>
          </p:cNvSpPr>
          <p:nvPr/>
        </p:nvSpPr>
        <p:spPr bwMode="auto">
          <a:xfrm>
            <a:off x="378148" y="439789"/>
            <a:ext cx="1011376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2500" b="1" dirty="0" smtClean="0">
                <a:solidFill>
                  <a:srgbClr val="0062AC"/>
                </a:solidFill>
                <a:latin typeface="Calibri" pitchFamily="34" charset="0"/>
              </a:rPr>
              <a:t>СТАЖИРОВОЧНЫЕ ПЛОЩАДКИ ДЛЯ ПЕДАГОГИЧЕСКИХ РАБОТНИКОВ </a:t>
            </a:r>
          </a:p>
          <a:p>
            <a:pPr algn="ctr"/>
            <a:r>
              <a:rPr lang="ru-RU" sz="2500" b="1" dirty="0" smtClean="0">
                <a:solidFill>
                  <a:srgbClr val="0062AC"/>
                </a:solidFill>
                <a:latin typeface="Calibri" pitchFamily="34" charset="0"/>
              </a:rPr>
              <a:t>ПО ТРАНСЛЯЦИИ ОПЫТА РАБОТЫ С ИНВАЛИДАМИ</a:t>
            </a:r>
            <a:endParaRPr lang="ru-RU" sz="2500" dirty="0">
              <a:solidFill>
                <a:srgbClr val="0062AC"/>
              </a:solidFill>
              <a:latin typeface="Calibri" pitchFamily="34" charset="0"/>
            </a:endParaRPr>
          </a:p>
        </p:txBody>
      </p:sp>
      <p:sp>
        <p:nvSpPr>
          <p:cNvPr id="13" name="object 3"/>
          <p:cNvSpPr>
            <a:spLocks noChangeArrowheads="1"/>
          </p:cNvSpPr>
          <p:nvPr/>
        </p:nvSpPr>
        <p:spPr bwMode="auto">
          <a:xfrm>
            <a:off x="513715" y="359329"/>
            <a:ext cx="9610725" cy="0"/>
          </a:xfrm>
          <a:custGeom>
            <a:avLst/>
            <a:gdLst>
              <a:gd name="T0" fmla="*/ 0 w 9611995"/>
              <a:gd name="T1" fmla="*/ 9611995 w 9611995"/>
            </a:gdLst>
            <a:ahLst/>
            <a:cxnLst/>
            <a:rect l="T0" t="0" r="T1" b="0"/>
            <a:pathLst>
              <a:path w="9611995">
                <a:moveTo>
                  <a:pt x="0" y="0"/>
                </a:moveTo>
                <a:lnTo>
                  <a:pt x="9611995" y="0"/>
                </a:lnTo>
              </a:path>
            </a:pathLst>
          </a:custGeom>
          <a:noFill/>
          <a:ln w="63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2124" y="7108858"/>
            <a:ext cx="56386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</a:br>
            <a:endParaRPr lang="ru-RU" sz="1600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7220223"/>
            <a:ext cx="101960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Материалы к конференции «Кадровое обеспечение инклюзивного профессионального образования лиц с ограниченными возможностями здоровья и инвалидностью» 22.05.2020 г.</a:t>
            </a:r>
            <a:br>
              <a:rPr lang="ru-RU" sz="1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7077" y="1723789"/>
            <a:ext cx="8809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705206"/>
                </a:solidFill>
              </a:rPr>
              <a:t>СТАЖИРОВОЧНЫЕ ПЛОЩАДКИ РУМЦ МИНКУЛЬТУРЫ РОССИИ:</a:t>
            </a:r>
            <a:endParaRPr lang="ru-RU" b="1" dirty="0">
              <a:solidFill>
                <a:srgbClr val="705206"/>
              </a:solidFill>
            </a:endParaRPr>
          </a:p>
        </p:txBody>
      </p:sp>
      <p:pic>
        <p:nvPicPr>
          <p:cNvPr id="12" name="Picture 3" descr="C:\Users\Виктор\Desktop\depositphotos_68580375-stock-illustration-business-conference-room-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1000" contrast="6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19232" y="1584419"/>
            <a:ext cx="648072" cy="648072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489360" y="2413273"/>
            <a:ext cx="267835" cy="4557055"/>
          </a:xfrm>
          <a:prstGeom prst="rect">
            <a:avLst/>
          </a:prstGeom>
          <a:solidFill>
            <a:srgbClr val="705206"/>
          </a:solidFill>
          <a:ln>
            <a:solidFill>
              <a:srgbClr val="7052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23277" y="2662677"/>
            <a:ext cx="6276034" cy="360040"/>
          </a:xfrm>
          <a:prstGeom prst="rect">
            <a:avLst/>
          </a:prstGeom>
          <a:solidFill>
            <a:srgbClr val="705206"/>
          </a:solidFill>
          <a:ln>
            <a:solidFill>
              <a:srgbClr val="7052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>
            <a:off x="851868" y="2411039"/>
            <a:ext cx="6589132" cy="503276"/>
            <a:chOff x="337196" y="379819"/>
            <a:chExt cx="5200813" cy="684191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351437" y="379819"/>
              <a:ext cx="4650176" cy="68419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337196" y="386739"/>
              <a:ext cx="5200813" cy="6772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8325" tIns="0" rIns="148325" bIns="0" numCol="1" spcCol="1270" anchor="ctr" anchorCtr="0">
              <a:noAutofit/>
            </a:bodyPr>
            <a:lstStyle/>
            <a:p>
              <a:r>
                <a:rPr lang="ru-RU" dirty="0" smtClean="0">
                  <a:solidFill>
                    <a:srgbClr val="0062AC"/>
                  </a:solidFill>
                </a:rPr>
                <a:t>Государственный </a:t>
              </a:r>
              <a:r>
                <a:rPr lang="ru-RU" dirty="0">
                  <a:solidFill>
                    <a:srgbClr val="0062AC"/>
                  </a:solidFill>
                </a:rPr>
                <a:t>Дарвиновский </a:t>
              </a:r>
              <a:r>
                <a:rPr lang="ru-RU" dirty="0" smtClean="0">
                  <a:solidFill>
                    <a:srgbClr val="0062AC"/>
                  </a:solidFill>
                </a:rPr>
                <a:t>музей</a:t>
              </a:r>
              <a:endParaRPr lang="ru-RU" dirty="0">
                <a:solidFill>
                  <a:srgbClr val="0062AC"/>
                </a:solidFill>
              </a:endParaRP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701190" y="3371421"/>
            <a:ext cx="6198121" cy="360040"/>
          </a:xfrm>
          <a:prstGeom prst="rect">
            <a:avLst/>
          </a:prstGeom>
          <a:solidFill>
            <a:srgbClr val="705206"/>
          </a:solidFill>
          <a:ln>
            <a:solidFill>
              <a:srgbClr val="7052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" name="Группа 22"/>
          <p:cNvGrpSpPr/>
          <p:nvPr/>
        </p:nvGrpSpPr>
        <p:grpSpPr>
          <a:xfrm>
            <a:off x="812173" y="3042426"/>
            <a:ext cx="6589132" cy="547006"/>
            <a:chOff x="368527" y="-162223"/>
            <a:chExt cx="5200813" cy="815744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418411" y="-54835"/>
              <a:ext cx="4645259" cy="70835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Скругленный прямоугольник 4"/>
            <p:cNvSpPr/>
            <p:nvPr/>
          </p:nvSpPr>
          <p:spPr>
            <a:xfrm>
              <a:off x="368527" y="-162223"/>
              <a:ext cx="5200813" cy="7612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8325" tIns="0" rIns="148325" bIns="0" numCol="1" spcCol="1270" anchor="ctr" anchorCtr="0">
              <a:noAutofit/>
            </a:bodyPr>
            <a:lstStyle/>
            <a:p>
              <a:r>
                <a:rPr lang="ru-RU" dirty="0">
                  <a:solidFill>
                    <a:srgbClr val="0062AC"/>
                  </a:solidFill>
                </a:rPr>
                <a:t>Российская государственная библиотека для </a:t>
              </a:r>
              <a:r>
                <a:rPr lang="ru-RU" dirty="0" smtClean="0">
                  <a:solidFill>
                    <a:srgbClr val="0062AC"/>
                  </a:solidFill>
                </a:rPr>
                <a:t>слепых</a:t>
              </a:r>
              <a:endParaRPr lang="ru-RU" dirty="0">
                <a:solidFill>
                  <a:srgbClr val="0062AC"/>
                </a:solidFill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733901" y="4310430"/>
            <a:ext cx="6165410" cy="360040"/>
          </a:xfrm>
          <a:prstGeom prst="rect">
            <a:avLst/>
          </a:prstGeom>
          <a:solidFill>
            <a:srgbClr val="705206"/>
          </a:solidFill>
          <a:ln>
            <a:solidFill>
              <a:srgbClr val="7052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05551" y="5457315"/>
            <a:ext cx="6193760" cy="360040"/>
          </a:xfrm>
          <a:prstGeom prst="rect">
            <a:avLst/>
          </a:prstGeom>
          <a:solidFill>
            <a:srgbClr val="705206"/>
          </a:solidFill>
          <a:ln>
            <a:solidFill>
              <a:srgbClr val="7052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8" name="Группа 27"/>
          <p:cNvGrpSpPr/>
          <p:nvPr/>
        </p:nvGrpSpPr>
        <p:grpSpPr>
          <a:xfrm>
            <a:off x="851868" y="3750413"/>
            <a:ext cx="6589132" cy="749158"/>
            <a:chOff x="368527" y="-162223"/>
            <a:chExt cx="5200813" cy="1117210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399858" y="-54837"/>
              <a:ext cx="4655715" cy="100982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Скругленный прямоугольник 4"/>
            <p:cNvSpPr/>
            <p:nvPr/>
          </p:nvSpPr>
          <p:spPr>
            <a:xfrm>
              <a:off x="368527" y="-162223"/>
              <a:ext cx="5200813" cy="11172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8325" tIns="0" rIns="148325" bIns="0" numCol="1" spcCol="1270" anchor="ctr" anchorCtr="0">
              <a:noAutofit/>
            </a:bodyPr>
            <a:lstStyle/>
            <a:p>
              <a:r>
                <a:rPr lang="ru-RU" dirty="0">
                  <a:solidFill>
                    <a:srgbClr val="0062AC"/>
                  </a:solidFill>
                </a:rPr>
                <a:t>Государственный музей </a:t>
              </a:r>
              <a:r>
                <a:rPr lang="ru-RU" dirty="0" smtClean="0">
                  <a:solidFill>
                    <a:srgbClr val="0062AC"/>
                  </a:solidFill>
                </a:rPr>
                <a:t>изобразительных искусств </a:t>
              </a:r>
            </a:p>
            <a:p>
              <a:r>
                <a:rPr lang="ru-RU" dirty="0" smtClean="0">
                  <a:solidFill>
                    <a:srgbClr val="0062AC"/>
                  </a:solidFill>
                </a:rPr>
                <a:t>имени </a:t>
              </a:r>
              <a:r>
                <a:rPr lang="ru-RU" dirty="0">
                  <a:solidFill>
                    <a:srgbClr val="0062AC"/>
                  </a:solidFill>
                </a:rPr>
                <a:t>А.С. </a:t>
              </a:r>
              <a:r>
                <a:rPr lang="ru-RU" dirty="0" smtClean="0">
                  <a:solidFill>
                    <a:srgbClr val="0062AC"/>
                  </a:solidFill>
                </a:rPr>
                <a:t>Пушкина</a:t>
              </a:r>
              <a:endParaRPr lang="ru-RU" dirty="0">
                <a:solidFill>
                  <a:srgbClr val="0062AC"/>
                </a:solidFill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889395" y="4679590"/>
            <a:ext cx="6601044" cy="982148"/>
            <a:chOff x="82139" y="-1035018"/>
            <a:chExt cx="5210215" cy="1464666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82139" y="-933402"/>
              <a:ext cx="4645258" cy="13630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Скругленный прямоугольник 4"/>
            <p:cNvSpPr/>
            <p:nvPr/>
          </p:nvSpPr>
          <p:spPr>
            <a:xfrm>
              <a:off x="91541" y="-1035018"/>
              <a:ext cx="5200813" cy="14509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8325" tIns="0" rIns="148325" bIns="0" numCol="1" spcCol="1270" anchor="ctr" anchorCtr="0">
              <a:noAutofit/>
            </a:bodyPr>
            <a:lstStyle/>
            <a:p>
              <a:r>
                <a:rPr lang="ru-RU" dirty="0">
                  <a:solidFill>
                    <a:srgbClr val="0062AC"/>
                  </a:solidFill>
                </a:rPr>
                <a:t>Методический центр «Творческое инклюзивное образование» Детской музыкальной школы </a:t>
              </a:r>
              <a:endParaRPr lang="ru-RU" dirty="0" smtClean="0">
                <a:solidFill>
                  <a:srgbClr val="0062AC"/>
                </a:solidFill>
              </a:endParaRPr>
            </a:p>
            <a:p>
              <a:r>
                <a:rPr lang="ru-RU" dirty="0" smtClean="0">
                  <a:solidFill>
                    <a:srgbClr val="0062AC"/>
                  </a:solidFill>
                </a:rPr>
                <a:t>имени </a:t>
              </a:r>
              <a:r>
                <a:rPr lang="ru-RU" dirty="0">
                  <a:solidFill>
                    <a:srgbClr val="0062AC"/>
                  </a:solidFill>
                </a:rPr>
                <a:t>Е.Ф. </a:t>
              </a:r>
              <a:r>
                <a:rPr lang="ru-RU" dirty="0" err="1">
                  <a:solidFill>
                    <a:srgbClr val="0062AC"/>
                  </a:solidFill>
                </a:rPr>
                <a:t>Светланова</a:t>
              </a:r>
              <a:r>
                <a:rPr lang="ru-RU" dirty="0">
                  <a:solidFill>
                    <a:srgbClr val="0062AC"/>
                  </a:solidFill>
                </a:rPr>
                <a:t> (г. Москва</a:t>
              </a:r>
              <a:r>
                <a:rPr lang="ru-RU" dirty="0" smtClean="0">
                  <a:solidFill>
                    <a:srgbClr val="0062AC"/>
                  </a:solidFill>
                </a:rPr>
                <a:t>)</a:t>
              </a:r>
              <a:endParaRPr lang="ru-RU" dirty="0">
                <a:solidFill>
                  <a:srgbClr val="0062AC"/>
                </a:solidFill>
              </a:endParaRPr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647517" y="6610288"/>
            <a:ext cx="6251794" cy="360040"/>
          </a:xfrm>
          <a:prstGeom prst="rect">
            <a:avLst/>
          </a:prstGeom>
          <a:solidFill>
            <a:srgbClr val="705206"/>
          </a:solidFill>
          <a:ln>
            <a:solidFill>
              <a:srgbClr val="7052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5" name="Группа 34"/>
          <p:cNvGrpSpPr/>
          <p:nvPr/>
        </p:nvGrpSpPr>
        <p:grpSpPr>
          <a:xfrm>
            <a:off x="898078" y="5817355"/>
            <a:ext cx="6601044" cy="982148"/>
            <a:chOff x="82139" y="-1035018"/>
            <a:chExt cx="5210215" cy="1464666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82139" y="-933402"/>
              <a:ext cx="4645258" cy="13630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Скругленный прямоугольник 4"/>
            <p:cNvSpPr/>
            <p:nvPr/>
          </p:nvSpPr>
          <p:spPr>
            <a:xfrm>
              <a:off x="91541" y="-1035018"/>
              <a:ext cx="5200813" cy="14509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8325" tIns="0" rIns="148325" bIns="0" numCol="1" spcCol="1270" anchor="ctr" anchorCtr="0">
              <a:noAutofit/>
            </a:bodyPr>
            <a:lstStyle/>
            <a:p>
              <a:r>
                <a:rPr lang="ru-RU" dirty="0">
                  <a:solidFill>
                    <a:srgbClr val="0062AC"/>
                  </a:solidFill>
                </a:rPr>
                <a:t>Методический центр Детской </a:t>
              </a:r>
              <a:r>
                <a:rPr lang="ru-RU" dirty="0" smtClean="0">
                  <a:solidFill>
                    <a:srgbClr val="0062AC"/>
                  </a:solidFill>
                </a:rPr>
                <a:t>музыкальной</a:t>
              </a:r>
              <a:r>
                <a:rPr lang="ru-RU" dirty="0">
                  <a:solidFill>
                    <a:srgbClr val="0062AC"/>
                  </a:solidFill>
                </a:rPr>
                <a:t> школы имени Ж.И. Андреенко </a:t>
              </a:r>
              <a:endParaRPr lang="ru-RU" dirty="0" smtClean="0">
                <a:solidFill>
                  <a:srgbClr val="0062AC"/>
                </a:solidFill>
              </a:endParaRPr>
            </a:p>
            <a:p>
              <a:r>
                <a:rPr lang="ru-RU" dirty="0" smtClean="0">
                  <a:solidFill>
                    <a:srgbClr val="0062AC"/>
                  </a:solidFill>
                </a:rPr>
                <a:t>(</a:t>
              </a:r>
              <a:r>
                <a:rPr lang="ru-RU" dirty="0">
                  <a:solidFill>
                    <a:srgbClr val="0062AC"/>
                  </a:solidFill>
                </a:rPr>
                <a:t>г. Электросталь,  Московской обл.).</a:t>
              </a:r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603" y="2416129"/>
            <a:ext cx="3156962" cy="455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82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object 3"/>
          <p:cNvSpPr>
            <a:spLocks noChangeArrowheads="1"/>
          </p:cNvSpPr>
          <p:nvPr/>
        </p:nvSpPr>
        <p:spPr bwMode="auto">
          <a:xfrm>
            <a:off x="253239" y="7172642"/>
            <a:ext cx="10331240" cy="45719"/>
          </a:xfrm>
          <a:custGeom>
            <a:avLst/>
            <a:gdLst>
              <a:gd name="T0" fmla="*/ 0 w 9611995"/>
              <a:gd name="T1" fmla="*/ 9611995 w 9611995"/>
            </a:gdLst>
            <a:ahLst/>
            <a:cxnLst/>
            <a:rect l="T0" t="0" r="T1" b="0"/>
            <a:pathLst>
              <a:path w="9611995">
                <a:moveTo>
                  <a:pt x="0" y="0"/>
                </a:moveTo>
                <a:lnTo>
                  <a:pt x="9611995" y="0"/>
                </a:lnTo>
              </a:path>
            </a:pathLst>
          </a:custGeom>
          <a:noFill/>
          <a:ln w="63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3" name="object 77"/>
          <p:cNvSpPr txBox="1">
            <a:spLocks noGrp="1"/>
          </p:cNvSpPr>
          <p:nvPr/>
        </p:nvSpPr>
        <p:spPr bwMode="auto">
          <a:xfrm>
            <a:off x="10153801" y="7274032"/>
            <a:ext cx="228600" cy="12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54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lnSpc>
                <a:spcPts val="925"/>
              </a:lnSpc>
            </a:pPr>
            <a:fld id="{A2C3C416-4610-48F1-BC5D-6DD3B7457FA0}" type="slidenum">
              <a:rPr lang="ru-RU" altLang="ru-RU" sz="1200" b="1">
                <a:solidFill>
                  <a:srgbClr val="4584D3">
                    <a:lumMod val="75000"/>
                  </a:srgb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pPr algn="r">
                <a:lnSpc>
                  <a:spcPts val="925"/>
                </a:lnSpc>
              </a:pPr>
              <a:t>11</a:t>
            </a:fld>
            <a:endParaRPr lang="ru-RU" altLang="ru-RU" sz="1200" b="1" dirty="0">
              <a:solidFill>
                <a:srgbClr val="4584D3">
                  <a:lumMod val="75000"/>
                </a:srgb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774" name="object 6"/>
          <p:cNvSpPr>
            <a:spLocks noChangeArrowheads="1"/>
          </p:cNvSpPr>
          <p:nvPr/>
        </p:nvSpPr>
        <p:spPr bwMode="auto">
          <a:xfrm>
            <a:off x="513715" y="1301563"/>
            <a:ext cx="9610725" cy="45719"/>
          </a:xfrm>
          <a:custGeom>
            <a:avLst/>
            <a:gdLst>
              <a:gd name="T0" fmla="*/ 0 w 9611995"/>
              <a:gd name="T1" fmla="*/ 9611995 w 9611995"/>
            </a:gdLst>
            <a:ahLst/>
            <a:cxnLst/>
            <a:rect l="T0" t="0" r="T1" b="0"/>
            <a:pathLst>
              <a:path w="9611995">
                <a:moveTo>
                  <a:pt x="0" y="0"/>
                </a:moveTo>
                <a:lnTo>
                  <a:pt x="9611995" y="0"/>
                </a:lnTo>
              </a:path>
            </a:pathLst>
          </a:custGeom>
          <a:ln>
            <a:headEnd/>
            <a:tailEnd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bject 3"/>
          <p:cNvSpPr>
            <a:spLocks noChangeArrowheads="1"/>
          </p:cNvSpPr>
          <p:nvPr/>
        </p:nvSpPr>
        <p:spPr bwMode="auto">
          <a:xfrm>
            <a:off x="513715" y="359329"/>
            <a:ext cx="9610725" cy="0"/>
          </a:xfrm>
          <a:custGeom>
            <a:avLst/>
            <a:gdLst>
              <a:gd name="T0" fmla="*/ 0 w 9611995"/>
              <a:gd name="T1" fmla="*/ 9611995 w 9611995"/>
            </a:gdLst>
            <a:ahLst/>
            <a:cxnLst/>
            <a:rect l="T0" t="0" r="T1" b="0"/>
            <a:pathLst>
              <a:path w="9611995">
                <a:moveTo>
                  <a:pt x="0" y="0"/>
                </a:moveTo>
                <a:lnTo>
                  <a:pt x="9611995" y="0"/>
                </a:lnTo>
              </a:path>
            </a:pathLst>
          </a:custGeom>
          <a:noFill/>
          <a:ln w="63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2124" y="7108858"/>
            <a:ext cx="56386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</a:br>
            <a:endParaRPr lang="ru-RU" sz="1600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7220223"/>
            <a:ext cx="101960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Материалы к конференции «Кадровое обеспечение инклюзивного профессионального образования лиц с ограниченными возможностями здоровья и инвалидностью» 22.05.2020 г.</a:t>
            </a:r>
            <a:br>
              <a:rPr lang="ru-RU" sz="1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86260" y="1605595"/>
            <a:ext cx="61926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62AC"/>
                </a:solidFill>
              </a:rPr>
              <a:t>01.03.2019 </a:t>
            </a:r>
            <a:r>
              <a:rPr lang="ru-RU" sz="2000" dirty="0" smtClean="0">
                <a:solidFill>
                  <a:srgbClr val="0062AC"/>
                </a:solidFill>
              </a:rPr>
              <a:t>проведен «круглый </a:t>
            </a:r>
            <a:r>
              <a:rPr lang="ru-RU" sz="2000" dirty="0">
                <a:solidFill>
                  <a:srgbClr val="0062AC"/>
                </a:solidFill>
              </a:rPr>
              <a:t>стол» на тему: «Проблемы инклюзивного образования в сфере культуры и искусства</a:t>
            </a:r>
            <a:r>
              <a:rPr lang="ru-RU" sz="2000" dirty="0" smtClean="0">
                <a:solidFill>
                  <a:srgbClr val="0062AC"/>
                </a:solidFill>
              </a:rPr>
              <a:t>» (г. Москва)</a:t>
            </a:r>
            <a:endParaRPr lang="ru-RU" sz="2000" dirty="0">
              <a:solidFill>
                <a:srgbClr val="0062AC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81750" y="3286088"/>
            <a:ext cx="60598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62AC"/>
                </a:solidFill>
              </a:rPr>
              <a:t>14.05.2019 г.  </a:t>
            </a:r>
            <a:r>
              <a:rPr lang="ru-RU" sz="2000" dirty="0" smtClean="0">
                <a:solidFill>
                  <a:srgbClr val="0062AC"/>
                </a:solidFill>
              </a:rPr>
              <a:t>организована </a:t>
            </a:r>
            <a:r>
              <a:rPr lang="ru-RU" sz="2000" dirty="0" err="1" smtClean="0">
                <a:solidFill>
                  <a:srgbClr val="0062AC"/>
                </a:solidFill>
              </a:rPr>
              <a:t>форсайт</a:t>
            </a:r>
            <a:r>
              <a:rPr lang="ru-RU" sz="2000" dirty="0" smtClean="0">
                <a:solidFill>
                  <a:srgbClr val="0062AC"/>
                </a:solidFill>
              </a:rPr>
              <a:t>-сессия </a:t>
            </a:r>
            <a:r>
              <a:rPr lang="ru-RU" sz="2000" dirty="0">
                <a:solidFill>
                  <a:srgbClr val="0062AC"/>
                </a:solidFill>
              </a:rPr>
              <a:t>«Направления сетевого взаимодействия вузов отрасли культуры в рамках деятельности </a:t>
            </a:r>
            <a:r>
              <a:rPr lang="ru-RU" sz="2000" dirty="0" smtClean="0">
                <a:solidFill>
                  <a:srgbClr val="0062AC"/>
                </a:solidFill>
              </a:rPr>
              <a:t>РУМЦ Минкультуры России» (г. Москва)</a:t>
            </a:r>
            <a:endParaRPr lang="ru-RU" sz="2000" dirty="0">
              <a:solidFill>
                <a:srgbClr val="0062AC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86260" y="5218691"/>
            <a:ext cx="64174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62AC"/>
                </a:solidFill>
              </a:rPr>
              <a:t>13 декабря 2019 г. </a:t>
            </a:r>
            <a:r>
              <a:rPr lang="ru-RU" sz="2000" dirty="0" smtClean="0">
                <a:solidFill>
                  <a:srgbClr val="0062AC"/>
                </a:solidFill>
              </a:rPr>
              <a:t>проведено рабочее </a:t>
            </a:r>
            <a:r>
              <a:rPr lang="ru-RU" sz="2000" dirty="0">
                <a:solidFill>
                  <a:srgbClr val="0062AC"/>
                </a:solidFill>
              </a:rPr>
              <a:t>совещание с  образовательными организациями высшего образования отрасли культуры по вопросам создания специальных условий для обучения инвалидов </a:t>
            </a:r>
            <a:r>
              <a:rPr lang="ru-RU" sz="2000" dirty="0" smtClean="0">
                <a:solidFill>
                  <a:srgbClr val="0062AC"/>
                </a:solidFill>
              </a:rPr>
              <a:t>и лиц с ОВЗ (г. Екатеринбург)</a:t>
            </a:r>
            <a:endParaRPr lang="ru-RU" sz="2000" dirty="0">
              <a:solidFill>
                <a:srgbClr val="0062AC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5" y="1605595"/>
            <a:ext cx="656521" cy="660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359329"/>
            <a:ext cx="106934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500" b="1" dirty="0" smtClean="0">
                <a:solidFill>
                  <a:srgbClr val="0062AC"/>
                </a:solidFill>
                <a:latin typeface="Calibri" pitchFamily="34" charset="0"/>
              </a:rPr>
              <a:t>МЕРОПРИЯТИЯ ДЛЯ РУКОВОДИТЕЛЕЙ И СПЕЦИАЛИСТОВ, </a:t>
            </a:r>
          </a:p>
          <a:p>
            <a:pPr lvl="0" algn="ctr"/>
            <a:r>
              <a:rPr lang="ru-RU" sz="2500" b="1" dirty="0" smtClean="0">
                <a:solidFill>
                  <a:srgbClr val="0062AC"/>
                </a:solidFill>
                <a:latin typeface="Calibri" pitchFamily="34" charset="0"/>
              </a:rPr>
              <a:t>РАБОТАЮЩИХ В СФЕРЕ ИНКЛЮЗИВНОГО ОБРАЗОВАНИЯ</a:t>
            </a:r>
            <a:endParaRPr lang="ru-RU" sz="2500" dirty="0">
              <a:solidFill>
                <a:srgbClr val="0062AC"/>
              </a:solidFill>
              <a:latin typeface="Calibri" pitchFamily="34" charset="0"/>
            </a:endParaRPr>
          </a:p>
        </p:txBody>
      </p:sp>
      <p:pic>
        <p:nvPicPr>
          <p:cNvPr id="2051" name="Picture 3" descr="C:\Users\академиягос\Desktop\РУМЦ\Фото\Екатеринбург (12-13 декабря 2019)\IMG-208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288" y="5295635"/>
            <a:ext cx="2048731" cy="147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s://apteka.rin.ru/file/a/2019/10/4/03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06" y="3286088"/>
            <a:ext cx="2168689" cy="144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297" y="1614084"/>
            <a:ext cx="2185452" cy="1439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452" y="3287556"/>
            <a:ext cx="656521" cy="660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5" y="5295635"/>
            <a:ext cx="656521" cy="660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103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2204" y="2773314"/>
            <a:ext cx="8424936" cy="648071"/>
          </a:xfrm>
          <a:prstGeom prst="rect">
            <a:avLst/>
          </a:prstGeom>
        </p:spPr>
        <p:txBody>
          <a:bodyPr vert="horz" wrap="square" lIns="0" tIns="7010" rIns="0" bIns="0" rtlCol="0">
            <a:spAutoFit/>
          </a:bodyPr>
          <a:lstStyle/>
          <a:p>
            <a:pPr marL="7380">
              <a:spcBef>
                <a:spcPts val="55"/>
              </a:spcBef>
            </a:pPr>
            <a:r>
              <a:rPr lang="ru-RU" spc="-6" dirty="0"/>
              <a:t>БЛАГОДАРЮ</a:t>
            </a:r>
            <a:r>
              <a:rPr spc="-6" dirty="0"/>
              <a:t> </a:t>
            </a:r>
            <a:r>
              <a:rPr spc="-198" dirty="0"/>
              <a:t>ЗА</a:t>
            </a:r>
            <a:r>
              <a:rPr spc="-252" dirty="0"/>
              <a:t> </a:t>
            </a:r>
            <a:r>
              <a:rPr spc="-21" dirty="0"/>
              <a:t>ВНИМАНИЕ!</a:t>
            </a:r>
          </a:p>
        </p:txBody>
      </p:sp>
      <p:sp>
        <p:nvSpPr>
          <p:cNvPr id="5" name="object 3"/>
          <p:cNvSpPr/>
          <p:nvPr/>
        </p:nvSpPr>
        <p:spPr>
          <a:xfrm>
            <a:off x="4213699" y="4973339"/>
            <a:ext cx="1853081" cy="2482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4"/>
          <p:cNvSpPr/>
          <p:nvPr/>
        </p:nvSpPr>
        <p:spPr>
          <a:xfrm>
            <a:off x="4607978" y="3677194"/>
            <a:ext cx="1095750" cy="11912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-29412" y="6970557"/>
            <a:ext cx="83645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Материалы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конференции «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Кадровое обеспечение инклюзивного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профессионального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образования лиц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ограниченными возможностями здоровья и инвалидностью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22.05.2020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</a:t>
            </a:r>
            <a:b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43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>
            <a:spLocks noChangeArrowheads="1"/>
          </p:cNvSpPr>
          <p:nvPr/>
        </p:nvSpPr>
        <p:spPr bwMode="auto">
          <a:xfrm flipV="1">
            <a:off x="546767" y="7138988"/>
            <a:ext cx="9782992" cy="50418"/>
          </a:xfrm>
          <a:custGeom>
            <a:avLst/>
            <a:gdLst>
              <a:gd name="T0" fmla="*/ 0 w 9611995"/>
              <a:gd name="T1" fmla="*/ 9611995 w 9611995"/>
            </a:gdLst>
            <a:ahLst/>
            <a:cxnLst/>
            <a:rect l="T0" t="0" r="T1" b="0"/>
            <a:pathLst>
              <a:path w="9611995">
                <a:moveTo>
                  <a:pt x="0" y="0"/>
                </a:moveTo>
                <a:lnTo>
                  <a:pt x="9611995" y="0"/>
                </a:lnTo>
              </a:path>
            </a:pathLst>
          </a:custGeom>
          <a:noFill/>
          <a:ln w="63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77"/>
          <p:cNvSpPr txBox="1">
            <a:spLocks noGrp="1"/>
          </p:cNvSpPr>
          <p:nvPr/>
        </p:nvSpPr>
        <p:spPr bwMode="auto">
          <a:xfrm>
            <a:off x="10062425" y="7279214"/>
            <a:ext cx="267335" cy="14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54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lnSpc>
                <a:spcPts val="1055"/>
              </a:lnSpc>
            </a:pPr>
            <a:fld id="{A2C3C416-4610-48F1-BC5D-6DD3B7457FA0}" type="slidenum">
              <a:rPr lang="ru-RU" altLang="ru-RU" sz="1400" b="1">
                <a:solidFill>
                  <a:srgbClr val="D54E2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pPr algn="r">
                <a:lnSpc>
                  <a:spcPts val="1055"/>
                </a:lnSpc>
              </a:pPr>
              <a:t>2</a:t>
            </a:fld>
            <a:endParaRPr lang="ru-RU" altLang="ru-RU" sz="1400" b="1" dirty="0">
              <a:solidFill>
                <a:srgbClr val="D54E28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bject 5"/>
          <p:cNvSpPr txBox="1">
            <a:spLocks/>
          </p:cNvSpPr>
          <p:nvPr/>
        </p:nvSpPr>
        <p:spPr bwMode="auto">
          <a:xfrm>
            <a:off x="546766" y="446255"/>
            <a:ext cx="978299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algn="ctr" defTabSz="1043148" fontAlgn="auto">
              <a:spcBef>
                <a:spcPts val="0"/>
              </a:spcBef>
              <a:spcAft>
                <a:spcPts val="0"/>
              </a:spcAft>
            </a:pPr>
            <a:r>
              <a:rPr lang="ru-RU" sz="2700" b="1" dirty="0">
                <a:solidFill>
                  <a:schemeClr val="tx2"/>
                </a:solidFill>
                <a:latin typeface="Calibri" panose="020F0502020204030204" pitchFamily="34" charset="0"/>
                <a:cs typeface="+mn-cs"/>
              </a:rPr>
              <a:t>НОРМАТИВНАЯ ПРАВОВАЯ БАЗА </a:t>
            </a:r>
            <a:r>
              <a:rPr lang="ru-RU" sz="2700" b="1" cap="all" dirty="0">
                <a:solidFill>
                  <a:schemeClr val="tx2"/>
                </a:solidFill>
                <a:latin typeface="Calibri" panose="020F0502020204030204" pitchFamily="34" charset="0"/>
                <a:cs typeface="+mn-cs"/>
              </a:rPr>
              <a:t>деятельности РУМЦ</a:t>
            </a:r>
          </a:p>
        </p:txBody>
      </p:sp>
      <p:sp>
        <p:nvSpPr>
          <p:cNvPr id="7" name="object 3"/>
          <p:cNvSpPr>
            <a:spLocks noChangeArrowheads="1"/>
          </p:cNvSpPr>
          <p:nvPr/>
        </p:nvSpPr>
        <p:spPr bwMode="auto">
          <a:xfrm flipV="1">
            <a:off x="546766" y="292523"/>
            <a:ext cx="9782993" cy="71011"/>
          </a:xfrm>
          <a:custGeom>
            <a:avLst/>
            <a:gdLst>
              <a:gd name="T0" fmla="*/ 0 w 9611995"/>
              <a:gd name="T1" fmla="*/ 9611995 w 9611995"/>
            </a:gdLst>
            <a:ahLst/>
            <a:cxnLst/>
            <a:rect l="T0" t="0" r="T1" b="0"/>
            <a:pathLst>
              <a:path w="9611995">
                <a:moveTo>
                  <a:pt x="0" y="0"/>
                </a:moveTo>
                <a:lnTo>
                  <a:pt x="9611995" y="0"/>
                </a:lnTo>
              </a:path>
            </a:pathLst>
          </a:custGeom>
          <a:noFill/>
          <a:ln w="63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" r="58044"/>
          <a:stretch/>
        </p:blipFill>
        <p:spPr bwMode="auto">
          <a:xfrm>
            <a:off x="541091" y="1981225"/>
            <a:ext cx="1774072" cy="1358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315163" y="1240343"/>
            <a:ext cx="8168307" cy="5953087"/>
          </a:xfrm>
          <a:prstGeom prst="rect">
            <a:avLst/>
          </a:prstGeom>
        </p:spPr>
        <p:txBody>
          <a:bodyPr wrap="square" lIns="104315" tIns="52157" rIns="104315" bIns="52157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sz="1900" b="1" dirty="0">
                <a:solidFill>
                  <a:schemeClr val="tx2"/>
                </a:solidFill>
              </a:rPr>
              <a:t> Государственная программа РФ «Доступная среда» на 2011-2020 годы</a:t>
            </a:r>
          </a:p>
          <a:p>
            <a:pPr algn="just"/>
            <a:r>
              <a:rPr lang="ru-RU" sz="1900" b="1" dirty="0">
                <a:solidFill>
                  <a:schemeClr val="tx2"/>
                </a:solidFill>
              </a:rPr>
              <a:t>Подпрограмма 2 </a:t>
            </a:r>
            <a:r>
              <a:rPr lang="ru-RU" sz="1900" dirty="0">
                <a:solidFill>
                  <a:schemeClr val="tx2"/>
                </a:solidFill>
              </a:rPr>
              <a:t>«Совершенствование системы комплексной  реабилитации и </a:t>
            </a:r>
            <a:r>
              <a:rPr lang="ru-RU" sz="1900" dirty="0" err="1">
                <a:solidFill>
                  <a:schemeClr val="tx2"/>
                </a:solidFill>
              </a:rPr>
              <a:t>абилитации</a:t>
            </a:r>
            <a:r>
              <a:rPr lang="ru-RU" sz="1900" dirty="0">
                <a:solidFill>
                  <a:schemeClr val="tx2"/>
                </a:solidFill>
              </a:rPr>
              <a:t> инвалидов»</a:t>
            </a:r>
          </a:p>
          <a:p>
            <a:pPr algn="just"/>
            <a:r>
              <a:rPr lang="ru-RU" sz="1900" b="1" dirty="0">
                <a:solidFill>
                  <a:schemeClr val="tx2"/>
                </a:solidFill>
              </a:rPr>
              <a:t>Основное мероприятие 2.2. </a:t>
            </a:r>
            <a:r>
              <a:rPr lang="ru-RU" sz="1900" dirty="0">
                <a:solidFill>
                  <a:schemeClr val="tx2"/>
                </a:solidFill>
              </a:rPr>
              <a:t>Предоставление государственных гарантий инвалидам</a:t>
            </a:r>
          </a:p>
          <a:p>
            <a:pPr algn="just"/>
            <a:endParaRPr lang="ru-RU" sz="1900" b="1" dirty="0">
              <a:solidFill>
                <a:schemeClr val="tx2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900" b="1" dirty="0">
                <a:solidFill>
                  <a:schemeClr val="tx2"/>
                </a:solidFill>
              </a:rPr>
              <a:t> Межведомственный комплексный План мероприятий по обеспечению  доступности профессионального образования для инвалидов и лиц с  ограниченными возможностями здоровья, </a:t>
            </a:r>
            <a:r>
              <a:rPr lang="ru-RU" sz="1900" dirty="0">
                <a:solidFill>
                  <a:schemeClr val="tx2"/>
                </a:solidFill>
              </a:rPr>
              <a:t>утвержденный Заместителем Председателя Правительства РФ О.Ю.</a:t>
            </a:r>
            <a:r>
              <a:rPr lang="en-US" sz="1900" dirty="0">
                <a:solidFill>
                  <a:schemeClr val="tx2"/>
                </a:solidFill>
              </a:rPr>
              <a:t> </a:t>
            </a:r>
            <a:r>
              <a:rPr lang="ru-RU" sz="1900" dirty="0" err="1">
                <a:solidFill>
                  <a:schemeClr val="tx2"/>
                </a:solidFill>
              </a:rPr>
              <a:t>Голодец</a:t>
            </a:r>
            <a:r>
              <a:rPr lang="ru-RU" sz="1900" dirty="0">
                <a:solidFill>
                  <a:schemeClr val="tx2"/>
                </a:solidFill>
              </a:rPr>
              <a:t> 23.05.2016 № 3467п-П8</a:t>
            </a:r>
          </a:p>
          <a:p>
            <a:pPr algn="just"/>
            <a:r>
              <a:rPr lang="ru-RU" sz="1900" b="1" dirty="0">
                <a:solidFill>
                  <a:schemeClr val="tx2"/>
                </a:solidFill>
              </a:rPr>
              <a:t>Пункт 2 </a:t>
            </a:r>
            <a:r>
              <a:rPr lang="ru-RU" sz="1900" dirty="0">
                <a:solidFill>
                  <a:schemeClr val="tx2"/>
                </a:solidFill>
              </a:rPr>
              <a:t>«Создание сети ресурсных учебно-методических центров по  обучению инвалидов и лиц с ОВЗ на базе образовательных организаций  высшего образования»</a:t>
            </a:r>
          </a:p>
          <a:p>
            <a:pPr algn="just"/>
            <a:endParaRPr lang="ru-RU" sz="1900" dirty="0">
              <a:solidFill>
                <a:schemeClr val="tx2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900" b="1" dirty="0">
                <a:solidFill>
                  <a:schemeClr val="tx2"/>
                </a:solidFill>
              </a:rPr>
              <a:t> Приказ Минкультуры России от 15.05.2018 № 705 «</a:t>
            </a:r>
            <a:r>
              <a:rPr lang="ru-RU" sz="1900" dirty="0">
                <a:solidFill>
                  <a:schemeClr val="tx2"/>
                </a:solidFill>
              </a:rPr>
              <a:t>О создании и организации деятельности ресурсного учебно-методического центра по обучению инвалидов и лиц с ограниченными возможностями здоровья»</a:t>
            </a:r>
          </a:p>
        </p:txBody>
      </p:sp>
      <p:sp>
        <p:nvSpPr>
          <p:cNvPr id="10" name="object 5"/>
          <p:cNvSpPr/>
          <p:nvPr/>
        </p:nvSpPr>
        <p:spPr>
          <a:xfrm>
            <a:off x="1796363" y="1253960"/>
            <a:ext cx="616672" cy="510068"/>
          </a:xfrm>
          <a:prstGeom prst="rect">
            <a:avLst/>
          </a:pr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ru-RU"/>
          </a:p>
        </p:txBody>
      </p:sp>
      <p:sp>
        <p:nvSpPr>
          <p:cNvPr id="13" name="object 7"/>
          <p:cNvSpPr>
            <a:spLocks noChangeArrowheads="1"/>
          </p:cNvSpPr>
          <p:nvPr/>
        </p:nvSpPr>
        <p:spPr bwMode="auto">
          <a:xfrm flipV="1">
            <a:off x="546767" y="922708"/>
            <a:ext cx="9784683" cy="50418"/>
          </a:xfrm>
          <a:custGeom>
            <a:avLst/>
            <a:gdLst>
              <a:gd name="T0" fmla="*/ 0 w 9180195"/>
              <a:gd name="T1" fmla="*/ 9180195 w 9180195"/>
            </a:gdLst>
            <a:ahLst/>
            <a:cxnLst/>
            <a:rect l="T0" t="0" r="T1" b="0"/>
            <a:pathLst>
              <a:path w="9180195">
                <a:moveTo>
                  <a:pt x="0" y="0"/>
                </a:moveTo>
                <a:lnTo>
                  <a:pt x="9180004" y="0"/>
                </a:lnTo>
              </a:path>
            </a:pathLst>
          </a:custGeom>
          <a:noFill/>
          <a:ln w="88900">
            <a:solidFill>
              <a:srgbClr val="C6C9C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62124" y="7108858"/>
            <a:ext cx="56386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</a:br>
            <a:endParaRPr lang="ru-RU" sz="1600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7220223"/>
            <a:ext cx="101960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Материалы к конференции «Кадровое обеспечение инклюзивного профессионального образования лиц с ограниченными возможностями здоровья и инвалидностью» 22.05.2020 г.</a:t>
            </a:r>
            <a:br>
              <a:rPr lang="ru-RU" sz="1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13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object 3"/>
          <p:cNvSpPr>
            <a:spLocks noChangeArrowheads="1"/>
          </p:cNvSpPr>
          <p:nvPr/>
        </p:nvSpPr>
        <p:spPr bwMode="auto">
          <a:xfrm>
            <a:off x="253239" y="7172642"/>
            <a:ext cx="10331240" cy="45719"/>
          </a:xfrm>
          <a:custGeom>
            <a:avLst/>
            <a:gdLst>
              <a:gd name="T0" fmla="*/ 0 w 9611995"/>
              <a:gd name="T1" fmla="*/ 9611995 w 9611995"/>
            </a:gdLst>
            <a:ahLst/>
            <a:cxnLst/>
            <a:rect l="T0" t="0" r="T1" b="0"/>
            <a:pathLst>
              <a:path w="9611995">
                <a:moveTo>
                  <a:pt x="0" y="0"/>
                </a:moveTo>
                <a:lnTo>
                  <a:pt x="9611995" y="0"/>
                </a:lnTo>
              </a:path>
            </a:pathLst>
          </a:custGeom>
          <a:noFill/>
          <a:ln w="63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3" name="object 77"/>
          <p:cNvSpPr txBox="1">
            <a:spLocks noGrp="1"/>
          </p:cNvSpPr>
          <p:nvPr/>
        </p:nvSpPr>
        <p:spPr bwMode="auto">
          <a:xfrm>
            <a:off x="10153801" y="7274032"/>
            <a:ext cx="228600" cy="12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54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lnSpc>
                <a:spcPts val="925"/>
              </a:lnSpc>
            </a:pPr>
            <a:fld id="{A2C3C416-4610-48F1-BC5D-6DD3B7457FA0}" type="slidenum">
              <a:rPr lang="ru-RU" altLang="ru-RU" sz="1200" b="1">
                <a:solidFill>
                  <a:srgbClr val="4584D3">
                    <a:lumMod val="75000"/>
                  </a:srgb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pPr algn="r">
                <a:lnSpc>
                  <a:spcPts val="925"/>
                </a:lnSpc>
              </a:pPr>
              <a:t>3</a:t>
            </a:fld>
            <a:endParaRPr lang="ru-RU" altLang="ru-RU" sz="1200" b="1" dirty="0">
              <a:solidFill>
                <a:srgbClr val="4584D3">
                  <a:lumMod val="75000"/>
                </a:srgb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774" name="object 6"/>
          <p:cNvSpPr>
            <a:spLocks noChangeArrowheads="1"/>
          </p:cNvSpPr>
          <p:nvPr/>
        </p:nvSpPr>
        <p:spPr bwMode="auto">
          <a:xfrm>
            <a:off x="383843" y="1301563"/>
            <a:ext cx="9870467" cy="45719"/>
          </a:xfrm>
          <a:custGeom>
            <a:avLst/>
            <a:gdLst>
              <a:gd name="T0" fmla="*/ 0 w 9611995"/>
              <a:gd name="T1" fmla="*/ 9611995 w 9611995"/>
            </a:gdLst>
            <a:ahLst/>
            <a:cxnLst/>
            <a:rect l="T0" t="0" r="T1" b="0"/>
            <a:pathLst>
              <a:path w="9611995">
                <a:moveTo>
                  <a:pt x="0" y="0"/>
                </a:moveTo>
                <a:lnTo>
                  <a:pt x="9611995" y="0"/>
                </a:lnTo>
              </a:path>
            </a:pathLst>
          </a:custGeom>
          <a:ln>
            <a:headEnd/>
            <a:tailEnd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6" name="object 5"/>
          <p:cNvSpPr txBox="1">
            <a:spLocks/>
          </p:cNvSpPr>
          <p:nvPr/>
        </p:nvSpPr>
        <p:spPr bwMode="auto">
          <a:xfrm>
            <a:off x="361979" y="661416"/>
            <a:ext cx="10113760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>
              <a:defRPr/>
            </a:pPr>
            <a:r>
              <a:rPr lang="ru-RU" sz="2500" b="1" kern="0" cap="all" dirty="0" smtClean="0">
                <a:solidFill>
                  <a:srgbClr val="4584D3">
                    <a:lumMod val="75000"/>
                  </a:srgbClr>
                </a:solidFill>
                <a:latin typeface="Calibri" panose="020F0502020204030204" pitchFamily="34" charset="0"/>
              </a:rPr>
              <a:t>Контингент </a:t>
            </a:r>
            <a:r>
              <a:rPr lang="ru-RU" sz="2500" b="1" kern="0" cap="all" dirty="0" err="1" smtClean="0">
                <a:solidFill>
                  <a:srgbClr val="4584D3">
                    <a:lumMod val="75000"/>
                  </a:srgbClr>
                </a:solidFill>
                <a:latin typeface="Calibri" panose="020F0502020204030204" pitchFamily="34" charset="0"/>
              </a:rPr>
              <a:t>обучающихся-инвалидов</a:t>
            </a:r>
            <a:r>
              <a:rPr lang="ru-RU" sz="2500" b="1" kern="0" cap="all" dirty="0" smtClean="0">
                <a:solidFill>
                  <a:srgbClr val="4584D3">
                    <a:lumMod val="75000"/>
                  </a:srgbClr>
                </a:solidFill>
                <a:latin typeface="Calibri" panose="020F0502020204030204" pitchFamily="34" charset="0"/>
              </a:rPr>
              <a:t> и лиц с ОВЗ</a:t>
            </a:r>
            <a:endParaRPr lang="ru-RU" sz="2500" b="1" cap="all" dirty="0">
              <a:solidFill>
                <a:srgbClr val="4584D3">
                  <a:lumMod val="75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13" name="object 3"/>
          <p:cNvSpPr>
            <a:spLocks noChangeArrowheads="1"/>
          </p:cNvSpPr>
          <p:nvPr/>
        </p:nvSpPr>
        <p:spPr bwMode="auto">
          <a:xfrm>
            <a:off x="513715" y="359329"/>
            <a:ext cx="9610725" cy="0"/>
          </a:xfrm>
          <a:custGeom>
            <a:avLst/>
            <a:gdLst>
              <a:gd name="T0" fmla="*/ 0 w 9611995"/>
              <a:gd name="T1" fmla="*/ 9611995 w 9611995"/>
            </a:gdLst>
            <a:ahLst/>
            <a:cxnLst/>
            <a:rect l="T0" t="0" r="T1" b="0"/>
            <a:pathLst>
              <a:path w="9611995">
                <a:moveTo>
                  <a:pt x="0" y="0"/>
                </a:moveTo>
                <a:lnTo>
                  <a:pt x="9611995" y="0"/>
                </a:lnTo>
              </a:path>
            </a:pathLst>
          </a:custGeom>
          <a:noFill/>
          <a:ln w="63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50851" y="1351911"/>
            <a:ext cx="930345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5206"/>
                </a:solidFill>
                <a:latin typeface="Calibri" pitchFamily="34" charset="0"/>
              </a:rPr>
              <a:t>КОЛИЧЕСТВО ОБУЧАЮЩИХСЯ-</a:t>
            </a:r>
            <a:r>
              <a:rPr lang="ru-RU" sz="2400" b="1" kern="0" cap="all" dirty="0" smtClean="0">
                <a:solidFill>
                  <a:srgbClr val="705206"/>
                </a:solidFill>
                <a:latin typeface="Calibri" panose="020F0502020204030204" pitchFamily="34" charset="0"/>
              </a:rPr>
              <a:t>инвалидов </a:t>
            </a:r>
            <a:r>
              <a:rPr lang="ru-RU" sz="2400" b="1" kern="0" cap="all" dirty="0">
                <a:solidFill>
                  <a:srgbClr val="705206"/>
                </a:solidFill>
                <a:latin typeface="Calibri" panose="020F0502020204030204" pitchFamily="34" charset="0"/>
              </a:rPr>
              <a:t>и лиц с </a:t>
            </a:r>
            <a:r>
              <a:rPr lang="ru-RU" sz="2400" b="1" kern="0" cap="all" dirty="0" smtClean="0">
                <a:solidFill>
                  <a:srgbClr val="705206"/>
                </a:solidFill>
                <a:latin typeface="Calibri" panose="020F0502020204030204" pitchFamily="34" charset="0"/>
              </a:rPr>
              <a:t>ОВЗ ПО УРОВНЯМ ОБРАЗОВАНИЯ</a:t>
            </a:r>
            <a:r>
              <a:rPr lang="ru-RU" sz="2000" b="1" dirty="0">
                <a:solidFill>
                  <a:srgbClr val="705206"/>
                </a:solidFill>
                <a:latin typeface="Calibri" pitchFamily="34" charset="0"/>
              </a:rPr>
              <a:t> </a:t>
            </a:r>
            <a:r>
              <a:rPr lang="ru-RU" sz="2400" b="1" dirty="0">
                <a:solidFill>
                  <a:srgbClr val="4584D3">
                    <a:lumMod val="75000"/>
                  </a:srgbClr>
                </a:solidFill>
                <a:latin typeface="Calibri" panose="020F0502020204030204" pitchFamily="34" charset="0"/>
              </a:rPr>
              <a:t>(чел.)</a:t>
            </a:r>
          </a:p>
          <a:p>
            <a:endParaRPr lang="ru-RU" sz="2000" b="1" dirty="0" smtClean="0">
              <a:solidFill>
                <a:srgbClr val="4584D3">
                  <a:lumMod val="75000"/>
                </a:srgbClr>
              </a:solidFill>
              <a:latin typeface="Calibri" panose="020F0502020204030204" pitchFamily="34" charset="0"/>
            </a:endParaRPr>
          </a:p>
        </p:txBody>
      </p:sp>
      <p:pic>
        <p:nvPicPr>
          <p:cNvPr id="20" name="Picture 4" descr="C:\Users\ADMIN\Desktop\К презентации\computer-icon-2429310__340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58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82" y="1370978"/>
            <a:ext cx="640062" cy="60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009748"/>
              </p:ext>
            </p:extLst>
          </p:nvPr>
        </p:nvGraphicFramePr>
        <p:xfrm>
          <a:off x="988982" y="2182908"/>
          <a:ext cx="9121407" cy="2171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61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2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 dirty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</a:rPr>
                        <a:t>2017</a:t>
                      </a:r>
                      <a:endParaRPr lang="ru-RU" sz="2000" b="0" i="0" u="none" strike="noStrike" dirty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</a:rPr>
                        <a:t>2018</a:t>
                      </a:r>
                      <a:endParaRPr lang="ru-RU" sz="2000" b="0" i="0" u="none" strike="noStrike" dirty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</a:rPr>
                        <a:t>2019</a:t>
                      </a:r>
                      <a:endParaRPr lang="ru-RU" sz="2000" b="0" i="0" u="none" strike="noStrike" dirty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u="none" strike="noStrike" dirty="0" smtClean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</a:rPr>
                        <a:t>ОБРАЗОВАТЕЛЬНЫЕ ОРГАНИЗАЦИИ </a:t>
                      </a:r>
                      <a:r>
                        <a:rPr lang="ru-RU" sz="2000" u="none" strike="noStrike" dirty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</a:rPr>
                        <a:t>ВЫСШЕГО ОБРАЗОВАНИЯ </a:t>
                      </a:r>
                      <a:r>
                        <a:rPr lang="ru-RU" sz="2000" u="none" strike="noStrike" dirty="0" smtClean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</a:rPr>
                        <a:t> ОТРАСЛИ КУЛЬТУРЫ</a:t>
                      </a:r>
                      <a:endParaRPr lang="ru-RU" sz="2000" b="1" i="0" u="none" strike="noStrike" dirty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ln>
                            <a:solidFill>
                              <a:srgbClr val="705206"/>
                            </a:solidFill>
                          </a:ln>
                          <a:solidFill>
                            <a:srgbClr val="705206"/>
                          </a:solidFill>
                          <a:effectLst/>
                          <a:latin typeface="Calibri" pitchFamily="34" charset="0"/>
                        </a:rPr>
                        <a:t>488</a:t>
                      </a:r>
                      <a:endParaRPr lang="ru-RU" sz="2400" b="0" i="0" u="none" strike="noStrike" dirty="0">
                        <a:ln>
                          <a:solidFill>
                            <a:srgbClr val="705206"/>
                          </a:solidFill>
                        </a:ln>
                        <a:solidFill>
                          <a:srgbClr val="705206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ln>
                            <a:solidFill>
                              <a:srgbClr val="705206"/>
                            </a:solidFill>
                          </a:ln>
                          <a:solidFill>
                            <a:srgbClr val="705206"/>
                          </a:solidFill>
                          <a:effectLst/>
                          <a:latin typeface="Calibri" pitchFamily="34" charset="0"/>
                        </a:rPr>
                        <a:t>566</a:t>
                      </a:r>
                      <a:endParaRPr lang="ru-RU" sz="2400" b="0" i="0" u="none" strike="noStrike" dirty="0">
                        <a:ln>
                          <a:solidFill>
                            <a:srgbClr val="705206"/>
                          </a:solidFill>
                        </a:ln>
                        <a:solidFill>
                          <a:srgbClr val="705206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ln>
                            <a:solidFill>
                              <a:srgbClr val="705206"/>
                            </a:solidFill>
                          </a:ln>
                          <a:solidFill>
                            <a:srgbClr val="705206"/>
                          </a:solidFill>
                          <a:effectLst/>
                          <a:latin typeface="Calibri" pitchFamily="34" charset="0"/>
                        </a:rPr>
                        <a:t>599</a:t>
                      </a:r>
                      <a:endParaRPr lang="ru-RU" sz="2400" b="0" i="0" u="none" strike="noStrike" dirty="0">
                        <a:ln>
                          <a:solidFill>
                            <a:srgbClr val="705206"/>
                          </a:solidFill>
                        </a:ln>
                        <a:solidFill>
                          <a:srgbClr val="705206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u="none" strike="noStrike" dirty="0" smtClean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</a:rPr>
                        <a:t>ПРОФЕССИОНАЛЬНЫЕ ОБРАЗОВАТЕЛЬНЫЕ ОРГАНИЗАЦИИ</a:t>
                      </a:r>
                    </a:p>
                    <a:p>
                      <a:pPr algn="l" rtl="0" fontAlgn="ctr"/>
                      <a:r>
                        <a:rPr lang="ru-RU" sz="2000" u="none" strike="noStrike" dirty="0" smtClean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</a:rPr>
                        <a:t>ОТРАСЛИ КУЛЬТУРЫ</a:t>
                      </a:r>
                      <a:endParaRPr lang="ru-RU" sz="2000" b="1" i="0" u="none" strike="noStrike" dirty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ln>
                            <a:solidFill>
                              <a:srgbClr val="705206"/>
                            </a:solidFill>
                          </a:ln>
                          <a:solidFill>
                            <a:srgbClr val="705206"/>
                          </a:solidFill>
                          <a:effectLst/>
                          <a:latin typeface="Calibri" pitchFamily="34" charset="0"/>
                        </a:rPr>
                        <a:t>9</a:t>
                      </a:r>
                      <a:endParaRPr lang="ru-RU" sz="2400" b="0" i="0" u="none" strike="noStrike" dirty="0">
                        <a:ln>
                          <a:solidFill>
                            <a:srgbClr val="705206"/>
                          </a:solidFill>
                        </a:ln>
                        <a:solidFill>
                          <a:srgbClr val="705206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ln>
                            <a:solidFill>
                              <a:srgbClr val="705206"/>
                            </a:solidFill>
                          </a:ln>
                          <a:solidFill>
                            <a:srgbClr val="705206"/>
                          </a:solidFill>
                          <a:effectLst/>
                          <a:latin typeface="Calibri" pitchFamily="34" charset="0"/>
                        </a:rPr>
                        <a:t>13</a:t>
                      </a:r>
                      <a:endParaRPr lang="ru-RU" sz="2400" b="0" i="0" u="none" strike="noStrike" dirty="0">
                        <a:ln>
                          <a:solidFill>
                            <a:srgbClr val="705206"/>
                          </a:solidFill>
                        </a:ln>
                        <a:solidFill>
                          <a:srgbClr val="705206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ln>
                            <a:solidFill>
                              <a:srgbClr val="705206"/>
                            </a:solidFill>
                          </a:ln>
                          <a:solidFill>
                            <a:srgbClr val="705206"/>
                          </a:solidFill>
                          <a:effectLst/>
                          <a:latin typeface="Calibri" pitchFamily="34" charset="0"/>
                        </a:rPr>
                        <a:t>12</a:t>
                      </a:r>
                      <a:endParaRPr lang="ru-RU" sz="2400" b="0" i="0" u="none" strike="noStrike" dirty="0">
                        <a:ln>
                          <a:solidFill>
                            <a:srgbClr val="705206"/>
                          </a:solidFill>
                        </a:ln>
                        <a:solidFill>
                          <a:srgbClr val="705206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u="none" strike="noStrike" dirty="0" smtClean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</a:rPr>
                        <a:t>ОБРАЗОВАТЕЛЬНЫЕ</a:t>
                      </a:r>
                      <a:r>
                        <a:rPr lang="ru-RU" sz="2000" u="none" strike="noStrike" baseline="0" dirty="0" smtClean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lang="ru-RU" sz="2000" u="none" strike="noStrike" dirty="0" smtClean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</a:rPr>
                        <a:t>ОРГАНИЗАЦИИ</a:t>
                      </a:r>
                      <a:r>
                        <a:rPr lang="ru-RU" sz="2000" u="none" strike="noStrike" baseline="0" dirty="0" smtClean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lang="ru-RU" sz="2000" u="none" strike="noStrike" dirty="0" smtClean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</a:rPr>
                        <a:t>ДОПОЛНИТЕЛЬНОГО</a:t>
                      </a:r>
                      <a:r>
                        <a:rPr lang="ru-RU" sz="2000" u="none" strike="noStrike" baseline="0" dirty="0" smtClean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lang="ru-RU" sz="2000" u="none" strike="noStrike" dirty="0" smtClean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</a:rPr>
                        <a:t>ОБРАЗОВАНИЯ</a:t>
                      </a:r>
                      <a:r>
                        <a:rPr lang="ru-RU" sz="2000" u="none" strike="noStrike" baseline="0" dirty="0" smtClean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</a:rPr>
                        <a:t> ДЕТЕЙ (</a:t>
                      </a:r>
                      <a:r>
                        <a:rPr lang="ru-RU" sz="2000" u="none" strike="noStrike" dirty="0" smtClean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</a:rPr>
                        <a:t>ДЕТСКИЕ</a:t>
                      </a:r>
                      <a:r>
                        <a:rPr lang="ru-RU" sz="2000" u="none" strike="noStrike" baseline="0" dirty="0" smtClean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</a:rPr>
                        <a:t> ШКОЛЫ ИСКУССТВ</a:t>
                      </a:r>
                      <a:r>
                        <a:rPr lang="ru-RU" sz="2000" u="none" strike="noStrike" dirty="0" smtClean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  <a:endParaRPr lang="ru-RU" sz="2000" b="1" i="0" u="none" strike="noStrike" dirty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ln>
                            <a:solidFill>
                              <a:srgbClr val="705206"/>
                            </a:solidFill>
                          </a:ln>
                          <a:solidFill>
                            <a:srgbClr val="705206"/>
                          </a:solidFill>
                          <a:effectLst/>
                          <a:latin typeface="Calibri" pitchFamily="34" charset="0"/>
                        </a:rPr>
                        <a:t>2514</a:t>
                      </a:r>
                      <a:endParaRPr lang="ru-RU" sz="2400" b="0" i="0" u="none" strike="noStrike" dirty="0">
                        <a:ln>
                          <a:solidFill>
                            <a:srgbClr val="705206"/>
                          </a:solidFill>
                        </a:ln>
                        <a:solidFill>
                          <a:srgbClr val="705206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ln>
                            <a:solidFill>
                              <a:srgbClr val="705206"/>
                            </a:solidFill>
                          </a:ln>
                          <a:solidFill>
                            <a:srgbClr val="705206"/>
                          </a:solidFill>
                          <a:effectLst/>
                          <a:latin typeface="Calibri" pitchFamily="34" charset="0"/>
                        </a:rPr>
                        <a:t>3339</a:t>
                      </a:r>
                      <a:endParaRPr lang="ru-RU" sz="2400" b="0" i="0" u="none" strike="noStrike" dirty="0">
                        <a:ln>
                          <a:solidFill>
                            <a:srgbClr val="705206"/>
                          </a:solidFill>
                        </a:ln>
                        <a:solidFill>
                          <a:srgbClr val="705206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ln>
                            <a:solidFill>
                              <a:srgbClr val="705206"/>
                            </a:solidFill>
                          </a:ln>
                          <a:solidFill>
                            <a:srgbClr val="705206"/>
                          </a:solidFill>
                          <a:effectLst/>
                          <a:latin typeface="Calibri" pitchFamily="34" charset="0"/>
                        </a:rPr>
                        <a:t>3342</a:t>
                      </a:r>
                      <a:endParaRPr lang="ru-RU" sz="2400" b="0" i="0" u="none" strike="noStrike" dirty="0">
                        <a:ln>
                          <a:solidFill>
                            <a:srgbClr val="705206"/>
                          </a:solidFill>
                        </a:ln>
                        <a:solidFill>
                          <a:srgbClr val="705206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1026220" y="4789537"/>
            <a:ext cx="80400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5206"/>
                </a:solidFill>
                <a:latin typeface="Calibri" pitchFamily="34" charset="0"/>
              </a:rPr>
              <a:t>ДОЛЯ ОБУЧАЮЩИХСЯ ПО НОЗОЛОГИЯМ </a:t>
            </a:r>
            <a:endParaRPr lang="ru-RU" sz="2100" b="1" cap="all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just"/>
            <a:endParaRPr lang="ru-RU" sz="2000" b="1" dirty="0" smtClean="0">
              <a:solidFill>
                <a:srgbClr val="4584D3">
                  <a:lumMod val="75000"/>
                </a:srgbClr>
              </a:solidFill>
              <a:latin typeface="Calibri" panose="020F0502020204030204" pitchFamily="34" charset="0"/>
            </a:endParaRPr>
          </a:p>
        </p:txBody>
      </p:sp>
      <p:pic>
        <p:nvPicPr>
          <p:cNvPr id="32" name="Picture 4" descr="C:\Users\ADMIN\Desktop\К презентации\computer-icon-2429310__340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58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56" y="4861545"/>
            <a:ext cx="640062" cy="60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219" y="5193915"/>
            <a:ext cx="9127581" cy="1769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62124" y="7108858"/>
            <a:ext cx="56386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</a:br>
            <a:endParaRPr lang="ru-RU" sz="1600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7220223"/>
            <a:ext cx="101960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Материалы к конференции «Кадровое обеспечение инклюзивного профессионального образования лиц с ограниченными возможностями здоровья и инвалидностью» 22.05.2020 г.</a:t>
            </a:r>
            <a:br>
              <a:rPr lang="ru-RU" sz="1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73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object 3"/>
          <p:cNvSpPr>
            <a:spLocks noChangeArrowheads="1"/>
          </p:cNvSpPr>
          <p:nvPr/>
        </p:nvSpPr>
        <p:spPr bwMode="auto">
          <a:xfrm>
            <a:off x="253239" y="7172642"/>
            <a:ext cx="10331240" cy="45719"/>
          </a:xfrm>
          <a:custGeom>
            <a:avLst/>
            <a:gdLst>
              <a:gd name="T0" fmla="*/ 0 w 9611995"/>
              <a:gd name="T1" fmla="*/ 9611995 w 9611995"/>
            </a:gdLst>
            <a:ahLst/>
            <a:cxnLst/>
            <a:rect l="T0" t="0" r="T1" b="0"/>
            <a:pathLst>
              <a:path w="9611995">
                <a:moveTo>
                  <a:pt x="0" y="0"/>
                </a:moveTo>
                <a:lnTo>
                  <a:pt x="9611995" y="0"/>
                </a:lnTo>
              </a:path>
            </a:pathLst>
          </a:custGeom>
          <a:noFill/>
          <a:ln w="63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3" name="object 77"/>
          <p:cNvSpPr txBox="1">
            <a:spLocks noGrp="1"/>
          </p:cNvSpPr>
          <p:nvPr/>
        </p:nvSpPr>
        <p:spPr bwMode="auto">
          <a:xfrm>
            <a:off x="10153801" y="7274032"/>
            <a:ext cx="228600" cy="12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54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lnSpc>
                <a:spcPts val="925"/>
              </a:lnSpc>
            </a:pPr>
            <a:fld id="{A2C3C416-4610-48F1-BC5D-6DD3B7457FA0}" type="slidenum">
              <a:rPr lang="ru-RU" altLang="ru-RU" sz="1200" b="1">
                <a:solidFill>
                  <a:srgbClr val="4584D3">
                    <a:lumMod val="75000"/>
                  </a:srgb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pPr algn="r">
                <a:lnSpc>
                  <a:spcPts val="925"/>
                </a:lnSpc>
              </a:pPr>
              <a:t>4</a:t>
            </a:fld>
            <a:endParaRPr lang="ru-RU" altLang="ru-RU" sz="1200" b="1" dirty="0">
              <a:solidFill>
                <a:srgbClr val="4584D3">
                  <a:lumMod val="75000"/>
                </a:srgb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774" name="object 6"/>
          <p:cNvSpPr>
            <a:spLocks noChangeArrowheads="1"/>
          </p:cNvSpPr>
          <p:nvPr/>
        </p:nvSpPr>
        <p:spPr bwMode="auto">
          <a:xfrm>
            <a:off x="383843" y="1301563"/>
            <a:ext cx="9870467" cy="45719"/>
          </a:xfrm>
          <a:custGeom>
            <a:avLst/>
            <a:gdLst>
              <a:gd name="T0" fmla="*/ 0 w 9611995"/>
              <a:gd name="T1" fmla="*/ 9611995 w 9611995"/>
            </a:gdLst>
            <a:ahLst/>
            <a:cxnLst/>
            <a:rect l="T0" t="0" r="T1" b="0"/>
            <a:pathLst>
              <a:path w="9611995">
                <a:moveTo>
                  <a:pt x="0" y="0"/>
                </a:moveTo>
                <a:lnTo>
                  <a:pt x="9611995" y="0"/>
                </a:lnTo>
              </a:path>
            </a:pathLst>
          </a:custGeom>
          <a:ln>
            <a:headEnd/>
            <a:tailEnd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6" name="object 5"/>
          <p:cNvSpPr txBox="1">
            <a:spLocks/>
          </p:cNvSpPr>
          <p:nvPr/>
        </p:nvSpPr>
        <p:spPr bwMode="auto">
          <a:xfrm>
            <a:off x="326133" y="496852"/>
            <a:ext cx="1011376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>
              <a:defRPr/>
            </a:pPr>
            <a:r>
              <a:rPr lang="ru-RU" sz="2500" b="1" kern="0" cap="all" dirty="0" smtClean="0">
                <a:solidFill>
                  <a:srgbClr val="4584D3">
                    <a:lumMod val="75000"/>
                  </a:srgbClr>
                </a:solidFill>
                <a:latin typeface="Calibri" panose="020F0502020204030204" pitchFamily="34" charset="0"/>
              </a:rPr>
              <a:t>СПЕЦИАЛЬНОСТИ и направления подготовки в сфере культуры </a:t>
            </a:r>
            <a:br>
              <a:rPr lang="ru-RU" sz="2500" b="1" kern="0" cap="all" dirty="0" smtClean="0">
                <a:solidFill>
                  <a:srgbClr val="4584D3">
                    <a:lumMod val="75000"/>
                  </a:srgbClr>
                </a:solidFill>
                <a:latin typeface="Calibri" panose="020F0502020204030204" pitchFamily="34" charset="0"/>
              </a:rPr>
            </a:br>
            <a:r>
              <a:rPr lang="ru-RU" sz="2500" b="1" kern="0" cap="all" dirty="0" smtClean="0">
                <a:solidFill>
                  <a:srgbClr val="4584D3">
                    <a:lumMod val="75000"/>
                  </a:srgbClr>
                </a:solidFill>
                <a:latin typeface="Calibri" panose="020F0502020204030204" pitchFamily="34" charset="0"/>
              </a:rPr>
              <a:t>и искусства, по которым обучаются инвалиды и лица с ОВЗ</a:t>
            </a:r>
            <a:endParaRPr lang="ru-RU" sz="2500" b="1" cap="all" dirty="0">
              <a:solidFill>
                <a:srgbClr val="4584D3">
                  <a:lumMod val="75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13" name="object 3"/>
          <p:cNvSpPr>
            <a:spLocks noChangeArrowheads="1"/>
          </p:cNvSpPr>
          <p:nvPr/>
        </p:nvSpPr>
        <p:spPr bwMode="auto">
          <a:xfrm>
            <a:off x="513715" y="359329"/>
            <a:ext cx="9610725" cy="0"/>
          </a:xfrm>
          <a:custGeom>
            <a:avLst/>
            <a:gdLst>
              <a:gd name="T0" fmla="*/ 0 w 9611995"/>
              <a:gd name="T1" fmla="*/ 9611995 w 9611995"/>
            </a:gdLst>
            <a:ahLst/>
            <a:cxnLst/>
            <a:rect l="T0" t="0" r="T1" b="0"/>
            <a:pathLst>
              <a:path w="9611995">
                <a:moveTo>
                  <a:pt x="0" y="0"/>
                </a:moveTo>
                <a:lnTo>
                  <a:pt x="9611995" y="0"/>
                </a:lnTo>
              </a:path>
            </a:pathLst>
          </a:custGeom>
          <a:noFill/>
          <a:ln w="63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170236" y="1477169"/>
            <a:ext cx="64087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5206"/>
                </a:solidFill>
                <a:latin typeface="Calibri" pitchFamily="34" charset="0"/>
              </a:rPr>
              <a:t>ЧИСЛО ИНВАЛИДОВ И ЛИЦ С ОВЗ, ОБУЧАЮЩИХСЯ ПО АДАПТИРОВАННЫМ ПРОГРАММАМ </a:t>
            </a:r>
            <a:r>
              <a:rPr lang="ru-RU" sz="2000" b="1" dirty="0">
                <a:solidFill>
                  <a:srgbClr val="705206"/>
                </a:solidFill>
                <a:latin typeface="Calibri" pitchFamily="34" charset="0"/>
              </a:rPr>
              <a:t>ВЫСШЕГО </a:t>
            </a:r>
            <a:r>
              <a:rPr lang="ru-RU" sz="2000" b="1" dirty="0" smtClean="0">
                <a:solidFill>
                  <a:srgbClr val="705206"/>
                </a:solidFill>
                <a:latin typeface="Calibri" pitchFamily="34" charset="0"/>
              </a:rPr>
              <a:t>ОБРАЗОВАНИЯ </a:t>
            </a:r>
            <a:r>
              <a:rPr lang="ru-RU" sz="2000" b="1" cap="all" dirty="0" smtClean="0">
                <a:solidFill>
                  <a:srgbClr val="705206"/>
                </a:solidFill>
                <a:latin typeface="Calibri" pitchFamily="34" charset="0"/>
              </a:rPr>
              <a:t>в 2020 году</a:t>
            </a:r>
            <a:endParaRPr lang="ru-RU" sz="2000" b="1" cap="all" dirty="0">
              <a:solidFill>
                <a:srgbClr val="705206"/>
              </a:solidFill>
              <a:latin typeface="Calibri" panose="020F0502020204030204" pitchFamily="34" charset="0"/>
            </a:endParaRPr>
          </a:p>
          <a:p>
            <a:r>
              <a:rPr lang="ru-RU" sz="2000" b="1" dirty="0" smtClean="0">
                <a:solidFill>
                  <a:srgbClr val="705206"/>
                </a:solidFill>
                <a:latin typeface="Calibri" pitchFamily="34" charset="0"/>
              </a:rPr>
              <a:t> </a:t>
            </a:r>
            <a:r>
              <a:rPr lang="ru-RU" sz="2000" b="1" dirty="0" smtClean="0">
                <a:solidFill>
                  <a:srgbClr val="4584D3">
                    <a:lumMod val="75000"/>
                  </a:srgbClr>
                </a:solidFill>
                <a:latin typeface="Calibri" panose="020F0502020204030204" pitchFamily="34" charset="0"/>
              </a:rPr>
              <a:t>(чел.)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980908"/>
              </p:ext>
            </p:extLst>
          </p:nvPr>
        </p:nvGraphicFramePr>
        <p:xfrm>
          <a:off x="1243137" y="2989337"/>
          <a:ext cx="6262909" cy="40625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03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98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393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</a:rPr>
                        <a:t>51.03.06 Библиотечно-информационная деятельность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 dirty="0" smtClean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rgbClr val="705206"/>
                          </a:solidFill>
                          <a:effectLst/>
                          <a:latin typeface="Calibri" pitchFamily="34" charset="0"/>
                        </a:rPr>
                        <a:t>59</a:t>
                      </a:r>
                      <a:endParaRPr lang="ru-RU" sz="2200" b="0" i="0" u="none" strike="noStrike" dirty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rgbClr val="705206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93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none" strike="noStrike" dirty="0" smtClean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</a:rPr>
                        <a:t>53.05.01 Искусство концертного исполнительства</a:t>
                      </a:r>
                      <a:endParaRPr lang="ru-RU" sz="2000" b="1" i="0" u="none" strike="noStrike" dirty="0" smtClean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 dirty="0" smtClean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rgbClr val="705206"/>
                          </a:solidFill>
                          <a:effectLst/>
                          <a:latin typeface="Calibri" pitchFamily="34" charset="0"/>
                        </a:rPr>
                        <a:t>32</a:t>
                      </a:r>
                      <a:endParaRPr lang="ru-RU" sz="2200" b="0" i="0" u="none" strike="noStrike" dirty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rgbClr val="705206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89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0" i="0" u="none" strike="noStrike" dirty="0" smtClean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</a:rPr>
                        <a:t>51.03.03</a:t>
                      </a: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</a:rPr>
                        <a:t> Социально-культурная деятельность </a:t>
                      </a:r>
                      <a:endParaRPr lang="ru-RU" sz="2000" b="0" i="0" u="none" strike="noStrike" dirty="0" smtClean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dirty="0" smtClean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rgbClr val="705206"/>
                          </a:solidFill>
                          <a:effectLst/>
                          <a:latin typeface="Calibri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921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</a:rPr>
                        <a:t>54.03.01 Дизайн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 dirty="0" smtClean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rgbClr val="705206"/>
                          </a:solidFill>
                          <a:effectLst/>
                          <a:latin typeface="Calibri" pitchFamily="34" charset="0"/>
                        </a:rPr>
                        <a:t>28</a:t>
                      </a:r>
                      <a:endParaRPr lang="ru-RU" sz="2200" b="0" i="0" u="none" strike="noStrike" dirty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rgbClr val="705206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872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0" i="0" u="none" strike="noStrike" dirty="0" smtClean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</a:rPr>
                        <a:t>54.05.02 Живопись</a:t>
                      </a:r>
                      <a:endParaRPr lang="ru-RU" sz="2000" b="0" i="0" u="none" strike="noStrike" dirty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 dirty="0" smtClean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rgbClr val="705206"/>
                          </a:solidFill>
                          <a:effectLst/>
                          <a:latin typeface="Calibri" pitchFamily="34" charset="0"/>
                        </a:rPr>
                        <a:t>26</a:t>
                      </a:r>
                      <a:endParaRPr lang="ru-RU" sz="2200" b="0" i="0" u="none" strike="noStrike" dirty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rgbClr val="705206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872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0" i="0" u="none" strike="noStrike" dirty="0" smtClean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</a:rPr>
                        <a:t>51.04.02 Народная художественная культура</a:t>
                      </a:r>
                      <a:endParaRPr lang="ru-RU" sz="2000" b="0" i="0" u="none" strike="noStrike" dirty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 dirty="0" smtClean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rgbClr val="705206"/>
                          </a:solidFill>
                          <a:effectLst/>
                          <a:latin typeface="Calibri" pitchFamily="34" charset="0"/>
                        </a:rPr>
                        <a:t>25</a:t>
                      </a:r>
                      <a:endParaRPr lang="ru-RU" sz="2200" b="0" i="0" u="none" strike="noStrike" dirty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rgbClr val="705206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872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0" i="0" u="none" strike="noStrike" dirty="0" smtClean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</a:rPr>
                        <a:t>52.05.01 Актерское искусство</a:t>
                      </a:r>
                      <a:endParaRPr lang="ru-RU" sz="2000" b="0" i="0" u="none" strike="noStrike" dirty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 dirty="0" smtClean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rgbClr val="705206"/>
                          </a:solidFill>
                          <a:effectLst/>
                          <a:latin typeface="Calibri" pitchFamily="34" charset="0"/>
                        </a:rPr>
                        <a:t>22</a:t>
                      </a:r>
                      <a:endParaRPr lang="ru-RU" sz="2200" b="0" i="0" u="none" strike="noStrike" dirty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rgbClr val="705206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872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</a:rPr>
                        <a:t>52.05.01 Литературное творчество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 dirty="0" smtClean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rgbClr val="705206"/>
                          </a:solidFill>
                          <a:effectLst/>
                          <a:latin typeface="Calibri" pitchFamily="34" charset="0"/>
                        </a:rPr>
                        <a:t>17</a:t>
                      </a:r>
                      <a:endParaRPr lang="ru-RU" sz="2200" b="0" i="0" u="none" strike="noStrike" dirty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rgbClr val="705206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872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</a:rPr>
                        <a:t>Прочие…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dirty="0" smtClean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rgbClr val="705206"/>
                          </a:solidFill>
                          <a:effectLst/>
                          <a:latin typeface="Calibri" pitchFamily="34" charset="0"/>
                        </a:rPr>
                        <a:t>257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8196" name="Picture 4" descr="http://www.derosaaquatics.com/Media/tea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 contrast="-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62" y="1551263"/>
            <a:ext cx="698760" cy="69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972" y="1490557"/>
            <a:ext cx="2459338" cy="1839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972" y="3479250"/>
            <a:ext cx="2442836" cy="174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745" y="5397608"/>
            <a:ext cx="2462063" cy="164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62124" y="7108858"/>
            <a:ext cx="56386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</a:br>
            <a:endParaRPr lang="ru-RU" sz="1600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7220223"/>
            <a:ext cx="101960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Материалы к конференции «Кадровое обеспечение инклюзивного профессионального образования лиц с ограниченными возможностями здоровья и инвалидностью» 22.05.2020 г.</a:t>
            </a:r>
            <a:br>
              <a:rPr lang="ru-RU" sz="1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25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1338232" y="3824832"/>
            <a:ext cx="4522358" cy="351655"/>
          </a:xfrm>
          <a:prstGeom prst="rect">
            <a:avLst/>
          </a:prstGeom>
          <a:solidFill>
            <a:srgbClr val="705206"/>
          </a:solidFill>
          <a:ln>
            <a:solidFill>
              <a:srgbClr val="7052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338231" y="3115035"/>
            <a:ext cx="4522359" cy="351654"/>
          </a:xfrm>
          <a:prstGeom prst="rect">
            <a:avLst/>
          </a:prstGeom>
          <a:solidFill>
            <a:srgbClr val="705206"/>
          </a:solidFill>
          <a:ln>
            <a:solidFill>
              <a:srgbClr val="7052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331291" y="2384672"/>
            <a:ext cx="4529300" cy="351655"/>
          </a:xfrm>
          <a:prstGeom prst="rect">
            <a:avLst/>
          </a:prstGeom>
          <a:solidFill>
            <a:srgbClr val="705206"/>
          </a:solidFill>
          <a:ln>
            <a:solidFill>
              <a:srgbClr val="7052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770" name="object 3"/>
          <p:cNvSpPr>
            <a:spLocks noChangeArrowheads="1"/>
          </p:cNvSpPr>
          <p:nvPr/>
        </p:nvSpPr>
        <p:spPr bwMode="auto">
          <a:xfrm>
            <a:off x="253239" y="7172642"/>
            <a:ext cx="10331240" cy="45719"/>
          </a:xfrm>
          <a:custGeom>
            <a:avLst/>
            <a:gdLst>
              <a:gd name="T0" fmla="*/ 0 w 9611995"/>
              <a:gd name="T1" fmla="*/ 9611995 w 9611995"/>
            </a:gdLst>
            <a:ahLst/>
            <a:cxnLst/>
            <a:rect l="T0" t="0" r="T1" b="0"/>
            <a:pathLst>
              <a:path w="9611995">
                <a:moveTo>
                  <a:pt x="0" y="0"/>
                </a:moveTo>
                <a:lnTo>
                  <a:pt x="9611995" y="0"/>
                </a:lnTo>
              </a:path>
            </a:pathLst>
          </a:custGeom>
          <a:noFill/>
          <a:ln w="63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3" name="object 77"/>
          <p:cNvSpPr txBox="1">
            <a:spLocks noGrp="1"/>
          </p:cNvSpPr>
          <p:nvPr/>
        </p:nvSpPr>
        <p:spPr bwMode="auto">
          <a:xfrm>
            <a:off x="10153801" y="7274032"/>
            <a:ext cx="228600" cy="12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54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lnSpc>
                <a:spcPts val="925"/>
              </a:lnSpc>
            </a:pPr>
            <a:fld id="{A2C3C416-4610-48F1-BC5D-6DD3B7457FA0}" type="slidenum">
              <a:rPr lang="ru-RU" altLang="ru-RU" sz="1200" b="1">
                <a:solidFill>
                  <a:srgbClr val="4584D3">
                    <a:lumMod val="75000"/>
                  </a:srgb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pPr algn="r">
                <a:lnSpc>
                  <a:spcPts val="925"/>
                </a:lnSpc>
              </a:pPr>
              <a:t>5</a:t>
            </a:fld>
            <a:endParaRPr lang="ru-RU" altLang="ru-RU" sz="1200" b="1" dirty="0">
              <a:solidFill>
                <a:srgbClr val="4584D3">
                  <a:lumMod val="75000"/>
                </a:srgb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774" name="object 6"/>
          <p:cNvSpPr>
            <a:spLocks noChangeArrowheads="1"/>
          </p:cNvSpPr>
          <p:nvPr/>
        </p:nvSpPr>
        <p:spPr bwMode="auto">
          <a:xfrm>
            <a:off x="383843" y="1301563"/>
            <a:ext cx="9870467" cy="45719"/>
          </a:xfrm>
          <a:custGeom>
            <a:avLst/>
            <a:gdLst>
              <a:gd name="T0" fmla="*/ 0 w 9611995"/>
              <a:gd name="T1" fmla="*/ 9611995 w 9611995"/>
            </a:gdLst>
            <a:ahLst/>
            <a:cxnLst/>
            <a:rect l="T0" t="0" r="T1" b="0"/>
            <a:pathLst>
              <a:path w="9611995">
                <a:moveTo>
                  <a:pt x="0" y="0"/>
                </a:moveTo>
                <a:lnTo>
                  <a:pt x="9611995" y="0"/>
                </a:lnTo>
              </a:path>
            </a:pathLst>
          </a:custGeom>
          <a:ln>
            <a:headEnd/>
            <a:tailEnd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6" name="object 5"/>
          <p:cNvSpPr txBox="1">
            <a:spLocks/>
          </p:cNvSpPr>
          <p:nvPr/>
        </p:nvSpPr>
        <p:spPr bwMode="auto">
          <a:xfrm>
            <a:off x="378148" y="613073"/>
            <a:ext cx="10113760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>
              <a:defRPr/>
            </a:pPr>
            <a:r>
              <a:rPr lang="ru-RU" sz="2500" b="1" kern="0" cap="all" dirty="0" smtClean="0">
                <a:solidFill>
                  <a:srgbClr val="4584D3">
                    <a:lumMod val="75000"/>
                  </a:srgbClr>
                </a:solidFill>
                <a:latin typeface="Calibri" panose="020F0502020204030204" pitchFamily="34" charset="0"/>
              </a:rPr>
              <a:t>СПЕЦИФИКА ОБУЧЕНИЯ инвалидов в сфере культуры и искусства </a:t>
            </a:r>
            <a:endParaRPr lang="ru-RU" sz="2500" b="1" cap="all" dirty="0">
              <a:solidFill>
                <a:srgbClr val="4584D3">
                  <a:lumMod val="75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13" name="object 3"/>
          <p:cNvSpPr>
            <a:spLocks noChangeArrowheads="1"/>
          </p:cNvSpPr>
          <p:nvPr/>
        </p:nvSpPr>
        <p:spPr bwMode="auto">
          <a:xfrm>
            <a:off x="513715" y="359329"/>
            <a:ext cx="9610725" cy="0"/>
          </a:xfrm>
          <a:custGeom>
            <a:avLst/>
            <a:gdLst>
              <a:gd name="T0" fmla="*/ 0 w 9611995"/>
              <a:gd name="T1" fmla="*/ 9611995 w 9611995"/>
            </a:gdLst>
            <a:ahLst/>
            <a:cxnLst/>
            <a:rect l="T0" t="0" r="T1" b="0"/>
            <a:pathLst>
              <a:path w="9611995">
                <a:moveTo>
                  <a:pt x="0" y="0"/>
                </a:moveTo>
                <a:lnTo>
                  <a:pt x="9611995" y="0"/>
                </a:lnTo>
              </a:path>
            </a:pathLst>
          </a:custGeom>
          <a:noFill/>
          <a:ln w="63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49185" y="1297455"/>
            <a:ext cx="482453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300" b="1" dirty="0" smtClean="0">
                <a:solidFill>
                  <a:srgbClr val="705206"/>
                </a:solidFill>
                <a:latin typeface="Calibri" panose="020F0502020204030204" pitchFamily="34" charset="0"/>
              </a:rPr>
              <a:t>СПЕЦИАЛИЗИРОВАННЫЕ КОМПЕТЕНЦИИ ПРЕПОДАВАТЕЛЕЙ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713766" y="2128451"/>
            <a:ext cx="3922656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НОТНЫЙ БРАЙЛЬ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695331" y="2877483"/>
            <a:ext cx="3913808" cy="47510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ЖЕСТОВЫЙ ЯЗЫК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713766" y="3568612"/>
            <a:ext cx="3895373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ПРОФЕССИОНАЛЬНЫЙ ТЕЗАУРУС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098" name="AutoShape 2" descr="https://img2.freepng.ru/20180323/eaq/kisspng-dialer-android-google-play-telephone-phone-5ab5b9972bbd02.631003131521858967179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s://img2.freepng.ru/20180323/eaq/kisspng-dialer-android-google-play-telephone-phone-5ab5b9972bbd02.631003131521858967179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s://img2.freepng.ru/20180323/eaq/kisspng-dialer-android-google-play-telephone-phone-5ab5b9972bbd02.631003131521858967179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 descr="https://img2.freepng.ru/20180323/eaq/kisspng-dialer-android-google-play-telephone-phone-5ab5b9972bbd02.631003131521858967179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8" name="AutoShape 12" descr="&amp;Mcy;&amp;icy;&amp;ncy;&amp;tcy;&amp;rcy;&amp;ucy;&amp;dcy; &amp;ocy;&amp;bcy;&amp;yacy;&amp;zhcy;&amp;iecy;&amp;tcy; &amp;scy;&amp;lcy;&amp;ucy;&amp;zhcy;&amp;bcy;&amp;ycy; &amp;zcy;&amp;acy;&amp;ncy;&amp;yacy;&amp;tcy;&amp;ocy;&amp;scy;&amp;tcy;&amp;icy; &amp;pcy;&amp;rcy;&amp;icy;&amp;khcy;&amp;ocy;&amp;dcy;&amp;icy;&amp;tcy;&amp;softcy; &amp;kcy; &amp;icy;&amp;ncy;&amp;vcy;&amp;acy;&amp;lcy;&amp;icy;&amp;dcy;&amp;acy;&amp;mcy;"/>
          <p:cNvSpPr>
            <a:spLocks noChangeAspect="1" noChangeArrowheads="1"/>
          </p:cNvSpPr>
          <p:nvPr/>
        </p:nvSpPr>
        <p:spPr bwMode="auto">
          <a:xfrm>
            <a:off x="155575" y="-2308225"/>
            <a:ext cx="8572500" cy="4819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331291" y="2128452"/>
            <a:ext cx="267835" cy="2048035"/>
          </a:xfrm>
          <a:prstGeom prst="rect">
            <a:avLst/>
          </a:prstGeom>
          <a:solidFill>
            <a:srgbClr val="705206"/>
          </a:solidFill>
          <a:ln>
            <a:solidFill>
              <a:srgbClr val="7052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2" descr="https://st2.depositphotos.com/1803840/6858/v/950/depositphotos_68580375-stock-illustration-business-conference-room-ic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 descr="C:\Users\Виктор\Desktop\depositphotos_68580375-stock-illustration-business-conference-room-icon.jpg"/>
          <p:cNvPicPr>
            <a:picLocks noChangeAspect="1" noChangeArrowheads="1"/>
          </p:cNvPicPr>
          <p:nvPr/>
        </p:nvPicPr>
        <p:blipFill>
          <a:blip r:embed="rId3" cstate="print">
            <a:lum bright="-20000" contrast="27000"/>
          </a:blip>
          <a:srcRect/>
          <a:stretch>
            <a:fillRect/>
          </a:stretch>
        </p:blipFill>
        <p:spPr bwMode="auto">
          <a:xfrm>
            <a:off x="460375" y="1388918"/>
            <a:ext cx="648072" cy="648072"/>
          </a:xfrm>
          <a:prstGeom prst="rect">
            <a:avLst/>
          </a:prstGeom>
          <a:noFill/>
        </p:spPr>
      </p:pic>
      <p:sp>
        <p:nvSpPr>
          <p:cNvPr id="18434" name="AutoShape 2" descr="https://culture19.ru/images/content/news/52/b-5139-v-hakasii-proydet-respublikanskiy-konkurs-chtetsov-i-pisma-po-shriftu-brayly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44" name="Picture 12" descr="C:\Users\Виктор\Desktop\1.jp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8459" y="4508034"/>
            <a:ext cx="720080" cy="669842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5867532" y="6723195"/>
            <a:ext cx="4514868" cy="383557"/>
          </a:xfrm>
          <a:prstGeom prst="rect">
            <a:avLst/>
          </a:prstGeom>
          <a:solidFill>
            <a:srgbClr val="705206"/>
          </a:solidFill>
          <a:ln>
            <a:solidFill>
              <a:srgbClr val="7052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881187" y="5891893"/>
            <a:ext cx="4501213" cy="395394"/>
          </a:xfrm>
          <a:prstGeom prst="rect">
            <a:avLst/>
          </a:prstGeom>
          <a:solidFill>
            <a:srgbClr val="705206"/>
          </a:solidFill>
          <a:ln>
            <a:solidFill>
              <a:srgbClr val="7052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5870888" y="5253946"/>
            <a:ext cx="4521810" cy="351655"/>
          </a:xfrm>
          <a:prstGeom prst="rect">
            <a:avLst/>
          </a:prstGeom>
          <a:solidFill>
            <a:srgbClr val="705206"/>
          </a:solidFill>
          <a:ln>
            <a:solidFill>
              <a:srgbClr val="7052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237942" y="4842955"/>
            <a:ext cx="3951121" cy="60787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СОЦИАЛЬНО-ПСИХОЛОГИЧЕСКОЕ СОПРОВОЖДЕНИЕ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239993" y="5710927"/>
            <a:ext cx="3913808" cy="47510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ТЬЮТОРСТВО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265817" y="6419258"/>
            <a:ext cx="3895373" cy="60787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СПЕЦИАЛЬНЫЕ ТЕХНИЧЕСКИЕ СРЕДСТВА ОБУЧЕНИЯ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860591" y="4867876"/>
            <a:ext cx="267835" cy="2048035"/>
          </a:xfrm>
          <a:prstGeom prst="rect">
            <a:avLst/>
          </a:prstGeom>
          <a:solidFill>
            <a:srgbClr val="705206"/>
          </a:solidFill>
          <a:ln>
            <a:solidFill>
              <a:srgbClr val="7052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5735600" y="4381290"/>
            <a:ext cx="52277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300" b="1" dirty="0" smtClean="0">
                <a:solidFill>
                  <a:srgbClr val="705206"/>
                </a:solidFill>
                <a:latin typeface="Calibri" panose="020F0502020204030204" pitchFamily="34" charset="0"/>
              </a:rPr>
              <a:t>МЕТОДИЧЕСКИЙ ИНСТРУМЕНТАРИЙ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783" y="1444951"/>
            <a:ext cx="4170976" cy="2731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24" y="4516843"/>
            <a:ext cx="4132567" cy="2589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Прямоугольник 39"/>
          <p:cNvSpPr/>
          <p:nvPr/>
        </p:nvSpPr>
        <p:spPr>
          <a:xfrm>
            <a:off x="162124" y="7108858"/>
            <a:ext cx="56386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</a:br>
            <a:endParaRPr lang="ru-RU" sz="1600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0" y="7220223"/>
            <a:ext cx="101960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Материалы к конференции «Кадровое обеспечение инклюзивного профессионального образования лиц с ограниченными возможностями здоровья и инвалидностью» 22.05.2020 г.</a:t>
            </a:r>
            <a:br>
              <a:rPr lang="ru-RU" sz="1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41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object 3"/>
          <p:cNvSpPr>
            <a:spLocks noChangeArrowheads="1"/>
          </p:cNvSpPr>
          <p:nvPr/>
        </p:nvSpPr>
        <p:spPr bwMode="auto">
          <a:xfrm>
            <a:off x="253239" y="7172642"/>
            <a:ext cx="10331240" cy="45719"/>
          </a:xfrm>
          <a:custGeom>
            <a:avLst/>
            <a:gdLst>
              <a:gd name="T0" fmla="*/ 0 w 9611995"/>
              <a:gd name="T1" fmla="*/ 9611995 w 9611995"/>
            </a:gdLst>
            <a:ahLst/>
            <a:cxnLst/>
            <a:rect l="T0" t="0" r="T1" b="0"/>
            <a:pathLst>
              <a:path w="9611995">
                <a:moveTo>
                  <a:pt x="0" y="0"/>
                </a:moveTo>
                <a:lnTo>
                  <a:pt x="9611995" y="0"/>
                </a:lnTo>
              </a:path>
            </a:pathLst>
          </a:custGeom>
          <a:noFill/>
          <a:ln w="63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3" name="object 77"/>
          <p:cNvSpPr txBox="1">
            <a:spLocks noGrp="1"/>
          </p:cNvSpPr>
          <p:nvPr/>
        </p:nvSpPr>
        <p:spPr bwMode="auto">
          <a:xfrm>
            <a:off x="10153801" y="7274032"/>
            <a:ext cx="228600" cy="12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54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lnSpc>
                <a:spcPts val="925"/>
              </a:lnSpc>
            </a:pPr>
            <a:fld id="{A2C3C416-4610-48F1-BC5D-6DD3B7457FA0}" type="slidenum">
              <a:rPr lang="ru-RU" altLang="ru-RU" sz="1200" b="1">
                <a:solidFill>
                  <a:srgbClr val="4584D3">
                    <a:lumMod val="75000"/>
                  </a:srgb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pPr algn="r">
                <a:lnSpc>
                  <a:spcPts val="925"/>
                </a:lnSpc>
              </a:pPr>
              <a:t>6</a:t>
            </a:fld>
            <a:endParaRPr lang="ru-RU" altLang="ru-RU" sz="1200" b="1" dirty="0">
              <a:solidFill>
                <a:srgbClr val="4584D3">
                  <a:lumMod val="75000"/>
                </a:srgb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774" name="object 6"/>
          <p:cNvSpPr>
            <a:spLocks noChangeArrowheads="1"/>
          </p:cNvSpPr>
          <p:nvPr/>
        </p:nvSpPr>
        <p:spPr bwMode="auto">
          <a:xfrm>
            <a:off x="383843" y="1301563"/>
            <a:ext cx="9870467" cy="45719"/>
          </a:xfrm>
          <a:custGeom>
            <a:avLst/>
            <a:gdLst>
              <a:gd name="T0" fmla="*/ 0 w 9611995"/>
              <a:gd name="T1" fmla="*/ 9611995 w 9611995"/>
            </a:gdLst>
            <a:ahLst/>
            <a:cxnLst/>
            <a:rect l="T0" t="0" r="T1" b="0"/>
            <a:pathLst>
              <a:path w="9611995">
                <a:moveTo>
                  <a:pt x="0" y="0"/>
                </a:moveTo>
                <a:lnTo>
                  <a:pt x="9611995" y="0"/>
                </a:lnTo>
              </a:path>
            </a:pathLst>
          </a:custGeom>
          <a:ln>
            <a:headEnd/>
            <a:tailEnd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bject 3"/>
          <p:cNvSpPr>
            <a:spLocks noChangeArrowheads="1"/>
          </p:cNvSpPr>
          <p:nvPr/>
        </p:nvSpPr>
        <p:spPr bwMode="auto">
          <a:xfrm>
            <a:off x="513715" y="359329"/>
            <a:ext cx="9610725" cy="0"/>
          </a:xfrm>
          <a:custGeom>
            <a:avLst/>
            <a:gdLst>
              <a:gd name="T0" fmla="*/ 0 w 9611995"/>
              <a:gd name="T1" fmla="*/ 9611995 w 9611995"/>
            </a:gdLst>
            <a:ahLst/>
            <a:cxnLst/>
            <a:rect l="T0" t="0" r="T1" b="0"/>
            <a:pathLst>
              <a:path w="9611995">
                <a:moveTo>
                  <a:pt x="0" y="0"/>
                </a:moveTo>
                <a:lnTo>
                  <a:pt x="9611995" y="0"/>
                </a:lnTo>
              </a:path>
            </a:pathLst>
          </a:custGeom>
          <a:noFill/>
          <a:ln w="63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97824" y="1367566"/>
            <a:ext cx="45370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5206"/>
                </a:solidFill>
                <a:latin typeface="Calibri" pitchFamily="34" charset="0"/>
              </a:rPr>
              <a:t>ДОЛЯ ВУЗОВ, ИМЕЮЩИХ </a:t>
            </a:r>
          </a:p>
          <a:p>
            <a:r>
              <a:rPr lang="ru-RU" sz="2000" b="1" dirty="0" smtClean="0">
                <a:solidFill>
                  <a:srgbClr val="705206"/>
                </a:solidFill>
                <a:latin typeface="Calibri" pitchFamily="34" charset="0"/>
              </a:rPr>
              <a:t>ПОДРАЗДЕЛЕНИЯ ПО ТРУДОУСТРОЙСТВУ ИНВАЛИДОВ</a:t>
            </a:r>
            <a:endParaRPr lang="ru-RU" sz="2000" b="1" cap="all" dirty="0">
              <a:solidFill>
                <a:srgbClr val="705206"/>
              </a:solidFill>
              <a:latin typeface="Calibri" panose="020F0502020204030204" pitchFamily="34" charset="0"/>
            </a:endParaRPr>
          </a:p>
          <a:p>
            <a:pPr algn="just"/>
            <a:endParaRPr lang="ru-RU" sz="2000" b="1" dirty="0" smtClean="0">
              <a:solidFill>
                <a:srgbClr val="4584D3">
                  <a:lumMod val="75000"/>
                </a:srgb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821261"/>
              </p:ext>
            </p:extLst>
          </p:nvPr>
        </p:nvGraphicFramePr>
        <p:xfrm>
          <a:off x="1242244" y="2701305"/>
          <a:ext cx="3631885" cy="11509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3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9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91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0646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2017</a:t>
                      </a:r>
                      <a:endParaRPr lang="ru-RU" sz="2000" b="1" dirty="0" smtClean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2018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2019</a:t>
                      </a:r>
                      <a:endParaRPr lang="ru-RU" sz="2000" b="1" dirty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0255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0" dirty="0" smtClean="0">
                          <a:ln>
                            <a:solidFill>
                              <a:srgbClr val="705206"/>
                            </a:solidFill>
                          </a:ln>
                          <a:solidFill>
                            <a:srgbClr val="705206"/>
                          </a:solidFill>
                          <a:effectLst/>
                          <a:latin typeface="Calibri" pitchFamily="34" charset="0"/>
                        </a:rPr>
                        <a:t>56%</a:t>
                      </a:r>
                      <a:endParaRPr lang="ru-RU" sz="3200" b="0" dirty="0" smtClean="0">
                        <a:ln>
                          <a:solidFill>
                            <a:srgbClr val="705206"/>
                          </a:solidFill>
                        </a:ln>
                        <a:solidFill>
                          <a:srgbClr val="705206"/>
                        </a:solidFill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0" dirty="0" smtClean="0">
                          <a:ln>
                            <a:solidFill>
                              <a:srgbClr val="705206"/>
                            </a:solidFill>
                          </a:ln>
                          <a:solidFill>
                            <a:srgbClr val="705206"/>
                          </a:solidFill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60%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 smtClean="0">
                          <a:ln>
                            <a:solidFill>
                              <a:srgbClr val="705206"/>
                            </a:solidFill>
                          </a:ln>
                          <a:solidFill>
                            <a:srgbClr val="785706"/>
                          </a:solidFill>
                          <a:latin typeface="Calibri" panose="020F0502020204030204" pitchFamily="34" charset="0"/>
                        </a:rPr>
                        <a:t>62%</a:t>
                      </a:r>
                      <a:endParaRPr lang="ru-RU" sz="3200" b="0" dirty="0">
                        <a:ln>
                          <a:solidFill>
                            <a:srgbClr val="705206"/>
                          </a:solidFill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6066780" y="4141465"/>
            <a:ext cx="43021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5206"/>
                </a:solidFill>
                <a:latin typeface="Calibri" pitchFamily="34" charset="0"/>
              </a:rPr>
              <a:t>ДОЛЯ ТРУДОУСТРОЕННЫХ ИНВАЛИДОВ ПО ОКОНЧАНИИ ПРОГРАММ ВЫСШЕГО ОБРАЗОВАНИЯ</a:t>
            </a: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60221"/>
              </p:ext>
            </p:extLst>
          </p:nvPr>
        </p:nvGraphicFramePr>
        <p:xfrm>
          <a:off x="6066780" y="5797649"/>
          <a:ext cx="4057661" cy="11509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2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6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8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0646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2017</a:t>
                      </a:r>
                      <a:endParaRPr lang="ru-RU" sz="2000" b="1" dirty="0" smtClean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2018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2019</a:t>
                      </a:r>
                      <a:endParaRPr lang="ru-RU" sz="2000" b="1" dirty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0255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0" dirty="0" smtClean="0">
                          <a:ln>
                            <a:solidFill>
                              <a:srgbClr val="705206"/>
                            </a:solidFill>
                          </a:ln>
                          <a:solidFill>
                            <a:srgbClr val="705206"/>
                          </a:solidFill>
                          <a:effectLst/>
                          <a:latin typeface="Calibri" pitchFamily="34" charset="0"/>
                        </a:rPr>
                        <a:t>66%</a:t>
                      </a:r>
                      <a:endParaRPr lang="ru-RU" sz="3200" b="0" dirty="0" smtClean="0">
                        <a:ln>
                          <a:solidFill>
                            <a:srgbClr val="705206"/>
                          </a:solidFill>
                        </a:ln>
                        <a:solidFill>
                          <a:srgbClr val="705206"/>
                        </a:solidFill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0" dirty="0" smtClean="0">
                          <a:ln>
                            <a:solidFill>
                              <a:srgbClr val="705206"/>
                            </a:solidFill>
                          </a:ln>
                          <a:solidFill>
                            <a:srgbClr val="705206"/>
                          </a:solidFill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71%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 smtClean="0">
                          <a:ln>
                            <a:solidFill>
                              <a:srgbClr val="705206"/>
                            </a:solidFill>
                          </a:ln>
                          <a:solidFill>
                            <a:srgbClr val="785706"/>
                          </a:solidFill>
                          <a:latin typeface="Calibri" panose="020F0502020204030204" pitchFamily="34" charset="0"/>
                        </a:rPr>
                        <a:t>72%</a:t>
                      </a:r>
                      <a:endParaRPr lang="ru-RU" sz="3200" b="0" dirty="0">
                        <a:ln>
                          <a:solidFill>
                            <a:srgbClr val="705206"/>
                          </a:solidFill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07" y="1436858"/>
            <a:ext cx="661416" cy="661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4" descr="C:\Users\академиягос\Desktop\theater-building-icon-white-vector-1609289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758" y="4297505"/>
            <a:ext cx="65002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35000"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07" y="4258601"/>
            <a:ext cx="4497145" cy="2619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859" y="1448677"/>
            <a:ext cx="4750060" cy="2442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object 5"/>
          <p:cNvSpPr txBox="1">
            <a:spLocks/>
          </p:cNvSpPr>
          <p:nvPr/>
        </p:nvSpPr>
        <p:spPr bwMode="auto">
          <a:xfrm>
            <a:off x="383843" y="469056"/>
            <a:ext cx="1011376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>
              <a:defRPr/>
            </a:pPr>
            <a:r>
              <a:rPr lang="ru-RU" sz="2500" b="1" kern="0" cap="all" dirty="0">
                <a:solidFill>
                  <a:srgbClr val="4584D3">
                    <a:lumMod val="75000"/>
                  </a:srgbClr>
                </a:solidFill>
                <a:latin typeface="Calibri" panose="020F0502020204030204" pitchFamily="34" charset="0"/>
              </a:rPr>
              <a:t>ТРУДОУСТРОЙСТВО ИНВАЛИДОВ И ЛИЦ С ОВЗ </a:t>
            </a:r>
            <a:endParaRPr lang="ru-RU" sz="2500" b="1" kern="0" cap="all" dirty="0" smtClean="0">
              <a:solidFill>
                <a:srgbClr val="4584D3">
                  <a:lumMod val="75000"/>
                </a:srgbClr>
              </a:solidFill>
              <a:latin typeface="Calibri" panose="020F0502020204030204" pitchFamily="34" charset="0"/>
            </a:endParaRPr>
          </a:p>
          <a:p>
            <a:pPr algn="ctr" defTabSz="914400">
              <a:defRPr/>
            </a:pPr>
            <a:r>
              <a:rPr lang="ru-RU" sz="2500" b="1" kern="0" cap="all" dirty="0" smtClean="0">
                <a:solidFill>
                  <a:srgbClr val="4584D3">
                    <a:lumMod val="75000"/>
                  </a:srgbClr>
                </a:solidFill>
                <a:latin typeface="Calibri" panose="020F0502020204030204" pitchFamily="34" charset="0"/>
              </a:rPr>
              <a:t>В Организации </a:t>
            </a:r>
            <a:r>
              <a:rPr lang="ru-RU" sz="2500" b="1" kern="0" cap="all" dirty="0">
                <a:solidFill>
                  <a:srgbClr val="4584D3">
                    <a:lumMod val="75000"/>
                  </a:srgbClr>
                </a:solidFill>
                <a:latin typeface="Calibri" panose="020F0502020204030204" pitchFamily="34" charset="0"/>
              </a:rPr>
              <a:t>КУЛЬТУРЫ</a:t>
            </a:r>
            <a:endParaRPr lang="ru-RU" sz="2500" b="1" cap="all" dirty="0">
              <a:solidFill>
                <a:srgbClr val="4584D3">
                  <a:lumMod val="75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62124" y="7108858"/>
            <a:ext cx="56386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</a:br>
            <a:endParaRPr lang="ru-RU" sz="1600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7220223"/>
            <a:ext cx="101960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Материалы к конференции «Кадровое обеспечение инклюзивного профессионального образования лиц с ограниченными возможностями здоровья и инвалидностью» 22.05.2020 г.</a:t>
            </a:r>
            <a:br>
              <a:rPr lang="ru-RU" sz="1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84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object 3"/>
          <p:cNvSpPr>
            <a:spLocks noChangeArrowheads="1"/>
          </p:cNvSpPr>
          <p:nvPr/>
        </p:nvSpPr>
        <p:spPr bwMode="auto">
          <a:xfrm>
            <a:off x="253239" y="7172642"/>
            <a:ext cx="10331240" cy="45719"/>
          </a:xfrm>
          <a:custGeom>
            <a:avLst/>
            <a:gdLst>
              <a:gd name="T0" fmla="*/ 0 w 9611995"/>
              <a:gd name="T1" fmla="*/ 9611995 w 9611995"/>
            </a:gdLst>
            <a:ahLst/>
            <a:cxnLst/>
            <a:rect l="T0" t="0" r="T1" b="0"/>
            <a:pathLst>
              <a:path w="9611995">
                <a:moveTo>
                  <a:pt x="0" y="0"/>
                </a:moveTo>
                <a:lnTo>
                  <a:pt x="9611995" y="0"/>
                </a:lnTo>
              </a:path>
            </a:pathLst>
          </a:custGeom>
          <a:noFill/>
          <a:ln w="63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3" name="object 77"/>
          <p:cNvSpPr txBox="1">
            <a:spLocks noGrp="1"/>
          </p:cNvSpPr>
          <p:nvPr/>
        </p:nvSpPr>
        <p:spPr bwMode="auto">
          <a:xfrm>
            <a:off x="10153801" y="7274032"/>
            <a:ext cx="228600" cy="12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54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lnSpc>
                <a:spcPts val="925"/>
              </a:lnSpc>
            </a:pPr>
            <a:fld id="{A2C3C416-4610-48F1-BC5D-6DD3B7457FA0}" type="slidenum">
              <a:rPr lang="ru-RU" altLang="ru-RU" sz="1200" b="1">
                <a:solidFill>
                  <a:srgbClr val="4584D3">
                    <a:lumMod val="75000"/>
                  </a:srgb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pPr algn="r">
                <a:lnSpc>
                  <a:spcPts val="925"/>
                </a:lnSpc>
              </a:pPr>
              <a:t>7</a:t>
            </a:fld>
            <a:endParaRPr lang="ru-RU" altLang="ru-RU" sz="1200" b="1" dirty="0">
              <a:solidFill>
                <a:srgbClr val="4584D3">
                  <a:lumMod val="75000"/>
                </a:srgb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774" name="object 6"/>
          <p:cNvSpPr>
            <a:spLocks noChangeArrowheads="1"/>
          </p:cNvSpPr>
          <p:nvPr/>
        </p:nvSpPr>
        <p:spPr bwMode="auto">
          <a:xfrm>
            <a:off x="427385" y="1143418"/>
            <a:ext cx="9870467" cy="45719"/>
          </a:xfrm>
          <a:custGeom>
            <a:avLst/>
            <a:gdLst>
              <a:gd name="T0" fmla="*/ 0 w 9611995"/>
              <a:gd name="T1" fmla="*/ 9611995 w 9611995"/>
            </a:gdLst>
            <a:ahLst/>
            <a:cxnLst/>
            <a:rect l="T0" t="0" r="T1" b="0"/>
            <a:pathLst>
              <a:path w="9611995">
                <a:moveTo>
                  <a:pt x="0" y="0"/>
                </a:moveTo>
                <a:lnTo>
                  <a:pt x="9611995" y="0"/>
                </a:lnTo>
              </a:path>
            </a:pathLst>
          </a:custGeom>
          <a:ln>
            <a:headEnd/>
            <a:tailEnd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6" name="object 5"/>
          <p:cNvSpPr txBox="1">
            <a:spLocks/>
          </p:cNvSpPr>
          <p:nvPr/>
        </p:nvSpPr>
        <p:spPr bwMode="auto">
          <a:xfrm>
            <a:off x="361828" y="373977"/>
            <a:ext cx="1011376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>
              <a:defRPr/>
            </a:pPr>
            <a:r>
              <a:rPr lang="ru-RU" sz="2500" b="1" kern="0" cap="all" dirty="0" smtClean="0">
                <a:solidFill>
                  <a:srgbClr val="4584D3">
                    <a:lumMod val="75000"/>
                  </a:srgbClr>
                </a:solidFill>
                <a:latin typeface="Calibri" panose="020F0502020204030204" pitchFamily="34" charset="0"/>
              </a:rPr>
              <a:t>ДЕЯТЕЛЬНОСТЬ РУМЦ МИНКУЛЬТУРЫ </a:t>
            </a:r>
            <a:r>
              <a:rPr lang="ru-RU" sz="2500" b="1" kern="0" cap="all" dirty="0" err="1" smtClean="0">
                <a:solidFill>
                  <a:srgbClr val="4584D3">
                    <a:lumMod val="75000"/>
                  </a:srgbClr>
                </a:solidFill>
                <a:latin typeface="Calibri" panose="020F0502020204030204" pitchFamily="34" charset="0"/>
              </a:rPr>
              <a:t>РоССИи</a:t>
            </a:r>
            <a:r>
              <a:rPr lang="ru-RU" sz="2500" b="1" kern="0" cap="all" dirty="0" smtClean="0">
                <a:solidFill>
                  <a:srgbClr val="4584D3">
                    <a:lumMod val="75000"/>
                  </a:srgbClr>
                </a:solidFill>
                <a:latin typeface="Calibri" panose="020F0502020204030204" pitchFamily="34" charset="0"/>
              </a:rPr>
              <a:t> ПО РАЗВИТИЮ КАДРОВОГО ПОТЕНЦАЛА СИСТЕМЫ ИНКЛЮЗИВНОГО ОБРАЗОВАНИЯ </a:t>
            </a:r>
            <a:endParaRPr lang="ru-RU" sz="2500" b="1" cap="all" dirty="0">
              <a:solidFill>
                <a:srgbClr val="4584D3">
                  <a:lumMod val="75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13" name="object 3"/>
          <p:cNvSpPr>
            <a:spLocks noChangeArrowheads="1"/>
          </p:cNvSpPr>
          <p:nvPr/>
        </p:nvSpPr>
        <p:spPr bwMode="auto">
          <a:xfrm>
            <a:off x="513714" y="245092"/>
            <a:ext cx="9610725" cy="0"/>
          </a:xfrm>
          <a:custGeom>
            <a:avLst/>
            <a:gdLst>
              <a:gd name="T0" fmla="*/ 0 w 9611995"/>
              <a:gd name="T1" fmla="*/ 9611995 w 9611995"/>
            </a:gdLst>
            <a:ahLst/>
            <a:cxnLst/>
            <a:rect l="T0" t="0" r="T1" b="0"/>
            <a:pathLst>
              <a:path w="9611995">
                <a:moveTo>
                  <a:pt x="0" y="0"/>
                </a:moveTo>
                <a:lnTo>
                  <a:pt x="9611995" y="0"/>
                </a:lnTo>
              </a:path>
            </a:pathLst>
          </a:custGeom>
          <a:noFill/>
          <a:ln w="63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22164" y="3061345"/>
            <a:ext cx="9649072" cy="576064"/>
          </a:xfrm>
          <a:prstGeom prst="roundRect">
            <a:avLst>
              <a:gd name="adj" fmla="val 10412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РЕСУРСНЫЙ УЧЕБНО-МЕТОДИЧЕСКИЙ ЦЕНТР МИНКУЛЬТУРЫ РОССИИ</a:t>
            </a:r>
            <a:endParaRPr lang="ru-RU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150715" y="1339633"/>
            <a:ext cx="90010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5206"/>
                </a:solidFill>
                <a:latin typeface="Calibri" panose="020F0502020204030204" pitchFamily="34" charset="0"/>
              </a:rPr>
              <a:t>ОРГАНИЗАЦИЯ ВЗАИМОДЕЙСТВИЯ С ОБРАЗОВАТЕЛЬНЫМИ ОРГАНИЗАЦИЯМИ ОТРАСЛИ КУЛЬТУРЫ В РАМКАХ СИСТЕМЫ НЕПРЕРЫВНОГО ОБРАЗОВАНИЯ</a:t>
            </a:r>
          </a:p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(12 программ повышения квалификации и профессиональной переподготовки, 49 электронных учебно-методических комплекса, 48 учебно-методических видео занятий, 5 </a:t>
            </a:r>
            <a:r>
              <a:rPr lang="ru-RU" sz="16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стажировочных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 площадок, ежегодные научно-практические конференции, семинары, мастер-классы, мероприятия по профориентации и др.)   </a:t>
            </a:r>
          </a:p>
        </p:txBody>
      </p:sp>
      <p:pic>
        <p:nvPicPr>
          <p:cNvPr id="24" name="Picture 11" descr="https://www.southlakechamber-fl.com/wp-content/uploads/2018/01/business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38" y="1339633"/>
            <a:ext cx="604192" cy="60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Скругленный прямоугольник 24"/>
          <p:cNvSpPr/>
          <p:nvPr/>
        </p:nvSpPr>
        <p:spPr>
          <a:xfrm>
            <a:off x="522164" y="3997449"/>
            <a:ext cx="3168352" cy="2088232"/>
          </a:xfrm>
          <a:prstGeom prst="roundRect">
            <a:avLst>
              <a:gd name="adj" fmla="val 10412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ОБРАЗОВАТЕЛЬНЫЕ </a:t>
            </a:r>
            <a:r>
              <a:rPr lang="ru-RU" b="1" cap="all" dirty="0" smtClean="0"/>
              <a:t>Организации </a:t>
            </a:r>
            <a:r>
              <a:rPr lang="ru-RU" b="1" dirty="0" smtClean="0"/>
              <a:t>ДОПОЛНИТЕЛЬНОГО ОБРАЗОВАНИЯ  ДЕТЕЙ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906540" y="3997449"/>
            <a:ext cx="3024336" cy="2088232"/>
          </a:xfrm>
          <a:prstGeom prst="roundRect">
            <a:avLst>
              <a:gd name="adj" fmla="val 10412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ПРОФЕССИОНАЛЬНЫЕ ОБРАЗОВАТЕЛЬНЫЕ ОРГАНИЗАЦИИ</a:t>
            </a:r>
            <a:endParaRPr lang="ru-RU" b="1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146900" y="3997449"/>
            <a:ext cx="3024336" cy="2088232"/>
          </a:xfrm>
          <a:prstGeom prst="roundRect">
            <a:avLst>
              <a:gd name="adj" fmla="val 10412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ОБРАЗОВАТЕЛЬНЫЕ ОРГАНИЗАЦИИ </a:t>
            </a:r>
            <a:r>
              <a:rPr lang="ru-RU" b="1" dirty="0" smtClean="0"/>
              <a:t>ВЫСШЕГО ОБРАЗОВАНИЯ 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22164" y="6517729"/>
            <a:ext cx="9649072" cy="576064"/>
          </a:xfrm>
          <a:prstGeom prst="roundRect">
            <a:avLst>
              <a:gd name="adj" fmla="val 10412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УЧРЕЖДЕНИЯ </a:t>
            </a:r>
            <a:r>
              <a:rPr lang="ru-RU" b="1" smtClean="0"/>
              <a:t>ОТРАСЛИ КУЛЬТУРЫ</a:t>
            </a:r>
            <a:endParaRPr lang="ru-RU" b="1" dirty="0"/>
          </a:p>
        </p:txBody>
      </p:sp>
      <p:sp>
        <p:nvSpPr>
          <p:cNvPr id="31" name="Стрелка вниз 30"/>
          <p:cNvSpPr/>
          <p:nvPr/>
        </p:nvSpPr>
        <p:spPr>
          <a:xfrm>
            <a:off x="1818308" y="3637409"/>
            <a:ext cx="504056" cy="360040"/>
          </a:xfrm>
          <a:prstGeom prst="downArrow">
            <a:avLst/>
          </a:prstGeom>
          <a:solidFill>
            <a:srgbClr val="705206"/>
          </a:solidFill>
          <a:ln>
            <a:solidFill>
              <a:srgbClr val="664B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>
            <a:off x="5274692" y="3637409"/>
            <a:ext cx="504056" cy="360040"/>
          </a:xfrm>
          <a:prstGeom prst="downArrow">
            <a:avLst/>
          </a:prstGeom>
          <a:solidFill>
            <a:srgbClr val="705206"/>
          </a:solidFill>
          <a:ln>
            <a:solidFill>
              <a:srgbClr val="664B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>
            <a:off x="8443044" y="3637409"/>
            <a:ext cx="504056" cy="360040"/>
          </a:xfrm>
          <a:prstGeom prst="downArrow">
            <a:avLst/>
          </a:prstGeom>
          <a:solidFill>
            <a:srgbClr val="705206"/>
          </a:solidFill>
          <a:ln>
            <a:solidFill>
              <a:srgbClr val="664B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низ 36"/>
          <p:cNvSpPr/>
          <p:nvPr/>
        </p:nvSpPr>
        <p:spPr>
          <a:xfrm>
            <a:off x="8515052" y="6085681"/>
            <a:ext cx="504056" cy="432048"/>
          </a:xfrm>
          <a:prstGeom prst="downArrow">
            <a:avLst/>
          </a:prstGeom>
          <a:solidFill>
            <a:srgbClr val="705206"/>
          </a:solidFill>
          <a:ln>
            <a:solidFill>
              <a:srgbClr val="664B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низ 37"/>
          <p:cNvSpPr/>
          <p:nvPr/>
        </p:nvSpPr>
        <p:spPr>
          <a:xfrm>
            <a:off x="5274692" y="6085681"/>
            <a:ext cx="504056" cy="432048"/>
          </a:xfrm>
          <a:prstGeom prst="downArrow">
            <a:avLst/>
          </a:prstGeom>
          <a:solidFill>
            <a:srgbClr val="705206"/>
          </a:solidFill>
          <a:ln>
            <a:solidFill>
              <a:srgbClr val="664B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низ 38"/>
          <p:cNvSpPr/>
          <p:nvPr/>
        </p:nvSpPr>
        <p:spPr>
          <a:xfrm>
            <a:off x="1818308" y="6085681"/>
            <a:ext cx="504056" cy="432048"/>
          </a:xfrm>
          <a:prstGeom prst="downArrow">
            <a:avLst/>
          </a:prstGeom>
          <a:solidFill>
            <a:srgbClr val="705206"/>
          </a:solidFill>
          <a:ln>
            <a:solidFill>
              <a:srgbClr val="664B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62124" y="7108858"/>
            <a:ext cx="56386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</a:br>
            <a:endParaRPr lang="ru-RU" sz="1600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0" y="7220223"/>
            <a:ext cx="101960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Материалы к конференции «Кадровое обеспечение инклюзивного профессионального образования лиц с ограниченными возможностями здоровья и инвалидностью» 22.05.2020 г.</a:t>
            </a:r>
            <a:br>
              <a:rPr lang="ru-RU" sz="1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41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object 3"/>
          <p:cNvSpPr>
            <a:spLocks noChangeArrowheads="1"/>
          </p:cNvSpPr>
          <p:nvPr/>
        </p:nvSpPr>
        <p:spPr bwMode="auto">
          <a:xfrm>
            <a:off x="253239" y="7172642"/>
            <a:ext cx="10331240" cy="45719"/>
          </a:xfrm>
          <a:custGeom>
            <a:avLst/>
            <a:gdLst>
              <a:gd name="T0" fmla="*/ 0 w 9611995"/>
              <a:gd name="T1" fmla="*/ 9611995 w 9611995"/>
            </a:gdLst>
            <a:ahLst/>
            <a:cxnLst/>
            <a:rect l="T0" t="0" r="T1" b="0"/>
            <a:pathLst>
              <a:path w="9611995">
                <a:moveTo>
                  <a:pt x="0" y="0"/>
                </a:moveTo>
                <a:lnTo>
                  <a:pt x="9611995" y="0"/>
                </a:lnTo>
              </a:path>
            </a:pathLst>
          </a:custGeom>
          <a:noFill/>
          <a:ln w="63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3" name="object 77"/>
          <p:cNvSpPr txBox="1">
            <a:spLocks noGrp="1"/>
          </p:cNvSpPr>
          <p:nvPr/>
        </p:nvSpPr>
        <p:spPr bwMode="auto">
          <a:xfrm>
            <a:off x="10153801" y="7274032"/>
            <a:ext cx="228600" cy="12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54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lnSpc>
                <a:spcPts val="925"/>
              </a:lnSpc>
            </a:pPr>
            <a:fld id="{A2C3C416-4610-48F1-BC5D-6DD3B7457FA0}" type="slidenum">
              <a:rPr lang="ru-RU" altLang="ru-RU" sz="1200" b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pPr algn="r">
                <a:lnSpc>
                  <a:spcPts val="925"/>
                </a:lnSpc>
              </a:pPr>
              <a:t>8</a:t>
            </a:fld>
            <a:endParaRPr lang="ru-RU" altLang="ru-RU" sz="12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774" name="object 6"/>
          <p:cNvSpPr>
            <a:spLocks noChangeArrowheads="1"/>
          </p:cNvSpPr>
          <p:nvPr/>
        </p:nvSpPr>
        <p:spPr bwMode="auto">
          <a:xfrm>
            <a:off x="383843" y="1301563"/>
            <a:ext cx="9870467" cy="45719"/>
          </a:xfrm>
          <a:custGeom>
            <a:avLst/>
            <a:gdLst>
              <a:gd name="T0" fmla="*/ 0 w 9611995"/>
              <a:gd name="T1" fmla="*/ 9611995 w 9611995"/>
            </a:gdLst>
            <a:ahLst/>
            <a:cxnLst/>
            <a:rect l="T0" t="0" r="T1" b="0"/>
            <a:pathLst>
              <a:path w="9611995">
                <a:moveTo>
                  <a:pt x="0" y="0"/>
                </a:moveTo>
                <a:lnTo>
                  <a:pt x="9611995" y="0"/>
                </a:lnTo>
              </a:path>
            </a:pathLst>
          </a:custGeom>
          <a:ln>
            <a:headEnd/>
            <a:tailEnd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6" name="object 5"/>
          <p:cNvSpPr txBox="1">
            <a:spLocks/>
          </p:cNvSpPr>
          <p:nvPr/>
        </p:nvSpPr>
        <p:spPr bwMode="auto">
          <a:xfrm>
            <a:off x="253239" y="469056"/>
            <a:ext cx="1011376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>
              <a:defRPr/>
            </a:pPr>
            <a:r>
              <a:rPr lang="ru-RU" sz="2500" b="1" kern="0" cap="all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НАПРАВЛЕНИЯ Взаимодействия РУМЦ Минкультуры России </a:t>
            </a:r>
            <a:br>
              <a:rPr lang="ru-RU" sz="2500" b="1" kern="0" cap="all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ru-RU" sz="2500" b="1" kern="0" cap="all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с образовательными организациями ОТРАСЛИ КУЛЬТУРЫ</a:t>
            </a:r>
            <a:endParaRPr lang="ru-RU" sz="2500" b="1" cap="all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3" name="object 3"/>
          <p:cNvSpPr>
            <a:spLocks noChangeArrowheads="1"/>
          </p:cNvSpPr>
          <p:nvPr/>
        </p:nvSpPr>
        <p:spPr bwMode="auto">
          <a:xfrm>
            <a:off x="513715" y="359329"/>
            <a:ext cx="9610725" cy="0"/>
          </a:xfrm>
          <a:custGeom>
            <a:avLst/>
            <a:gdLst>
              <a:gd name="T0" fmla="*/ 0 w 9611995"/>
              <a:gd name="T1" fmla="*/ 9611995 w 9611995"/>
            </a:gdLst>
            <a:ahLst/>
            <a:cxnLst/>
            <a:rect l="T0" t="0" r="T1" b="0"/>
            <a:pathLst>
              <a:path w="9611995">
                <a:moveTo>
                  <a:pt x="0" y="0"/>
                </a:moveTo>
                <a:lnTo>
                  <a:pt x="9611995" y="0"/>
                </a:lnTo>
              </a:path>
            </a:pathLst>
          </a:custGeom>
          <a:noFill/>
          <a:ln w="63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80959" y="4947602"/>
            <a:ext cx="28318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FF0000"/>
                </a:solidFill>
              </a:rPr>
              <a:t> </a:t>
            </a:r>
            <a:endParaRPr lang="ru-RU" sz="15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626620" y="1505039"/>
            <a:ext cx="56276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785706"/>
                </a:solidFill>
                <a:latin typeface="Calibri" panose="020F0502020204030204" pitchFamily="34" charset="0"/>
              </a:rPr>
              <a:t>КОЛИЧЕСТВО ОБРАЗОВАТЕЛЬНЫХ ОРГАНИЗАЦИЙ</a:t>
            </a:r>
          </a:p>
          <a:p>
            <a:pPr algn="just"/>
            <a:r>
              <a:rPr lang="ru-RU" sz="2000" b="1" cap="all" dirty="0">
                <a:solidFill>
                  <a:srgbClr val="785706"/>
                </a:solidFill>
                <a:latin typeface="Calibri" panose="020F0502020204030204" pitchFamily="34" charset="0"/>
              </a:rPr>
              <a:t>отрасли </a:t>
            </a:r>
            <a:r>
              <a:rPr lang="ru-RU" sz="2000" b="1" cap="all" dirty="0" smtClean="0">
                <a:solidFill>
                  <a:srgbClr val="785706"/>
                </a:solidFill>
                <a:latin typeface="Calibri" panose="020F0502020204030204" pitchFamily="34" charset="0"/>
              </a:rPr>
              <a:t>культуры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(шт.)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527381"/>
              </p:ext>
            </p:extLst>
          </p:nvPr>
        </p:nvGraphicFramePr>
        <p:xfrm>
          <a:off x="4645614" y="2212926"/>
          <a:ext cx="5502896" cy="19857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66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6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0646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Организации высшего образования </a:t>
                      </a:r>
                      <a:endParaRPr lang="ru-RU" sz="20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0" dirty="0" smtClean="0">
                          <a:solidFill>
                            <a:srgbClr val="785706"/>
                          </a:solidFill>
                          <a:latin typeface="Calibri" panose="020F0502020204030204" pitchFamily="34" charset="0"/>
                        </a:rPr>
                        <a:t>60</a:t>
                      </a:r>
                      <a:endParaRPr lang="ru-RU" sz="3200" b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0255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Профессиональные образовательные организации</a:t>
                      </a:r>
                      <a:endParaRPr lang="ru-RU" sz="20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0" dirty="0" smtClean="0">
                          <a:solidFill>
                            <a:srgbClr val="785706"/>
                          </a:solidFill>
                          <a:latin typeface="Calibri" panose="020F0502020204030204" pitchFamily="34" charset="0"/>
                        </a:rPr>
                        <a:t>235</a:t>
                      </a:r>
                      <a:endParaRPr lang="ru-RU" sz="3200" b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5631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Организации дополнительного</a:t>
                      </a:r>
                      <a:r>
                        <a:rPr lang="ru-RU" sz="20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образования детей (ДШИ)</a:t>
                      </a:r>
                      <a:endParaRPr lang="ru-RU" sz="20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0" dirty="0" smtClean="0">
                          <a:solidFill>
                            <a:srgbClr val="785706"/>
                          </a:solidFill>
                          <a:latin typeface="Calibri" panose="020F0502020204030204" pitchFamily="34" charset="0"/>
                        </a:rPr>
                        <a:t>4811</a:t>
                      </a:r>
                      <a:endParaRPr lang="ru-RU" sz="3200" b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5" name="Picture 5" descr="C:\Users\ADMIN\Desktop\К презентации\d6c13468faa00e3fd84a2120bf873fd3da83e3f4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540" y="1621185"/>
            <a:ext cx="608002" cy="57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7" name="Схема 26"/>
          <p:cNvGraphicFramePr/>
          <p:nvPr>
            <p:extLst>
              <p:ext uri="{D42A27DB-BD31-4B8C-83A1-F6EECF244321}">
                <p14:modId xmlns:p14="http://schemas.microsoft.com/office/powerpoint/2010/main" val="4078009735"/>
              </p:ext>
            </p:extLst>
          </p:nvPr>
        </p:nvGraphicFramePr>
        <p:xfrm>
          <a:off x="1180334" y="4306558"/>
          <a:ext cx="5605980" cy="2717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35" name="Picture 11" descr="https://www.southlakechamber-fl.com/wp-content/uploads/2018/01/business-ico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25" y="4257353"/>
            <a:ext cx="604192" cy="60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1180334" y="4329438"/>
            <a:ext cx="267835" cy="2694813"/>
          </a:xfrm>
          <a:prstGeom prst="rect">
            <a:avLst/>
          </a:prstGeom>
          <a:solidFill>
            <a:srgbClr val="705206"/>
          </a:solidFill>
          <a:ln>
            <a:solidFill>
              <a:srgbClr val="7052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884" y="4339914"/>
            <a:ext cx="3144335" cy="272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0156" y="1621185"/>
            <a:ext cx="330551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162124" y="7108858"/>
            <a:ext cx="56386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</a:br>
            <a:endParaRPr lang="ru-RU" sz="1600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7220223"/>
            <a:ext cx="101960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Материалы к конференции «Кадровое обеспечение инклюзивного профессионального образования лиц с ограниченными возможностями здоровья и инвалидностью» 22.05.2020 г.</a:t>
            </a:r>
            <a:br>
              <a:rPr lang="ru-RU" sz="1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95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object 3"/>
          <p:cNvSpPr>
            <a:spLocks noChangeArrowheads="1"/>
          </p:cNvSpPr>
          <p:nvPr/>
        </p:nvSpPr>
        <p:spPr bwMode="auto">
          <a:xfrm>
            <a:off x="253239" y="7172642"/>
            <a:ext cx="10331240" cy="45719"/>
          </a:xfrm>
          <a:custGeom>
            <a:avLst/>
            <a:gdLst>
              <a:gd name="T0" fmla="*/ 0 w 9611995"/>
              <a:gd name="T1" fmla="*/ 9611995 w 9611995"/>
            </a:gdLst>
            <a:ahLst/>
            <a:cxnLst/>
            <a:rect l="T0" t="0" r="T1" b="0"/>
            <a:pathLst>
              <a:path w="9611995">
                <a:moveTo>
                  <a:pt x="0" y="0"/>
                </a:moveTo>
                <a:lnTo>
                  <a:pt x="9611995" y="0"/>
                </a:lnTo>
              </a:path>
            </a:pathLst>
          </a:custGeom>
          <a:noFill/>
          <a:ln w="63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3" name="object 77"/>
          <p:cNvSpPr txBox="1">
            <a:spLocks noGrp="1"/>
          </p:cNvSpPr>
          <p:nvPr/>
        </p:nvSpPr>
        <p:spPr bwMode="auto">
          <a:xfrm>
            <a:off x="10153801" y="7274032"/>
            <a:ext cx="228600" cy="12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54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lnSpc>
                <a:spcPts val="925"/>
              </a:lnSpc>
            </a:pPr>
            <a:fld id="{A2C3C416-4610-48F1-BC5D-6DD3B7457FA0}" type="slidenum">
              <a:rPr lang="ru-RU" altLang="ru-RU" sz="1200" b="1">
                <a:solidFill>
                  <a:srgbClr val="4584D3">
                    <a:lumMod val="75000"/>
                  </a:srgb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pPr algn="r">
                <a:lnSpc>
                  <a:spcPts val="925"/>
                </a:lnSpc>
              </a:pPr>
              <a:t>9</a:t>
            </a:fld>
            <a:endParaRPr lang="ru-RU" altLang="ru-RU" sz="1200" b="1" dirty="0">
              <a:solidFill>
                <a:srgbClr val="4584D3">
                  <a:lumMod val="75000"/>
                </a:srgb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774" name="object 6"/>
          <p:cNvSpPr>
            <a:spLocks noChangeArrowheads="1"/>
          </p:cNvSpPr>
          <p:nvPr/>
        </p:nvSpPr>
        <p:spPr bwMode="auto">
          <a:xfrm>
            <a:off x="383843" y="1301563"/>
            <a:ext cx="9870467" cy="45719"/>
          </a:xfrm>
          <a:custGeom>
            <a:avLst/>
            <a:gdLst>
              <a:gd name="T0" fmla="*/ 0 w 9611995"/>
              <a:gd name="T1" fmla="*/ 9611995 w 9611995"/>
            </a:gdLst>
            <a:ahLst/>
            <a:cxnLst/>
            <a:rect l="T0" t="0" r="T1" b="0"/>
            <a:pathLst>
              <a:path w="9611995">
                <a:moveTo>
                  <a:pt x="0" y="0"/>
                </a:moveTo>
                <a:lnTo>
                  <a:pt x="9611995" y="0"/>
                </a:lnTo>
              </a:path>
            </a:pathLst>
          </a:custGeom>
          <a:ln>
            <a:headEnd/>
            <a:tailEnd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6" name="object 5"/>
          <p:cNvSpPr txBox="1">
            <a:spLocks/>
          </p:cNvSpPr>
          <p:nvPr/>
        </p:nvSpPr>
        <p:spPr bwMode="auto">
          <a:xfrm>
            <a:off x="378148" y="469057"/>
            <a:ext cx="1011376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>
              <a:defRPr/>
            </a:pPr>
            <a:r>
              <a:rPr lang="ru-RU" sz="2500" b="1" kern="0" cap="all" dirty="0" smtClean="0">
                <a:solidFill>
                  <a:srgbClr val="4584D3">
                    <a:lumMod val="75000"/>
                  </a:srgbClr>
                </a:solidFill>
                <a:latin typeface="Calibri" panose="020F0502020204030204" pitchFamily="34" charset="0"/>
              </a:rPr>
              <a:t>ОНЛАЙН МЕДИАТЕКА ИНКЛЮЗИВНЫХ МЕТОДИК </a:t>
            </a:r>
          </a:p>
          <a:p>
            <a:pPr algn="ctr" defTabSz="914400">
              <a:defRPr/>
            </a:pPr>
            <a:r>
              <a:rPr lang="ru-RU" sz="2500" b="1" kern="0" cap="all" dirty="0" smtClean="0">
                <a:solidFill>
                  <a:srgbClr val="4584D3">
                    <a:lumMod val="75000"/>
                  </a:srgbClr>
                </a:solidFill>
                <a:latin typeface="Calibri" panose="020F0502020204030204" pitchFamily="34" charset="0"/>
              </a:rPr>
              <a:t>ОБУЧЕНИЯ ПО ТВОРЧЕСКИМ ПРОФЕССИЯМ</a:t>
            </a:r>
            <a:endParaRPr lang="ru-RU" sz="2500" b="1" cap="all" dirty="0">
              <a:solidFill>
                <a:srgbClr val="4584D3">
                  <a:lumMod val="75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13" name="object 3"/>
          <p:cNvSpPr>
            <a:spLocks noChangeArrowheads="1"/>
          </p:cNvSpPr>
          <p:nvPr/>
        </p:nvSpPr>
        <p:spPr bwMode="auto">
          <a:xfrm>
            <a:off x="513715" y="359329"/>
            <a:ext cx="9610725" cy="0"/>
          </a:xfrm>
          <a:custGeom>
            <a:avLst/>
            <a:gdLst>
              <a:gd name="T0" fmla="*/ 0 w 9611995"/>
              <a:gd name="T1" fmla="*/ 9611995 w 9611995"/>
            </a:gdLst>
            <a:ahLst/>
            <a:cxnLst/>
            <a:rect l="T0" t="0" r="T1" b="0"/>
            <a:pathLst>
              <a:path w="9611995">
                <a:moveTo>
                  <a:pt x="0" y="0"/>
                </a:moveTo>
                <a:lnTo>
                  <a:pt x="9611995" y="0"/>
                </a:lnTo>
              </a:path>
            </a:pathLst>
          </a:custGeom>
          <a:noFill/>
          <a:ln w="63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80959" y="4947602"/>
            <a:ext cx="28318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FF0000"/>
                </a:solidFill>
              </a:rPr>
              <a:t> </a:t>
            </a:r>
            <a:endParaRPr lang="ru-RU" sz="1500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83754" y="1513787"/>
            <a:ext cx="56276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785706"/>
                </a:solidFill>
                <a:latin typeface="Calibri" panose="020F0502020204030204" pitchFamily="34" charset="0"/>
              </a:rPr>
              <a:t>УЧЕБНО-МЕТОДИЧЕСКИЕ ПОСОБИЯ</a:t>
            </a:r>
          </a:p>
          <a:p>
            <a:pPr algn="just"/>
            <a:r>
              <a:rPr lang="ru-RU" sz="2000" b="1" dirty="0" smtClean="0">
                <a:solidFill>
                  <a:srgbClr val="4584D3">
                    <a:lumMod val="75000"/>
                  </a:srgbClr>
                </a:solidFill>
                <a:latin typeface="Calibri" panose="020F0502020204030204" pitchFamily="34" charset="0"/>
              </a:rPr>
              <a:t>(всего – 49 ед.)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626620" y="4439770"/>
            <a:ext cx="53723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705206"/>
                </a:solidFill>
                <a:latin typeface="Calibri" panose="020F0502020204030204" pitchFamily="34" charset="0"/>
              </a:rPr>
              <a:t>ВИДЕО ПО МЕТОДИКЕ ИНКЛЮЗИВНОГО ОБРАЗОВАНИЯ </a:t>
            </a:r>
          </a:p>
          <a:p>
            <a:pPr algn="just"/>
            <a:r>
              <a:rPr lang="ru-RU" sz="20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(всего – 48 ед.)</a:t>
            </a:r>
          </a:p>
        </p:txBody>
      </p:sp>
      <p:pic>
        <p:nvPicPr>
          <p:cNvPr id="17" name="Picture 6" descr="C:\Users\ADMIN\Desktop\К презентации\icons9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58" y="1513787"/>
            <a:ext cx="613796" cy="51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879" y="1621185"/>
            <a:ext cx="2499637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516" y="4501505"/>
            <a:ext cx="777771" cy="59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9294" y="2224448"/>
            <a:ext cx="6780213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90516" y="5437609"/>
            <a:ext cx="677068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0156" y="4423133"/>
            <a:ext cx="2880320" cy="2625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162124" y="7108858"/>
            <a:ext cx="56386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</a:br>
            <a:endParaRPr lang="ru-RU" sz="1600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7220223"/>
            <a:ext cx="101960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Материалы к конференции «Кадровое обеспечение инклюзивного профессионального образования лиц с ограниченными возможностями здоровья и инвалидностью» 22.05.2020 г.</a:t>
            </a:r>
            <a:br>
              <a:rPr lang="ru-RU" sz="1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41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-Cult-16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аж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 Минкультуры России (новая) [только чтение]" id="{43CD17FB-1B10-435F-B50B-B3567D0DFC80}" vid="{DBD983E8-C562-44E6-92CD-A8E661313289}"/>
    </a:ext>
  </a:extLst>
</a:theme>
</file>

<file path=ppt/theme/theme2.xml><?xml version="1.0" encoding="utf-8"?>
<a:theme xmlns:a="http://schemas.openxmlformats.org/drawingml/2006/main" name="1_M-Cult-16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аж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 Минкультуры России (новая) [только чтение]" id="{43CD17FB-1B10-435F-B50B-B3567D0DFC80}" vid="{DBD983E8-C562-44E6-92CD-A8E661313289}"/>
    </a:ext>
  </a:extLst>
</a:theme>
</file>

<file path=ppt/theme/theme3.xml><?xml version="1.0" encoding="utf-8"?>
<a:theme xmlns:a="http://schemas.openxmlformats.org/drawingml/2006/main" name="2_M-Cult-16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аж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 Минкультуры России (новая) [только чтение]" id="{43CD17FB-1B10-435F-B50B-B3567D0DFC80}" vid="{DBD983E8-C562-44E6-92CD-A8E661313289}"/>
    </a:ext>
  </a:extLst>
</a:theme>
</file>

<file path=ppt/theme/theme4.xml><?xml version="1.0" encoding="utf-8"?>
<a:theme xmlns:a="http://schemas.openxmlformats.org/drawingml/2006/main" name="3_M-Cult-16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аж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 Минкультуры России (новая) [только чтение]" id="{43CD17FB-1B10-435F-B50B-B3567D0DFC80}" vid="{DBD983E8-C562-44E6-92CD-A8E661313289}"/>
    </a:ext>
  </a:extLst>
</a:theme>
</file>

<file path=ppt/theme/theme5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13532</TotalTime>
  <Words>859</Words>
  <Application>Microsoft Office PowerPoint</Application>
  <PresentationFormat>Произвольный</PresentationFormat>
  <Paragraphs>181</Paragraphs>
  <Slides>12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12</vt:i4>
      </vt:variant>
    </vt:vector>
  </HeadingPairs>
  <TitlesOfParts>
    <vt:vector size="23" baseType="lpstr">
      <vt:lpstr>Arial</vt:lpstr>
      <vt:lpstr>Arial Black</vt:lpstr>
      <vt:lpstr>Calibri</vt:lpstr>
      <vt:lpstr>PT Sans</vt:lpstr>
      <vt:lpstr>Times New Roman</vt:lpstr>
      <vt:lpstr>Verdana</vt:lpstr>
      <vt:lpstr>Wingdings</vt:lpstr>
      <vt:lpstr>M-Cult-16</vt:lpstr>
      <vt:lpstr>1_M-Cult-16</vt:lpstr>
      <vt:lpstr>2_M-Cult-16</vt:lpstr>
      <vt:lpstr>3_M-Cult-16</vt:lpstr>
      <vt:lpstr> Кадровое обеспечение обучения студентов с инвалидностью  в вузах культуры и искусства: проблемы и решения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Доступность культурных благ</dc:title>
  <dc:creator>Довбуш Дмитрий Геннадьевич</dc:creator>
  <cp:keywords>Доступная среда</cp:keywords>
  <cp:lastModifiedBy>User</cp:lastModifiedBy>
  <cp:revision>636</cp:revision>
  <cp:lastPrinted>2019-11-05T12:51:16Z</cp:lastPrinted>
  <dcterms:created xsi:type="dcterms:W3CDTF">2016-06-16T10:10:12Z</dcterms:created>
  <dcterms:modified xsi:type="dcterms:W3CDTF">2020-05-20T14:12:26Z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2016-01-27T00:00:00Z</vt:filetime>
  </property>
  <property fmtid="{D5CDD505-2E9C-101B-9397-08002B2CF9AE}" pid="3" name="Creator">
    <vt:lpwstr>Adobe InDesign CS6 (Macintosh)</vt:lpwstr>
  </property>
  <property fmtid="{D5CDD505-2E9C-101B-9397-08002B2CF9AE}" pid="4" name="LastSaved">
    <vt:filetime>2016-01-27T00:00:00Z</vt:filetime>
  </property>
</Properties>
</file>