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9" r:id="rId5"/>
    <p:sldId id="261" r:id="rId6"/>
    <p:sldId id="262" r:id="rId7"/>
    <p:sldId id="270" r:id="rId8"/>
    <p:sldId id="263" r:id="rId9"/>
    <p:sldId id="265" r:id="rId10"/>
    <p:sldId id="264" r:id="rId11"/>
    <p:sldId id="266" r:id="rId12"/>
    <p:sldId id="272" r:id="rId13"/>
    <p:sldId id="271" r:id="rId14"/>
    <p:sldId id="274" r:id="rId15"/>
    <p:sldId id="267" r:id="rId16"/>
    <p:sldId id="276" r:id="rId17"/>
    <p:sldId id="275" r:id="rId18"/>
    <p:sldId id="273" r:id="rId19"/>
    <p:sldId id="26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49D"/>
    <a:srgbClr val="1557B5"/>
    <a:srgbClr val="236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6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EFC167-0CF4-44F0-B390-513575808B79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6DF87A-1BED-4F4E-9162-B4483D9B9ED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КАФЕДРА АЛТАЙСКИХ ЯЗЫКОВ, ФОЛЬКЛОРА И ЛИТЕРАТУРЫ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B50807-DFDC-42FF-979F-7971974B1C68}" type="parTrans" cxnId="{89C76CE2-159E-4CAB-BAFD-78DB065EB79A}">
      <dgm:prSet/>
      <dgm:spPr/>
      <dgm:t>
        <a:bodyPr/>
        <a:lstStyle/>
        <a:p>
          <a:endParaRPr lang="ru-RU"/>
        </a:p>
      </dgm:t>
    </dgm:pt>
    <dgm:pt modelId="{F80D08C0-9E42-4E1F-87C1-EBC6C060CED1}" type="sibTrans" cxnId="{89C76CE2-159E-4CAB-BAFD-78DB065EB79A}">
      <dgm:prSet/>
      <dgm:spPr/>
      <dgm:t>
        <a:bodyPr/>
        <a:lstStyle/>
        <a:p>
          <a:endParaRPr lang="ru-RU"/>
        </a:p>
      </dgm:t>
    </dgm:pt>
    <dgm:pt modelId="{2AA05987-9868-4083-88FC-66F780B30404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КАФЕДРА ПАЛЕОАЗИАТСКИХ ЯЗЫКОВ, ФОЛЬКЛОРА И ЛИТЕРАТУРЫ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A5CB4E-B9AE-4AB5-A5B5-0ECAD5A23526}" type="parTrans" cxnId="{E61A0C9D-0E4C-4A18-96CB-1B13812D92E4}">
      <dgm:prSet/>
      <dgm:spPr/>
      <dgm:t>
        <a:bodyPr/>
        <a:lstStyle/>
        <a:p>
          <a:endParaRPr lang="ru-RU"/>
        </a:p>
      </dgm:t>
    </dgm:pt>
    <dgm:pt modelId="{4C1EB615-076A-46B5-8FF1-CDD7231AADAC}" type="sibTrans" cxnId="{E61A0C9D-0E4C-4A18-96CB-1B13812D92E4}">
      <dgm:prSet/>
      <dgm:spPr/>
      <dgm:t>
        <a:bodyPr/>
        <a:lstStyle/>
        <a:p>
          <a:endParaRPr lang="ru-RU"/>
        </a:p>
      </dgm:t>
    </dgm:pt>
    <dgm:pt modelId="{48CF8075-5397-4F49-B694-A46AA37A1991}">
      <dgm:prSet phldrT="[Текст]" custT="1"/>
      <dgm:spPr/>
      <dgm:t>
        <a:bodyPr/>
        <a:lstStyle/>
        <a:p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КАФЕДРА УРАЛЬСКИХ ЯЗЫКОВ, ФОЛЬКЛОРА И ЛИТЕРАТУРЫ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A78120-871A-48E7-B5BA-9C146089801E}" type="parTrans" cxnId="{8E14E24E-5621-4C48-AB57-AAA4F162CF3C}">
      <dgm:prSet/>
      <dgm:spPr/>
      <dgm:t>
        <a:bodyPr/>
        <a:lstStyle/>
        <a:p>
          <a:endParaRPr lang="ru-RU"/>
        </a:p>
      </dgm:t>
    </dgm:pt>
    <dgm:pt modelId="{867BB1C3-CC89-468A-AF0C-79ECEFF145DB}" type="sibTrans" cxnId="{8E14E24E-5621-4C48-AB57-AAA4F162CF3C}">
      <dgm:prSet/>
      <dgm:spPr/>
      <dgm:t>
        <a:bodyPr/>
        <a:lstStyle/>
        <a:p>
          <a:endParaRPr lang="ru-RU"/>
        </a:p>
      </dgm:t>
    </dgm:pt>
    <dgm:pt modelId="{2A52FCB4-E638-4FE6-8D10-DB3E0ADAFCA6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КАФЕДРА ЭТНОКУЛЬТУРОЛОГИИ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351425-807D-4F84-BFB7-22F14A739689}" type="parTrans" cxnId="{FE032BE0-C142-4E68-84F8-056B907BC638}">
      <dgm:prSet/>
      <dgm:spPr/>
      <dgm:t>
        <a:bodyPr/>
        <a:lstStyle/>
        <a:p>
          <a:endParaRPr lang="ru-RU"/>
        </a:p>
      </dgm:t>
    </dgm:pt>
    <dgm:pt modelId="{9C562EE9-995E-4348-B227-AB230E085E73}" type="sibTrans" cxnId="{FE032BE0-C142-4E68-84F8-056B907BC638}">
      <dgm:prSet/>
      <dgm:spPr/>
      <dgm:t>
        <a:bodyPr/>
        <a:lstStyle/>
        <a:p>
          <a:endParaRPr lang="ru-RU"/>
        </a:p>
      </dgm:t>
    </dgm:pt>
    <dgm:pt modelId="{17671996-19E4-45EC-9030-F54C88A49D52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КАБИНЕТ ДЕКОРАТИВНО-ПРИКЛАДНОГО ИСКУССТВА И ХУДОЖЕСТВЕННЫХ ПРОМЫСЛОВ НАРОДОВ СЕВЕРА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A21F18-25FF-4989-A33D-325B0920B00C}" type="parTrans" cxnId="{011B6E83-E854-4EBB-A2E7-CD2EA8EC9F8F}">
      <dgm:prSet/>
      <dgm:spPr/>
      <dgm:t>
        <a:bodyPr/>
        <a:lstStyle/>
        <a:p>
          <a:endParaRPr lang="ru-RU"/>
        </a:p>
      </dgm:t>
    </dgm:pt>
    <dgm:pt modelId="{0F59D668-9978-4D5B-AF10-7EAB8002CEDD}" type="sibTrans" cxnId="{011B6E83-E854-4EBB-A2E7-CD2EA8EC9F8F}">
      <dgm:prSet/>
      <dgm:spPr/>
      <dgm:t>
        <a:bodyPr/>
        <a:lstStyle/>
        <a:p>
          <a:endParaRPr lang="ru-RU"/>
        </a:p>
      </dgm:t>
    </dgm:pt>
    <dgm:pt modelId="{DE92DA84-3A6B-4CA5-BAA7-70E6326703D6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МУЗЕЙ ИСТОРИИ ИНСТИТУТА НАРОДОВ СЕВЕРА</a:t>
          </a:r>
        </a:p>
      </dgm:t>
    </dgm:pt>
    <dgm:pt modelId="{3D999DEF-019B-435B-9ACC-88A25A17135E}" type="parTrans" cxnId="{7CDE579E-6CD5-431E-8FC2-A04D45E9797C}">
      <dgm:prSet/>
      <dgm:spPr/>
      <dgm:t>
        <a:bodyPr/>
        <a:lstStyle/>
        <a:p>
          <a:endParaRPr lang="ru-RU"/>
        </a:p>
      </dgm:t>
    </dgm:pt>
    <dgm:pt modelId="{88DC2250-844E-4747-8FDB-B5053EDB71AC}" type="sibTrans" cxnId="{7CDE579E-6CD5-431E-8FC2-A04D45E9797C}">
      <dgm:prSet/>
      <dgm:spPr/>
      <dgm:t>
        <a:bodyPr/>
        <a:lstStyle/>
        <a:p>
          <a:endParaRPr lang="ru-RU"/>
        </a:p>
      </dgm:t>
    </dgm:pt>
    <dgm:pt modelId="{A8FBBE75-6C2D-4C6F-9EB4-9F3727206627}" type="pres">
      <dgm:prSet presAssocID="{EAEFC167-0CF4-44F0-B390-513575808B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AD21F6-F947-4773-98DD-E08C44893150}" type="pres">
      <dgm:prSet presAssocID="{546DF87A-1BED-4F4E-9162-B4483D9B9ED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D30330-AB2F-48D9-A275-6875704F4AA2}" type="pres">
      <dgm:prSet presAssocID="{F80D08C0-9E42-4E1F-87C1-EBC6C060CED1}" presName="sibTrans" presStyleCnt="0"/>
      <dgm:spPr/>
    </dgm:pt>
    <dgm:pt modelId="{6633BE47-84C8-4B77-8CE2-D97BB2B51463}" type="pres">
      <dgm:prSet presAssocID="{2AA05987-9868-4083-88FC-66F780B3040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6FE7BD-BC14-4D86-8F73-D92F1AAD6BD7}" type="pres">
      <dgm:prSet presAssocID="{4C1EB615-076A-46B5-8FF1-CDD7231AADAC}" presName="sibTrans" presStyleCnt="0"/>
      <dgm:spPr/>
    </dgm:pt>
    <dgm:pt modelId="{0C82DA90-FAB9-4DBE-A85D-6BA661DF2941}" type="pres">
      <dgm:prSet presAssocID="{48CF8075-5397-4F49-B694-A46AA37A199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3C2CE0-BED5-4023-89D3-8CB92743B8EB}" type="pres">
      <dgm:prSet presAssocID="{867BB1C3-CC89-468A-AF0C-79ECEFF145DB}" presName="sibTrans" presStyleCnt="0"/>
      <dgm:spPr/>
    </dgm:pt>
    <dgm:pt modelId="{A953EC3A-D497-4BC7-8EEC-9D95C64671FC}" type="pres">
      <dgm:prSet presAssocID="{2A52FCB4-E638-4FE6-8D10-DB3E0ADAFCA6}" presName="node" presStyleLbl="node1" presStyleIdx="3" presStyleCnt="6" custLinFactNeighborY="3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AAF367-67EB-4164-872C-54B4052D8C6A}" type="pres">
      <dgm:prSet presAssocID="{9C562EE9-995E-4348-B227-AB230E085E73}" presName="sibTrans" presStyleCnt="0"/>
      <dgm:spPr/>
    </dgm:pt>
    <dgm:pt modelId="{4C34FFC5-E881-4C37-A20E-D28D1A635805}" type="pres">
      <dgm:prSet presAssocID="{17671996-19E4-45EC-9030-F54C88A49D5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DBB676-FF76-4D16-8E49-F2477F50447C}" type="pres">
      <dgm:prSet presAssocID="{0F59D668-9978-4D5B-AF10-7EAB8002CEDD}" presName="sibTrans" presStyleCnt="0"/>
      <dgm:spPr/>
    </dgm:pt>
    <dgm:pt modelId="{CF849F31-B826-4E82-A8AB-D8A84013B243}" type="pres">
      <dgm:prSet presAssocID="{DE92DA84-3A6B-4CA5-BAA7-70E6326703D6}" presName="node" presStyleLbl="node1" presStyleIdx="5" presStyleCnt="6" custLinFactNeighborX="1112" custLinFactNeighborY="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A6CAF4-5D17-4EE0-A720-2E35498F1234}" type="presOf" srcId="{DE92DA84-3A6B-4CA5-BAA7-70E6326703D6}" destId="{CF849F31-B826-4E82-A8AB-D8A84013B243}" srcOrd="0" destOrd="0" presId="urn:microsoft.com/office/officeart/2005/8/layout/default#1"/>
    <dgm:cxn modelId="{5EFBF03D-9B58-439F-AEFA-92C28E28E4BF}" type="presOf" srcId="{EAEFC167-0CF4-44F0-B390-513575808B79}" destId="{A8FBBE75-6C2D-4C6F-9EB4-9F3727206627}" srcOrd="0" destOrd="0" presId="urn:microsoft.com/office/officeart/2005/8/layout/default#1"/>
    <dgm:cxn modelId="{7CDE579E-6CD5-431E-8FC2-A04D45E9797C}" srcId="{EAEFC167-0CF4-44F0-B390-513575808B79}" destId="{DE92DA84-3A6B-4CA5-BAA7-70E6326703D6}" srcOrd="5" destOrd="0" parTransId="{3D999DEF-019B-435B-9ACC-88A25A17135E}" sibTransId="{88DC2250-844E-4747-8FDB-B5053EDB71AC}"/>
    <dgm:cxn modelId="{FE032BE0-C142-4E68-84F8-056B907BC638}" srcId="{EAEFC167-0CF4-44F0-B390-513575808B79}" destId="{2A52FCB4-E638-4FE6-8D10-DB3E0ADAFCA6}" srcOrd="3" destOrd="0" parTransId="{24351425-807D-4F84-BFB7-22F14A739689}" sibTransId="{9C562EE9-995E-4348-B227-AB230E085E73}"/>
    <dgm:cxn modelId="{89C76CE2-159E-4CAB-BAFD-78DB065EB79A}" srcId="{EAEFC167-0CF4-44F0-B390-513575808B79}" destId="{546DF87A-1BED-4F4E-9162-B4483D9B9EDB}" srcOrd="0" destOrd="0" parTransId="{48B50807-DFDC-42FF-979F-7971974B1C68}" sibTransId="{F80D08C0-9E42-4E1F-87C1-EBC6C060CED1}"/>
    <dgm:cxn modelId="{011B6E83-E854-4EBB-A2E7-CD2EA8EC9F8F}" srcId="{EAEFC167-0CF4-44F0-B390-513575808B79}" destId="{17671996-19E4-45EC-9030-F54C88A49D52}" srcOrd="4" destOrd="0" parTransId="{E2A21F18-25FF-4989-A33D-325B0920B00C}" sibTransId="{0F59D668-9978-4D5B-AF10-7EAB8002CEDD}"/>
    <dgm:cxn modelId="{4A1D2938-BB2B-4EC6-AEFC-1CDAA6354D4F}" type="presOf" srcId="{2AA05987-9868-4083-88FC-66F780B30404}" destId="{6633BE47-84C8-4B77-8CE2-D97BB2B51463}" srcOrd="0" destOrd="0" presId="urn:microsoft.com/office/officeart/2005/8/layout/default#1"/>
    <dgm:cxn modelId="{1D3C43E2-4FA2-48E2-9AB3-D658E19D2620}" type="presOf" srcId="{546DF87A-1BED-4F4E-9162-B4483D9B9EDB}" destId="{6CAD21F6-F947-4773-98DD-E08C44893150}" srcOrd="0" destOrd="0" presId="urn:microsoft.com/office/officeart/2005/8/layout/default#1"/>
    <dgm:cxn modelId="{20F7EE71-8EE3-40BC-8B09-6E45B9B4C5A0}" type="presOf" srcId="{2A52FCB4-E638-4FE6-8D10-DB3E0ADAFCA6}" destId="{A953EC3A-D497-4BC7-8EEC-9D95C64671FC}" srcOrd="0" destOrd="0" presId="urn:microsoft.com/office/officeart/2005/8/layout/default#1"/>
    <dgm:cxn modelId="{8EEF8351-15BD-4E59-8A87-0DAB614C06A9}" type="presOf" srcId="{48CF8075-5397-4F49-B694-A46AA37A1991}" destId="{0C82DA90-FAB9-4DBE-A85D-6BA661DF2941}" srcOrd="0" destOrd="0" presId="urn:microsoft.com/office/officeart/2005/8/layout/default#1"/>
    <dgm:cxn modelId="{E61A0C9D-0E4C-4A18-96CB-1B13812D92E4}" srcId="{EAEFC167-0CF4-44F0-B390-513575808B79}" destId="{2AA05987-9868-4083-88FC-66F780B30404}" srcOrd="1" destOrd="0" parTransId="{87A5CB4E-B9AE-4AB5-A5B5-0ECAD5A23526}" sibTransId="{4C1EB615-076A-46B5-8FF1-CDD7231AADAC}"/>
    <dgm:cxn modelId="{8E14E24E-5621-4C48-AB57-AAA4F162CF3C}" srcId="{EAEFC167-0CF4-44F0-B390-513575808B79}" destId="{48CF8075-5397-4F49-B694-A46AA37A1991}" srcOrd="2" destOrd="0" parTransId="{BCA78120-871A-48E7-B5BA-9C146089801E}" sibTransId="{867BB1C3-CC89-468A-AF0C-79ECEFF145DB}"/>
    <dgm:cxn modelId="{6AE0834C-22B1-48A5-99B9-3F2BF92D7F0D}" type="presOf" srcId="{17671996-19E4-45EC-9030-F54C88A49D52}" destId="{4C34FFC5-E881-4C37-A20E-D28D1A635805}" srcOrd="0" destOrd="0" presId="urn:microsoft.com/office/officeart/2005/8/layout/default#1"/>
    <dgm:cxn modelId="{BC029740-25E2-47C6-90BE-9493EBA46B68}" type="presParOf" srcId="{A8FBBE75-6C2D-4C6F-9EB4-9F3727206627}" destId="{6CAD21F6-F947-4773-98DD-E08C44893150}" srcOrd="0" destOrd="0" presId="urn:microsoft.com/office/officeart/2005/8/layout/default#1"/>
    <dgm:cxn modelId="{0F682811-0ABF-4504-B8DB-C9444EFD3482}" type="presParOf" srcId="{A8FBBE75-6C2D-4C6F-9EB4-9F3727206627}" destId="{ABD30330-AB2F-48D9-A275-6875704F4AA2}" srcOrd="1" destOrd="0" presId="urn:microsoft.com/office/officeart/2005/8/layout/default#1"/>
    <dgm:cxn modelId="{4F4DE721-78D4-4736-9C78-55D8B55C053E}" type="presParOf" srcId="{A8FBBE75-6C2D-4C6F-9EB4-9F3727206627}" destId="{6633BE47-84C8-4B77-8CE2-D97BB2B51463}" srcOrd="2" destOrd="0" presId="urn:microsoft.com/office/officeart/2005/8/layout/default#1"/>
    <dgm:cxn modelId="{27DF34BE-F929-4819-8B0F-13E7DD253A81}" type="presParOf" srcId="{A8FBBE75-6C2D-4C6F-9EB4-9F3727206627}" destId="{136FE7BD-BC14-4D86-8F73-D92F1AAD6BD7}" srcOrd="3" destOrd="0" presId="urn:microsoft.com/office/officeart/2005/8/layout/default#1"/>
    <dgm:cxn modelId="{41F54420-6F76-4408-B2FB-CD046D342B59}" type="presParOf" srcId="{A8FBBE75-6C2D-4C6F-9EB4-9F3727206627}" destId="{0C82DA90-FAB9-4DBE-A85D-6BA661DF2941}" srcOrd="4" destOrd="0" presId="urn:microsoft.com/office/officeart/2005/8/layout/default#1"/>
    <dgm:cxn modelId="{EDD28D9A-37A4-4EF2-969C-3C448DA1AB6E}" type="presParOf" srcId="{A8FBBE75-6C2D-4C6F-9EB4-9F3727206627}" destId="{9B3C2CE0-BED5-4023-89D3-8CB92743B8EB}" srcOrd="5" destOrd="0" presId="urn:microsoft.com/office/officeart/2005/8/layout/default#1"/>
    <dgm:cxn modelId="{186F2A80-B4A5-40E4-9622-4E69A2B17DE9}" type="presParOf" srcId="{A8FBBE75-6C2D-4C6F-9EB4-9F3727206627}" destId="{A953EC3A-D497-4BC7-8EEC-9D95C64671FC}" srcOrd="6" destOrd="0" presId="urn:microsoft.com/office/officeart/2005/8/layout/default#1"/>
    <dgm:cxn modelId="{F29F220B-BC73-455E-AB0C-F7569AA25360}" type="presParOf" srcId="{A8FBBE75-6C2D-4C6F-9EB4-9F3727206627}" destId="{39AAF367-67EB-4164-872C-54B4052D8C6A}" srcOrd="7" destOrd="0" presId="urn:microsoft.com/office/officeart/2005/8/layout/default#1"/>
    <dgm:cxn modelId="{0106711E-6E94-4810-9F73-455F2CCD98A4}" type="presParOf" srcId="{A8FBBE75-6C2D-4C6F-9EB4-9F3727206627}" destId="{4C34FFC5-E881-4C37-A20E-D28D1A635805}" srcOrd="8" destOrd="0" presId="urn:microsoft.com/office/officeart/2005/8/layout/default#1"/>
    <dgm:cxn modelId="{2729CAFD-CCD7-4E51-8C48-9704FDD1EE9E}" type="presParOf" srcId="{A8FBBE75-6C2D-4C6F-9EB4-9F3727206627}" destId="{77DBB676-FF76-4D16-8E49-F2477F50447C}" srcOrd="9" destOrd="0" presId="urn:microsoft.com/office/officeart/2005/8/layout/default#1"/>
    <dgm:cxn modelId="{69B25EF5-1A3C-43CF-8AB3-60E047D3B846}" type="presParOf" srcId="{A8FBBE75-6C2D-4C6F-9EB4-9F3727206627}" destId="{CF849F31-B826-4E82-A8AB-D8A84013B243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32525B-68AC-403C-9F25-4414FF68591F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D030497F-2A47-473E-8E6F-268AE394A385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 sz="1400" dirty="0"/>
        </a:p>
      </dgm:t>
    </dgm:pt>
    <dgm:pt modelId="{738942E2-42E3-45C7-8F49-7E55E2B93F44}" type="parTrans" cxnId="{BBB76F19-A06E-4CFB-AAE8-79ECD074F209}">
      <dgm:prSet/>
      <dgm:spPr/>
      <dgm:t>
        <a:bodyPr/>
        <a:lstStyle/>
        <a:p>
          <a:endParaRPr lang="ru-RU"/>
        </a:p>
      </dgm:t>
    </dgm:pt>
    <dgm:pt modelId="{45FC335D-1D11-4ADD-874F-A9AC8534AE5F}" type="sibTrans" cxnId="{BBB76F19-A06E-4CFB-AAE8-79ECD074F209}">
      <dgm:prSet/>
      <dgm:spPr/>
      <dgm:t>
        <a:bodyPr/>
        <a:lstStyle/>
        <a:p>
          <a:endParaRPr lang="ru-RU"/>
        </a:p>
      </dgm:t>
    </dgm:pt>
    <dgm:pt modelId="{875517AE-5CC7-49BF-8375-FB7DC7296ED8}">
      <dgm:prSet phldrT="[Текст]" custT="1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МАГИСТРАТУРА</a:t>
          </a:r>
        </a:p>
        <a:p>
          <a:pPr algn="l">
            <a:lnSpc>
              <a:spcPct val="100000"/>
            </a:lnSpc>
            <a:spcAft>
              <a:spcPts val="0"/>
            </a:spcAft>
          </a:pPr>
          <a:endParaRPr lang="ru-RU" sz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94392C-ED0F-4E4B-9D1D-45672E738957}" type="parTrans" cxnId="{3D1D841A-6BD8-40F3-B3C1-1D92640B6600}">
      <dgm:prSet/>
      <dgm:spPr/>
      <dgm:t>
        <a:bodyPr/>
        <a:lstStyle/>
        <a:p>
          <a:endParaRPr lang="ru-RU"/>
        </a:p>
      </dgm:t>
    </dgm:pt>
    <dgm:pt modelId="{D8E03219-D484-4E44-B0EF-84F0FCE8A148}" type="sibTrans" cxnId="{3D1D841A-6BD8-40F3-B3C1-1D92640B6600}">
      <dgm:prSet/>
      <dgm:spPr/>
      <dgm:t>
        <a:bodyPr/>
        <a:lstStyle/>
        <a:p>
          <a:endParaRPr lang="ru-RU"/>
        </a:p>
      </dgm:t>
    </dgm:pt>
    <dgm:pt modelId="{926D97F0-6D54-46A9-87BC-DFB6C06AA5A0}">
      <dgm:prSet phldrT="[Текст]" custT="1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marL="0" defTabSz="48895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БАКАЛАВРИАТ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44.03.01 Педагогическое образование,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профиль «</a:t>
          </a:r>
          <a:r>
            <a:rPr lang="ru-RU" sz="1100" dirty="0" err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Этнофилологическое</a:t>
          </a:r>
          <a:r>
            <a:rPr lang="ru-RU" sz="11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образование»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(срок обучения 4 года)</a:t>
          </a:r>
        </a:p>
        <a:p>
          <a:pPr marL="0" defTabSz="48895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1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профиль «Образование в области родного языка и литературы»; «Образование в области русского языка и литературы» </a:t>
          </a:r>
        </a:p>
        <a:p>
          <a:pPr marL="0" defTabSz="48895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1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(срок обучения 5 лет)</a:t>
          </a:r>
        </a:p>
        <a:p>
          <a:pPr marL="0" defTabSz="48895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1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профиль «</a:t>
          </a:r>
          <a:r>
            <a:rPr lang="ru-RU" sz="1100" dirty="0" err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Этнокультурологическое</a:t>
          </a:r>
          <a:r>
            <a:rPr lang="ru-RU" sz="11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образование»; «Историческое образование»  (срок обучения  5 лет)      </a:t>
          </a:r>
          <a:endParaRPr lang="ru-RU" sz="11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258A9E-0DC2-4588-AFA6-D3D2EAD12EBA}" type="parTrans" cxnId="{BF540A21-2ACD-4A0D-826D-17601FC60212}">
      <dgm:prSet/>
      <dgm:spPr/>
      <dgm:t>
        <a:bodyPr/>
        <a:lstStyle/>
        <a:p>
          <a:endParaRPr lang="ru-RU"/>
        </a:p>
      </dgm:t>
    </dgm:pt>
    <dgm:pt modelId="{E9BA7077-BA4C-4306-A351-FB447AC9840C}" type="sibTrans" cxnId="{BF540A21-2ACD-4A0D-826D-17601FC60212}">
      <dgm:prSet/>
      <dgm:spPr/>
      <dgm:t>
        <a:bodyPr/>
        <a:lstStyle/>
        <a:p>
          <a:endParaRPr lang="ru-RU"/>
        </a:p>
      </dgm:t>
    </dgm:pt>
    <dgm:pt modelId="{57E28BB6-4428-489C-8007-A89B6E28A4C5}">
      <dgm:prSet phldrT="[Текст]" custT="1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en-US" sz="1200" b="1" dirty="0" smtClean="0"/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АСПИРАНТУРА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0" i="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45.06.01 Языкознание и литературоведение</a:t>
          </a:r>
          <a:endParaRPr lang="en-US" sz="1000" b="0" i="0" dirty="0" smtClean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0" i="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Языки народов Российской Федерации (языки малочисленных народов Севера, Сибири и Дальнего Востока)</a:t>
          </a:r>
          <a:endParaRPr lang="en-US" sz="1000" b="0" i="0" dirty="0" smtClean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0" i="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44.06.01 Образование и педагогические науки</a:t>
          </a:r>
          <a:br>
            <a:rPr lang="ru-RU" sz="1000" b="0" i="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000" b="0" i="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Теория и методика обучения и воспитания (культурология)</a:t>
          </a:r>
          <a:endParaRPr lang="en-US" sz="1000" b="0" i="0" dirty="0" smtClean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0" i="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51.06.01 Культурология</a:t>
          </a:r>
          <a:br>
            <a:rPr lang="ru-RU" sz="1000" b="0" i="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000" b="0" i="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Теория и история культуры</a:t>
          </a:r>
          <a:endParaRPr lang="ru-RU" sz="1000" b="1" dirty="0" smtClean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ru-RU" sz="1200" b="1" dirty="0" smtClean="0"/>
        </a:p>
        <a:p>
          <a:pPr>
            <a:lnSpc>
              <a:spcPct val="90000"/>
            </a:lnSpc>
            <a:spcAft>
              <a:spcPct val="35000"/>
            </a:spcAft>
          </a:pPr>
          <a:endParaRPr lang="ru-RU" sz="1400" dirty="0"/>
        </a:p>
      </dgm:t>
    </dgm:pt>
    <dgm:pt modelId="{1177E03E-89C6-460A-A322-AEFE2B1B47E6}" type="parTrans" cxnId="{16D4BA6F-09DB-44B1-B727-AFC11C0EDDE8}">
      <dgm:prSet/>
      <dgm:spPr/>
      <dgm:t>
        <a:bodyPr/>
        <a:lstStyle/>
        <a:p>
          <a:endParaRPr lang="ru-RU"/>
        </a:p>
      </dgm:t>
    </dgm:pt>
    <dgm:pt modelId="{EE783D28-3E45-4744-8611-325E45EB9773}" type="sibTrans" cxnId="{16D4BA6F-09DB-44B1-B727-AFC11C0EDDE8}">
      <dgm:prSet/>
      <dgm:spPr/>
      <dgm:t>
        <a:bodyPr/>
        <a:lstStyle/>
        <a:p>
          <a:endParaRPr lang="ru-RU"/>
        </a:p>
      </dgm:t>
    </dgm:pt>
    <dgm:pt modelId="{D207C645-5CB6-4D24-8E83-E57CFCB28635}" type="pres">
      <dgm:prSet presAssocID="{1732525B-68AC-403C-9F25-4414FF68591F}" presName="Name0" presStyleCnt="0">
        <dgm:presLayoutVars>
          <dgm:dir/>
          <dgm:animLvl val="lvl"/>
          <dgm:resizeHandles val="exact"/>
        </dgm:presLayoutVars>
      </dgm:prSet>
      <dgm:spPr/>
    </dgm:pt>
    <dgm:pt modelId="{3EBB6AA8-44EA-4CA0-9700-92A14DA0A844}" type="pres">
      <dgm:prSet presAssocID="{D030497F-2A47-473E-8E6F-268AE394A385}" presName="Name8" presStyleCnt="0"/>
      <dgm:spPr/>
    </dgm:pt>
    <dgm:pt modelId="{02FFE690-B5FE-4C05-AAA9-8E4A33F34C27}" type="pres">
      <dgm:prSet presAssocID="{D030497F-2A47-473E-8E6F-268AE394A385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DEA2A-2CBB-4D36-9F48-9419BD20F886}" type="pres">
      <dgm:prSet presAssocID="{D030497F-2A47-473E-8E6F-268AE394A38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8D7A5E-DB15-4136-B5FD-31C0518C2F10}" type="pres">
      <dgm:prSet presAssocID="{57E28BB6-4428-489C-8007-A89B6E28A4C5}" presName="Name8" presStyleCnt="0"/>
      <dgm:spPr/>
    </dgm:pt>
    <dgm:pt modelId="{AC81D140-20F1-41ED-B70B-D3E2B1FE88D8}" type="pres">
      <dgm:prSet presAssocID="{57E28BB6-4428-489C-8007-A89B6E28A4C5}" presName="level" presStyleLbl="node1" presStyleIdx="1" presStyleCnt="4" custScaleY="787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BDB32-4EC3-49E1-BA62-03FC8C668800}" type="pres">
      <dgm:prSet presAssocID="{57E28BB6-4428-489C-8007-A89B6E28A4C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738949-0D1D-421B-B90A-76898540709D}" type="pres">
      <dgm:prSet presAssocID="{875517AE-5CC7-49BF-8375-FB7DC7296ED8}" presName="Name8" presStyleCnt="0"/>
      <dgm:spPr/>
    </dgm:pt>
    <dgm:pt modelId="{15DE7DF4-5838-4A39-A944-2F39608881A5}" type="pres">
      <dgm:prSet presAssocID="{875517AE-5CC7-49BF-8375-FB7DC7296ED8}" presName="level" presStyleLbl="node1" presStyleIdx="2" presStyleCnt="4" custScaleY="42183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4C881-1496-4EAC-AADA-DD79D29204AD}" type="pres">
      <dgm:prSet presAssocID="{875517AE-5CC7-49BF-8375-FB7DC7296ED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226BB7-3503-419C-A125-8383E922AB4A}" type="pres">
      <dgm:prSet presAssocID="{926D97F0-6D54-46A9-87BC-DFB6C06AA5A0}" presName="Name8" presStyleCnt="0"/>
      <dgm:spPr/>
    </dgm:pt>
    <dgm:pt modelId="{33B83035-EB31-4B0D-A4C0-E9D75A9DB444}" type="pres">
      <dgm:prSet presAssocID="{926D97F0-6D54-46A9-87BC-DFB6C06AA5A0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BDD70-BAC5-4766-B652-298F4CB56C37}" type="pres">
      <dgm:prSet presAssocID="{926D97F0-6D54-46A9-87BC-DFB6C06AA5A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DDCD18-6D44-4172-8C93-48D31D0B7EDA}" type="presOf" srcId="{57E28BB6-4428-489C-8007-A89B6E28A4C5}" destId="{79EBDB32-4EC3-49E1-BA62-03FC8C668800}" srcOrd="1" destOrd="0" presId="urn:microsoft.com/office/officeart/2005/8/layout/pyramid1"/>
    <dgm:cxn modelId="{F7BCFE94-605C-40C5-98F1-32B33593DEE7}" type="presOf" srcId="{875517AE-5CC7-49BF-8375-FB7DC7296ED8}" destId="{5614C881-1496-4EAC-AADA-DD79D29204AD}" srcOrd="1" destOrd="0" presId="urn:microsoft.com/office/officeart/2005/8/layout/pyramid1"/>
    <dgm:cxn modelId="{14AC9ADA-EF4F-415C-95B4-5806AC4420A8}" type="presOf" srcId="{1732525B-68AC-403C-9F25-4414FF68591F}" destId="{D207C645-5CB6-4D24-8E83-E57CFCB28635}" srcOrd="0" destOrd="0" presId="urn:microsoft.com/office/officeart/2005/8/layout/pyramid1"/>
    <dgm:cxn modelId="{0493DA3E-6B49-41F4-9A4F-3E70983EE7C0}" type="presOf" srcId="{D030497F-2A47-473E-8E6F-268AE394A385}" destId="{02FFE690-B5FE-4C05-AAA9-8E4A33F34C27}" srcOrd="0" destOrd="0" presId="urn:microsoft.com/office/officeart/2005/8/layout/pyramid1"/>
    <dgm:cxn modelId="{5D1E49B7-C897-4279-B24F-2C8F3A34B341}" type="presOf" srcId="{875517AE-5CC7-49BF-8375-FB7DC7296ED8}" destId="{15DE7DF4-5838-4A39-A944-2F39608881A5}" srcOrd="0" destOrd="0" presId="urn:microsoft.com/office/officeart/2005/8/layout/pyramid1"/>
    <dgm:cxn modelId="{1446AF77-ED8B-4156-88DC-A4859326D172}" type="presOf" srcId="{57E28BB6-4428-489C-8007-A89B6E28A4C5}" destId="{AC81D140-20F1-41ED-B70B-D3E2B1FE88D8}" srcOrd="0" destOrd="0" presId="urn:microsoft.com/office/officeart/2005/8/layout/pyramid1"/>
    <dgm:cxn modelId="{C176F5A2-8205-4804-B79D-ACD415C26E33}" type="presOf" srcId="{926D97F0-6D54-46A9-87BC-DFB6C06AA5A0}" destId="{33B83035-EB31-4B0D-A4C0-E9D75A9DB444}" srcOrd="0" destOrd="0" presId="urn:microsoft.com/office/officeart/2005/8/layout/pyramid1"/>
    <dgm:cxn modelId="{16D4BA6F-09DB-44B1-B727-AFC11C0EDDE8}" srcId="{1732525B-68AC-403C-9F25-4414FF68591F}" destId="{57E28BB6-4428-489C-8007-A89B6E28A4C5}" srcOrd="1" destOrd="0" parTransId="{1177E03E-89C6-460A-A322-AEFE2B1B47E6}" sibTransId="{EE783D28-3E45-4744-8611-325E45EB9773}"/>
    <dgm:cxn modelId="{C77838D9-E3C1-4189-83AC-DCB9741AAE76}" type="presOf" srcId="{D030497F-2A47-473E-8E6F-268AE394A385}" destId="{572DEA2A-2CBB-4D36-9F48-9419BD20F886}" srcOrd="1" destOrd="0" presId="urn:microsoft.com/office/officeart/2005/8/layout/pyramid1"/>
    <dgm:cxn modelId="{BF540A21-2ACD-4A0D-826D-17601FC60212}" srcId="{1732525B-68AC-403C-9F25-4414FF68591F}" destId="{926D97F0-6D54-46A9-87BC-DFB6C06AA5A0}" srcOrd="3" destOrd="0" parTransId="{24258A9E-0DC2-4588-AFA6-D3D2EAD12EBA}" sibTransId="{E9BA7077-BA4C-4306-A351-FB447AC9840C}"/>
    <dgm:cxn modelId="{C1D91FFA-B241-4064-953E-F5C6EE080601}" type="presOf" srcId="{926D97F0-6D54-46A9-87BC-DFB6C06AA5A0}" destId="{284BDD70-BAC5-4766-B652-298F4CB56C37}" srcOrd="1" destOrd="0" presId="urn:microsoft.com/office/officeart/2005/8/layout/pyramid1"/>
    <dgm:cxn modelId="{BBB76F19-A06E-4CFB-AAE8-79ECD074F209}" srcId="{1732525B-68AC-403C-9F25-4414FF68591F}" destId="{D030497F-2A47-473E-8E6F-268AE394A385}" srcOrd="0" destOrd="0" parTransId="{738942E2-42E3-45C7-8F49-7E55E2B93F44}" sibTransId="{45FC335D-1D11-4ADD-874F-A9AC8534AE5F}"/>
    <dgm:cxn modelId="{3D1D841A-6BD8-40F3-B3C1-1D92640B6600}" srcId="{1732525B-68AC-403C-9F25-4414FF68591F}" destId="{875517AE-5CC7-49BF-8375-FB7DC7296ED8}" srcOrd="2" destOrd="0" parTransId="{2294392C-ED0F-4E4B-9D1D-45672E738957}" sibTransId="{D8E03219-D484-4E44-B0EF-84F0FCE8A148}"/>
    <dgm:cxn modelId="{EADAD19B-D0DE-4743-B7B7-A4427CA42BDD}" type="presParOf" srcId="{D207C645-5CB6-4D24-8E83-E57CFCB28635}" destId="{3EBB6AA8-44EA-4CA0-9700-92A14DA0A844}" srcOrd="0" destOrd="0" presId="urn:microsoft.com/office/officeart/2005/8/layout/pyramid1"/>
    <dgm:cxn modelId="{6A87F3AF-377A-4A20-886A-0C3644E3569C}" type="presParOf" srcId="{3EBB6AA8-44EA-4CA0-9700-92A14DA0A844}" destId="{02FFE690-B5FE-4C05-AAA9-8E4A33F34C27}" srcOrd="0" destOrd="0" presId="urn:microsoft.com/office/officeart/2005/8/layout/pyramid1"/>
    <dgm:cxn modelId="{6F521E54-D140-4CF5-9347-70A0C2E3FC6E}" type="presParOf" srcId="{3EBB6AA8-44EA-4CA0-9700-92A14DA0A844}" destId="{572DEA2A-2CBB-4D36-9F48-9419BD20F886}" srcOrd="1" destOrd="0" presId="urn:microsoft.com/office/officeart/2005/8/layout/pyramid1"/>
    <dgm:cxn modelId="{5E7F3799-A12A-4AB6-8DBF-8A14E32FA5C5}" type="presParOf" srcId="{D207C645-5CB6-4D24-8E83-E57CFCB28635}" destId="{778D7A5E-DB15-4136-B5FD-31C0518C2F10}" srcOrd="1" destOrd="0" presId="urn:microsoft.com/office/officeart/2005/8/layout/pyramid1"/>
    <dgm:cxn modelId="{D6FEAB22-8F98-4040-A03E-19859A941232}" type="presParOf" srcId="{778D7A5E-DB15-4136-B5FD-31C0518C2F10}" destId="{AC81D140-20F1-41ED-B70B-D3E2B1FE88D8}" srcOrd="0" destOrd="0" presId="urn:microsoft.com/office/officeart/2005/8/layout/pyramid1"/>
    <dgm:cxn modelId="{DA877DCF-28CF-4473-8403-8F493DF12B92}" type="presParOf" srcId="{778D7A5E-DB15-4136-B5FD-31C0518C2F10}" destId="{79EBDB32-4EC3-49E1-BA62-03FC8C668800}" srcOrd="1" destOrd="0" presId="urn:microsoft.com/office/officeart/2005/8/layout/pyramid1"/>
    <dgm:cxn modelId="{86DB6155-678C-43E5-8048-7EAAE726CA83}" type="presParOf" srcId="{D207C645-5CB6-4D24-8E83-E57CFCB28635}" destId="{83738949-0D1D-421B-B90A-76898540709D}" srcOrd="2" destOrd="0" presId="urn:microsoft.com/office/officeart/2005/8/layout/pyramid1"/>
    <dgm:cxn modelId="{ECA64323-D6D5-4BB4-94E6-10198A99AFEA}" type="presParOf" srcId="{83738949-0D1D-421B-B90A-76898540709D}" destId="{15DE7DF4-5838-4A39-A944-2F39608881A5}" srcOrd="0" destOrd="0" presId="urn:microsoft.com/office/officeart/2005/8/layout/pyramid1"/>
    <dgm:cxn modelId="{54999454-0937-4911-8276-3230A56EF0D4}" type="presParOf" srcId="{83738949-0D1D-421B-B90A-76898540709D}" destId="{5614C881-1496-4EAC-AADA-DD79D29204AD}" srcOrd="1" destOrd="0" presId="urn:microsoft.com/office/officeart/2005/8/layout/pyramid1"/>
    <dgm:cxn modelId="{CC211FF0-44C1-4306-846A-5DD8C86386AF}" type="presParOf" srcId="{D207C645-5CB6-4D24-8E83-E57CFCB28635}" destId="{2D226BB7-3503-419C-A125-8383E922AB4A}" srcOrd="3" destOrd="0" presId="urn:microsoft.com/office/officeart/2005/8/layout/pyramid1"/>
    <dgm:cxn modelId="{0D0E14BA-E3E0-42A0-AD56-ABDF35A165BB}" type="presParOf" srcId="{2D226BB7-3503-419C-A125-8383E922AB4A}" destId="{33B83035-EB31-4B0D-A4C0-E9D75A9DB444}" srcOrd="0" destOrd="0" presId="urn:microsoft.com/office/officeart/2005/8/layout/pyramid1"/>
    <dgm:cxn modelId="{84FD21D6-4364-4888-BE5C-AC6DB19E9D18}" type="presParOf" srcId="{2D226BB7-3503-419C-A125-8383E922AB4A}" destId="{284BDD70-BAC5-4766-B652-298F4CB56C3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D21F6-F947-4773-98DD-E08C44893150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КАФЕДРА АЛТАЙСКИХ ЯЗЫКОВ, ФОЛЬКЛОРА И ЛИТЕРАТУРЫ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91343"/>
        <a:ext cx="2571749" cy="1543050"/>
      </dsp:txXfrm>
    </dsp:sp>
    <dsp:sp modelId="{6633BE47-84C8-4B77-8CE2-D97BB2B51463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КАФЕДРА ПАЛЕОАЗИАТСКИХ ЯЗЫКОВ, ФОЛЬКЛОРА И ЛИТЕРАТУРЫ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8925" y="591343"/>
        <a:ext cx="2571749" cy="1543050"/>
      </dsp:txXfrm>
    </dsp:sp>
    <dsp:sp modelId="{0C82DA90-FAB9-4DBE-A85D-6BA661DF2941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КАФЕДРА УРАЛЬСКИХ ЯЗЫКОВ, ФОЛЬКЛОРА И ЛИТЕРАТУРЫ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57849" y="591343"/>
        <a:ext cx="2571749" cy="1543050"/>
      </dsp:txXfrm>
    </dsp:sp>
    <dsp:sp modelId="{A953EC3A-D497-4BC7-8EEC-9D95C64671FC}">
      <dsp:nvSpPr>
        <dsp:cNvPr id="0" name=""/>
        <dsp:cNvSpPr/>
      </dsp:nvSpPr>
      <dsp:spPr>
        <a:xfrm>
          <a:off x="0" y="239642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КАФЕДРА ЭТНОКУЛЬТУРОЛОГИИ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396429"/>
        <a:ext cx="2571749" cy="1543050"/>
      </dsp:txXfrm>
    </dsp:sp>
    <dsp:sp modelId="{4C34FFC5-E881-4C37-A20E-D28D1A635805}">
      <dsp:nvSpPr>
        <dsp:cNvPr id="0" name=""/>
        <dsp:cNvSpPr/>
      </dsp:nvSpPr>
      <dsp:spPr>
        <a:xfrm>
          <a:off x="2828925" y="239156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КАБИНЕТ ДЕКОРАТИВНО-ПРИКЛАДНОГО ИСКУССТВА И ХУДОЖЕСТВЕННЫХ ПРОМЫСЛОВ НАРОДОВ СЕВЕРА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8925" y="2391569"/>
        <a:ext cx="2571749" cy="1543050"/>
      </dsp:txXfrm>
    </dsp:sp>
    <dsp:sp modelId="{CF849F31-B826-4E82-A8AB-D8A84013B243}">
      <dsp:nvSpPr>
        <dsp:cNvPr id="0" name=""/>
        <dsp:cNvSpPr/>
      </dsp:nvSpPr>
      <dsp:spPr>
        <a:xfrm>
          <a:off x="5657850" y="2400302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МУЗЕЙ ИСТОРИИ ИНСТИТУТА НАРОДОВ СЕВЕРА</a:t>
          </a:r>
        </a:p>
      </dsp:txBody>
      <dsp:txXfrm>
        <a:off x="5657850" y="2400302"/>
        <a:ext cx="2571749" cy="1543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FE690-B5FE-4C05-AAA9-8E4A33F34C27}">
      <dsp:nvSpPr>
        <dsp:cNvPr id="0" name=""/>
        <dsp:cNvSpPr/>
      </dsp:nvSpPr>
      <dsp:spPr>
        <a:xfrm>
          <a:off x="2675402" y="0"/>
          <a:ext cx="2421595" cy="1660194"/>
        </a:xfrm>
        <a:prstGeom prst="trapezoid">
          <a:avLst>
            <a:gd name="adj" fmla="val 72931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675402" y="0"/>
        <a:ext cx="2421595" cy="1660194"/>
      </dsp:txXfrm>
    </dsp:sp>
    <dsp:sp modelId="{AC81D140-20F1-41ED-B70B-D3E2B1FE88D8}">
      <dsp:nvSpPr>
        <dsp:cNvPr id="0" name=""/>
        <dsp:cNvSpPr/>
      </dsp:nvSpPr>
      <dsp:spPr>
        <a:xfrm>
          <a:off x="1721548" y="1660194"/>
          <a:ext cx="4329303" cy="1307884"/>
        </a:xfrm>
        <a:prstGeom prst="trapezoid">
          <a:avLst>
            <a:gd name="adj" fmla="val 72931"/>
          </a:avLst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АСПИРАНТУРА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0" i="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45.06.01 Языкознание и литературоведение</a:t>
          </a:r>
          <a:endParaRPr lang="en-US" sz="1000" b="0" i="0" kern="1200" dirty="0" smtClean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0" i="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Языки народов Российской Федерации (языки малочисленных народов Севера, Сибири и Дальнего Востока)</a:t>
          </a:r>
          <a:endParaRPr lang="en-US" sz="1000" b="0" i="0" kern="1200" dirty="0" smtClean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0" i="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44.06.01 Образование и педагогические науки</a:t>
          </a:r>
          <a:br>
            <a:rPr lang="ru-RU" sz="1000" b="0" i="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000" b="0" i="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Теория и методика обучения и воспитания (культурология)</a:t>
          </a:r>
          <a:endParaRPr lang="en-US" sz="1000" b="0" i="0" kern="1200" dirty="0" smtClean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0" i="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51.06.01 Культурология</a:t>
          </a:r>
          <a:br>
            <a:rPr lang="ru-RU" sz="1000" b="0" i="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000" b="0" i="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Теория и история культуры</a:t>
          </a:r>
          <a:endParaRPr lang="ru-RU" sz="1000" b="1" kern="1200" dirty="0" smtClean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479176" y="1660194"/>
        <a:ext cx="2814047" cy="1307884"/>
      </dsp:txXfrm>
    </dsp:sp>
    <dsp:sp modelId="{15DE7DF4-5838-4A39-A944-2F39608881A5}">
      <dsp:nvSpPr>
        <dsp:cNvPr id="0" name=""/>
        <dsp:cNvSpPr/>
      </dsp:nvSpPr>
      <dsp:spPr>
        <a:xfrm>
          <a:off x="1210797" y="2968078"/>
          <a:ext cx="5350804" cy="700319"/>
        </a:xfrm>
        <a:prstGeom prst="trapezoid">
          <a:avLst>
            <a:gd name="adj" fmla="val 72931"/>
          </a:avLst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МАГИСТРАТУРА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7188" y="2968078"/>
        <a:ext cx="3478023" cy="700319"/>
      </dsp:txXfrm>
    </dsp:sp>
    <dsp:sp modelId="{33B83035-EB31-4B0D-A4C0-E9D75A9DB444}">
      <dsp:nvSpPr>
        <dsp:cNvPr id="0" name=""/>
        <dsp:cNvSpPr/>
      </dsp:nvSpPr>
      <dsp:spPr>
        <a:xfrm>
          <a:off x="0" y="3668397"/>
          <a:ext cx="7772400" cy="1660194"/>
        </a:xfrm>
        <a:prstGeom prst="trapezoid">
          <a:avLst>
            <a:gd name="adj" fmla="val 72931"/>
          </a:avLst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БАКАЛАВРИАТ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44.03.01 Педагогическое образование,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профиль «</a:t>
          </a:r>
          <a:r>
            <a:rPr lang="ru-RU" sz="1100" kern="1200" dirty="0" err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Этнофилологическое</a:t>
          </a:r>
          <a:r>
            <a:rPr lang="ru-RU" sz="11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образование»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(срок обучения 4 года)</a:t>
          </a:r>
        </a:p>
        <a:p>
          <a:pPr marL="0"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профиль «Образование в области родного языка и литературы»; «Образование в области русского языка и литературы» </a:t>
          </a:r>
        </a:p>
        <a:p>
          <a:pPr marL="0"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(срок обучения 5 лет)</a:t>
          </a:r>
        </a:p>
        <a:p>
          <a:pPr marL="0"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профиль «</a:t>
          </a:r>
          <a:r>
            <a:rPr lang="ru-RU" sz="1100" kern="1200" dirty="0" err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Этнокультурологическое</a:t>
          </a:r>
          <a:r>
            <a:rPr lang="ru-RU" sz="11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образование»; «Историческое образование»  (срок обучения  5 лет)      </a:t>
          </a:r>
          <a:endParaRPr lang="ru-RU" sz="11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60169" y="3668397"/>
        <a:ext cx="5052060" cy="1660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6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707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32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66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18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655" y="1"/>
            <a:ext cx="6539345" cy="7683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87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10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64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48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 b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6E1D788D-3812-4212-9B22-D7389498F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3347" y="201613"/>
            <a:ext cx="3964991" cy="520282"/>
          </a:xfrm>
        </p:spPr>
        <p:txBody>
          <a:bodyPr wrap="square" lIns="108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noFill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b="1" u="sng" dirty="0">
                <a:solidFill>
                  <a:srgbClr val="01649D"/>
                </a:solidFill>
              </a:rPr>
              <a:t>Название презентации</a:t>
            </a:r>
          </a:p>
          <a:p>
            <a:pPr lvl="0"/>
            <a:endParaRPr lang="ru-RU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6E2DDF90-5138-4CD8-8811-D96AB5DE51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6779" y="1403167"/>
            <a:ext cx="11359415" cy="52532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638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A89BE-EC80-41C1-ABA2-2E12C5059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C028CA5-8AE3-495E-88E3-F6F1BC3D9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AB6CC1-519E-41DD-8156-470A074D9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69BE94-BFD1-4920-BC34-BECB17DA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60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740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B4DD9-9FE2-4920-BB05-614A5C54D70A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75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rzen.spb.ru/uploads/potehinas/files/%D0%9E%20%D1%81%D1%82%D0%B8%D0%BF%D0%B5%D0%BD%D0%B4%D0%B8%D0%B8%20%D0%90.%D0%98.%20%D0%A1%D0%BE%D0%BB%D0%B6%D0%B5%D0%BD%D0%B8%D1%86%D1%8B%D0%BD%D0%B0.pdf" TargetMode="External"/><Relationship Id="rId3" Type="http://schemas.openxmlformats.org/officeDocument/2006/relationships/hyperlink" Target="https://www.herzen.spb.ru/img/files/oplash/Stipendii_2014-2015/Postanovlenie_o_stipendiax_pravitelstva.pdf" TargetMode="External"/><Relationship Id="rId7" Type="http://schemas.openxmlformats.org/officeDocument/2006/relationships/hyperlink" Target="https://www.herzen.spb.ru/img/files/oplash/Stipendiya_Tumanova.pdf" TargetMode="External"/><Relationship Id="rId2" Type="http://schemas.openxmlformats.org/officeDocument/2006/relationships/hyperlink" Target="https://www.herzen.spb.ru/img/files/oplash/Stipendii_2014-2015/Ukaz_prezidenta_o_stipendiax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erzen.spb.ru/img/files/oplash/Stipendiya_Sobchaka.pdf" TargetMode="External"/><Relationship Id="rId5" Type="http://schemas.openxmlformats.org/officeDocument/2006/relationships/hyperlink" Target="https://www.herzen.spb.ru/img/files/ike/OSO/docs/26.pdf" TargetMode="External"/><Relationship Id="rId10" Type="http://schemas.openxmlformats.org/officeDocument/2006/relationships/hyperlink" Target="https://www.herzen.spb.ru/students/grants/" TargetMode="External"/><Relationship Id="rId4" Type="http://schemas.openxmlformats.org/officeDocument/2006/relationships/hyperlink" Target="https://www.herzen.spb.ru/uploads/potehinas/files/%D0%9E%20%D1%81%D1%82%D0%B8%D0%BF%D0%B5%D0%BD%D0%B4%D0%B8%D1%8F%D1%85%20%D0%9F%D1%80%D0%B0%D0%B2%D0%B8%D1%82%D0%B5%D0%BB%D1%8C%D1%81%D1%82%D0%B2%D0%B0%20%D0%A1%D0%9F%D0%B1%20921.pdf" TargetMode="External"/><Relationship Id="rId9" Type="http://schemas.openxmlformats.org/officeDocument/2006/relationships/hyperlink" Target="https://www.herzen.spb.ru/uploads/potehinas/files/Polojenie_o_stipendiyah_Prezidenta_RF_dlya_obucheniya_za_rubejom.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rzen.spb.ru/uploads/wdegusarowa/files/%D0%94%D0%BE%D0%B3%D0%BE%D0%B2%D0%BE%D1%80_%D0%B4%D0%B2%D1%83%D1%85%D1%81%D1%82%D0%BE%D1%80%D0%BE%D0%BD%D0%BD%D0%B8%D0%B9_%202020.pdf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ostuplenie_v_vuz" TargetMode="External"/><Relationship Id="rId2" Type="http://schemas.openxmlformats.org/officeDocument/2006/relationships/hyperlink" Target="http://www.herzen.spb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k.com/dod_rgp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bex.ru/dimg/45491.jpg" TargetMode="External"/><Relationship Id="rId13" Type="http://schemas.openxmlformats.org/officeDocument/2006/relationships/image" Target="../media/image38.png"/><Relationship Id="rId18" Type="http://schemas.openxmlformats.org/officeDocument/2006/relationships/image" Target="../media/image43.jpeg"/><Relationship Id="rId3" Type="http://schemas.openxmlformats.org/officeDocument/2006/relationships/image" Target="../media/image29.jpeg"/><Relationship Id="rId21" Type="http://schemas.openxmlformats.org/officeDocument/2006/relationships/image" Target="../media/image46.png"/><Relationship Id="rId7" Type="http://schemas.openxmlformats.org/officeDocument/2006/relationships/image" Target="../media/image33.jpeg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" Type="http://schemas.openxmlformats.org/officeDocument/2006/relationships/image" Target="../media/image28.pn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5" Type="http://schemas.openxmlformats.org/officeDocument/2006/relationships/image" Target="../media/image40.jpeg"/><Relationship Id="rId23" Type="http://schemas.openxmlformats.org/officeDocument/2006/relationships/image" Target="../media/image48.pn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30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Relationship Id="rId2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5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896A7-79FF-4542-81E2-82DF15E89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2964" y="2541069"/>
            <a:ext cx="7405036" cy="96889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48A93C-CD86-4CCC-868E-09AB9F854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2962" y="3667224"/>
            <a:ext cx="7405037" cy="15905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12" descr="https://i.ytimg.com/vi/YC7tC_dtUd8/maxresdefault_li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15" y="1590888"/>
            <a:ext cx="7633655" cy="429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56887" y="7143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Российский государственный педагогический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университет им. А. И. Герцена</a:t>
            </a:r>
          </a:p>
        </p:txBody>
      </p:sp>
    </p:spTree>
    <p:extLst>
      <p:ext uri="{BB962C8B-B14F-4D97-AF65-F5344CB8AC3E}">
        <p14:creationId xmlns:p14="http://schemas.microsoft.com/office/powerpoint/2010/main" val="129134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C:\Users\user\Desktop\MANDARINALAB_RU_IMG_55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89181"/>
            <a:ext cx="7104185" cy="473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1365735"/>
            <a:ext cx="1974694" cy="240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684" y="4025893"/>
            <a:ext cx="2252147" cy="168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48000" y="11647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декоративно-прикладного искусства и художественных промыслов народов Севера</a:t>
            </a:r>
          </a:p>
        </p:txBody>
      </p:sp>
      <p:pic>
        <p:nvPicPr>
          <p:cNvPr id="9218" name="Picture 2" descr="C:\Users\user\Desktop\работа с регионами\фото ИНС\от Света\Attachments_luchiyanord@mail.ru_2020-05-28_09-46-01\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7" y="1354012"/>
            <a:ext cx="2099749" cy="299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работа с регионами\фото ИНС\от Света\Attachments_luchiyanord@mail.ru_2020-05-28_09-46-01\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5" y="4497013"/>
            <a:ext cx="2541904" cy="169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67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54072" y="254969"/>
            <a:ext cx="4483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Научно-исследовательская деятельность</a:t>
            </a:r>
          </a:p>
        </p:txBody>
      </p:sp>
      <p:pic>
        <p:nvPicPr>
          <p:cNvPr id="4099" name="Picture 3" descr="C:\Users\user\Desktop\работа с регионами\фото ИНС\от Света\Attachments_luchiyanord@mail.ru_2020-05-28_09-46-01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067" y="1097275"/>
            <a:ext cx="3717564" cy="276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работа с регионами\фото ИНС\от Света\Attachments_luchiyanord@mail.ru_2020-05-28_09-46-01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067" y="4000062"/>
            <a:ext cx="3921024" cy="261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333" y="1097275"/>
            <a:ext cx="3463424" cy="281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C:\Users\user\Desktop\работа с регионами\фото ИНС\Attachments_nkult@yandex.ru_2020-03-09_14-41-51\Российский север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51" y="1097275"/>
            <a:ext cx="3754238" cy="281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s://www.herzen.spb.ru/uploads/schernysheva/images/%D0%9C%D0%B5%D1%80%D0%BE%D0%BF%D1%80%D0%B8%D1%8F%D1%82%D0%B8%D1%8F/%D0%9C%D0%BE%D0%BB%D0%BE%D0%B4%D0%B5%D0%B6%D0%BD%D1%8B%D0%B9%20%D1%84%D0%BE%D1%80%D1%83%D0%BC%20%C2%AB%D0%A1%D0%B0%D0%BD%D0%BA%D1%82-%D0%9F%D0%B5%D1%82%D0%B5%D1%80%D0%B1%D1%83%D1%80%D0%B3%20%E2%80%93%20%D1%82%D0%B5%D1%80%D1%80%D0%B8%D1%82%D0%BE%D1%80%D0%B8%D1%8F%20%D0%BD%D0%B0%D1%86%D0%B8%D0%BE%D0%BD%D0%B0%D0%BB%D1%8C%D0%BD%D0%BE%D0%B3%D0%BE%20%D1%81%D0%BE%D0%B3%D0%BB%D0%B0%D1%81%D0%B8%D1%8F%C2%BB/%D0%A4%D0%BE%D1%82%D0%BE%2018.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67" y="4000062"/>
            <a:ext cx="3518406" cy="26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user\Desktop\работа с регионами\фото ИНС\Attachments_nkult@yandex.ru_2020-03-09_14-41-51\РоссийскийСеве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42" y="4191063"/>
            <a:ext cx="3966206" cy="223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3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810000" y="293080"/>
            <a:ext cx="380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Студенты – победители конкурсов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www.herzen.spb.ru/uploads/schernysheva/images/%D0%9D%D0%BE%D0%B2%D0%BE%D1%81%D1%82%D0%B8/2020/%D0%98%D1%82%D0%BE%D0%B3%D0%B8%20%D0%BA%D0%BE%D0%BD%D0%BA%D1%83%D1%80%D1%81%D0%B0%20%D0%BD%D0%B0%D1%83%D1%87%D0%BD%D1%8B%D1%85%20%D0%B8%20%D0%B4%D0%B8%D0%BF%D0%BB%D0%BE%D0%BC%D0%BD%D1%8B%D1%85%20%D1%80%D0%B0%D0%B1%D0%BE%D1%82%2C%C2%A0%D0%BF%D0%BE%D1%81%D0%B2%D1%8F%D1%89%D0%B5%D0%BD%D0%BD%D0%BE%D0%B3%D0%BE%20200-%20%D0%BB%D0%B5%D1%82%D0%B8%D1%8E%20%D0%BE%D1%82%D0%BA%D1%80%D1%8B%D1%82%D0%B8%D1%8F%20%D0%90%D0%BD%D1%82%D0%B0%D1%80%D0%BA%D1%82%D0%B8%D0%B4%D1%8B%20%D1%80%D1%83%D1%81%D1%81%D0%BA%D0%B8%D0%BC%D0%B8%20%D0%BC%D0%BE%D1%80%D0%B5%D0%BF%D0%BB%D0%B0%D0%B2%D0%B0%D1%82%D0%B5%D0%BB%D1%8F%D0%BC%D0%B8/%D0%A2%D0%B0%D0%BD%D1%8F%20%D0%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649" y="1088263"/>
            <a:ext cx="4464295" cy="334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user\Desktop\работа с регионами\DSC_14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" y="1099988"/>
            <a:ext cx="5229466" cy="362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работа с регионами\фото ИНС\Attachments_nkult@yandex.ru_2020-03-09_14-41-51\Аина Максарова - победитель конкурса по формированию толерантной сред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102219"/>
            <a:ext cx="4882664" cy="366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50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995"/>
            <a:ext cx="4947139" cy="371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32039" y="386863"/>
            <a:ext cx="316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Академическая мобильность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C:\Users\user\Desktop\Леночка\Рисунок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3" y="3087810"/>
            <a:ext cx="4988292" cy="374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работа с регионами\no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85" y="1047994"/>
            <a:ext cx="3770858" cy="286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5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Межвузовский студенческий городок (МСГ), Санкт-Петербург | Отзыв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51671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96698" y="457202"/>
            <a:ext cx="4050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Межвузовский студенческий городок 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Межвузовский студенческий городок у Парка Побе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Межвузовский студенческий городок у Парка Побед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83" y="1995733"/>
            <a:ext cx="4650276" cy="326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1" descr="Общежитие межвузовского Студенческого городка — Гостиницы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3" descr="Общежитие межвузовского Студенческого городка — Гостиницы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5" descr="Общежитие межвузовского Студенческого городка — Гостиницы ..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7" name="Picture 17" descr="Общежитие | САНКТ-ПЕТЕРБУРГСКИЙ ГОСУДАРСТВЕННЫЙ УНИВЕРСИТЕТ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969" y="4263720"/>
            <a:ext cx="3805470" cy="253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34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367960"/>
            <a:ext cx="6096000" cy="64171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Стипендии и меры социальной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поддержки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7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академическая стипендия – 2800 рублей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Повышенная государственная академическая стипендия – </a:t>
            </a:r>
          </a:p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магистрантов 1 курса – 7000 рублей, 2 курса – 8000 рублей</a:t>
            </a:r>
          </a:p>
          <a:p>
            <a:pPr>
              <a:defRPr/>
            </a:pP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стипендия - 4200 рублей </a:t>
            </a:r>
          </a:p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(при наличии справки из отдела социальной защиты населения)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Внешние стипендии (от 10000 до 50000 рублей)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600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Указ о стипендиях Президента РФ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600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Постановление о стипендиях Правительства РФ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600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Постановление об именных стипендиях Правительства Санкт-Петербурга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600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Постановление о стипендиях Республики Коми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600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Постановление о стипендиях А.А. Собчака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600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Постановление о персональных  стипендиях имени В. А. Туманова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600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Положение о стипендии им. А. И. Солженицына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600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Положение о стипендиях Президента РФ для обучения за рубежом</a:t>
            </a:r>
            <a:endParaRPr lang="ru-RU" sz="1600" u="sng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Дополнительная информация </a:t>
            </a:r>
            <a:r>
              <a:rPr lang="en-US" sz="1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https://www.herzen.spb.ru/students/grants/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66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02677" y="367960"/>
            <a:ext cx="10245969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Целевой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приём 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2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прием на целевое обучение по образовательным программам высшего образования за счет бюджетных ассигнований федерального бюджета в пределах установленной квоты имеют граждане, которые в соответствии со статьей 56 Федерального закона "Об образовании в Российской Федерации" заключили договор о целевом обучении с: </a:t>
            </a:r>
          </a:p>
          <a:p>
            <a:pPr marL="342900" indent="-342900" algn="just">
              <a:buFontTx/>
              <a:buAutoNum type="arabicParenR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федеральными государственными органами, органами государственной власти субъектов Российской Федерации, органами местного самоуправления; </a:t>
            </a:r>
          </a:p>
          <a:p>
            <a:pPr marL="342900" indent="-342900" algn="just">
              <a:buFontTx/>
              <a:buAutoNum type="arabicParenR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государственными и муниципальными учреждениями, унитарными предприятиями; </a:t>
            </a:r>
          </a:p>
          <a:p>
            <a:pPr marL="342900" indent="-342900" algn="just">
              <a:buFontTx/>
              <a:buAutoNum type="arabicParenR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государственными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корпорациями</a:t>
            </a:r>
          </a:p>
          <a:p>
            <a:pPr algn="just">
              <a:defRPr/>
            </a:pPr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др.</a:t>
            </a:r>
          </a:p>
          <a:p>
            <a:pPr algn="just">
              <a:defRPr/>
            </a:pPr>
            <a:endPara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Существенными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условиями договора о целевом обучении являются: </a:t>
            </a:r>
          </a:p>
          <a:p>
            <a:pPr marL="342900" indent="-342900" algn="just">
              <a:buFontTx/>
              <a:buAutoNum type="arabicParenR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обязательства Заказчика целевого обучения: 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организации предоставления и (или) предоставлению гражданину, заключившему договор о целевом обучении, в период обучения мер поддержки</a:t>
            </a:r>
          </a:p>
          <a:p>
            <a:pPr algn="just"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включая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меры материального стимулирования, оплату дополнительных платных образовательных услуг,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предоставление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пользование и (или) оплату жилого помещения в период обучения; </a:t>
            </a:r>
          </a:p>
          <a:p>
            <a:pPr algn="just"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 трудоустройству гражданина, заключившего договор о целевом обучении, не позднее срока, установленного договором о целевом обучении, с указанием места осуществления трудовой деятельности в соответствии с полученной квалификацией; </a:t>
            </a:r>
          </a:p>
          <a:p>
            <a:pPr algn="just"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2) обязательства Гражданина, заключившего договор о целевом обучении: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освоению образовательной программы, указанной в договоре о целевом обучении (с возможностью изменения образовательной программы и (или) формы обучения по согласованию с заказчиком целевого обучения);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осуществлению трудовой деятельности в течение не менее трех лет в соответствии с полученной квалификацией с учетом трудоустройства в срок, установленный таким договором.</a:t>
            </a:r>
          </a:p>
          <a:p>
            <a:pPr>
              <a:defRPr/>
            </a:pPr>
            <a:endPara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Образец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договора 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https://www.herzen.spb.ru/uploads/wdegusarowa/files/%D0%94%D0%BE%D0%B3%D0%BE%D0%B2%D0%BE%D1%80_%D0%B4%D0%B2%D1%83%D1%85%D1%81%D1%82%D0%BE%D1%80%D0%BE%D0%BD%D0%BD%D0%B8%D0%B9_%202020.pdf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8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 descr="C:\Users\asus.000\Desktop\САНГИ- 2015\Фото к 80 лет. Санги\S1270038.JPG"/>
          <p:cNvPicPr>
            <a:picLocks/>
          </p:cNvPicPr>
          <p:nvPr/>
        </p:nvPicPr>
        <p:blipFill rotWithShape="1">
          <a:blip r:embed="rId2" cstate="print"/>
          <a:srcRect l="7910" r="31438"/>
          <a:stretch/>
        </p:blipFill>
        <p:spPr bwMode="auto">
          <a:xfrm>
            <a:off x="162594" y="1287370"/>
            <a:ext cx="2585259" cy="2841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90694" y="4222845"/>
            <a:ext cx="2786968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Санги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Владимир Михайлович 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основоположник нивхской литературы, фольклорист, автор первого современного нивхского алфавита и букваря, общественный деятель.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5" descr="C:\Users\asus.000\Desktop\2018-04-19-280_81522-2_633473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1838" y="1228755"/>
            <a:ext cx="2214181" cy="2952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59724" y="4360990"/>
            <a:ext cx="302455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Кривошапкин Андрей Васильевич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писатель, народный депутат, государственный и общественный деятель. Народный писатель Республики Саха (Якутия).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Объект 9" descr="C:\Users\asus.000\Desktop\IMG_7313.jpg"/>
          <p:cNvPicPr>
            <a:picLocks/>
          </p:cNvPicPr>
          <p:nvPr/>
        </p:nvPicPr>
        <p:blipFill rotWithShape="1">
          <a:blip r:embed="rId4" cstate="print"/>
          <a:srcRect l="10570" r="21173"/>
          <a:stretch/>
        </p:blipFill>
        <p:spPr bwMode="auto">
          <a:xfrm>
            <a:off x="9074338" y="1287370"/>
            <a:ext cx="2895600" cy="2825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9074338" y="4222845"/>
            <a:ext cx="3094212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Ледков Григорий Петрович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депутат Государственной Думы ФС РФ, президент Ассоциации коренных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малочисленных народов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Севера, Сибири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Дальнего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Востока Российской Федерации </a:t>
            </a:r>
          </a:p>
        </p:txBody>
      </p:sp>
      <p:pic>
        <p:nvPicPr>
          <p:cNvPr id="11266" name="Picture 2" descr="http://norilsk-zv.ru/aims/2016/11/24/varlamo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78" y="1239934"/>
            <a:ext cx="2440093" cy="298291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131149" y="4385818"/>
            <a:ext cx="25087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Варламова Галина Ивановна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писательница, доктор филологических наук,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 фундаментальных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научных трудов по языку и фольклору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эвенков.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17551" y="243246"/>
            <a:ext cx="5556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Известные выпускники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института народов Севера</a:t>
            </a:r>
          </a:p>
        </p:txBody>
      </p:sp>
    </p:spTree>
    <p:extLst>
      <p:ext uri="{BB962C8B-B14F-4D97-AF65-F5344CB8AC3E}">
        <p14:creationId xmlns:p14="http://schemas.microsoft.com/office/powerpoint/2010/main" val="312177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работа с регионами\фото ИНС\от Света\Attachments_luchiyanord@mail.ru_2020-05-28_09-46-01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19" y="1325196"/>
            <a:ext cx="8406179" cy="514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56198" y="348734"/>
            <a:ext cx="4492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Будущая карьера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3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47500" lnSpcReduction="20000"/>
          </a:bodyPr>
          <a:lstStyle/>
          <a:p>
            <a:pPr algn="ctr">
              <a:defRPr/>
            </a:pPr>
            <a:r>
              <a:rPr lang="ru-RU" altLang="ru-RU" sz="2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 Санкт-Петербург, пр. Стачек д.30</a:t>
            </a:r>
          </a:p>
          <a:p>
            <a:pPr algn="ctr">
              <a:defRPr/>
            </a:pPr>
            <a:endParaRPr lang="ru-RU" altLang="ru-RU" sz="21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Телефон/факс 8(812) 786-86-14</a:t>
            </a:r>
          </a:p>
          <a:p>
            <a:pPr algn="ctr">
              <a:defRPr/>
            </a:pPr>
            <a:endParaRPr lang="ru-RU" altLang="ru-RU" sz="21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Секретарь приемной комиссии  Елена Ивановна </a:t>
            </a:r>
            <a:r>
              <a:rPr lang="ru-RU" altLang="ru-RU" sz="21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Яркина</a:t>
            </a:r>
            <a:endParaRPr lang="ru-RU" altLang="ru-RU" sz="21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25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Тел.8(951)651-93-79</a:t>
            </a:r>
          </a:p>
          <a:p>
            <a:pPr algn="ctr">
              <a:defRPr/>
            </a:pPr>
            <a:endParaRPr lang="ru-RU" altLang="ru-RU" sz="25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alt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yarkina1994@mail.ru</a:t>
            </a:r>
            <a:endParaRPr lang="ru-RU" altLang="ru-RU" sz="25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25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en-US" alt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www.herzen.spb.ru</a:t>
            </a:r>
            <a:endParaRPr lang="en-US" altLang="ru-RU" sz="25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5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Группа «</a:t>
            </a:r>
            <a:r>
              <a:rPr lang="ru-RU" sz="25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«Поступление в РГПУ им. А. И. Герцена- 2020»  </a:t>
            </a:r>
          </a:p>
          <a:p>
            <a:pPr algn="ctr">
              <a:defRPr/>
            </a:pPr>
            <a:r>
              <a:rPr 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https://vk.com/postuplenie_v_vuz</a:t>
            </a:r>
            <a:r>
              <a:rPr 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defRPr/>
            </a:pPr>
            <a:endParaRPr lang="ru-RU" sz="25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Группа «День открытых дверей в РГПУ им. А. И. Герцена онлайн» </a:t>
            </a:r>
          </a:p>
          <a:p>
            <a:pPr algn="ctr">
              <a:defRPr/>
            </a:pPr>
            <a:r>
              <a:rPr 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https://vk.com/dod_rgpu</a:t>
            </a:r>
            <a:r>
              <a:rPr 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25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25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Директор ИНС Набок Игорь Леонтьевич</a:t>
            </a:r>
          </a:p>
          <a:p>
            <a:pPr algn="ctr">
              <a:defRPr/>
            </a:pPr>
            <a:r>
              <a:rPr lang="en-US" alt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alt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5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inabok@yandex.ru</a:t>
            </a:r>
            <a:endParaRPr lang="ru-RU" altLang="ru-RU" sz="2900" dirty="0">
              <a:latin typeface="Arial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27231" y="121434"/>
            <a:ext cx="4665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i="1" dirty="0" smtClean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Наши координаты</a:t>
            </a:r>
            <a:endParaRPr lang="ru-RU" sz="2800" b="1" dirty="0">
              <a:solidFill>
                <a:srgbClr val="5B9B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BDFFB47-192D-4F0A-B177-410EBCED6A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6454775" y="668338"/>
            <a:ext cx="2438400" cy="457200"/>
          </a:xfrm>
          <a:prstGeom prst="rect">
            <a:avLst/>
          </a:prstGeom>
        </p:spPr>
        <p:txBody>
          <a:bodyPr rtlCol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200" smtClean="0"/>
              <a:t/>
            </a:r>
            <a:br>
              <a:rPr lang="ru-RU" sz="1200" smtClean="0"/>
            </a:br>
            <a:r>
              <a:rPr lang="ru-RU" sz="1200" smtClean="0"/>
              <a:t/>
            </a:r>
            <a:br>
              <a:rPr lang="ru-RU" sz="1200" smtClean="0"/>
            </a:br>
            <a:endParaRPr lang="ru-RU" sz="1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9" y="1020030"/>
            <a:ext cx="57912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user\Рабочий стол\фото для университета арктики\DSC008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77" y="2727569"/>
            <a:ext cx="54483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11651" y="313584"/>
            <a:ext cx="2968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Институт народов Севера</a:t>
            </a:r>
          </a:p>
        </p:txBody>
      </p:sp>
    </p:spTree>
    <p:extLst>
      <p:ext uri="{BB962C8B-B14F-4D97-AF65-F5344CB8AC3E}">
        <p14:creationId xmlns:p14="http://schemas.microsoft.com/office/powerpoint/2010/main" val="100651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6454775" y="668338"/>
            <a:ext cx="2438400" cy="457200"/>
          </a:xfrm>
          <a:prstGeom prst="rect">
            <a:avLst/>
          </a:prstGeom>
        </p:spPr>
        <p:txBody>
          <a:bodyPr rtlCol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200" smtClean="0"/>
              <a:t/>
            </a:r>
            <a:br>
              <a:rPr lang="ru-RU" sz="1200" smtClean="0"/>
            </a:br>
            <a:r>
              <a:rPr lang="ru-RU" sz="1200" smtClean="0"/>
              <a:t/>
            </a:r>
            <a:br>
              <a:rPr lang="ru-RU" sz="1200" smtClean="0"/>
            </a:br>
            <a:endParaRPr lang="ru-RU" sz="1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70219" y="-2937"/>
            <a:ext cx="94515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РГПУ им. А.И. Герцена имеет уникальное  структурное подразделение – институт народов Севера, </a:t>
            </a:r>
            <a:endParaRPr lang="ru-RU" sz="16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котором на протяжении 90 лет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получают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 студенты</a:t>
            </a:r>
            <a:r>
              <a:rPr lang="en-CA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 </a:t>
            </a:r>
          </a:p>
          <a:p>
            <a:pPr algn="ctr">
              <a:defRPr/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представители</a:t>
            </a:r>
            <a:r>
              <a:rPr lang="en-CA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коренных народов Севера, Сибири и Дальнего Востока РФ </a:t>
            </a:r>
            <a:endParaRPr lang="ru-RU" sz="16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более чем 20 регионов</a:t>
            </a:r>
            <a:endParaRPr lang="ru-RU" altLang="ru-RU" sz="16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88465" y="1468934"/>
            <a:ext cx="9396057" cy="5693866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Ямало-Ненецкий АО  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Чукотский АО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Ненецкий АО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Ханты-Мансийский АО </a:t>
            </a:r>
          </a:p>
          <a:p>
            <a:pPr eaLnBrk="1" hangingPunct="1">
              <a:lnSpc>
                <a:spcPct val="150000"/>
              </a:lnSpc>
              <a:defRPr/>
            </a:pP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 Саха 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(Якутия)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 Бурятия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 Тыва</a:t>
            </a:r>
          </a:p>
          <a:p>
            <a:pPr eaLnBrk="1" hangingPunct="1">
              <a:lnSpc>
                <a:spcPct val="200000"/>
              </a:lnSpc>
              <a:defRPr/>
            </a:pP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200000"/>
              </a:lnSpc>
              <a:defRPr/>
            </a:pP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 Коми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Красноярский край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Забайкальский край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Хабаровский край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Приморский край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Камчатский край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Сахалинская область 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Мурманская область </a:t>
            </a:r>
          </a:p>
          <a:p>
            <a:pPr eaLnBrk="1" hangingPunct="1">
              <a:lnSpc>
                <a:spcPct val="200000"/>
              </a:lnSpc>
              <a:defRPr/>
            </a:pP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200000"/>
              </a:lnSpc>
              <a:defRPr/>
            </a:pP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200000"/>
              </a:lnSpc>
              <a:defRPr/>
            </a:pP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200000"/>
              </a:lnSpc>
              <a:defRPr/>
            </a:pP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200000"/>
              </a:lnSpc>
              <a:defRPr/>
            </a:pP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Амурская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область 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Читинская область 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Кемеровская область 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Томская область 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Тюменская область          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Ленинградская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область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Архангельская область </a:t>
            </a:r>
          </a:p>
        </p:txBody>
      </p:sp>
      <p:pic>
        <p:nvPicPr>
          <p:cNvPr id="18" name="Picture 9" descr="C:\Documents and Settings\user\Рабочий стол\университет арктики\флаги регионов\135px-Flag_of_Amur_Oblast_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842" y="2057400"/>
            <a:ext cx="609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 descr="C:\Documents and Settings\user\Рабочий стол\университет арктики\флаги регионов\135px-Flag_of_Leningrad_Oblast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88" y="4495800"/>
            <a:ext cx="571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C:\Documents and Settings\user\Рабочий стол\университет арктики\флаги регионов\135px-Flag_of_Murmansk_Oblast_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395" y="5101003"/>
            <a:ext cx="5127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C:\Documents and Settings\user\Рабочий стол\университет арктики\флаги регионов\134px-Flag_of_Arkhangelsk_Oblas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657" y="4951413"/>
            <a:ext cx="571500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C:\Documents and Settings\user\Рабочий стол\университет арктики\флаги регионов\135px-Flag_of_Sakhalin_Oblast_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395" y="4567603"/>
            <a:ext cx="5127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D:\университет арктики\135px-Flag_of_Kamchatka_Krai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80" y="4050445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5" descr="D:\университет арктики\135px-Flag_of_Khabarovsk_Krai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80" y="308597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7" descr="D:\университет арктики\135px-Flag_of_Primorsky_Krai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03" y="3566624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9" descr="D:\университет арктики\135px-Flag_of_Zabaykalsky_Krai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80" y="2607530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1" descr="D:\университет арктики\137px-TomskOblastFla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734" y="3581400"/>
            <a:ext cx="6096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D:\университет арктики\135px-Flag_of_Tyumen_Oblast.svg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834" y="4038600"/>
            <a:ext cx="571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D:\университет арктики\135px-Flag_of_Kemerovo_oblast.svg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288" y="3124200"/>
            <a:ext cx="609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9" descr="D:\университет арктики\135px-Flag_of_Zabaykalsky_Krai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565" y="2590800"/>
            <a:ext cx="609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" descr="C:\Documents and Settings\user\Рабочий стол\университет арктики\флаги регионов\135px-Flag_of_Chukotka_svg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66" y="2112963"/>
            <a:ext cx="609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 descr="C:\Documents and Settings\user\Рабочий стол\университет арктики\флаги регионов\135px-Flag_of_Nenets_Autonomous_District_sv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66" y="2570163"/>
            <a:ext cx="609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 descr="D:\университет арктики\135px-Flag_of_Komi.svg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180" y="1629508"/>
            <a:ext cx="571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8" descr="D:\университет арктики\135px-Flag_of_Yamal-Nenets_Autonomous_District.svg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66" y="1579563"/>
            <a:ext cx="609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 descr="D:\университет арктики\135px-KrasnoyarskKray-Flag.svg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80" y="2112963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2" descr="D:\университет арктики\180px-Flag_of_Buryatia.svg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766" y="4653940"/>
            <a:ext cx="628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3" descr="D:\университет арктики\180px-Flag_of_Sakha.svg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16" y="3989509"/>
            <a:ext cx="609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4" descr="D:\университет арктики\180px-Flag_of_Yugra.svg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66" y="3150455"/>
            <a:ext cx="609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5" descr="D:\университет арктики\135px-Flag_of_Tuva.svg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51" y="5240215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83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абота с регионами\фото ИНС\от Света\Attachments_luchiyanord@mail.ru_2020-05-28_09-46-01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41" y="1527054"/>
            <a:ext cx="6579383" cy="493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05354" y="351639"/>
            <a:ext cx="826476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Студенты и преподаватели Института народов Севера</a:t>
            </a:r>
          </a:p>
        </p:txBody>
      </p:sp>
    </p:spTree>
    <p:extLst>
      <p:ext uri="{BB962C8B-B14F-4D97-AF65-F5344CB8AC3E}">
        <p14:creationId xmlns:p14="http://schemas.microsoft.com/office/powerpoint/2010/main" val="107758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BDFFB47-192D-4F0A-B177-410EBCED6A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6454775" y="668338"/>
            <a:ext cx="2438400" cy="457200"/>
          </a:xfrm>
          <a:prstGeom prst="rect">
            <a:avLst/>
          </a:prstGeom>
        </p:spPr>
        <p:txBody>
          <a:bodyPr rtlCol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200" smtClean="0"/>
              <a:t/>
            </a:r>
            <a:br>
              <a:rPr lang="ru-RU" sz="1200" smtClean="0"/>
            </a:br>
            <a:r>
              <a:rPr lang="ru-RU" sz="1200" smtClean="0"/>
              <a:t/>
            </a:r>
            <a:br>
              <a:rPr lang="ru-RU" sz="1200" smtClean="0"/>
            </a:br>
            <a:endParaRPr lang="ru-RU" sz="1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07834" y="126016"/>
            <a:ext cx="837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 и языки северных этносов в словарях, учебниках и научных изданиях, </a:t>
            </a:r>
            <a:endParaRPr lang="ru-RU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созданных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преподавателями института народов Севера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631" y="1075959"/>
            <a:ext cx="13430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65" y="4829002"/>
            <a:ext cx="1358900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4913429"/>
            <a:ext cx="1268412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237" y="1052513"/>
            <a:ext cx="1411288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571" y="1053490"/>
            <a:ext cx="138112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2936812"/>
            <a:ext cx="1368425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Картинка 6 из 1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33" y="4869773"/>
            <a:ext cx="13335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571" y="2960320"/>
            <a:ext cx="1335087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D:\презентация на конгресс молодежи\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733" y="2951099"/>
            <a:ext cx="1312863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90" y="1053490"/>
            <a:ext cx="136525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96" y="4874354"/>
            <a:ext cx="13843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71" y="2951099"/>
            <a:ext cx="1335087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129" y="2940780"/>
            <a:ext cx="12319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417" y="2936812"/>
            <a:ext cx="1208088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06" y="2960320"/>
            <a:ext cx="1346200" cy="188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1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08" y="1063198"/>
            <a:ext cx="1389062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443" y="1063198"/>
            <a:ext cx="1286219" cy="182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665" y="1083895"/>
            <a:ext cx="13970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331" y="4907692"/>
            <a:ext cx="1395412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417" y="4869773"/>
            <a:ext cx="13477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311" y="4881509"/>
            <a:ext cx="1384300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50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9839129"/>
              </p:ext>
            </p:extLst>
          </p:nvPr>
        </p:nvGraphicFramePr>
        <p:xfrm>
          <a:off x="2145312" y="119675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048000" y="2805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Структура института народов Севера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72544" y="348753"/>
            <a:ext cx="5825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Ведущие преподаватели Института народов Севера </a:t>
            </a:r>
            <a:endParaRPr lang="ru-RU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6" y="1535723"/>
            <a:ext cx="1224115" cy="174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6" y="5105034"/>
            <a:ext cx="1237782" cy="167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065" y="1441935"/>
            <a:ext cx="1309506" cy="174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2" y="3344863"/>
            <a:ext cx="1344229" cy="170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036" y="3267625"/>
            <a:ext cx="1167563" cy="183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759" y="5215283"/>
            <a:ext cx="1195584" cy="154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99855" y="1490237"/>
            <a:ext cx="30942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Набок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Игорь Леонтьевич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доктор философский наук профессор, заведующий кафедрой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этнокультурологии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директор института народов Севера.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699851" y="3423143"/>
            <a:ext cx="40246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Горбачёва Валентина Владимировна –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кандидат исторических наук,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доцент кафедры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этнокультурологии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Заведующая отделом Сибири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Российского этнографического музея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94759" y="5039290"/>
            <a:ext cx="44960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Березницкий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Сергей Васильевич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доктор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исторических наук,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профессор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кафедры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этнокультурологии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Заведующий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отделом этнографии Сибири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Музея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антропологии и этнографии РАН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Кунсткамера).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877875" y="1464615"/>
            <a:ext cx="38100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Петров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Александр Александрович 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доктор филологических наук, профессор кафедры алтайских языков, фольклора 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литературы.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885552" y="3387187"/>
            <a:ext cx="3802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Богдановская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Нина Владимировна</a:t>
            </a:r>
            <a:r>
              <a:rPr lang="sah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кандидат филологических наук, доцент кафедры палеоазиатских языков фольклора и литературы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987017" y="5032760"/>
            <a:ext cx="39470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Мызников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Сергей Алексеевич – 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доктор филологических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наук,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заведующий словарным отделом 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нститута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лингвистических исследований, 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член-корреспондент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74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27993894"/>
              </p:ext>
            </p:extLst>
          </p:nvPr>
        </p:nvGraphicFramePr>
        <p:xfrm>
          <a:off x="2221516" y="980728"/>
          <a:ext cx="77724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023664" y="301861"/>
            <a:ext cx="6121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Образовательные программы института народов Севера</a:t>
            </a:r>
          </a:p>
        </p:txBody>
      </p:sp>
      <p:pic>
        <p:nvPicPr>
          <p:cNvPr id="7" name="Picture 1" descr="C:\Users\user\Desktop\работа с регионами\Рисунок5.e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69" y="1574432"/>
            <a:ext cx="6858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996759"/>
              </p:ext>
            </p:extLst>
          </p:nvPr>
        </p:nvGraphicFramePr>
        <p:xfrm>
          <a:off x="3755279" y="4060722"/>
          <a:ext cx="4954966" cy="59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7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Этнокультурология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1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этнофилология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1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североведческом</a:t>
                      </a:r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образовании</a:t>
                      </a:r>
                      <a:endParaRPr lang="ru-RU" sz="1100" b="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b="0" i="0" u="none" strike="noStrike" kern="12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100" b="0" i="0" u="none" strike="noStrike" kern="1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Спичрайтинг</a:t>
                      </a:r>
                      <a:r>
                        <a:rPr lang="ru-RU" sz="1100" b="0" i="0" u="none" strike="noStrik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</a:t>
                      </a:r>
                      <a:r>
                        <a:rPr lang="ru-RU" sz="1100" b="0" i="0" u="none" strike="noStrike" kern="1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имиджелогия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6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11557" y="1271950"/>
            <a:ext cx="4894198" cy="1014045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Фольклорный театр-студия «Северное сияние»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3" descr="C:\Documents and Settings\user\Рабочий стол\поездка в Норвегию\IMG_66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7" y="1596779"/>
            <a:ext cx="45640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8"/>
          <p:cNvSpPr>
            <a:spLocks noChangeArrowheads="1"/>
          </p:cNvSpPr>
          <p:nvPr/>
        </p:nvSpPr>
        <p:spPr bwMode="auto">
          <a:xfrm>
            <a:off x="2502868" y="409085"/>
            <a:ext cx="7924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2800" b="1"/>
              <a:t/>
            </a:r>
            <a:br>
              <a:rPr lang="ru-RU" altLang="ru-RU" sz="2800" b="1"/>
            </a:br>
            <a:endParaRPr lang="ru-RU" altLang="ru-RU" sz="2800"/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498234" y="3768968"/>
            <a:ext cx="3943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</a:t>
            </a: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института народов Севера </a:t>
            </a:r>
          </a:p>
        </p:txBody>
      </p:sp>
      <p:pic>
        <p:nvPicPr>
          <p:cNvPr id="17" name="Picture 3" descr="C:\Documents and Settings\user\Рабочий стол\фото для университета арктики\DSC088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89" y="1404936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2"/>
          <p:cNvSpPr>
            <a:spLocks noChangeArrowheads="1"/>
          </p:cNvSpPr>
          <p:nvPr/>
        </p:nvSpPr>
        <p:spPr bwMode="auto">
          <a:xfrm>
            <a:off x="7936506" y="1025767"/>
            <a:ext cx="3451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Творческие фестивали и конкурсы</a:t>
            </a:r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689" y="4563695"/>
            <a:ext cx="33528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72" y="4078651"/>
            <a:ext cx="4090988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1"/>
          <p:cNvSpPr>
            <a:spLocks noChangeArrowheads="1"/>
          </p:cNvSpPr>
          <p:nvPr/>
        </p:nvSpPr>
        <p:spPr bwMode="auto">
          <a:xfrm>
            <a:off x="8025651" y="4225558"/>
            <a:ext cx="3463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Презентации национальной кухни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157051" y="362653"/>
            <a:ext cx="8241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Культурно-образовательная среда института народов Севера</a:t>
            </a:r>
          </a:p>
        </p:txBody>
      </p:sp>
      <p:pic>
        <p:nvPicPr>
          <p:cNvPr id="8194" name="Picture 2" descr="C:\Users\user\Desktop\работа с регионами\фото ИНС\от Света\Attachments_luchiyanord@mail.ru_2020-05-28_09-46-01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53" y="1828799"/>
            <a:ext cx="3602037" cy="239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013" y="4324288"/>
            <a:ext cx="3328432" cy="22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03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резентаци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669E4B3F-DD90-4A30-85C3-4BAB86A5DCC5}" vid="{42240ABB-BF4E-4A2C-BB4E-63E1D1EB487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презентаций</Template>
  <TotalTime>3841</TotalTime>
  <Words>635</Words>
  <Application>Microsoft Office PowerPoint</Application>
  <PresentationFormat>Широкоэкранный</PresentationFormat>
  <Paragraphs>166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Шаблон презентаций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Лариса</cp:lastModifiedBy>
  <cp:revision>28</cp:revision>
  <dcterms:created xsi:type="dcterms:W3CDTF">2020-05-25T15:56:27Z</dcterms:created>
  <dcterms:modified xsi:type="dcterms:W3CDTF">2020-11-18T15:24:27Z</dcterms:modified>
</cp:coreProperties>
</file>