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tiff" ContentType="image/tiff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  <p:sldMasterId id="2147483648" r:id="rId2"/>
    <p:sldMasterId id="2147483675" r:id="rId3"/>
  </p:sldMasterIdLst>
  <p:notesMasterIdLst>
    <p:notesMasterId r:id="rId18"/>
  </p:notesMasterIdLst>
  <p:handoutMasterIdLst>
    <p:handoutMasterId r:id="rId19"/>
  </p:handoutMasterIdLst>
  <p:sldIdLst>
    <p:sldId id="429" r:id="rId4"/>
    <p:sldId id="464" r:id="rId5"/>
    <p:sldId id="466" r:id="rId6"/>
    <p:sldId id="467" r:id="rId7"/>
    <p:sldId id="469" r:id="rId8"/>
    <p:sldId id="488" r:id="rId9"/>
    <p:sldId id="474" r:id="rId10"/>
    <p:sldId id="475" r:id="rId11"/>
    <p:sldId id="476" r:id="rId12"/>
    <p:sldId id="477" r:id="rId13"/>
    <p:sldId id="479" r:id="rId14"/>
    <p:sldId id="480" r:id="rId15"/>
    <p:sldId id="481" r:id="rId16"/>
    <p:sldId id="487" r:id="rId17"/>
  </p:sldIdLst>
  <p:sldSz cx="9906000" cy="6858000" type="A4"/>
  <p:notesSz cx="6718300" cy="98679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33"/>
    <a:srgbClr val="FDAA03"/>
    <a:srgbClr val="C00000"/>
    <a:srgbClr val="FFD75A"/>
    <a:srgbClr val="FA8C14"/>
    <a:srgbClr val="FFFF00"/>
    <a:srgbClr val="FFC80A"/>
    <a:srgbClr val="FF6600"/>
    <a:srgbClr val="7F7F7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7681" autoAdjust="0"/>
  </p:normalViewPr>
  <p:slideViewPr>
    <p:cSldViewPr snapToObjects="1">
      <p:cViewPr varScale="1">
        <p:scale>
          <a:sx n="99" d="100"/>
          <a:sy n="99" d="100"/>
        </p:scale>
        <p:origin x="-90" y="-246"/>
      </p:cViewPr>
      <p:guideLst>
        <p:guide orient="horz" pos="391"/>
        <p:guide orient="horz" pos="4020"/>
        <p:guide orient="horz" pos="663"/>
        <p:guide pos="5932"/>
        <p:guide pos="3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05482" y="0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064F6-8FEA-44FE-9766-57F3802C82C2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2792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05482" y="9372792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903F5-1975-4BF7-B705-7D77A23F1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82" y="0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36E3C-6D68-49B5-9737-76C398454BE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739775"/>
            <a:ext cx="5343525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0" y="4687253"/>
            <a:ext cx="537464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82" y="9372792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C206F-26EF-4AB2-932D-DB961B299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логотип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60512" y="6520259"/>
            <a:ext cx="8856538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300705" y="2503929"/>
            <a:ext cx="7099327" cy="553998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3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r>
              <a:rPr lang="en-US" dirty="0" smtClean="0"/>
              <a:t> (30pt)</a:t>
            </a:r>
            <a:r>
              <a:rPr lang="ru-RU" dirty="0" smtClean="0"/>
              <a:t>, </a:t>
            </a:r>
            <a:r>
              <a:rPr lang="en-US" dirty="0" smtClean="0"/>
              <a:t>Bold</a:t>
            </a:r>
            <a:endParaRPr lang="ru-RU" dirty="0"/>
          </a:p>
        </p:txBody>
      </p:sp>
      <p:sp>
        <p:nvSpPr>
          <p:cNvPr id="18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300705" y="3212976"/>
            <a:ext cx="7101829" cy="430887"/>
          </a:xfrm>
        </p:spPr>
        <p:txBody>
          <a:bodyPr>
            <a:spAutoFit/>
          </a:bodyPr>
          <a:lstStyle>
            <a:lvl1pPr marL="0" indent="0" algn="l">
              <a:buNone/>
              <a:defRPr sz="2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r>
              <a:rPr lang="en-US" dirty="0" smtClean="0"/>
              <a:t> (22pt)</a:t>
            </a:r>
          </a:p>
        </p:txBody>
      </p:sp>
      <p:sp>
        <p:nvSpPr>
          <p:cNvPr id="19" name="Рисунок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2288703" y="4074154"/>
            <a:ext cx="2869863" cy="1587094"/>
          </a:xfrm>
        </p:spPr>
        <p:txBody>
          <a:bodyPr>
            <a:normAutofit/>
          </a:bodyPr>
          <a:lstStyle>
            <a:lvl1pPr marL="0" indent="0">
              <a:buNone/>
              <a:defRPr sz="18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z="1800" dirty="0" smtClean="0"/>
              <a:t>Логотип клиента</a:t>
            </a:r>
            <a:endParaRPr lang="ru-RU" dirty="0"/>
          </a:p>
        </p:txBody>
      </p:sp>
      <p:pic>
        <p:nvPicPr>
          <p:cNvPr id="20" name="Рисунок 19" descr="ЛОГО-Р.ti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560512" y="620688"/>
            <a:ext cx="1828800" cy="914400"/>
          </a:xfrm>
          <a:prstGeom prst="rect">
            <a:avLst/>
          </a:prstGeom>
        </p:spPr>
      </p:pic>
      <p:pic>
        <p:nvPicPr>
          <p:cNvPr id="21" name="Рисунок 20" descr="ЛОГО_ГЛОБ.tif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8054576" y="620688"/>
            <a:ext cx="1362920" cy="467936"/>
          </a:xfrm>
          <a:prstGeom prst="rect">
            <a:avLst/>
          </a:prstGeom>
        </p:spPr>
      </p:pic>
      <p:sp>
        <p:nvSpPr>
          <p:cNvPr id="22" name="TextBox 21"/>
          <p:cNvSpPr txBox="1"/>
          <p:nvPr userDrawn="1"/>
        </p:nvSpPr>
        <p:spPr>
          <a:xfrm>
            <a:off x="5358325" y="601524"/>
            <a:ext cx="2696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latin typeface="+mj-lt"/>
              </a:rPr>
              <a:t>Эксклюзивный</a:t>
            </a:r>
            <a:r>
              <a:rPr lang="ru-RU" sz="1400" baseline="0" dirty="0" smtClean="0">
                <a:latin typeface="+mj-lt"/>
              </a:rPr>
              <a:t> представитель</a:t>
            </a:r>
          </a:p>
          <a:p>
            <a:pPr algn="r"/>
            <a:r>
              <a:rPr lang="ru-RU" sz="1400" baseline="0" dirty="0" smtClean="0">
                <a:latin typeface="+mj-lt"/>
              </a:rPr>
              <a:t> в России и СНГ</a:t>
            </a:r>
            <a:endParaRPr lang="ru-RU" sz="1400" dirty="0">
              <a:latin typeface="+mj-lt"/>
            </a:endParaRPr>
          </a:p>
        </p:txBody>
      </p:sp>
      <p:sp>
        <p:nvSpPr>
          <p:cNvPr id="23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2288704" y="6165304"/>
            <a:ext cx="7111422" cy="288031"/>
          </a:xfrm>
        </p:spPr>
        <p:txBody>
          <a:bodyPr>
            <a:spAutoFit/>
          </a:bodyPr>
          <a:lstStyle>
            <a:lvl1pPr>
              <a:buNone/>
              <a:defRPr sz="1200" b="0" baseline="0"/>
            </a:lvl1pPr>
          </a:lstStyle>
          <a:p>
            <a:pPr lvl="0"/>
            <a:r>
              <a:rPr lang="ru-RU" dirty="0" smtClean="0"/>
              <a:t>Город, месяц, год</a:t>
            </a:r>
            <a:r>
              <a:rPr lang="en-US" dirty="0" smtClean="0"/>
              <a:t> (12pt)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! Команда Роми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448989" y="3789040"/>
            <a:ext cx="64047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0" dirty="0" smtClean="0">
                <a:latin typeface="Arial" pitchFamily="34" charset="0"/>
                <a:cs typeface="Arial" pitchFamily="34" charset="0"/>
              </a:rPr>
              <a:t>Спасибо!</a:t>
            </a:r>
            <a:endParaRPr lang="ru-RU" sz="2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48989" y="4221087"/>
            <a:ext cx="64047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Arial" pitchFamily="34" charset="0"/>
                <a:cs typeface="Arial" pitchFamily="34" charset="0"/>
              </a:rPr>
              <a:t>Команда Ромир</a:t>
            </a:r>
            <a:endParaRPr lang="ru-RU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Рисунок 6"/>
          <p:cNvSpPr>
            <a:spLocks noGrp="1"/>
          </p:cNvSpPr>
          <p:nvPr>
            <p:ph type="pic" sz="quarter" idx="14"/>
          </p:nvPr>
        </p:nvSpPr>
        <p:spPr>
          <a:xfrm>
            <a:off x="5167312" y="3861048"/>
            <a:ext cx="4249738" cy="2520950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58256" y="6525345"/>
            <a:ext cx="885924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9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Два логотип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60512" y="6520259"/>
            <a:ext cx="8856538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300705" y="2503929"/>
            <a:ext cx="7099327" cy="553998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3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r>
              <a:rPr lang="en-US" dirty="0" smtClean="0"/>
              <a:t> (30pt)</a:t>
            </a:r>
            <a:r>
              <a:rPr lang="ru-RU" dirty="0" smtClean="0"/>
              <a:t>, </a:t>
            </a:r>
            <a:r>
              <a:rPr lang="en-US" dirty="0" smtClean="0"/>
              <a:t>Bold</a:t>
            </a:r>
            <a:endParaRPr lang="ru-RU" dirty="0"/>
          </a:p>
        </p:txBody>
      </p:sp>
      <p:sp>
        <p:nvSpPr>
          <p:cNvPr id="18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300705" y="3212976"/>
            <a:ext cx="7101829" cy="430887"/>
          </a:xfrm>
        </p:spPr>
        <p:txBody>
          <a:bodyPr>
            <a:spAutoFit/>
          </a:bodyPr>
          <a:lstStyle>
            <a:lvl1pPr marL="0" indent="0" algn="l">
              <a:buNone/>
              <a:defRPr sz="2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r>
              <a:rPr lang="en-US" dirty="0" smtClean="0"/>
              <a:t> (22pt)</a:t>
            </a:r>
          </a:p>
        </p:txBody>
      </p:sp>
      <p:sp>
        <p:nvSpPr>
          <p:cNvPr id="19" name="Рисунок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2288703" y="4074154"/>
            <a:ext cx="2869863" cy="1587094"/>
          </a:xfrm>
        </p:spPr>
        <p:txBody>
          <a:bodyPr>
            <a:normAutofit/>
          </a:bodyPr>
          <a:lstStyle>
            <a:lvl1pPr marL="0" indent="0">
              <a:buNone/>
              <a:defRPr sz="18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z="1800" dirty="0" smtClean="0"/>
              <a:t>Логотип клиента</a:t>
            </a:r>
            <a:endParaRPr lang="ru-RU" dirty="0"/>
          </a:p>
        </p:txBody>
      </p:sp>
      <p:pic>
        <p:nvPicPr>
          <p:cNvPr id="20" name="Рисунок 19" descr="ЛОГО-Р.ti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560512" y="620688"/>
            <a:ext cx="1828800" cy="914400"/>
          </a:xfrm>
          <a:prstGeom prst="rect">
            <a:avLst/>
          </a:prstGeom>
        </p:spPr>
      </p:pic>
      <p:pic>
        <p:nvPicPr>
          <p:cNvPr id="21" name="Рисунок 20" descr="ЛОГО_ГЛОБ.tif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8054576" y="620688"/>
            <a:ext cx="1362920" cy="467936"/>
          </a:xfrm>
          <a:prstGeom prst="rect">
            <a:avLst/>
          </a:prstGeom>
        </p:spPr>
      </p:pic>
      <p:sp>
        <p:nvSpPr>
          <p:cNvPr id="22" name="TextBox 21"/>
          <p:cNvSpPr txBox="1"/>
          <p:nvPr userDrawn="1"/>
        </p:nvSpPr>
        <p:spPr>
          <a:xfrm>
            <a:off x="5358325" y="601524"/>
            <a:ext cx="2696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latin typeface="+mj-lt"/>
              </a:rPr>
              <a:t>Эксклюзивный</a:t>
            </a:r>
            <a:r>
              <a:rPr lang="ru-RU" sz="1400" baseline="0" dirty="0" smtClean="0">
                <a:latin typeface="+mj-lt"/>
              </a:rPr>
              <a:t> представитель</a:t>
            </a:r>
          </a:p>
          <a:p>
            <a:pPr algn="r"/>
            <a:r>
              <a:rPr lang="ru-RU" sz="1400" baseline="0" dirty="0" smtClean="0">
                <a:latin typeface="+mj-lt"/>
              </a:rPr>
              <a:t> в России и СНГ</a:t>
            </a:r>
            <a:endParaRPr lang="ru-RU" sz="1400" dirty="0">
              <a:latin typeface="+mj-lt"/>
            </a:endParaRPr>
          </a:p>
        </p:txBody>
      </p:sp>
      <p:sp>
        <p:nvSpPr>
          <p:cNvPr id="23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2288704" y="6165304"/>
            <a:ext cx="7111422" cy="288031"/>
          </a:xfrm>
        </p:spPr>
        <p:txBody>
          <a:bodyPr>
            <a:spAutoFit/>
          </a:bodyPr>
          <a:lstStyle>
            <a:lvl1pPr>
              <a:buNone/>
              <a:defRPr sz="1200" b="0" baseline="0"/>
            </a:lvl1pPr>
          </a:lstStyle>
          <a:p>
            <a:pPr lvl="0"/>
            <a:r>
              <a:rPr lang="ru-RU" dirty="0" smtClean="0"/>
              <a:t>Город, месяц, год</a:t>
            </a:r>
            <a:r>
              <a:rPr lang="en-US" dirty="0" smtClean="0"/>
              <a:t> (12pt)</a:t>
            </a: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 2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41434" y="1340768"/>
            <a:ext cx="4374486" cy="4785395"/>
          </a:xfrm>
          <a:prstGeom prst="rect">
            <a:avLst/>
          </a:prstGeom>
        </p:spPr>
        <p:txBody>
          <a:bodyPr/>
          <a:lstStyle>
            <a:lvl1pPr marL="182563" indent="-182563">
              <a:defRPr sz="1400"/>
            </a:lvl1pPr>
            <a:lvl2pPr marL="628650" indent="-171450">
              <a:defRPr sz="1200"/>
            </a:lvl2pPr>
            <a:lvl3pPr marL="1076325" indent="-161925">
              <a:defRPr sz="1200"/>
            </a:lvl3pPr>
            <a:lvl4pPr marL="1524000" indent="-152400">
              <a:defRPr sz="12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5008" y="1340768"/>
            <a:ext cx="4374486" cy="4713387"/>
          </a:xfrm>
          <a:prstGeom prst="rect">
            <a:avLst/>
          </a:prstGeom>
        </p:spPr>
        <p:txBody>
          <a:bodyPr/>
          <a:lstStyle>
            <a:lvl1pPr marL="180975" indent="-180975">
              <a:defRPr sz="1400"/>
            </a:lvl1pPr>
            <a:lvl2pPr marL="628650" indent="-171450">
              <a:defRPr sz="1200"/>
            </a:lvl2pPr>
            <a:lvl3pPr marL="1076325" indent="-161925">
              <a:defRPr sz="1200"/>
            </a:lvl3pPr>
            <a:lvl4pPr marL="1524000" indent="-152400">
              <a:defRPr sz="12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58256" y="6525345"/>
            <a:ext cx="885924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9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41434" y="620713"/>
            <a:ext cx="8954595" cy="461665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 3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441434" y="1412776"/>
            <a:ext cx="4332351" cy="22322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 b="0"/>
            </a:lvl1pPr>
            <a:lvl2pPr>
              <a:buFontTx/>
              <a:buNone/>
              <a:defRPr sz="1400" b="0"/>
            </a:lvl2pPr>
            <a:lvl3pPr>
              <a:buFontTx/>
              <a:buNone/>
              <a:defRPr sz="1400" b="0"/>
            </a:lvl3pPr>
            <a:lvl4pPr>
              <a:buFontTx/>
              <a:buNone/>
              <a:defRPr sz="1400" b="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3" name="Содержимое 2"/>
          <p:cNvSpPr>
            <a:spLocks noGrp="1"/>
          </p:cNvSpPr>
          <p:nvPr>
            <p:ph idx="14"/>
          </p:nvPr>
        </p:nvSpPr>
        <p:spPr>
          <a:xfrm>
            <a:off x="5061103" y="1412776"/>
            <a:ext cx="4356393" cy="22322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 b="0"/>
            </a:lvl1pPr>
            <a:lvl2pPr>
              <a:buFontTx/>
              <a:buNone/>
              <a:defRPr sz="1400" b="0"/>
            </a:lvl2pPr>
            <a:lvl3pPr>
              <a:buFontTx/>
              <a:buNone/>
              <a:defRPr sz="1400" b="0"/>
            </a:lvl3pPr>
            <a:lvl4pPr>
              <a:buFontTx/>
              <a:buNone/>
              <a:defRPr sz="1400" b="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Содержимое 2"/>
          <p:cNvSpPr>
            <a:spLocks noGrp="1"/>
          </p:cNvSpPr>
          <p:nvPr>
            <p:ph idx="16"/>
          </p:nvPr>
        </p:nvSpPr>
        <p:spPr>
          <a:xfrm>
            <a:off x="441434" y="3789040"/>
            <a:ext cx="8954814" cy="22322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 b="0"/>
            </a:lvl1pPr>
            <a:lvl2pPr>
              <a:buFontTx/>
              <a:buNone/>
              <a:defRPr sz="1400" b="0"/>
            </a:lvl2pPr>
            <a:lvl3pPr>
              <a:buFontTx/>
              <a:buNone/>
              <a:defRPr sz="1400" b="0"/>
            </a:lvl3pPr>
            <a:lvl4pPr>
              <a:buFontTx/>
              <a:buNone/>
              <a:defRPr sz="1400" b="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58256" y="6525345"/>
            <a:ext cx="885924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9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41434" y="620713"/>
            <a:ext cx="8954595" cy="461665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 4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441434" y="1412776"/>
            <a:ext cx="4332351" cy="22322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 b="0"/>
            </a:lvl1pPr>
            <a:lvl2pPr>
              <a:buFontTx/>
              <a:buNone/>
              <a:defRPr sz="1400" b="0"/>
            </a:lvl2pPr>
            <a:lvl3pPr>
              <a:buFontTx/>
              <a:buNone/>
              <a:defRPr sz="1400" b="0"/>
            </a:lvl3pPr>
            <a:lvl4pPr>
              <a:buFontTx/>
              <a:buNone/>
              <a:defRPr sz="1400" b="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3" name="Содержимое 2"/>
          <p:cNvSpPr>
            <a:spLocks noGrp="1"/>
          </p:cNvSpPr>
          <p:nvPr>
            <p:ph idx="14"/>
          </p:nvPr>
        </p:nvSpPr>
        <p:spPr>
          <a:xfrm>
            <a:off x="5061103" y="1412776"/>
            <a:ext cx="4356393" cy="22322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 b="0"/>
            </a:lvl1pPr>
            <a:lvl2pPr>
              <a:buFontTx/>
              <a:buNone/>
              <a:defRPr sz="1400" b="0"/>
            </a:lvl2pPr>
            <a:lvl3pPr>
              <a:buFontTx/>
              <a:buNone/>
              <a:defRPr sz="1400" b="0"/>
            </a:lvl3pPr>
            <a:lvl4pPr>
              <a:buFontTx/>
              <a:buNone/>
              <a:defRPr sz="1400" b="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Содержимое 2"/>
          <p:cNvSpPr>
            <a:spLocks noGrp="1"/>
          </p:cNvSpPr>
          <p:nvPr>
            <p:ph idx="16"/>
          </p:nvPr>
        </p:nvSpPr>
        <p:spPr>
          <a:xfrm>
            <a:off x="441434" y="3789040"/>
            <a:ext cx="4332351" cy="22322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 b="0"/>
            </a:lvl1pPr>
            <a:lvl2pPr>
              <a:buFontTx/>
              <a:buNone/>
              <a:defRPr sz="1400" b="0"/>
            </a:lvl2pPr>
            <a:lvl3pPr>
              <a:buFontTx/>
              <a:buNone/>
              <a:defRPr sz="1400" b="0"/>
            </a:lvl3pPr>
            <a:lvl4pPr>
              <a:buFontTx/>
              <a:buNone/>
              <a:defRPr sz="1400" b="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6" name="Содержимое 2"/>
          <p:cNvSpPr>
            <a:spLocks noGrp="1"/>
          </p:cNvSpPr>
          <p:nvPr>
            <p:ph idx="17"/>
          </p:nvPr>
        </p:nvSpPr>
        <p:spPr>
          <a:xfrm>
            <a:off x="5061103" y="3789040"/>
            <a:ext cx="4356393" cy="22322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 b="0"/>
            </a:lvl1pPr>
            <a:lvl2pPr>
              <a:buFontTx/>
              <a:buNone/>
              <a:defRPr sz="1400" b="0"/>
            </a:lvl2pPr>
            <a:lvl3pPr>
              <a:buFontTx/>
              <a:buNone/>
              <a:defRPr sz="1400" b="0"/>
            </a:lvl3pPr>
            <a:lvl4pPr>
              <a:buFontTx/>
              <a:buNone/>
              <a:defRPr sz="1400" b="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58256" y="6525345"/>
            <a:ext cx="885924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9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41434" y="620713"/>
            <a:ext cx="8954595" cy="461665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 2 блока+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441434" y="1412776"/>
            <a:ext cx="4332351" cy="22322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 b="0"/>
            </a:lvl1pPr>
            <a:lvl2pPr>
              <a:buFontTx/>
              <a:buNone/>
              <a:defRPr sz="1400" b="0"/>
            </a:lvl2pPr>
            <a:lvl3pPr>
              <a:buFontTx/>
              <a:buNone/>
              <a:defRPr sz="1400" b="0"/>
            </a:lvl3pPr>
            <a:lvl4pPr>
              <a:buFontTx/>
              <a:buNone/>
              <a:defRPr sz="1400" b="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Содержимое 2"/>
          <p:cNvSpPr>
            <a:spLocks noGrp="1"/>
          </p:cNvSpPr>
          <p:nvPr>
            <p:ph idx="16"/>
          </p:nvPr>
        </p:nvSpPr>
        <p:spPr>
          <a:xfrm>
            <a:off x="441434" y="3789040"/>
            <a:ext cx="4332351" cy="22322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 b="0"/>
            </a:lvl1pPr>
            <a:lvl2pPr>
              <a:buFontTx/>
              <a:buNone/>
              <a:defRPr sz="1400" b="0"/>
            </a:lvl2pPr>
            <a:lvl3pPr>
              <a:buFontTx/>
              <a:buNone/>
              <a:defRPr sz="1400" b="0"/>
            </a:lvl3pPr>
            <a:lvl4pPr>
              <a:buFontTx/>
              <a:buNone/>
              <a:defRPr sz="1400" b="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Текст 3"/>
          <p:cNvSpPr>
            <a:spLocks noGrp="1"/>
          </p:cNvSpPr>
          <p:nvPr>
            <p:ph type="body" sz="half" idx="2"/>
          </p:nvPr>
        </p:nvSpPr>
        <p:spPr>
          <a:xfrm>
            <a:off x="4953000" y="1412776"/>
            <a:ext cx="4464496" cy="4608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58256" y="6525345"/>
            <a:ext cx="885924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9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41434" y="620713"/>
            <a:ext cx="8954595" cy="461665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 6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441434" y="1402266"/>
            <a:ext cx="2914228" cy="22322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/>
            </a:lvl1pPr>
            <a:lvl2pPr>
              <a:buFontTx/>
              <a:buNone/>
              <a:defRPr sz="1200" b="0"/>
            </a:lvl2pPr>
            <a:lvl3pPr>
              <a:buFontTx/>
              <a:buNone/>
              <a:defRPr sz="1200" b="0"/>
            </a:lvl3pPr>
            <a:lvl4pPr>
              <a:buFontTx/>
              <a:buNone/>
              <a:defRPr sz="1200" b="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3" name="Содержимое 2"/>
          <p:cNvSpPr>
            <a:spLocks noGrp="1"/>
          </p:cNvSpPr>
          <p:nvPr>
            <p:ph idx="14"/>
          </p:nvPr>
        </p:nvSpPr>
        <p:spPr>
          <a:xfrm>
            <a:off x="3460288" y="1402266"/>
            <a:ext cx="2914228" cy="22322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/>
            </a:lvl1pPr>
            <a:lvl2pPr>
              <a:buFontTx/>
              <a:buNone/>
              <a:defRPr sz="1200" b="0"/>
            </a:lvl2pPr>
            <a:lvl3pPr>
              <a:buFontTx/>
              <a:buNone/>
              <a:defRPr sz="1200" b="0"/>
            </a:lvl3pPr>
            <a:lvl4pPr>
              <a:buFontTx/>
              <a:buNone/>
              <a:defRPr sz="1200" b="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Содержимое 2"/>
          <p:cNvSpPr>
            <a:spLocks noGrp="1"/>
          </p:cNvSpPr>
          <p:nvPr>
            <p:ph idx="15"/>
          </p:nvPr>
        </p:nvSpPr>
        <p:spPr>
          <a:xfrm>
            <a:off x="6503268" y="1402266"/>
            <a:ext cx="2914228" cy="22322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/>
            </a:lvl1pPr>
            <a:lvl2pPr>
              <a:buFontTx/>
              <a:buNone/>
              <a:defRPr sz="1200" b="0"/>
            </a:lvl2pPr>
            <a:lvl3pPr>
              <a:buFontTx/>
              <a:buNone/>
              <a:defRPr sz="1200" b="0"/>
            </a:lvl3pPr>
            <a:lvl4pPr>
              <a:buFontTx/>
              <a:buNone/>
              <a:defRPr sz="1200" b="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Содержимое 2"/>
          <p:cNvSpPr>
            <a:spLocks noGrp="1"/>
          </p:cNvSpPr>
          <p:nvPr>
            <p:ph idx="16"/>
          </p:nvPr>
        </p:nvSpPr>
        <p:spPr>
          <a:xfrm>
            <a:off x="441434" y="3789040"/>
            <a:ext cx="2914228" cy="22322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tabLst>
                <a:tab pos="0" algn="l"/>
              </a:tabLst>
              <a:defRPr sz="1200" b="0"/>
            </a:lvl1pPr>
            <a:lvl2pPr>
              <a:buFontTx/>
              <a:buNone/>
              <a:defRPr sz="1200" b="0"/>
            </a:lvl2pPr>
            <a:lvl3pPr>
              <a:buFontTx/>
              <a:buNone/>
              <a:defRPr sz="1200" b="0"/>
            </a:lvl3pPr>
            <a:lvl4pPr>
              <a:buFontTx/>
              <a:buNone/>
              <a:defRPr sz="1200" b="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6" name="Содержимое 2"/>
          <p:cNvSpPr>
            <a:spLocks noGrp="1"/>
          </p:cNvSpPr>
          <p:nvPr>
            <p:ph idx="17"/>
          </p:nvPr>
        </p:nvSpPr>
        <p:spPr>
          <a:xfrm>
            <a:off x="3460288" y="3778530"/>
            <a:ext cx="2914228" cy="22322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/>
            </a:lvl1pPr>
            <a:lvl2pPr>
              <a:buFontTx/>
              <a:buNone/>
              <a:defRPr sz="1200" b="0"/>
            </a:lvl2pPr>
            <a:lvl3pPr>
              <a:buFontTx/>
              <a:buNone/>
              <a:defRPr sz="1200" b="0"/>
            </a:lvl3pPr>
            <a:lvl4pPr>
              <a:buFontTx/>
              <a:buNone/>
              <a:defRPr sz="1200" b="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Содержимое 2"/>
          <p:cNvSpPr>
            <a:spLocks noGrp="1"/>
          </p:cNvSpPr>
          <p:nvPr>
            <p:ph idx="18"/>
          </p:nvPr>
        </p:nvSpPr>
        <p:spPr>
          <a:xfrm>
            <a:off x="6503268" y="3789040"/>
            <a:ext cx="2914228" cy="22322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/>
            </a:lvl1pPr>
            <a:lvl2pPr>
              <a:buFontTx/>
              <a:buNone/>
              <a:defRPr sz="1200" b="0"/>
            </a:lvl2pPr>
            <a:lvl3pPr>
              <a:buFontTx/>
              <a:buNone/>
              <a:defRPr sz="1200" b="0"/>
            </a:lvl3pPr>
            <a:lvl4pPr>
              <a:buFontTx/>
              <a:buNone/>
              <a:defRPr sz="1200" b="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58256" y="6525345"/>
            <a:ext cx="885924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9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41434" y="620713"/>
            <a:ext cx="8954595" cy="461665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 5 блоков+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562699" y="1412776"/>
            <a:ext cx="1620089" cy="4032448"/>
          </a:xfrm>
          <a:prstGeom prst="rect">
            <a:avLst/>
          </a:prstGeom>
          <a:solidFill>
            <a:srgbClr val="FFD75A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200" b="0"/>
            </a:lvl1pPr>
            <a:lvl2pPr>
              <a:buFontTx/>
              <a:buNone/>
              <a:defRPr sz="1200" b="0"/>
            </a:lvl2pPr>
            <a:lvl3pPr>
              <a:buFontTx/>
              <a:buNone/>
              <a:defRPr sz="1200" b="0"/>
            </a:lvl3pPr>
            <a:lvl4pPr>
              <a:buFontTx/>
              <a:buNone/>
              <a:defRPr sz="1200" b="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3"/>
          </p:nvPr>
        </p:nvSpPr>
        <p:spPr>
          <a:xfrm>
            <a:off x="2360712" y="1412776"/>
            <a:ext cx="1620089" cy="4032448"/>
          </a:xfrm>
          <a:prstGeom prst="rect">
            <a:avLst/>
          </a:prstGeom>
          <a:solidFill>
            <a:srgbClr val="FFD75A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200" b="0"/>
            </a:lvl1pPr>
            <a:lvl2pPr>
              <a:buFontTx/>
              <a:buNone/>
              <a:defRPr sz="1200" b="0"/>
            </a:lvl2pPr>
            <a:lvl3pPr>
              <a:buFontTx/>
              <a:buNone/>
              <a:defRPr sz="1200" b="0"/>
            </a:lvl3pPr>
            <a:lvl4pPr>
              <a:buFontTx/>
              <a:buNone/>
              <a:defRPr sz="1200" b="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4"/>
          </p:nvPr>
        </p:nvSpPr>
        <p:spPr>
          <a:xfrm>
            <a:off x="7797407" y="1412776"/>
            <a:ext cx="1620089" cy="4032448"/>
          </a:xfrm>
          <a:prstGeom prst="rect">
            <a:avLst/>
          </a:prstGeom>
          <a:solidFill>
            <a:srgbClr val="FFD75A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200" b="0"/>
            </a:lvl1pPr>
            <a:lvl2pPr>
              <a:buFontTx/>
              <a:buNone/>
              <a:defRPr sz="1200" b="0"/>
            </a:lvl2pPr>
            <a:lvl3pPr>
              <a:buFontTx/>
              <a:buNone/>
              <a:defRPr sz="1200" b="0"/>
            </a:lvl3pPr>
            <a:lvl4pPr>
              <a:buFontTx/>
              <a:buNone/>
              <a:defRPr sz="1200" b="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Содержимое 2"/>
          <p:cNvSpPr>
            <a:spLocks noGrp="1"/>
          </p:cNvSpPr>
          <p:nvPr>
            <p:ph idx="15"/>
          </p:nvPr>
        </p:nvSpPr>
        <p:spPr>
          <a:xfrm>
            <a:off x="5997207" y="1412776"/>
            <a:ext cx="1620089" cy="4032448"/>
          </a:xfrm>
          <a:prstGeom prst="rect">
            <a:avLst/>
          </a:prstGeom>
          <a:solidFill>
            <a:srgbClr val="FFD75A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200" b="0"/>
            </a:lvl1pPr>
            <a:lvl2pPr>
              <a:buFontTx/>
              <a:buNone/>
              <a:defRPr sz="1200" b="0"/>
            </a:lvl2pPr>
            <a:lvl3pPr>
              <a:buFontTx/>
              <a:buNone/>
              <a:defRPr sz="1200" b="0"/>
            </a:lvl3pPr>
            <a:lvl4pPr>
              <a:buFontTx/>
              <a:buNone/>
              <a:defRPr sz="1200" b="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8" name="Содержимое 2"/>
          <p:cNvSpPr>
            <a:spLocks noGrp="1"/>
          </p:cNvSpPr>
          <p:nvPr>
            <p:ph idx="16"/>
          </p:nvPr>
        </p:nvSpPr>
        <p:spPr>
          <a:xfrm>
            <a:off x="4197007" y="1412776"/>
            <a:ext cx="1620089" cy="4032448"/>
          </a:xfrm>
          <a:prstGeom prst="rect">
            <a:avLst/>
          </a:prstGeom>
          <a:solidFill>
            <a:srgbClr val="FFD75A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200" b="0"/>
            </a:lvl1pPr>
            <a:lvl2pPr>
              <a:buFontTx/>
              <a:buNone/>
              <a:defRPr sz="1200" b="0"/>
            </a:lvl2pPr>
            <a:lvl3pPr>
              <a:buFontTx/>
              <a:buNone/>
              <a:defRPr sz="1200" b="0"/>
            </a:lvl3pPr>
            <a:lvl4pPr>
              <a:buFontTx/>
              <a:buNone/>
              <a:defRPr sz="1200" b="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9" name="Текст 3"/>
          <p:cNvSpPr>
            <a:spLocks noGrp="1"/>
          </p:cNvSpPr>
          <p:nvPr>
            <p:ph type="body" sz="half" idx="2"/>
          </p:nvPr>
        </p:nvSpPr>
        <p:spPr>
          <a:xfrm>
            <a:off x="441434" y="5589240"/>
            <a:ext cx="896926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58256" y="6525345"/>
            <a:ext cx="885924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9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41434" y="620713"/>
            <a:ext cx="8954595" cy="461665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дин логот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ЛОГО-Р.tif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560512" y="620688"/>
            <a:ext cx="1828800" cy="914400"/>
          </a:xfrm>
          <a:prstGeom prst="rect">
            <a:avLst/>
          </a:prstGeom>
        </p:spPr>
      </p:pic>
      <p:sp>
        <p:nvSpPr>
          <p:cNvPr id="21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60512" y="6520259"/>
            <a:ext cx="8856538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300705" y="2503929"/>
            <a:ext cx="7099327" cy="553998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3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r>
              <a:rPr lang="en-US" dirty="0" smtClean="0"/>
              <a:t> (30pt)</a:t>
            </a:r>
            <a:r>
              <a:rPr lang="ru-RU" dirty="0" smtClean="0"/>
              <a:t>, </a:t>
            </a:r>
            <a:r>
              <a:rPr lang="en-US" dirty="0" smtClean="0"/>
              <a:t>Bold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300705" y="3212976"/>
            <a:ext cx="7101829" cy="430887"/>
          </a:xfrm>
        </p:spPr>
        <p:txBody>
          <a:bodyPr>
            <a:spAutoFit/>
          </a:bodyPr>
          <a:lstStyle>
            <a:lvl1pPr marL="0" indent="0" algn="l">
              <a:buNone/>
              <a:defRPr sz="2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r>
              <a:rPr lang="en-US" dirty="0" smtClean="0"/>
              <a:t> (22pt)</a:t>
            </a:r>
          </a:p>
        </p:txBody>
      </p:sp>
      <p:sp>
        <p:nvSpPr>
          <p:cNvPr id="24" name="Рисунок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2288703" y="4074154"/>
            <a:ext cx="2869863" cy="1587094"/>
          </a:xfrm>
        </p:spPr>
        <p:txBody>
          <a:bodyPr>
            <a:normAutofit/>
          </a:bodyPr>
          <a:lstStyle>
            <a:lvl1pPr marL="0" indent="0">
              <a:buNone/>
              <a:defRPr sz="18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z="1800" dirty="0" smtClean="0"/>
              <a:t>Логотип клиента</a:t>
            </a:r>
            <a:endParaRPr lang="ru-RU" dirty="0"/>
          </a:p>
        </p:txBody>
      </p:sp>
      <p:sp>
        <p:nvSpPr>
          <p:cNvPr id="25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2288704" y="6165304"/>
            <a:ext cx="7111422" cy="288031"/>
          </a:xfrm>
        </p:spPr>
        <p:txBody>
          <a:bodyPr>
            <a:spAutoFit/>
          </a:bodyPr>
          <a:lstStyle>
            <a:lvl1pPr>
              <a:buNone/>
              <a:defRPr sz="1200" b="0" baseline="0"/>
            </a:lvl1pPr>
          </a:lstStyle>
          <a:p>
            <a:pPr lvl="0"/>
            <a:r>
              <a:rPr lang="ru-RU" dirty="0" smtClean="0"/>
              <a:t>Город, месяц, год</a:t>
            </a:r>
            <a:r>
              <a:rPr lang="en-US" dirty="0" smtClean="0"/>
              <a:t> (12pt)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ый + снос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9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462454" y="1340770"/>
            <a:ext cx="8954595" cy="3168349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3" hasCustomPrompt="1"/>
          </p:nvPr>
        </p:nvSpPr>
        <p:spPr>
          <a:xfrm>
            <a:off x="462453" y="6093296"/>
            <a:ext cx="8944305" cy="276999"/>
          </a:xfrm>
        </p:spPr>
        <p:txBody>
          <a:bodyPr wrap="square" anchor="ctr">
            <a:spAutoFit/>
          </a:bodyPr>
          <a:lstStyle>
            <a:lvl1pPr marL="0" indent="0">
              <a:buNone/>
              <a:defRPr sz="12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сноски 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41434" y="620713"/>
            <a:ext cx="8954595" cy="461665"/>
          </a:xfrm>
        </p:spPr>
        <p:txBody>
          <a:bodyPr/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 между бло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30924" y="2298938"/>
            <a:ext cx="8986126" cy="553998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algn="l">
              <a:defRPr sz="30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 темы (</a:t>
            </a:r>
            <a:r>
              <a:rPr lang="en-US" dirty="0" smtClean="0"/>
              <a:t>30pt, Bold)</a:t>
            </a:r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430953" y="2852936"/>
            <a:ext cx="8984636" cy="400110"/>
          </a:xfrm>
        </p:spPr>
        <p:txBody>
          <a:bodyPr wrap="square">
            <a:spAutoFit/>
          </a:bodyPr>
          <a:lstStyle>
            <a:lvl1pPr>
              <a:buNone/>
              <a:defRPr sz="2000" b="0" baseline="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ru-RU" dirty="0" smtClean="0"/>
              <a:t>Образец подзаголовка</a:t>
            </a:r>
            <a:r>
              <a:rPr lang="en-US" dirty="0" smtClean="0"/>
              <a:t> (</a:t>
            </a:r>
            <a:r>
              <a:rPr lang="ru-RU" dirty="0" smtClean="0"/>
              <a:t>20</a:t>
            </a:r>
            <a:r>
              <a:rPr lang="en-US" dirty="0" smtClean="0"/>
              <a:t>pt</a:t>
            </a:r>
            <a:r>
              <a:rPr lang="ru-RU" dirty="0" smtClean="0"/>
              <a:t>)</a:t>
            </a:r>
            <a:endParaRPr lang="en-US" dirty="0" smtClean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559246" y="3861048"/>
            <a:ext cx="4249738" cy="2520950"/>
          </a:xfrm>
        </p:spPr>
        <p:txBody>
          <a:bodyPr/>
          <a:lstStyle>
            <a:lvl1pPr algn="l">
              <a:buFontTx/>
              <a:buNone/>
              <a:defRPr b="0"/>
            </a:lvl1pPr>
          </a:lstStyle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58256" y="6525345"/>
            <a:ext cx="885924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1434" y="1340771"/>
            <a:ext cx="4320480" cy="360038"/>
          </a:xfrm>
        </p:spPr>
        <p:txBody>
          <a:bodyPr anchor="t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1434" y="1772817"/>
            <a:ext cx="4320480" cy="4353348"/>
          </a:xfrm>
        </p:spPr>
        <p:txBody>
          <a:bodyPr/>
          <a:lstStyle>
            <a:lvl1pPr marL="182563" indent="-182563">
              <a:tabLst>
                <a:tab pos="0" algn="l"/>
              </a:tabLst>
              <a:defRPr sz="1400"/>
            </a:lvl1pPr>
            <a:lvl2pPr marL="628650" indent="-171450">
              <a:defRPr sz="1200"/>
            </a:lvl2pPr>
            <a:lvl3pPr marL="1076325" indent="-161925"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53000" y="1340771"/>
            <a:ext cx="4464496" cy="360038"/>
          </a:xfrm>
        </p:spPr>
        <p:txBody>
          <a:bodyPr anchor="t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53000" y="1772817"/>
            <a:ext cx="4464496" cy="4353348"/>
          </a:xfrm>
        </p:spPr>
        <p:txBody>
          <a:bodyPr/>
          <a:lstStyle>
            <a:lvl1pPr marL="180975" indent="-180975">
              <a:defRPr sz="1400"/>
            </a:lvl1pPr>
            <a:lvl2pPr marL="628650" indent="-171450">
              <a:defRPr sz="1200"/>
            </a:lvl2pPr>
            <a:lvl3pPr marL="1076325" indent="-161925"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60512" y="6520260"/>
            <a:ext cx="8856984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41434" y="620713"/>
            <a:ext cx="8954595" cy="461665"/>
          </a:xfrm>
        </p:spPr>
        <p:txBody>
          <a:bodyPr/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16895" y="1268760"/>
            <a:ext cx="5400155" cy="4857404"/>
          </a:xfrm>
        </p:spPr>
        <p:txBody>
          <a:bodyPr/>
          <a:lstStyle>
            <a:lvl1pPr marL="266700" indent="-266700"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1434" y="1268760"/>
            <a:ext cx="3312368" cy="4853754"/>
          </a:xfrm>
        </p:spPr>
        <p:txBody>
          <a:bodyPr numCol="1">
            <a:normAutofit/>
          </a:bodyPr>
          <a:lstStyle>
            <a:lvl1pPr marL="0" indent="0"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58256" y="6525345"/>
            <a:ext cx="885924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41434" y="620713"/>
            <a:ext cx="8954595" cy="461665"/>
          </a:xfrm>
        </p:spPr>
        <p:txBody>
          <a:bodyPr/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44807" y="1196752"/>
            <a:ext cx="8851221" cy="4114800"/>
          </a:xfrm>
        </p:spPr>
        <p:txBody>
          <a:bodyPr>
            <a:normAutofit/>
          </a:bodyPr>
          <a:lstStyle>
            <a:lvl1pPr marL="0" indent="0">
              <a:buNone/>
              <a:defRPr sz="14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1434" y="5445224"/>
            <a:ext cx="8975616" cy="804862"/>
          </a:xfr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58256" y="6525345"/>
            <a:ext cx="885924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41434" y="620713"/>
            <a:ext cx="8954595" cy="461665"/>
          </a:xfrm>
        </p:spPr>
        <p:txBody>
          <a:bodyPr/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58256" y="6525345"/>
            <a:ext cx="885924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41434" y="620713"/>
            <a:ext cx="8954595" cy="461665"/>
          </a:xfrm>
        </p:spPr>
        <p:txBody>
          <a:bodyPr/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тактная информ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Схема в новый офис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650425" y="1139565"/>
            <a:ext cx="5660293" cy="4578870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474450" y="620713"/>
            <a:ext cx="6605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 indent="0"/>
            <a:r>
              <a:rPr lang="ru-RU" sz="2400" b="1" dirty="0" smtClean="0">
                <a:latin typeface="+mj-lt"/>
              </a:rPr>
              <a:t>Контактная информация</a:t>
            </a:r>
            <a:endParaRPr lang="ru-RU" sz="2400" b="1" dirty="0">
              <a:latin typeface="+mj-lt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459060" y="1484784"/>
            <a:ext cx="4636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0" dirty="0" smtClean="0">
                <a:latin typeface="+mj-lt"/>
              </a:rPr>
              <a:t>Адрес</a:t>
            </a:r>
            <a:r>
              <a:rPr lang="en-US" sz="1400" b="1" i="0" dirty="0" smtClean="0">
                <a:latin typeface="+mj-lt"/>
              </a:rPr>
              <a:t>: </a:t>
            </a:r>
            <a:r>
              <a:rPr lang="ru-RU" sz="14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121087, Москва, ул. Барклая, д. 6, стр. 3 </a:t>
            </a:r>
          </a:p>
          <a:p>
            <a:r>
              <a:rPr lang="ru-RU" sz="1400" b="1" i="0" dirty="0" smtClean="0">
                <a:latin typeface="+mj-lt"/>
              </a:rPr>
              <a:t>Тел./факс</a:t>
            </a:r>
            <a:r>
              <a:rPr lang="en-US" sz="1400" b="1" i="0" dirty="0" smtClean="0">
                <a:latin typeface="+mj-lt"/>
              </a:rPr>
              <a:t>: </a:t>
            </a:r>
            <a:r>
              <a:rPr lang="ru-RU" sz="1400" b="0" i="0" dirty="0" smtClean="0">
                <a:latin typeface="+mj-lt"/>
              </a:rPr>
              <a:t>+7 (495) 988 6081, 988 6082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459060" y="2327160"/>
            <a:ext cx="3730111" cy="110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i="0" dirty="0" smtClean="0">
                <a:solidFill>
                  <a:schemeClr val="tx1"/>
                </a:solidFill>
                <a:latin typeface="+mj-lt"/>
              </a:rPr>
              <a:t>E-mail: </a:t>
            </a:r>
            <a:r>
              <a:rPr lang="en-US" sz="1400" b="0" i="0" u="none" dirty="0" smtClean="0">
                <a:solidFill>
                  <a:schemeClr val="tx1"/>
                </a:solidFill>
                <a:latin typeface="+mj-lt"/>
              </a:rPr>
              <a:t>info@romir.ru,</a:t>
            </a:r>
            <a:r>
              <a:rPr lang="ru-RU" sz="1400" b="0" i="0" u="none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0" i="0" u="none" dirty="0" smtClean="0">
                <a:solidFill>
                  <a:schemeClr val="tx1"/>
                </a:solidFill>
                <a:latin typeface="+mj-lt"/>
              </a:rPr>
              <a:t>client@romir.ru,</a:t>
            </a:r>
            <a:r>
              <a:rPr lang="ru-RU" sz="1400" b="0" i="0" u="non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b="0" i="0" u="none" dirty="0" smtClean="0">
                <a:solidFill>
                  <a:schemeClr val="tx1"/>
                </a:solidFill>
                <a:latin typeface="+mj-lt"/>
              </a:rPr>
              <a:t>pressa@romir.ru </a:t>
            </a:r>
            <a:endParaRPr lang="ru-RU" sz="1400" b="0" i="0" u="none" dirty="0" smtClean="0">
              <a:solidFill>
                <a:schemeClr val="tx1"/>
              </a:solidFill>
              <a:latin typeface="+mj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i="0" dirty="0" smtClean="0">
                <a:solidFill>
                  <a:schemeClr val="tx1"/>
                </a:solidFill>
                <a:latin typeface="+mj-lt"/>
              </a:rPr>
              <a:t>URL: </a:t>
            </a:r>
            <a:r>
              <a:rPr lang="en-US" sz="1400" b="0" i="0" dirty="0" smtClean="0">
                <a:solidFill>
                  <a:schemeClr val="tx1"/>
                </a:solidFill>
                <a:latin typeface="+mj-lt"/>
              </a:rPr>
              <a:t>www.romir.ru </a:t>
            </a:r>
          </a:p>
          <a:p>
            <a:endParaRPr lang="ru-RU" dirty="0">
              <a:latin typeface="+mj-lt"/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58256" y="6525345"/>
            <a:ext cx="885924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9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1.tiff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0387" y="1412777"/>
            <a:ext cx="8839645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</p:txBody>
      </p:sp>
      <p:pic>
        <p:nvPicPr>
          <p:cNvPr id="6" name="Рисунок 5" descr="СЛОГАН.tif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0512" y="6491562"/>
            <a:ext cx="8815816" cy="105790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58256" y="620713"/>
            <a:ext cx="8858793" cy="461665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60512" y="6520259"/>
            <a:ext cx="8856538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+mj-lt"/>
        <a:buAutoNum type="arabicPeriod"/>
        <a:defRPr sz="14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1946" y="1412777"/>
            <a:ext cx="8954814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</p:txBody>
      </p:sp>
      <p:pic>
        <p:nvPicPr>
          <p:cNvPr id="5" name="Рисунок 4" descr="СЛОГАН.tif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>
            <a:off x="560512" y="6491562"/>
            <a:ext cx="8815816" cy="105790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62454" y="620713"/>
            <a:ext cx="8954595" cy="46166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58256" y="6525345"/>
            <a:ext cx="885924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9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50" r:id="rId2"/>
    <p:sldLayoutId id="2147483653" r:id="rId3"/>
    <p:sldLayoutId id="2147483656" r:id="rId4"/>
    <p:sldLayoutId id="2147483657" r:id="rId5"/>
    <p:sldLayoutId id="2147483658" r:id="rId6"/>
    <p:sldLayoutId id="2147483659" r:id="rId7"/>
    <p:sldLayoutId id="2147483655" r:id="rId8"/>
    <p:sldLayoutId id="2147483712" r:id="rId9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+mj-lt"/>
        <a:buAutoNum type="arabicPeriod"/>
        <a:defRPr lang="ru-RU" sz="1400" b="1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lang="ru-RU" sz="12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lang="ru-RU" sz="12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12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ЛОГАН.tif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560512" y="6491562"/>
            <a:ext cx="8815816" cy="105790"/>
          </a:xfrm>
          <a:prstGeom prst="rect">
            <a:avLst/>
          </a:prstGeom>
        </p:spPr>
      </p:pic>
      <p:sp>
        <p:nvSpPr>
          <p:cNvPr id="1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58256" y="6525345"/>
            <a:ext cx="885924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9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85" r:id="rId2"/>
    <p:sldLayoutId id="2147483679" r:id="rId3"/>
    <p:sldLayoutId id="2147483686" r:id="rId4"/>
    <p:sldLayoutId id="2147483673" r:id="rId5"/>
    <p:sldLayoutId id="2147483688" r:id="rId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+mj-lt"/>
        <a:buAutoNum type="arabicPeriod"/>
        <a:defRPr sz="14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mailto:client@romir.ru" TargetMode="External"/><Relationship Id="rId7" Type="http://schemas.openxmlformats.org/officeDocument/2006/relationships/image" Target="../media/image18.jpeg"/><Relationship Id="rId2" Type="http://schemas.openxmlformats.org/officeDocument/2006/relationships/hyperlink" Target="mailto:info@romir.ru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facebook.com/" TargetMode="External"/><Relationship Id="rId5" Type="http://schemas.openxmlformats.org/officeDocument/2006/relationships/hyperlink" Target="https://twitter.com/" TargetMode="External"/><Relationship Id="rId4" Type="http://schemas.openxmlformats.org/officeDocument/2006/relationships/hyperlink" Target="http://www.romir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33632" y="3857628"/>
            <a:ext cx="6868902" cy="523220"/>
          </a:xfrm>
          <a:noFill/>
        </p:spPr>
        <p:txBody>
          <a:bodyPr/>
          <a:lstStyle/>
          <a:p>
            <a:r>
              <a:rPr lang="ru-RU" sz="2800" b="0" dirty="0" smtClean="0"/>
              <a:t>25 лет исследований </a:t>
            </a:r>
            <a:endParaRPr lang="ru-RU" sz="28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33632" y="3271723"/>
            <a:ext cx="7021302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Холдинг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Ромир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434" y="620713"/>
            <a:ext cx="8954595" cy="461665"/>
          </a:xfrm>
        </p:spPr>
        <p:txBody>
          <a:bodyPr/>
          <a:lstStyle/>
          <a:p>
            <a:r>
              <a:rPr lang="ru-RU" dirty="0" smtClean="0"/>
              <a:t>Тест-лаборатория</a:t>
            </a:r>
            <a:endParaRPr lang="ru-RU" dirty="0"/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441433" y="2852936"/>
            <a:ext cx="8954595" cy="34484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Расположение лаборатории – ТЦ «Перекресток».</a:t>
            </a:r>
            <a:endParaRPr kumimoji="0" lang="ru-RU" sz="15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Позволяет проводить стандартные и специализированные исследования и наблюдать покупательское поведение непосредственно в месте скопления целевой аудитории, в точке продаж.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Реализуемые методы:</a:t>
            </a:r>
            <a:endParaRPr kumimoji="0" lang="ru-RU" sz="15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глубинные интервью;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проведение групповых дискуссий;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тестирование концептов, продукта, цены, упаковки, названия;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органолептические тесты;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анализ вкусовых качеств продукта;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личное интервью с рекрутом в местах скопления ЦА;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сопровождение покупки.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ru-RU" sz="15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Лаборатория оборудована 9 компьютеризированными рабочими местами, 3 стеклянными кабинами для проведения дегустаций, зоной кухни, клиентской зоной для наблюдения за ходом тестирования/дискуссии.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835379" y="1052513"/>
            <a:ext cx="8560649" cy="3710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ct val="3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Пробуем на вкус, не отходя от кассы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Рисунок 8" descr="pic_80842_1321452891.jpg"/>
          <p:cNvPicPr>
            <a:picLocks noChangeAspect="1"/>
          </p:cNvPicPr>
          <p:nvPr/>
        </p:nvPicPr>
        <p:blipFill>
          <a:blip r:embed="rId2" cstate="screen"/>
          <a:srcRect b="11324"/>
          <a:stretch>
            <a:fillRect/>
          </a:stretch>
        </p:blipFill>
        <p:spPr>
          <a:xfrm>
            <a:off x="558256" y="1423607"/>
            <a:ext cx="8837772" cy="1203615"/>
          </a:xfrm>
          <a:prstGeom prst="rect">
            <a:avLst/>
          </a:prstGeom>
        </p:spPr>
      </p:pic>
      <p:pic>
        <p:nvPicPr>
          <p:cNvPr id="12" name="Рисунок 11" descr="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482320" y="1049048"/>
            <a:ext cx="288881" cy="31295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434" y="620713"/>
            <a:ext cx="8954595" cy="461665"/>
          </a:xfrm>
        </p:spPr>
        <p:txBody>
          <a:bodyPr/>
          <a:lstStyle/>
          <a:p>
            <a:r>
              <a:rPr lang="ru-RU" dirty="0" smtClean="0"/>
              <a:t>Скан-панель домохозяйств</a:t>
            </a:r>
            <a:endParaRPr lang="ru-RU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1433" y="2852936"/>
            <a:ext cx="8954595" cy="3596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Более 10 000 наших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панелистов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в 30 городах России в он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лайн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режиме сканируют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штрих-коды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всех купленных товаров.  </a:t>
            </a:r>
            <a:r>
              <a:rPr lang="ru-RU" sz="1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Данные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о более чем 200 000 наименований товаров ежемесячно. 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Преимущества </a:t>
            </a: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скан-панели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Самая высокая оперативность предоставления данных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Факт покупки подтверждается не опросными данными, а чеком и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штрих-кодом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Уникальный охват исследуемых товарных категорий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Типичные задачи, которые позволяет решить скан-панель </a:t>
            </a:r>
          </a:p>
          <a:p>
            <a:pPr marL="174625" marR="0" lvl="0" indent="-17462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оценить успешность функционирования бренда и конкурентную ситуацию; </a:t>
            </a:r>
          </a:p>
          <a:p>
            <a:pPr marL="174625" marR="0" lvl="0" indent="-17462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наиболее точно определить целевую аудиторию покупателей бренда; </a:t>
            </a:r>
          </a:p>
          <a:p>
            <a:pPr marL="174625" marR="0" lvl="0" indent="-17462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отследить покупку брендов в заранее обозначенные временные промежутки;</a:t>
            </a:r>
          </a:p>
          <a:p>
            <a:pPr marL="174625" marR="0" lvl="0" indent="-17462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отследить динамику покупательского поведения: переключение с марки на марку, реакцию на рекламные кампании.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771201" y="1049048"/>
            <a:ext cx="8624827" cy="3637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ct val="3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Видим покупателей насквозь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8" name="Рисунок 7" descr="DSC06754 copy.jpg"/>
          <p:cNvPicPr>
            <a:picLocks noChangeAspect="1"/>
          </p:cNvPicPr>
          <p:nvPr/>
        </p:nvPicPr>
        <p:blipFill>
          <a:blip r:embed="rId2" cstate="screen">
            <a:lum contrast="-10000"/>
          </a:blip>
          <a:srcRect/>
          <a:stretch>
            <a:fillRect/>
          </a:stretch>
        </p:blipFill>
        <p:spPr>
          <a:xfrm>
            <a:off x="558256" y="1412776"/>
            <a:ext cx="8859240" cy="1229266"/>
          </a:xfrm>
          <a:prstGeom prst="rect">
            <a:avLst/>
          </a:prstGeom>
        </p:spPr>
      </p:pic>
      <p:pic>
        <p:nvPicPr>
          <p:cNvPr id="13" name="Рисунок 12" descr="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482320" y="1049048"/>
            <a:ext cx="288881" cy="31295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434" y="620713"/>
            <a:ext cx="8954595" cy="461665"/>
          </a:xfrm>
        </p:spPr>
        <p:txBody>
          <a:bodyPr/>
          <a:lstStyle/>
          <a:p>
            <a:r>
              <a:rPr lang="en-US" dirty="0" smtClean="0"/>
              <a:t>Mystery Shopping</a:t>
            </a:r>
            <a:endParaRPr lang="ru-RU" dirty="0"/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441433" y="2763828"/>
            <a:ext cx="8954595" cy="359413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исследование и контроль качества сервиса, получаемого клиентами в торговых и сервисных компаниях; </a:t>
            </a: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контроль работы обслуживающего персонала; </a:t>
            </a: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соблюдение сервисных и розничных стандартов, стандартов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мерчандайзинга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; </a:t>
            </a: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аудит рекламных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промоакций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Виды 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Mystery Shopping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Ромир</a:t>
            </a: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Mystery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Shopping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визиты в офис продаж, покупка продукции в магазинах, возврат товара и другие  сложные сценарии;</a:t>
            </a: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Mystery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Calling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звонки в офисы продаж с целью получения консультации по товару/услуге, с целью мониторинга цен;</a:t>
            </a: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Mystery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Viewer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наблюдение за работой персонала, наблюдение за обстановкой в магазине, офисе продаж в целом.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endParaRPr kumimoji="0" lang="ru-RU" sz="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Ромир -  член международной  профессиональной ассоциации 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MSPA (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Mystery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Shopping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Providers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Association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объединяющей более 400 ведущих  компаний по всему миру.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771201" y="1052514"/>
            <a:ext cx="8646295" cy="36026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ct val="3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Проверяем сервис и соблюдение стандартов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8" name="Рисунок 7" descr="pic_45746_1321510016.jpg"/>
          <p:cNvPicPr>
            <a:picLocks noChangeAspect="1"/>
          </p:cNvPicPr>
          <p:nvPr/>
        </p:nvPicPr>
        <p:blipFill>
          <a:blip r:embed="rId2" cstate="screen"/>
          <a:srcRect t="2002"/>
          <a:stretch>
            <a:fillRect/>
          </a:stretch>
        </p:blipFill>
        <p:spPr>
          <a:xfrm>
            <a:off x="561883" y="1412776"/>
            <a:ext cx="8855613" cy="1224136"/>
          </a:xfrm>
          <a:prstGeom prst="rect">
            <a:avLst/>
          </a:prstGeom>
        </p:spPr>
      </p:pic>
      <p:pic>
        <p:nvPicPr>
          <p:cNvPr id="13" name="Рисунок 12" descr="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482320" y="1049048"/>
            <a:ext cx="288881" cy="31295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434" y="620713"/>
            <a:ext cx="8954595" cy="461665"/>
          </a:xfrm>
        </p:spPr>
        <p:txBody>
          <a:bodyPr/>
          <a:lstStyle/>
          <a:p>
            <a:r>
              <a:rPr lang="ru-RU" dirty="0" smtClean="0"/>
              <a:t>Омнибусные исследования</a:t>
            </a:r>
            <a:endParaRPr lang="ru-RU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1433" y="2714620"/>
            <a:ext cx="8954595" cy="33786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Кто Ваш потребитель? Что он покупает? Где? и Когда? 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Омнибус –  исследование, проводимое одновременно для нескольких клиентов и по нескольким темам.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Один из самых быстрых и экономичных способов узнать мнение потребителей по разным вопросам.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Общероссийский омнибус – оптимальный охват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репрезентирует взрослое, постоянно проживающее население РФ от 18 лет и старше;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национальная/городская выборка: 1 500/1 000 респондентов;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периодичность: ежемесячно; география - вся Россия;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метод: личные формализованные интервью по месту жительства респондентов.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Он-лайн-омнибус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– быстрый и </a:t>
            </a: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малозатратный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проводится  с использованием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онлайн-панели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Ромир;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репрезентирует городское население РФ в возрасте 16-50 лет, выборка 1000 респондентов: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периодичность: 2 раза в месяц, география - вся Россия: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метод: CAWI (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Computer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Adapted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Web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Interview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FF"/>
              </a:buClr>
              <a:buSzPct val="110000"/>
              <a:buFont typeface="Wingdings" pitchFamily="2" charset="2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771201" y="1052513"/>
            <a:ext cx="8624827" cy="36026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ct val="3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Выезд в «поле» по расписанию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Рисунок 8" descr="avtobus.jpg"/>
          <p:cNvPicPr>
            <a:picLocks noChangeAspect="1"/>
          </p:cNvPicPr>
          <p:nvPr/>
        </p:nvPicPr>
        <p:blipFill>
          <a:blip r:embed="rId2" cstate="screen"/>
          <a:srcRect b="-329"/>
          <a:stretch>
            <a:fillRect/>
          </a:stretch>
        </p:blipFill>
        <p:spPr>
          <a:xfrm>
            <a:off x="544384" y="1412776"/>
            <a:ext cx="8873112" cy="1214446"/>
          </a:xfrm>
          <a:prstGeom prst="rect">
            <a:avLst/>
          </a:prstGeom>
        </p:spPr>
      </p:pic>
      <p:pic>
        <p:nvPicPr>
          <p:cNvPr id="13" name="Рисунок 12" descr="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482320" y="1049048"/>
            <a:ext cx="288881" cy="31295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434" y="620713"/>
            <a:ext cx="8954595" cy="461665"/>
          </a:xfrm>
        </p:spPr>
        <p:txBody>
          <a:bodyPr/>
          <a:lstStyle/>
          <a:p>
            <a:pPr lvl="4" algn="l" rtl="0">
              <a:spcBef>
                <a:spcPct val="0"/>
              </a:spcBef>
            </a:pPr>
            <a:r>
              <a:rPr lang="ru-RU" sz="2400" b="1" dirty="0" smtClean="0"/>
              <a:t>Наши контакты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9060" y="2905780"/>
            <a:ext cx="4636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0" dirty="0" smtClean="0">
                <a:latin typeface="+mj-lt"/>
              </a:rPr>
              <a:t>Адрес</a:t>
            </a:r>
            <a:r>
              <a:rPr lang="en-US" sz="1400" b="1" i="0" dirty="0" smtClean="0">
                <a:latin typeface="+mj-lt"/>
              </a:rPr>
              <a:t>: </a:t>
            </a:r>
            <a:r>
              <a:rPr lang="ru-RU" sz="14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121087, Москва, ул. Барклая, д. 6, стр. 3 </a:t>
            </a:r>
          </a:p>
          <a:p>
            <a:r>
              <a:rPr lang="ru-RU" sz="1400" b="1" i="0" dirty="0" smtClean="0">
                <a:latin typeface="+mj-lt"/>
              </a:rPr>
              <a:t>Тел./факс</a:t>
            </a:r>
            <a:r>
              <a:rPr lang="en-US" sz="1400" b="1" i="0" dirty="0" smtClean="0">
                <a:latin typeface="+mj-lt"/>
              </a:rPr>
              <a:t>: </a:t>
            </a:r>
            <a:r>
              <a:rPr lang="ru-RU" sz="1400" dirty="0" smtClean="0"/>
              <a:t>+ 7 (495) </a:t>
            </a:r>
            <a:r>
              <a:rPr lang="ru-RU" sz="1400" smtClean="0"/>
              <a:t>988 6081</a:t>
            </a:r>
            <a:endParaRPr lang="ru-RU" sz="1400" b="0" i="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9060" y="3613044"/>
            <a:ext cx="3730111" cy="136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i="0" dirty="0" smtClean="0">
                <a:solidFill>
                  <a:schemeClr val="tx1"/>
                </a:solidFill>
                <a:latin typeface="+mj-lt"/>
              </a:rPr>
              <a:t>E-mail: </a:t>
            </a:r>
            <a:r>
              <a:rPr lang="en-US" sz="1400" b="0" i="0" u="none" dirty="0" smtClean="0">
                <a:solidFill>
                  <a:schemeClr val="tx1"/>
                </a:solidFill>
                <a:latin typeface="+mj-lt"/>
                <a:hlinkClick r:id="rId2"/>
              </a:rPr>
              <a:t>info@romir.ru</a:t>
            </a:r>
            <a:r>
              <a:rPr lang="en-US" sz="1400" b="0" i="0" u="none" dirty="0" smtClean="0">
                <a:solidFill>
                  <a:schemeClr val="tx1"/>
                </a:solidFill>
                <a:latin typeface="+mj-lt"/>
              </a:rPr>
              <a:t>,</a:t>
            </a:r>
            <a:r>
              <a:rPr lang="ru-RU" sz="1400" b="0" i="0" u="non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b="0" i="0" u="none" dirty="0" smtClean="0">
                <a:solidFill>
                  <a:schemeClr val="tx1"/>
                </a:solidFill>
                <a:latin typeface="+mj-lt"/>
                <a:hlinkClick r:id="rId3"/>
              </a:rPr>
              <a:t>client@romir.ru</a:t>
            </a:r>
            <a:endParaRPr lang="ru-RU" sz="1400" b="0" i="0" u="none" dirty="0" smtClean="0">
              <a:solidFill>
                <a:schemeClr val="tx1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b="1" i="0" dirty="0" smtClean="0">
                <a:solidFill>
                  <a:schemeClr val="tx1"/>
                </a:solidFill>
                <a:latin typeface="+mj-lt"/>
              </a:rPr>
              <a:t>URL: </a:t>
            </a:r>
            <a:r>
              <a:rPr lang="en-US" sz="1400" b="0" i="0" dirty="0" smtClean="0">
                <a:solidFill>
                  <a:schemeClr val="tx1"/>
                </a:solidFill>
                <a:latin typeface="+mj-lt"/>
                <a:hlinkClick r:id="rId4"/>
              </a:rPr>
              <a:t>www.romir.ru</a:t>
            </a:r>
            <a:r>
              <a:rPr lang="ru-RU" sz="1400" b="0" i="0" dirty="0" smtClean="0">
                <a:solidFill>
                  <a:schemeClr val="tx1"/>
                </a:solidFill>
                <a:latin typeface="+mj-lt"/>
              </a:rPr>
              <a:t>  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ru-RU" sz="1400" b="0" i="0" dirty="0" smtClean="0">
              <a:solidFill>
                <a:schemeClr val="tx1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1400" dirty="0" smtClean="0"/>
              <a:t>Ромир на </a:t>
            </a:r>
            <a:r>
              <a:rPr lang="ru-RU" sz="1400" dirty="0" smtClean="0">
                <a:hlinkClick r:id="rId5"/>
              </a:rPr>
              <a:t>Твиттере</a:t>
            </a:r>
            <a:r>
              <a:rPr lang="ru-RU" sz="1400" dirty="0" smtClean="0"/>
              <a:t> и в </a:t>
            </a:r>
            <a:r>
              <a:rPr lang="ru-RU" sz="1400" dirty="0" smtClean="0">
                <a:hlinkClick r:id="rId6"/>
              </a:rPr>
              <a:t>Facebook</a:t>
            </a:r>
            <a:endParaRPr lang="en-US" sz="1400" b="0" i="0" dirty="0" smtClean="0">
              <a:solidFill>
                <a:schemeClr val="tx1"/>
              </a:solidFill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  <p:pic>
        <p:nvPicPr>
          <p:cNvPr id="8" name="Рисунок 7" descr="pic_56964_1321443613.jpg"/>
          <p:cNvPicPr>
            <a:picLocks noChangeAspect="1"/>
          </p:cNvPicPr>
          <p:nvPr/>
        </p:nvPicPr>
        <p:blipFill>
          <a:blip r:embed="rId7" cstate="screen"/>
          <a:srcRect/>
          <a:stretch>
            <a:fillRect/>
          </a:stretch>
        </p:blipFill>
        <p:spPr>
          <a:xfrm>
            <a:off x="558255" y="1412776"/>
            <a:ext cx="8859241" cy="1214446"/>
          </a:xfrm>
          <a:prstGeom prst="rect">
            <a:avLst/>
          </a:prstGeom>
        </p:spPr>
      </p:pic>
      <p:sp>
        <p:nvSpPr>
          <p:cNvPr id="9" name="Текст 2"/>
          <p:cNvSpPr txBox="1">
            <a:spLocks/>
          </p:cNvSpPr>
          <p:nvPr/>
        </p:nvSpPr>
        <p:spPr>
          <a:xfrm>
            <a:off x="771201" y="1052513"/>
            <a:ext cx="8624827" cy="36026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ct val="3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Будем рады Вас видеть, слышать и читать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6" name="Рисунок 15" descr="1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flipH="1">
            <a:off x="482320" y="1049048"/>
            <a:ext cx="288881" cy="3129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434" y="620713"/>
            <a:ext cx="8954595" cy="461665"/>
          </a:xfrm>
        </p:spPr>
        <p:txBody>
          <a:bodyPr/>
          <a:lstStyle/>
          <a:p>
            <a:r>
              <a:rPr lang="ru-RU" dirty="0" smtClean="0"/>
              <a:t>Ромир сегодня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71202" y="1071546"/>
            <a:ext cx="86248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84"/>
              </a:spcBef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Цифры и факты – наша работа  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46146" y="2348880"/>
            <a:ext cx="8976062" cy="43299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30000"/>
              <a:buFont typeface="Wingdings" pitchFamily="2" charset="2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lvl="0">
              <a:lnSpc>
                <a:spcPct val="120000"/>
              </a:lnSpc>
              <a:spcBef>
                <a:spcPct val="20000"/>
              </a:spcBef>
              <a:buClr>
                <a:srgbClr val="F79646"/>
              </a:buClr>
              <a:buSzPct val="110000"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</a:t>
            </a: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</a:t>
            </a:r>
            <a:r>
              <a:rPr kumimoji="0" lang="ru-RU" sz="5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 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 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2500" dirty="0" smtClean="0"/>
              <a:t>крупнейшая независимая частная исследовательская компания России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         </a:t>
            </a: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    </a:t>
            </a:r>
            <a:r>
              <a:rPr kumimoji="0" lang="ru-RU" sz="5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kumimoji="0" lang="ru-RU" sz="5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30</a:t>
            </a: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  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компаний, составляющих нашу региональную партнерскую сеть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                     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 </a:t>
            </a:r>
            <a:r>
              <a:rPr kumimoji="0" lang="ru-RU" sz="5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70</a:t>
            </a: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</a:t>
            </a: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регионов России и 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16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стран Евразийской зоны, охваченных исследованиями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          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   </a:t>
            </a:r>
            <a:r>
              <a:rPr lang="en-US" sz="51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5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320</a:t>
            </a: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  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лучших исследователей и экспертов в Москве и регионах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   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   </a:t>
            </a: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  </a:t>
            </a:r>
            <a:r>
              <a:rPr kumimoji="0" lang="ru-RU" sz="5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600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исследовательских проектов ежегодно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lang="ru-RU" sz="51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5100" b="1" dirty="0" smtClean="0">
                <a:solidFill>
                  <a:srgbClr val="FDAA03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5100" b="1" dirty="0" smtClean="0">
                <a:solidFill>
                  <a:srgbClr val="FDAA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100" b="1" dirty="0" smtClean="0">
                <a:solidFill>
                  <a:srgbClr val="FDAA03"/>
                </a:solidFill>
                <a:latin typeface="Arial" pitchFamily="34" charset="0"/>
                <a:cs typeface="Arial" pitchFamily="34" charset="0"/>
              </a:rPr>
              <a:t>500</a:t>
            </a:r>
            <a:r>
              <a:rPr lang="en-US" sz="51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1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5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респондентов,  участвующих  в омнибусных исследованиях  ежемесячно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          </a:t>
            </a:r>
            <a:r>
              <a:rPr kumimoji="0" lang="ru-RU" sz="5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10 000</a:t>
            </a: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</a:t>
            </a: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участников нашей </a:t>
            </a:r>
            <a:r>
              <a:rPr kumimoji="0" lang="ru-RU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скан-панели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домохозяйств по всей России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</a:t>
            </a:r>
            <a:r>
              <a:rPr kumimoji="0" lang="ru-RU" sz="5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</a:t>
            </a:r>
            <a:r>
              <a:rPr kumimoji="0" lang="ru-RU" sz="5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5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200 000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наименований товаров, покупки которых мы фиксируем ежемесячно</a:t>
            </a:r>
            <a:b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ru-RU" sz="5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1 500 000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респондентов ответили на наши вопросы за последние 3 года</a:t>
            </a:r>
          </a:p>
        </p:txBody>
      </p:sp>
      <p:pic>
        <p:nvPicPr>
          <p:cNvPr id="13" name="Рисунок 12" descr="Untitled-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60388" y="1428736"/>
            <a:ext cx="8861820" cy="1143008"/>
          </a:xfrm>
          <a:prstGeom prst="rect">
            <a:avLst/>
          </a:prstGeom>
        </p:spPr>
      </p:pic>
      <p:pic>
        <p:nvPicPr>
          <p:cNvPr id="16" name="Рисунок 15" descr="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482320" y="1049048"/>
            <a:ext cx="288881" cy="3129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434" y="620713"/>
            <a:ext cx="8954595" cy="461665"/>
          </a:xfrm>
        </p:spPr>
        <p:txBody>
          <a:bodyPr/>
          <a:lstStyle/>
          <a:p>
            <a:r>
              <a:rPr lang="ru-RU" dirty="0" smtClean="0"/>
              <a:t>Лидер по опыту и ресурсам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441435" y="2852936"/>
            <a:ext cx="8954594" cy="3214711"/>
          </a:xfrm>
          <a:prstGeom prst="rect">
            <a:avLst/>
          </a:prstGeom>
        </p:spPr>
        <p:txBody>
          <a:bodyPr numCol="1" spcCol="216000"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25-летняя репутация надежности</a:t>
            </a:r>
          </a:p>
          <a:p>
            <a:pPr marR="0" lvl="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Ромир  –  исследовательская компания, обладающая наиболее продолжительной историей в России, с  1987 года. Является основателем многих направлений маркетинговых, общественно-политических и </a:t>
            </a:r>
            <a:r>
              <a:rPr kumimoji="0" lang="ru-RU" sz="1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медиа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исследований в нашей стране.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Лидерство в ключевых сегментах </a:t>
            </a:r>
          </a:p>
          <a:p>
            <a:pPr marR="0" lvl="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Ведущие позиции на крупнейших клиентских рынках. В ключевых сегментах исследовательского рынка: национальный охват, панели потребителей, </a:t>
            </a:r>
            <a:r>
              <a:rPr kumimoji="0" lang="ru-RU" sz="1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он-лайн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панели, омнибусные исследования, </a:t>
            </a:r>
            <a:r>
              <a:rPr kumimoji="0" lang="ru-RU" sz="1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фокус-группы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home-test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экспертные исследования и </a:t>
            </a: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mystery shopping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Международный авторитет</a:t>
            </a:r>
          </a:p>
          <a:p>
            <a:pPr marR="0" lvl="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Pct val="130000"/>
              <a:buFont typeface="+mj-lt"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Ромир – эксклюзивный представитель России и стран СНГ в крупнейшей международной ассоциации исследователей </a:t>
            </a:r>
            <a:r>
              <a:rPr kumimoji="0" lang="ru-RU" sz="1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Gallup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International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71203" y="1052513"/>
            <a:ext cx="8646294" cy="30777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>
              <a:spcBef>
                <a:spcPts val="384"/>
              </a:spcBef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Ромир на карте исследовательского рынка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 descr="DSC05243_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>
          <a:xfrm>
            <a:off x="558256" y="1412776"/>
            <a:ext cx="8859240" cy="1218890"/>
          </a:xfrm>
          <a:prstGeom prst="rect">
            <a:avLst/>
          </a:prstGeom>
        </p:spPr>
      </p:pic>
      <p:pic>
        <p:nvPicPr>
          <p:cNvPr id="14" name="Рисунок 13" descr="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482320" y="1049048"/>
            <a:ext cx="288881" cy="3129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434" y="620688"/>
            <a:ext cx="8954595" cy="461665"/>
          </a:xfrm>
        </p:spPr>
        <p:txBody>
          <a:bodyPr/>
          <a:lstStyle/>
          <a:p>
            <a:r>
              <a:rPr lang="ru-RU" dirty="0" smtClean="0"/>
              <a:t>Возможности сильной компании </a:t>
            </a:r>
            <a:endParaRPr lang="ru-RU" dirty="0"/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441434" y="2786058"/>
            <a:ext cx="8954595" cy="378621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Наиболее развитая региональная сеть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Исследовательская сеть Ромир включает более чем 30 совместных</a:t>
            </a:r>
            <a:r>
              <a:rPr kumimoji="0" lang="ru-RU" sz="1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компаний и 70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постоянных партнеров в регионах России, странах СНГ, Балтии, Центральной и Восточной Европы.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Позволяет реализовывать крупнейшие проекты не только общероссийского, но и международного охвата.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Высокая техническая оснащенность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Единственная в России скан-панель домохозяйств (10 000 потребителей), </a:t>
            </a:r>
            <a:r>
              <a:rPr kumimoji="0" lang="ru-RU" sz="1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он-лайн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панель (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около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9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00 000 </a:t>
            </a:r>
            <a:r>
              <a:rPr kumimoji="0" lang="ru-RU" sz="1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панелистов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включая партнерские панели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), более 20 современных  </a:t>
            </a:r>
            <a:r>
              <a:rPr kumimoji="0" lang="ru-RU" sz="1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фокус-лабораторий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по всей стране. 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Инновационная техническая база – основа для эффективных</a:t>
            </a:r>
            <a:r>
              <a:rPr kumimoji="0" lang="en-US" sz="1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 оперативных исследований, высокого уровня качества и надежности.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Полный цикл исследований</a:t>
            </a:r>
          </a:p>
          <a:p>
            <a:pPr marR="0" lvl="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Pct val="130000"/>
              <a:buFont typeface="+mj-lt"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Ромир - компания “полного цикла”, предлагающая исчерпывающий комплекс исследовательских, коммуникационных и консультационных услуг для компании каждой отрасли.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Pct val="130000"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1203" y="1052513"/>
            <a:ext cx="86462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84"/>
              </a:spcBef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Исследования любого масштаба и сложности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560512" y="1412776"/>
            <a:ext cx="8837773" cy="1214446"/>
            <a:chOff x="560512" y="1412776"/>
            <a:chExt cx="8837773" cy="1214446"/>
          </a:xfrm>
        </p:grpSpPr>
        <p:pic>
          <p:nvPicPr>
            <p:cNvPr id="8" name="Рисунок 7" descr="Без имени-1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560512" y="1412777"/>
              <a:ext cx="8837773" cy="1214445"/>
            </a:xfrm>
            <a:prstGeom prst="rect">
              <a:avLst/>
            </a:prstGeom>
          </p:spPr>
        </p:pic>
        <p:pic>
          <p:nvPicPr>
            <p:cNvPr id="13" name="Рисунок 12" descr="DSC06564.JPG"/>
            <p:cNvPicPr>
              <a:picLocks noChangeAspect="1"/>
            </p:cNvPicPr>
            <p:nvPr/>
          </p:nvPicPr>
          <p:blipFill>
            <a:blip r:embed="rId3" cstate="screen">
              <a:lum bright="10000"/>
            </a:blip>
            <a:srcRect/>
            <a:stretch>
              <a:fillRect/>
            </a:stretch>
          </p:blipFill>
          <p:spPr>
            <a:xfrm>
              <a:off x="2695575" y="1412776"/>
              <a:ext cx="2437445" cy="1214446"/>
            </a:xfrm>
            <a:prstGeom prst="rect">
              <a:avLst/>
            </a:prstGeom>
          </p:spPr>
        </p:pic>
      </p:grpSp>
      <p:pic>
        <p:nvPicPr>
          <p:cNvPr id="18" name="Рисунок 17" descr="1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482320" y="1049048"/>
            <a:ext cx="288881" cy="3129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434" y="620713"/>
            <a:ext cx="8954595" cy="461665"/>
          </a:xfrm>
        </p:spPr>
        <p:txBody>
          <a:bodyPr/>
          <a:lstStyle/>
          <a:p>
            <a:r>
              <a:rPr lang="ru-RU" dirty="0" smtClean="0"/>
              <a:t>Методы и услуги: а</a:t>
            </a:r>
            <a:r>
              <a:rPr lang="en-US" dirty="0" err="1" smtClean="0"/>
              <a:t>ll</a:t>
            </a:r>
            <a:r>
              <a:rPr lang="en-US" dirty="0" smtClean="0"/>
              <a:t> inclusive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71203" y="1052513"/>
            <a:ext cx="86248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84"/>
              </a:spcBef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Проверенная классика и гибкие инновации 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3286138"/>
            <a:ext cx="54726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  <a:buSzPct val="140000"/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F5801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Количественные методы</a:t>
            </a:r>
          </a:p>
          <a:p>
            <a:pPr>
              <a:buClr>
                <a:schemeClr val="accent3"/>
              </a:buClr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 личные интервью</a:t>
            </a:r>
          </a:p>
          <a:p>
            <a:pPr>
              <a:buClr>
                <a:schemeClr val="accent3"/>
              </a:buClr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CATI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CAPI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3"/>
              </a:buClr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hall-test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3"/>
              </a:buClr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он-лайн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исследования (</a:t>
            </a:r>
            <a:r>
              <a:rPr lang="en-US" sz="1400" smtClean="0">
                <a:latin typeface="Arial" pitchFamily="34" charset="0"/>
                <a:cs typeface="Arial" pitchFamily="34" charset="0"/>
              </a:rPr>
              <a:t>CAWI)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2"/>
              </a:buClr>
              <a:buSzPct val="140000"/>
              <a:buFont typeface="Wingdings" pitchFamily="2" charset="2"/>
              <a:buChar char="§"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Качественные методы </a:t>
            </a:r>
          </a:p>
          <a:p>
            <a:pPr>
              <a:buClr>
                <a:schemeClr val="accent3"/>
              </a:buClr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фокус-группы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chemeClr val="accent3"/>
              </a:buClr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 глубинные интервью</a:t>
            </a:r>
          </a:p>
          <a:p>
            <a:pPr>
              <a:buClr>
                <a:schemeClr val="accent3"/>
              </a:buClr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 интервью с сопровождением при покупке</a:t>
            </a:r>
          </a:p>
          <a:p>
            <a:pPr>
              <a:buClr>
                <a:schemeClr val="accent3"/>
              </a:buClr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 фокус-тест</a:t>
            </a:r>
          </a:p>
          <a:p>
            <a:pPr>
              <a:buClr>
                <a:schemeClr val="accent3"/>
              </a:buClr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юзабилити-тестирование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3"/>
              </a:buClr>
              <a:buFontTx/>
              <a:buChar char="-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 наблюдение</a:t>
            </a:r>
            <a:r>
              <a:rPr lang="ru-RU" sz="1400" b="1" dirty="0" smtClean="0">
                <a:solidFill>
                  <a:srgbClr val="F5801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 smtClean="0">
              <a:solidFill>
                <a:srgbClr val="F5801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81628" y="3286138"/>
            <a:ext cx="33877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>
              <a:buClr>
                <a:schemeClr val="accent2"/>
              </a:buClr>
              <a:buSzPct val="140000"/>
            </a:pPr>
            <a:r>
              <a:rPr lang="ru-RU" sz="1400" b="1" dirty="0" smtClean="0">
                <a:solidFill>
                  <a:srgbClr val="FDAA03"/>
                </a:solidFill>
                <a:latin typeface="Arial" pitchFamily="34" charset="0"/>
                <a:cs typeface="Arial" pitchFamily="34" charset="0"/>
              </a:rPr>
              <a:t>Исследовательские инструменты:</a:t>
            </a:r>
          </a:p>
          <a:p>
            <a:pPr marL="271463" indent="-271463">
              <a:buClr>
                <a:schemeClr val="accent2"/>
              </a:buClr>
              <a:buSzPct val="140000"/>
              <a:buFont typeface="Wingdings" pitchFamily="2" charset="2"/>
              <a:buChar char="§"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71463" indent="-271463">
              <a:buClr>
                <a:schemeClr val="accent2"/>
              </a:buClr>
              <a:buSzPct val="140000"/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Скан-панель домохозяйств</a:t>
            </a:r>
          </a:p>
          <a:p>
            <a:pPr marL="271463" indent="-271463">
              <a:buClr>
                <a:schemeClr val="accent2"/>
              </a:buClr>
              <a:buSzPct val="140000"/>
              <a:buFont typeface="Wingdings" pitchFamily="2" charset="2"/>
              <a:buChar char="§"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71463" indent="-271463">
              <a:buClr>
                <a:schemeClr val="accent2"/>
              </a:buClr>
              <a:buSzPct val="140000"/>
              <a:buFont typeface="Wingdings" pitchFamily="2" charset="2"/>
              <a:buChar char="§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Mystery shopping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71463" indent="-271463">
              <a:buClr>
                <a:schemeClr val="accent2"/>
              </a:buClr>
              <a:buSzPct val="140000"/>
              <a:buFont typeface="Wingdings" pitchFamily="2" charset="2"/>
              <a:buChar char="§"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71463" indent="-271463">
              <a:buClr>
                <a:schemeClr val="accent2"/>
              </a:buClr>
              <a:buSzPct val="140000"/>
              <a:buFont typeface="Wingdings" pitchFamily="2" charset="2"/>
              <a:buChar char="§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Online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панель</a:t>
            </a:r>
          </a:p>
          <a:p>
            <a:pPr marL="271463" indent="-271463">
              <a:buClr>
                <a:schemeClr val="accent2"/>
              </a:buClr>
              <a:buSzPct val="140000"/>
              <a:buFont typeface="Wingdings" pitchFamily="2" charset="2"/>
              <a:buChar char="§"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71463" indent="-271463">
              <a:buClr>
                <a:schemeClr val="accent2"/>
              </a:buClr>
              <a:buSzPct val="140000"/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Омнибусные исследования</a:t>
            </a:r>
          </a:p>
          <a:p>
            <a:pPr marL="271463" indent="-271463">
              <a:buClr>
                <a:schemeClr val="accent2"/>
              </a:buClr>
              <a:buSzPct val="140000"/>
              <a:buFont typeface="Wingdings" pitchFamily="2" charset="2"/>
              <a:buChar char="§"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71463" indent="-271463">
              <a:buClr>
                <a:schemeClr val="accent2"/>
              </a:buClr>
              <a:buSzPct val="140000"/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Тест-лаборатория в Москве</a:t>
            </a:r>
          </a:p>
          <a:p>
            <a:pPr marL="271463" indent="-271463">
              <a:buClr>
                <a:schemeClr val="accent2"/>
              </a:buClr>
              <a:buSzPct val="140000"/>
              <a:buFont typeface="Wingdings" pitchFamily="2" charset="2"/>
              <a:buChar char="§"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71463" indent="-271463">
              <a:buClr>
                <a:schemeClr val="accent2"/>
              </a:buClr>
              <a:buSzPct val="140000"/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Тестовая панель магазинов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gpsRomir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в   Екатеринбурге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41433" y="2780928"/>
            <a:ext cx="8954595" cy="30995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Полный комплекс исследовательских услуг, включающий экспертизу, консалтинг и внедрение.</a:t>
            </a:r>
          </a:p>
        </p:txBody>
      </p:sp>
      <p:pic>
        <p:nvPicPr>
          <p:cNvPr id="9" name="Рисунок 8" descr="pic_78367_1321439126.jpg"/>
          <p:cNvPicPr>
            <a:picLocks noChangeAspect="1"/>
          </p:cNvPicPr>
          <p:nvPr/>
        </p:nvPicPr>
        <p:blipFill>
          <a:blip r:embed="rId2" cstate="screen"/>
          <a:srcRect t="1690" b="5556"/>
          <a:stretch>
            <a:fillRect/>
          </a:stretch>
        </p:blipFill>
        <p:spPr>
          <a:xfrm>
            <a:off x="558255" y="1412776"/>
            <a:ext cx="8856845" cy="1214446"/>
          </a:xfrm>
          <a:prstGeom prst="rect">
            <a:avLst/>
          </a:prstGeom>
        </p:spPr>
      </p:pic>
      <p:pic>
        <p:nvPicPr>
          <p:cNvPr id="14" name="Рисунок 13" descr="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482320" y="1049048"/>
            <a:ext cx="288881" cy="3129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434" y="620713"/>
            <a:ext cx="8954595" cy="461665"/>
          </a:xfrm>
        </p:spPr>
        <p:txBody>
          <a:bodyPr/>
          <a:lstStyle/>
          <a:p>
            <a:r>
              <a:rPr lang="ru-RU" dirty="0" smtClean="0"/>
              <a:t>Структура компании</a:t>
            </a:r>
            <a:endParaRPr lang="ru-RU" dirty="0"/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771201" y="1052513"/>
            <a:ext cx="8646295" cy="4516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ct val="30000"/>
              </a:spcBef>
              <a:spcAft>
                <a:spcPts val="0"/>
              </a:spcAft>
              <a:buClr>
                <a:schemeClr val="accent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Гибкая система взаимодействия и контроля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91" name="Группа 90"/>
          <p:cNvGrpSpPr/>
          <p:nvPr/>
        </p:nvGrpSpPr>
        <p:grpSpPr>
          <a:xfrm>
            <a:off x="545887" y="1500174"/>
            <a:ext cx="8721938" cy="4247830"/>
            <a:chOff x="545887" y="1484784"/>
            <a:chExt cx="8721938" cy="4247830"/>
          </a:xfrm>
        </p:grpSpPr>
        <p:sp>
          <p:nvSpPr>
            <p:cNvPr id="100" name="Прямоугольник 99"/>
            <p:cNvSpPr/>
            <p:nvPr/>
          </p:nvSpPr>
          <p:spPr>
            <a:xfrm>
              <a:off x="1379977" y="1484784"/>
              <a:ext cx="6807939" cy="23465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7170962" y="3001128"/>
              <a:ext cx="0" cy="3596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4721431" y="2967972"/>
              <a:ext cx="0" cy="17547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27"/>
            <p:cNvSpPr>
              <a:spLocks noChangeArrowheads="1"/>
            </p:cNvSpPr>
            <p:nvPr/>
          </p:nvSpPr>
          <p:spPr bwMode="auto">
            <a:xfrm>
              <a:off x="1379977" y="2780505"/>
              <a:ext cx="1709518" cy="44124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78524" tIns="39261" rIns="78524" bIns="39261" anchor="ctr"/>
            <a:lstStyle/>
            <a:p>
              <a:pPr algn="ctr"/>
              <a:r>
                <a:rPr lang="ru-RU" sz="1000" dirty="0" smtClean="0">
                  <a:solidFill>
                    <a:srgbClr val="000000"/>
                  </a:solidFill>
                </a:rPr>
                <a:t>Департамент по развитию бизнеса</a:t>
              </a:r>
              <a:endParaRPr lang="ru-RU" sz="1000" i="1" dirty="0"/>
            </a:p>
          </p:txBody>
        </p:sp>
        <p:sp>
          <p:nvSpPr>
            <p:cNvPr id="16" name="Rectangle 227"/>
            <p:cNvSpPr>
              <a:spLocks noChangeArrowheads="1"/>
            </p:cNvSpPr>
            <p:nvPr/>
          </p:nvSpPr>
          <p:spPr bwMode="auto">
            <a:xfrm>
              <a:off x="3810595" y="2780506"/>
              <a:ext cx="1840832" cy="44124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78524" tIns="39261" rIns="78524" bIns="39261" anchor="ctr"/>
            <a:lstStyle/>
            <a:p>
              <a:pPr algn="ctr"/>
              <a:r>
                <a:rPr lang="ru-RU" sz="1000" dirty="0" smtClean="0"/>
                <a:t>Департамент координации проектов</a:t>
              </a:r>
              <a:endParaRPr lang="ru-RU" sz="1000" dirty="0"/>
            </a:p>
          </p:txBody>
        </p:sp>
        <p:sp>
          <p:nvSpPr>
            <p:cNvPr id="17" name="Rectangle 227"/>
            <p:cNvSpPr>
              <a:spLocks noChangeArrowheads="1"/>
            </p:cNvSpPr>
            <p:nvPr/>
          </p:nvSpPr>
          <p:spPr bwMode="auto">
            <a:xfrm>
              <a:off x="6316872" y="2780506"/>
              <a:ext cx="1871044" cy="44124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78524" tIns="39261" rIns="78524" bIns="39261" anchor="ctr"/>
            <a:lstStyle/>
            <a:p>
              <a:pPr algn="ctr"/>
              <a:r>
                <a:rPr lang="ru-RU" sz="1000" dirty="0" smtClean="0"/>
                <a:t>Административно-финансовый департамент</a:t>
              </a:r>
              <a:endParaRPr lang="ru-RU" sz="1000" dirty="0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2286638" y="2511423"/>
              <a:ext cx="487548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2289586" y="2511423"/>
              <a:ext cx="0" cy="2741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Прямая со стрелкой 19"/>
            <p:cNvCxnSpPr/>
            <p:nvPr/>
          </p:nvCxnSpPr>
          <p:spPr>
            <a:xfrm>
              <a:off x="4721431" y="2350739"/>
              <a:ext cx="0" cy="42594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Прямая со стрелкой 20"/>
            <p:cNvCxnSpPr/>
            <p:nvPr/>
          </p:nvCxnSpPr>
          <p:spPr>
            <a:xfrm>
              <a:off x="7163593" y="2511423"/>
              <a:ext cx="0" cy="2741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2" name="Rectangle 234"/>
            <p:cNvSpPr>
              <a:spLocks noChangeArrowheads="1"/>
            </p:cNvSpPr>
            <p:nvPr/>
          </p:nvSpPr>
          <p:spPr bwMode="auto">
            <a:xfrm>
              <a:off x="1379977" y="3518889"/>
              <a:ext cx="1148602" cy="31244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78524" tIns="39261" rIns="78524" bIns="39261" anchor="ctr"/>
            <a:lstStyle/>
            <a:p>
              <a:pPr algn="ctr"/>
              <a:r>
                <a:rPr lang="ru-RU" sz="900" dirty="0" smtClean="0">
                  <a:solidFill>
                    <a:srgbClr val="000000"/>
                  </a:solidFill>
                </a:rPr>
                <a:t>Отдел по работе </a:t>
              </a:r>
            </a:p>
            <a:p>
              <a:pPr algn="ctr"/>
              <a:r>
                <a:rPr lang="ru-RU" sz="900" dirty="0" smtClean="0">
                  <a:solidFill>
                    <a:srgbClr val="000000"/>
                  </a:solidFill>
                </a:rPr>
                <a:t>с клиентами</a:t>
              </a:r>
              <a:endParaRPr lang="ru-RU" sz="900" dirty="0">
                <a:solidFill>
                  <a:srgbClr val="000000"/>
                </a:solidFill>
              </a:endParaRPr>
            </a:p>
          </p:txBody>
        </p:sp>
        <p:sp>
          <p:nvSpPr>
            <p:cNvPr id="23" name="Rectangle 234"/>
            <p:cNvSpPr>
              <a:spLocks noChangeArrowheads="1"/>
            </p:cNvSpPr>
            <p:nvPr/>
          </p:nvSpPr>
          <p:spPr bwMode="auto">
            <a:xfrm>
              <a:off x="2600017" y="3518889"/>
              <a:ext cx="1000131" cy="31244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78524" tIns="39261" rIns="78524" bIns="39261" anchor="ctr"/>
            <a:lstStyle/>
            <a:p>
              <a:pPr algn="ctr"/>
              <a:r>
                <a:rPr lang="ru-RU" sz="1000" dirty="0" smtClean="0">
                  <a:solidFill>
                    <a:srgbClr val="000000"/>
                  </a:solidFill>
                </a:rPr>
                <a:t>Отдел развития</a:t>
              </a:r>
              <a:endParaRPr lang="ru-RU" sz="1000" dirty="0">
                <a:solidFill>
                  <a:srgbClr val="000000"/>
                </a:solidFill>
              </a:endParaRPr>
            </a:p>
          </p:txBody>
        </p:sp>
        <p:sp>
          <p:nvSpPr>
            <p:cNvPr id="25" name="Rectangle 234"/>
            <p:cNvSpPr>
              <a:spLocks noChangeArrowheads="1"/>
            </p:cNvSpPr>
            <p:nvPr/>
          </p:nvSpPr>
          <p:spPr bwMode="auto">
            <a:xfrm>
              <a:off x="3694164" y="4891083"/>
              <a:ext cx="1009581" cy="41701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78524" tIns="39261" rIns="78524" bIns="39261" anchor="ctr"/>
            <a:lstStyle/>
            <a:p>
              <a:pPr algn="ctr"/>
              <a:r>
                <a:rPr lang="ru-RU" sz="1000" dirty="0" smtClean="0">
                  <a:solidFill>
                    <a:srgbClr val="000000"/>
                  </a:solidFill>
                </a:rPr>
                <a:t>РОМИР Поле</a:t>
              </a:r>
              <a:endParaRPr lang="ru-RU" sz="1000" dirty="0">
                <a:solidFill>
                  <a:srgbClr val="000000"/>
                </a:solidFill>
              </a:endParaRPr>
            </a:p>
          </p:txBody>
        </p:sp>
        <p:sp>
          <p:nvSpPr>
            <p:cNvPr id="26" name="Rectangle 234"/>
            <p:cNvSpPr>
              <a:spLocks noChangeArrowheads="1"/>
            </p:cNvSpPr>
            <p:nvPr/>
          </p:nvSpPr>
          <p:spPr bwMode="auto">
            <a:xfrm>
              <a:off x="4737646" y="4891083"/>
              <a:ext cx="1009581" cy="41701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78524" tIns="39261" rIns="78524" bIns="39261" anchor="ctr"/>
            <a:lstStyle/>
            <a:p>
              <a:pPr algn="ctr"/>
              <a:r>
                <a:rPr lang="ru-RU" sz="1000" dirty="0" smtClean="0">
                  <a:solidFill>
                    <a:srgbClr val="000000"/>
                  </a:solidFill>
                </a:rPr>
                <a:t>РОМИР </a:t>
              </a:r>
              <a:r>
                <a:rPr lang="en-US" sz="1000" dirty="0" smtClean="0">
                  <a:solidFill>
                    <a:srgbClr val="000000"/>
                  </a:solidFill>
                </a:rPr>
                <a:t>DP</a:t>
              </a:r>
              <a:endParaRPr lang="ru-RU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>
              <a:off x="4217376" y="4722747"/>
              <a:ext cx="101695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234"/>
            <p:cNvSpPr>
              <a:spLocks noChangeArrowheads="1"/>
            </p:cNvSpPr>
            <p:nvPr/>
          </p:nvSpPr>
          <p:spPr bwMode="auto">
            <a:xfrm>
              <a:off x="5914090" y="3520165"/>
              <a:ext cx="900769" cy="31244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78524" tIns="39261" rIns="78524" bIns="39261" anchor="ctr"/>
            <a:lstStyle/>
            <a:p>
              <a:pPr algn="ctr"/>
              <a:r>
                <a:rPr lang="ru-RU" sz="1000" dirty="0" err="1" smtClean="0">
                  <a:solidFill>
                    <a:srgbClr val="000000"/>
                  </a:solidFill>
                </a:rPr>
                <a:t>Администр</a:t>
              </a:r>
              <a:r>
                <a:rPr lang="ru-RU" sz="1000" dirty="0" smtClean="0">
                  <a:solidFill>
                    <a:srgbClr val="000000"/>
                  </a:solidFill>
                </a:rPr>
                <a:t>.</a:t>
              </a:r>
            </a:p>
            <a:p>
              <a:pPr algn="ctr"/>
              <a:r>
                <a:rPr lang="ru-RU" sz="1000" dirty="0" smtClean="0">
                  <a:solidFill>
                    <a:srgbClr val="000000"/>
                  </a:solidFill>
                </a:rPr>
                <a:t>отдел</a:t>
              </a:r>
              <a:endParaRPr lang="ru-RU" sz="1000" dirty="0">
                <a:solidFill>
                  <a:srgbClr val="000000"/>
                </a:solidFill>
              </a:endParaRPr>
            </a:p>
          </p:txBody>
        </p:sp>
        <p:sp>
          <p:nvSpPr>
            <p:cNvPr id="33" name="Rectangle 234"/>
            <p:cNvSpPr>
              <a:spLocks noChangeArrowheads="1"/>
            </p:cNvSpPr>
            <p:nvPr/>
          </p:nvSpPr>
          <p:spPr bwMode="auto">
            <a:xfrm>
              <a:off x="6883602" y="3520165"/>
              <a:ext cx="1304314" cy="31244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78524" tIns="39261" rIns="78524" bIns="39261" anchor="ctr"/>
            <a:lstStyle/>
            <a:p>
              <a:pPr algn="ctr"/>
              <a:r>
                <a:rPr lang="ru-RU" sz="1000" dirty="0" err="1" smtClean="0">
                  <a:solidFill>
                    <a:srgbClr val="000000"/>
                  </a:solidFill>
                </a:rPr>
                <a:t>Фин-экономич.отдел</a:t>
              </a:r>
              <a:endParaRPr lang="ru-RU" sz="1000" dirty="0">
                <a:solidFill>
                  <a:srgbClr val="000000"/>
                </a:solidFill>
              </a:endParaRPr>
            </a:p>
          </p:txBody>
        </p:sp>
        <p:sp>
          <p:nvSpPr>
            <p:cNvPr id="34" name="Rectangle 234"/>
            <p:cNvSpPr>
              <a:spLocks noChangeArrowheads="1"/>
            </p:cNvSpPr>
            <p:nvPr/>
          </p:nvSpPr>
          <p:spPr bwMode="auto">
            <a:xfrm>
              <a:off x="5100347" y="3518889"/>
              <a:ext cx="746994" cy="31244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78524" tIns="39261" rIns="78524" bIns="39261" anchor="ctr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IT </a:t>
              </a:r>
              <a:r>
                <a:rPr lang="ru-RU" sz="1000" dirty="0" smtClean="0">
                  <a:solidFill>
                    <a:srgbClr val="000000"/>
                  </a:solidFill>
                </a:rPr>
                <a:t>отдел</a:t>
              </a:r>
              <a:endParaRPr lang="ru-RU" sz="1000" dirty="0">
                <a:solidFill>
                  <a:srgbClr val="000000"/>
                </a:solidFill>
              </a:endParaRPr>
            </a:p>
          </p:txBody>
        </p:sp>
        <p:sp>
          <p:nvSpPr>
            <p:cNvPr id="50" name="Rectangle 234"/>
            <p:cNvSpPr>
              <a:spLocks noChangeArrowheads="1"/>
            </p:cNvSpPr>
            <p:nvPr/>
          </p:nvSpPr>
          <p:spPr bwMode="auto">
            <a:xfrm>
              <a:off x="5876929" y="1794719"/>
              <a:ext cx="1094205" cy="28056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78524" tIns="39261" rIns="78524" bIns="39261" anchor="ctr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HR-</a:t>
              </a:r>
              <a:r>
                <a:rPr lang="ru-RU" sz="1000" dirty="0" smtClean="0">
                  <a:solidFill>
                    <a:srgbClr val="000000"/>
                  </a:solidFill>
                </a:rPr>
                <a:t>отдел</a:t>
              </a:r>
              <a:endParaRPr lang="ru-RU" sz="1000" dirty="0"/>
            </a:p>
          </p:txBody>
        </p:sp>
        <p:sp>
          <p:nvSpPr>
            <p:cNvPr id="51" name="Rectangle 234"/>
            <p:cNvSpPr>
              <a:spLocks noChangeArrowheads="1"/>
            </p:cNvSpPr>
            <p:nvPr/>
          </p:nvSpPr>
          <p:spPr bwMode="auto">
            <a:xfrm>
              <a:off x="5876681" y="2177301"/>
              <a:ext cx="1094453" cy="28056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78524" tIns="39261" rIns="78524" bIns="39261" anchor="ctr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PR-</a:t>
              </a:r>
              <a:r>
                <a:rPr lang="ru-RU" sz="1000" dirty="0" smtClean="0">
                  <a:solidFill>
                    <a:srgbClr val="000000"/>
                  </a:solidFill>
                </a:rPr>
                <a:t>отдел</a:t>
              </a:r>
              <a:endParaRPr lang="ru-RU" sz="1000" dirty="0"/>
            </a:p>
          </p:txBody>
        </p:sp>
        <p:cxnSp>
          <p:nvCxnSpPr>
            <p:cNvPr id="52" name="Прямая со стрелкой 51"/>
            <p:cNvCxnSpPr>
              <a:endCxn id="50" idx="1"/>
            </p:cNvCxnSpPr>
            <p:nvPr/>
          </p:nvCxnSpPr>
          <p:spPr>
            <a:xfrm flipV="1">
              <a:off x="5487832" y="1934999"/>
              <a:ext cx="389097" cy="20149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3" name="Прямая со стрелкой 52"/>
            <p:cNvCxnSpPr>
              <a:endCxn id="51" idx="1"/>
            </p:cNvCxnSpPr>
            <p:nvPr/>
          </p:nvCxnSpPr>
          <p:spPr>
            <a:xfrm>
              <a:off x="5487832" y="2136493"/>
              <a:ext cx="388849" cy="1810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7" name="Прямая со стрелкой 56"/>
            <p:cNvCxnSpPr/>
            <p:nvPr/>
          </p:nvCxnSpPr>
          <p:spPr>
            <a:xfrm>
              <a:off x="1458337" y="3873415"/>
              <a:ext cx="0" cy="2741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8" name="Прямая со стрелкой 57"/>
            <p:cNvCxnSpPr/>
            <p:nvPr/>
          </p:nvCxnSpPr>
          <p:spPr>
            <a:xfrm>
              <a:off x="2394229" y="3873415"/>
              <a:ext cx="0" cy="2741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9" name="Прямая со стрелкой 58"/>
            <p:cNvCxnSpPr/>
            <p:nvPr/>
          </p:nvCxnSpPr>
          <p:spPr>
            <a:xfrm>
              <a:off x="8187916" y="3873415"/>
              <a:ext cx="0" cy="2741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" name="Прямая со стрелкой 59"/>
            <p:cNvCxnSpPr/>
            <p:nvPr/>
          </p:nvCxnSpPr>
          <p:spPr>
            <a:xfrm>
              <a:off x="5756070" y="3873415"/>
              <a:ext cx="0" cy="2741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" name="Прямая со стрелкой 60"/>
            <p:cNvCxnSpPr/>
            <p:nvPr/>
          </p:nvCxnSpPr>
          <p:spPr>
            <a:xfrm>
              <a:off x="3686791" y="3873415"/>
              <a:ext cx="0" cy="2741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2" name="Прямая со стрелкой 61"/>
            <p:cNvCxnSpPr/>
            <p:nvPr/>
          </p:nvCxnSpPr>
          <p:spPr>
            <a:xfrm>
              <a:off x="7047159" y="3873415"/>
              <a:ext cx="0" cy="2741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1458337" y="3873415"/>
              <a:ext cx="672957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1528447" y="1596445"/>
              <a:ext cx="19882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/>
                <a:t>РОМИР ХОЛДИНГ</a:t>
              </a:r>
              <a:endParaRPr lang="ru-RU" sz="1600" b="1" dirty="0"/>
            </a:p>
          </p:txBody>
        </p:sp>
        <p:sp>
          <p:nvSpPr>
            <p:cNvPr id="65" name="Rectangle 227"/>
            <p:cNvSpPr>
              <a:spLocks noChangeArrowheads="1"/>
            </p:cNvSpPr>
            <p:nvPr/>
          </p:nvSpPr>
          <p:spPr bwMode="auto">
            <a:xfrm>
              <a:off x="558256" y="4150149"/>
              <a:ext cx="1173692" cy="44124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78524" tIns="39261" rIns="78524" bIns="39261" anchor="ctr"/>
            <a:lstStyle/>
            <a:p>
              <a:pPr algn="ctr"/>
              <a:r>
                <a:rPr lang="ru-RU" sz="1000" dirty="0" smtClean="0">
                  <a:solidFill>
                    <a:srgbClr val="000000"/>
                  </a:solidFill>
                </a:rPr>
                <a:t>РОМИР </a:t>
              </a:r>
              <a:r>
                <a:rPr lang="en-US" sz="1000" dirty="0" smtClean="0">
                  <a:solidFill>
                    <a:srgbClr val="000000"/>
                  </a:solidFill>
                </a:rPr>
                <a:t>Int.</a:t>
              </a:r>
              <a:endParaRPr lang="ru-RU" sz="1000" dirty="0">
                <a:solidFill>
                  <a:srgbClr val="000000"/>
                </a:solidFill>
              </a:endParaRPr>
            </a:p>
          </p:txBody>
        </p:sp>
        <p:sp>
          <p:nvSpPr>
            <p:cNvPr id="66" name="Rectangle 227"/>
            <p:cNvSpPr>
              <a:spLocks noChangeArrowheads="1"/>
            </p:cNvSpPr>
            <p:nvPr/>
          </p:nvSpPr>
          <p:spPr bwMode="auto">
            <a:xfrm>
              <a:off x="7711864" y="4150149"/>
              <a:ext cx="1244875" cy="44124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78524" tIns="39261" rIns="78524" bIns="39261" anchor="ctr"/>
            <a:lstStyle/>
            <a:p>
              <a:pPr algn="ctr"/>
              <a:r>
                <a:rPr lang="ru-RU" sz="1000" dirty="0" smtClean="0">
                  <a:solidFill>
                    <a:srgbClr val="000000"/>
                  </a:solidFill>
                </a:rPr>
                <a:t>РОМИР</a:t>
              </a:r>
              <a:r>
                <a:rPr lang="en-US" sz="1000" dirty="0" smtClean="0">
                  <a:solidFill>
                    <a:srgbClr val="000000"/>
                  </a:solidFill>
                </a:rPr>
                <a:t> Panel</a:t>
              </a:r>
              <a:r>
                <a:rPr lang="ru-RU" sz="1000" dirty="0" smtClean="0">
                  <a:solidFill>
                    <a:srgbClr val="000000"/>
                  </a:solidFill>
                </a:rPr>
                <a:t> </a:t>
              </a:r>
              <a:r>
                <a:rPr lang="en-US" sz="1000" dirty="0" smtClean="0">
                  <a:solidFill>
                    <a:srgbClr val="000000"/>
                  </a:solidFill>
                </a:rPr>
                <a:t> </a:t>
              </a:r>
              <a:endParaRPr lang="ru-RU" sz="1000" dirty="0">
                <a:solidFill>
                  <a:srgbClr val="000000"/>
                </a:solidFill>
              </a:endParaRPr>
            </a:p>
          </p:txBody>
        </p:sp>
        <p:sp>
          <p:nvSpPr>
            <p:cNvPr id="67" name="Rectangle 227"/>
            <p:cNvSpPr>
              <a:spLocks noChangeArrowheads="1"/>
            </p:cNvSpPr>
            <p:nvPr/>
          </p:nvSpPr>
          <p:spPr bwMode="auto">
            <a:xfrm>
              <a:off x="6420775" y="4150149"/>
              <a:ext cx="1244875" cy="44124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78524" tIns="39261" rIns="78524" bIns="39261" anchor="ctr"/>
            <a:lstStyle/>
            <a:p>
              <a:pPr algn="ctr"/>
              <a:r>
                <a:rPr lang="ru-RU" sz="1000" dirty="0" smtClean="0">
                  <a:solidFill>
                    <a:srgbClr val="000000"/>
                  </a:solidFill>
                </a:rPr>
                <a:t>РОМИР  </a:t>
              </a:r>
              <a:r>
                <a:rPr lang="en-US" sz="1000" dirty="0" smtClean="0">
                  <a:solidFill>
                    <a:srgbClr val="000000"/>
                  </a:solidFill>
                </a:rPr>
                <a:t>Mystery Shopping</a:t>
              </a:r>
              <a:endParaRPr lang="ru-RU" sz="1000" dirty="0">
                <a:solidFill>
                  <a:srgbClr val="000000"/>
                </a:solidFill>
              </a:endParaRPr>
            </a:p>
          </p:txBody>
        </p:sp>
        <p:sp>
          <p:nvSpPr>
            <p:cNvPr id="68" name="Rectangle 227"/>
            <p:cNvSpPr>
              <a:spLocks noChangeArrowheads="1"/>
            </p:cNvSpPr>
            <p:nvPr/>
          </p:nvSpPr>
          <p:spPr bwMode="auto">
            <a:xfrm>
              <a:off x="5129687" y="4150149"/>
              <a:ext cx="1244875" cy="44124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78524" tIns="39261" rIns="78524" bIns="39261" anchor="ctr"/>
            <a:lstStyle/>
            <a:p>
              <a:pPr algn="ctr"/>
              <a:r>
                <a:rPr lang="ru-RU" sz="1000" dirty="0" smtClean="0">
                  <a:solidFill>
                    <a:srgbClr val="000000"/>
                  </a:solidFill>
                </a:rPr>
                <a:t>РОМИР качественный</a:t>
              </a:r>
              <a:endParaRPr lang="ru-RU" sz="1000" dirty="0">
                <a:solidFill>
                  <a:srgbClr val="000000"/>
                </a:solidFill>
              </a:endParaRPr>
            </a:p>
          </p:txBody>
        </p:sp>
        <p:sp>
          <p:nvSpPr>
            <p:cNvPr id="69" name="Rectangle 227"/>
            <p:cNvSpPr>
              <a:spLocks noChangeArrowheads="1"/>
            </p:cNvSpPr>
            <p:nvPr/>
          </p:nvSpPr>
          <p:spPr bwMode="auto">
            <a:xfrm>
              <a:off x="3069250" y="4150149"/>
              <a:ext cx="1244875" cy="44124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78524" tIns="39261" rIns="78524" bIns="39261" anchor="ctr"/>
            <a:lstStyle/>
            <a:p>
              <a:pPr algn="ctr"/>
              <a:r>
                <a:rPr lang="ru-RU" sz="1000" dirty="0" smtClean="0">
                  <a:solidFill>
                    <a:srgbClr val="000000"/>
                  </a:solidFill>
                </a:rPr>
                <a:t>РОМИР количественный </a:t>
              </a:r>
              <a:r>
                <a:rPr lang="en-US" sz="1000" dirty="0" smtClean="0">
                  <a:solidFill>
                    <a:srgbClr val="000000"/>
                  </a:solidFill>
                </a:rPr>
                <a:t>II</a:t>
              </a:r>
              <a:r>
                <a:rPr lang="ru-RU" sz="1000" dirty="0" smtClean="0">
                  <a:solidFill>
                    <a:srgbClr val="000000"/>
                  </a:solidFill>
                </a:rPr>
                <a:t> </a:t>
              </a:r>
              <a:endParaRPr lang="ru-RU" sz="1000" dirty="0">
                <a:solidFill>
                  <a:srgbClr val="000000"/>
                </a:solidFill>
              </a:endParaRPr>
            </a:p>
          </p:txBody>
        </p:sp>
        <p:sp>
          <p:nvSpPr>
            <p:cNvPr id="70" name="Rectangle 227"/>
            <p:cNvSpPr>
              <a:spLocks noChangeArrowheads="1"/>
            </p:cNvSpPr>
            <p:nvPr/>
          </p:nvSpPr>
          <p:spPr bwMode="auto">
            <a:xfrm>
              <a:off x="1778162" y="4150149"/>
              <a:ext cx="1244875" cy="44124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78524" tIns="39261" rIns="78524" bIns="39261" anchor="ctr"/>
            <a:lstStyle/>
            <a:p>
              <a:pPr algn="ctr"/>
              <a:r>
                <a:rPr lang="ru-RU" sz="1000" dirty="0" smtClean="0">
                  <a:solidFill>
                    <a:srgbClr val="000000"/>
                  </a:solidFill>
                </a:rPr>
                <a:t>РОМИР количественный </a:t>
              </a:r>
              <a:r>
                <a:rPr lang="en-US" sz="1000" dirty="0" smtClean="0">
                  <a:solidFill>
                    <a:srgbClr val="000000"/>
                  </a:solidFill>
                </a:rPr>
                <a:t>I</a:t>
              </a:r>
              <a:r>
                <a:rPr lang="ru-RU" sz="1000" dirty="0" smtClean="0">
                  <a:solidFill>
                    <a:srgbClr val="000000"/>
                  </a:solidFill>
                </a:rPr>
                <a:t> </a:t>
              </a:r>
              <a:endParaRPr lang="ru-RU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80" name="Прямая со стрелкой 79"/>
            <p:cNvCxnSpPr/>
            <p:nvPr/>
          </p:nvCxnSpPr>
          <p:spPr>
            <a:xfrm>
              <a:off x="4217376" y="4722747"/>
              <a:ext cx="0" cy="16706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1" name="Прямая со стрелкой 80"/>
            <p:cNvCxnSpPr/>
            <p:nvPr/>
          </p:nvCxnSpPr>
          <p:spPr>
            <a:xfrm>
              <a:off x="5234329" y="4722747"/>
              <a:ext cx="0" cy="16706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" name="Прямая соединительная линия 81"/>
            <p:cNvCxnSpPr/>
            <p:nvPr/>
          </p:nvCxnSpPr>
          <p:spPr>
            <a:xfrm>
              <a:off x="1795847" y="3353104"/>
              <a:ext cx="101695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 стрелкой 82"/>
            <p:cNvCxnSpPr/>
            <p:nvPr/>
          </p:nvCxnSpPr>
          <p:spPr>
            <a:xfrm>
              <a:off x="1795847" y="3353104"/>
              <a:ext cx="0" cy="16706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4" name="Прямая со стрелкой 83"/>
            <p:cNvCxnSpPr/>
            <p:nvPr/>
          </p:nvCxnSpPr>
          <p:spPr>
            <a:xfrm>
              <a:off x="2812800" y="3353104"/>
              <a:ext cx="0" cy="16706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5" name="Прямая соединительная линия 84"/>
            <p:cNvCxnSpPr/>
            <p:nvPr/>
          </p:nvCxnSpPr>
          <p:spPr>
            <a:xfrm>
              <a:off x="2280743" y="3223026"/>
              <a:ext cx="0" cy="13007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 rot="16200000" flipH="1">
              <a:off x="7105125" y="3280023"/>
              <a:ext cx="113995" cy="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 стрелкой 86"/>
            <p:cNvCxnSpPr/>
            <p:nvPr/>
          </p:nvCxnSpPr>
          <p:spPr>
            <a:xfrm>
              <a:off x="6473833" y="3344177"/>
              <a:ext cx="0" cy="16706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8" name="Прямая со стрелкой 87"/>
            <p:cNvCxnSpPr/>
            <p:nvPr/>
          </p:nvCxnSpPr>
          <p:spPr>
            <a:xfrm>
              <a:off x="7384669" y="3344177"/>
              <a:ext cx="0" cy="16706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9" name="Прямая со стрелкой 88"/>
            <p:cNvCxnSpPr/>
            <p:nvPr/>
          </p:nvCxnSpPr>
          <p:spPr>
            <a:xfrm>
              <a:off x="5562996" y="3344177"/>
              <a:ext cx="0" cy="16706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90" name="Прямая соединительная линия 89"/>
            <p:cNvCxnSpPr/>
            <p:nvPr/>
          </p:nvCxnSpPr>
          <p:spPr>
            <a:xfrm flipV="1">
              <a:off x="5562996" y="3345452"/>
              <a:ext cx="1820200" cy="12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Прямоугольник 91"/>
            <p:cNvSpPr/>
            <p:nvPr/>
          </p:nvSpPr>
          <p:spPr>
            <a:xfrm>
              <a:off x="3967557" y="2002592"/>
              <a:ext cx="1507747" cy="3073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rgbClr val="000000"/>
                  </a:solidFill>
                </a:rPr>
                <a:t>Президент</a:t>
              </a: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545887" y="1484784"/>
              <a:ext cx="780495" cy="37478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900" dirty="0" smtClean="0">
                  <a:solidFill>
                    <a:srgbClr val="000000"/>
                  </a:solidFill>
                </a:rPr>
                <a:t>Gallup Int.</a:t>
              </a:r>
              <a:endParaRPr lang="ru-RU" sz="900" dirty="0">
                <a:solidFill>
                  <a:srgbClr val="000000"/>
                </a:solidFill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8229270" y="1484784"/>
              <a:ext cx="1038555" cy="4980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 smtClean="0">
                  <a:solidFill>
                    <a:srgbClr val="000000"/>
                  </a:solidFill>
                </a:rPr>
                <a:t>Совместные региональные компании</a:t>
              </a:r>
              <a:endParaRPr lang="ru-RU" sz="900" i="1" dirty="0"/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595282" y="4967743"/>
              <a:ext cx="1145944" cy="37478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err="1" smtClean="0">
                  <a:solidFill>
                    <a:srgbClr val="000000"/>
                  </a:solidFill>
                </a:rPr>
                <a:t>Romir</a:t>
              </a:r>
              <a:r>
                <a:rPr lang="en-US" sz="900" dirty="0" smtClean="0">
                  <a:solidFill>
                    <a:srgbClr val="000000"/>
                  </a:solidFill>
                </a:rPr>
                <a:t> Movie Research</a:t>
              </a:r>
              <a:endParaRPr lang="ru-RU" sz="900" dirty="0">
                <a:solidFill>
                  <a:srgbClr val="000000"/>
                </a:solidFill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1775535" y="5357826"/>
              <a:ext cx="798989" cy="37478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err="1" smtClean="0">
                  <a:solidFill>
                    <a:srgbClr val="000000"/>
                  </a:solidFill>
                </a:rPr>
                <a:t>gpsRomir</a:t>
              </a:r>
              <a:endParaRPr lang="ru-RU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1775534" y="4967743"/>
              <a:ext cx="798990" cy="37478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rgbClr val="000000"/>
                  </a:solidFill>
                </a:rPr>
                <a:t>Test  Lab.</a:t>
              </a:r>
              <a:endParaRPr lang="ru-RU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9" name="Прямоугольник 108"/>
            <p:cNvSpPr/>
            <p:nvPr/>
          </p:nvSpPr>
          <p:spPr>
            <a:xfrm>
              <a:off x="2600017" y="5357826"/>
              <a:ext cx="831062" cy="37478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rgbClr val="000000"/>
                  </a:solidFill>
                </a:rPr>
                <a:t>On-line</a:t>
              </a:r>
              <a:endParaRPr lang="ru-RU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2600017" y="4967743"/>
              <a:ext cx="831062" cy="37478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 smtClean="0">
                  <a:solidFill>
                    <a:srgbClr val="000000"/>
                  </a:solidFill>
                </a:rPr>
                <a:t>ЦСИ ИСПИ РАН</a:t>
              </a:r>
            </a:p>
          </p:txBody>
        </p:sp>
      </p:grpSp>
      <p:pic>
        <p:nvPicPr>
          <p:cNvPr id="94" name="Рисунок 93" descr="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82320" y="1049048"/>
            <a:ext cx="288881" cy="31295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Ресурсы: компьютерная система телефонных опросов</a:t>
            </a:r>
            <a:endParaRPr lang="ru-RU" dirty="0"/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441435" y="2771238"/>
            <a:ext cx="8954594" cy="37541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Ромир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проводит  все телефонные интервью с использованием компьютерной системы телефонных опросов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Computer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Assisted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Telephone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Interviewing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CATI)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установленной в нашем офисе.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Технология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CATI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позволяет: </a:t>
            </a: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   получить быстрый результат по широкой выборке населения Москвы и других крупных городов; </a:t>
            </a:r>
          </a:p>
          <a:p>
            <a:pPr marL="358775" marR="0" lvl="0" indent="-3587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обеспечить высокий уровень качества сбора данных, скорости обработки больших массивов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телефонных номеров; </a:t>
            </a:r>
          </a:p>
          <a:p>
            <a:pPr marL="358775" marR="0" lvl="0" indent="-3587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более эффективно, качественно и оперативно проводить телефонные опросы, осуществляя сложные переходы и автоматический контроль квот; </a:t>
            </a: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   обеспечить удобный интерфейс для регистрации ответов респондентов; </a:t>
            </a: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   исключить операторские ошибки; </a:t>
            </a: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   получить данные высокого уровня качества и надежности.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771201" y="1052513"/>
            <a:ext cx="8646295" cy="36026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ct val="3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Позвоните россиянам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Рисунок 8" descr="pic_91156_1319808880.jpg"/>
          <p:cNvPicPr>
            <a:picLocks noChangeAspect="1"/>
          </p:cNvPicPr>
          <p:nvPr/>
        </p:nvPicPr>
        <p:blipFill>
          <a:blip r:embed="rId2" cstate="screen"/>
          <a:srcRect b="8529"/>
          <a:stretch>
            <a:fillRect/>
          </a:stretch>
        </p:blipFill>
        <p:spPr>
          <a:xfrm>
            <a:off x="558255" y="1412776"/>
            <a:ext cx="8837773" cy="1214446"/>
          </a:xfrm>
          <a:prstGeom prst="rect">
            <a:avLst/>
          </a:prstGeom>
        </p:spPr>
      </p:pic>
      <p:pic>
        <p:nvPicPr>
          <p:cNvPr id="13" name="Рисунок 12" descr="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482320" y="1049048"/>
            <a:ext cx="288881" cy="31295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434" y="620713"/>
            <a:ext cx="8954595" cy="461665"/>
          </a:xfrm>
        </p:spPr>
        <p:txBody>
          <a:bodyPr/>
          <a:lstStyle/>
          <a:p>
            <a:r>
              <a:rPr lang="ru-RU" dirty="0" err="1" smtClean="0"/>
              <a:t>Фокус-группы</a:t>
            </a:r>
            <a:endParaRPr lang="ru-RU" dirty="0"/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441434" y="2852936"/>
            <a:ext cx="8954595" cy="351984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Наиболее распространенный качественный метод -  групповая дискуссия (8 участников  в случае стандартной ФГ и 4-6 участников в случае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мини-ФГ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Классическая фокус-группа </a:t>
            </a:r>
          </a:p>
          <a:p>
            <a:pPr marL="271463" marR="0" lvl="0" indent="-2714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позволяет получить понимание, каким продуктам и услугам отдают предпочтение представители целевой аудитории и почему происходит выбор; </a:t>
            </a:r>
          </a:p>
          <a:p>
            <a:pPr marL="271463" marR="0" lvl="0" indent="-2714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позволяет  изучить субъективные причины потребления (мотивы, привычки, предубеждения) и получить потребительскую/ покупательскую модель.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Креативная фокус-группа</a:t>
            </a:r>
          </a:p>
          <a:p>
            <a:pPr marL="271463" marR="0" lvl="0" indent="-2714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применяется для поиска новых идей, концепций,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креативных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стратегий;</a:t>
            </a:r>
          </a:p>
          <a:p>
            <a:pPr marL="271463" marR="0" lvl="0" indent="-2714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отличие - в отборе респондентов по определенному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психотипу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и в самом процессе организации дискуссии; </a:t>
            </a:r>
          </a:p>
          <a:p>
            <a:pPr marL="271463" marR="0" lvl="0" indent="-2714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предполагает использование ролевых игр/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психодрамы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и других методик для выявления скрытых мотивов и барьеров по отношению к продукту, услуге, коммуникации.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771201" y="1052513"/>
            <a:ext cx="8624827" cy="3705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ct val="3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Дискутируем и узнаем скрытые мотивы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8" name="Рисунок 7" descr="pic_48795_1320055814.jpg"/>
          <p:cNvPicPr>
            <a:picLocks noChangeAspect="1"/>
          </p:cNvPicPr>
          <p:nvPr/>
        </p:nvPicPr>
        <p:blipFill>
          <a:blip r:embed="rId2" cstate="screen"/>
          <a:srcRect b="6353"/>
          <a:stretch>
            <a:fillRect/>
          </a:stretch>
        </p:blipFill>
        <p:spPr>
          <a:xfrm>
            <a:off x="560512" y="1423036"/>
            <a:ext cx="8837773" cy="1204186"/>
          </a:xfrm>
          <a:prstGeom prst="rect">
            <a:avLst/>
          </a:prstGeom>
        </p:spPr>
      </p:pic>
      <p:pic>
        <p:nvPicPr>
          <p:cNvPr id="12" name="Рисунок 11" descr="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482320" y="1049048"/>
            <a:ext cx="288881" cy="31295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434" y="620713"/>
            <a:ext cx="8954595" cy="461665"/>
          </a:xfrm>
        </p:spPr>
        <p:txBody>
          <a:bodyPr/>
          <a:lstStyle/>
          <a:p>
            <a:r>
              <a:rPr lang="en-US" dirty="0" smtClean="0"/>
              <a:t>Online </a:t>
            </a:r>
            <a:r>
              <a:rPr lang="ru-RU" dirty="0" smtClean="0"/>
              <a:t>панель</a:t>
            </a:r>
            <a:endParaRPr lang="ru-RU" dirty="0"/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441434" y="2780928"/>
            <a:ext cx="9120078" cy="3600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Суммарно в панелях </a:t>
            </a: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Ромир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и партнерских компаний: </a:t>
            </a: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Россия  - более  750 000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панелистов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 </a:t>
            </a: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Украина – более  130 000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панелистов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endParaRPr lang="en-US" sz="90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lang="ru-RU" sz="1400" dirty="0" smtClean="0"/>
              <a:t>  проведение </a:t>
            </a:r>
            <a:r>
              <a:rPr lang="ru-RU" sz="1400" dirty="0" err="1" smtClean="0"/>
              <a:t>онлайн-исследования</a:t>
            </a:r>
            <a:r>
              <a:rPr lang="ru-RU" sz="1400" dirty="0" smtClean="0"/>
              <a:t>, включая все этапы: от разработки анкеты до написания отчета;</a:t>
            </a:r>
            <a:endParaRPr lang="en-US" sz="1400" dirty="0" smtClean="0"/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lang="en-US" sz="1400" dirty="0" smtClean="0"/>
              <a:t> </a:t>
            </a:r>
            <a:r>
              <a:rPr lang="ru-RU" sz="1400" dirty="0" smtClean="0"/>
              <a:t> опросы потребителей (В2С), родителей с детьми, </a:t>
            </a:r>
            <a:r>
              <a:rPr lang="en-US" sz="1400" dirty="0" err="1" smtClean="0"/>
              <a:t>I</a:t>
            </a:r>
            <a:r>
              <a:rPr lang="ru-RU" sz="1400" dirty="0" smtClean="0"/>
              <a:t>Т-специалистов, руководителей (В2В), врачей и др.;</a:t>
            </a:r>
            <a:endParaRPr lang="en-US" sz="1400" dirty="0" smtClean="0"/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lang="en-US" sz="1400" dirty="0" smtClean="0"/>
              <a:t> </a:t>
            </a:r>
            <a:r>
              <a:rPr lang="ru-RU" sz="1400" dirty="0" smtClean="0"/>
              <a:t> управление панелью с помощью собственного программного продукта; </a:t>
            </a:r>
            <a:endParaRPr lang="en-US" sz="1400" dirty="0" smtClean="0"/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lang="en-US" sz="1400" dirty="0" smtClean="0"/>
              <a:t> </a:t>
            </a:r>
            <a:r>
              <a:rPr lang="ru-RU" sz="1400" dirty="0" smtClean="0"/>
              <a:t> предоставление отчетности через </a:t>
            </a:r>
            <a:r>
              <a:rPr lang="ru-RU" sz="1400" dirty="0" err="1" smtClean="0"/>
              <a:t>интернет-порталы</a:t>
            </a:r>
            <a:r>
              <a:rPr lang="ru-RU" sz="1400" dirty="0" smtClean="0"/>
              <a:t> в режиме реального времени;</a:t>
            </a:r>
            <a:endParaRPr lang="en-US" sz="1400" dirty="0" smtClean="0"/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lang="en-US" sz="1400" dirty="0" smtClean="0"/>
              <a:t> </a:t>
            </a:r>
            <a:r>
              <a:rPr lang="ru-RU" sz="1400" dirty="0" smtClean="0"/>
              <a:t> четкое определение аудитории через более чем 25 демографических параметров;</a:t>
            </a:r>
            <a:endParaRPr lang="en-US" sz="1400" dirty="0" smtClean="0"/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lang="ru-RU" sz="1400" dirty="0" smtClean="0"/>
              <a:t>  средний процент откликов на опросы – 37%. </a:t>
            </a: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Преимущества </a:t>
            </a: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онлайн-исследований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сокращение времени и стоимости исследования на 25-50%;</a:t>
            </a: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возможность опросить труднодоступных для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оффлайн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опроса респондентов; </a:t>
            </a: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отсутствие «эффекта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интервьюера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», более высокий уровень откровенности респондента;</a:t>
            </a: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отсутствие возможных ошибок при обработке бумажных носителей;</a:t>
            </a:r>
          </a:p>
          <a:p>
            <a:pPr marL="0" marR="0" lvl="0" indent="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140000"/>
              <a:buFont typeface="Wingdings" pitchFamily="2" charset="2"/>
              <a:buChar char="§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дополнительные инструменты контроля качества заполнения анкеты и данных. </a:t>
            </a:r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835379" y="1052736"/>
            <a:ext cx="856064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ct val="30000"/>
              </a:spcBef>
              <a:spcAft>
                <a:spcPts val="0"/>
              </a:spcAft>
              <a:buClr>
                <a:srgbClr val="F79646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Опрашиваем быстро и эффективно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8" name="Рисунок 7" descr="computer-care-2.jpg"/>
          <p:cNvPicPr>
            <a:picLocks noChangeAspect="1"/>
          </p:cNvPicPr>
          <p:nvPr/>
        </p:nvPicPr>
        <p:blipFill>
          <a:blip r:embed="rId2" cstate="screen"/>
          <a:srcRect t="10491"/>
          <a:stretch>
            <a:fillRect/>
          </a:stretch>
        </p:blipFill>
        <p:spPr>
          <a:xfrm>
            <a:off x="558255" y="1412776"/>
            <a:ext cx="8837773" cy="1228697"/>
          </a:xfrm>
          <a:prstGeom prst="rect">
            <a:avLst/>
          </a:prstGeom>
        </p:spPr>
      </p:pic>
      <p:pic>
        <p:nvPicPr>
          <p:cNvPr id="12" name="Рисунок 11" descr="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482320" y="1049048"/>
            <a:ext cx="288881" cy="3129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устой шаблон">
  <a:themeElements>
    <a:clrScheme name="Другая 6">
      <a:dk1>
        <a:sysClr val="windowText" lastClr="000000"/>
      </a:dk1>
      <a:lt1>
        <a:sysClr val="window" lastClr="FFFFFF"/>
      </a:lt1>
      <a:dk2>
        <a:srgbClr val="FFC000"/>
      </a:dk2>
      <a:lt2>
        <a:srgbClr val="EEECE1"/>
      </a:lt2>
      <a:accent1>
        <a:srgbClr val="FFC000"/>
      </a:accent1>
      <a:accent2>
        <a:srgbClr val="FFE599"/>
      </a:accent2>
      <a:accent3>
        <a:srgbClr val="F6910A"/>
      </a:accent3>
      <a:accent4>
        <a:srgbClr val="C4BD97"/>
      </a:accent4>
      <a:accent5>
        <a:srgbClr val="FBDC57"/>
      </a:accent5>
      <a:accent6>
        <a:srgbClr val="CC3300"/>
      </a:accent6>
      <a:hlink>
        <a:srgbClr val="FF6600"/>
      </a:hlink>
      <a:folHlink>
        <a:srgbClr val="FF330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Ромир 3">
      <a:dk1>
        <a:sysClr val="windowText" lastClr="000000"/>
      </a:dk1>
      <a:lt1>
        <a:sysClr val="window" lastClr="FFFFFF"/>
      </a:lt1>
      <a:dk2>
        <a:srgbClr val="FFC000"/>
      </a:dk2>
      <a:lt2>
        <a:srgbClr val="EEECE1"/>
      </a:lt2>
      <a:accent1>
        <a:srgbClr val="FFD75A"/>
      </a:accent1>
      <a:accent2>
        <a:srgbClr val="FDAA03"/>
      </a:accent2>
      <a:accent3>
        <a:srgbClr val="FA8C14"/>
      </a:accent3>
      <a:accent4>
        <a:srgbClr val="C4BD97"/>
      </a:accent4>
      <a:accent5>
        <a:srgbClr val="FFBE00"/>
      </a:accent5>
      <a:accent6>
        <a:srgbClr val="FF5A00"/>
      </a:accent6>
      <a:hlink>
        <a:srgbClr val="FF6600"/>
      </a:hlink>
      <a:folHlink>
        <a:srgbClr val="FF330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Рабочие слайды">
  <a:themeElements>
    <a:clrScheme name="Другая 6">
      <a:dk1>
        <a:sysClr val="windowText" lastClr="000000"/>
      </a:dk1>
      <a:lt1>
        <a:sysClr val="window" lastClr="FFFFFF"/>
      </a:lt1>
      <a:dk2>
        <a:srgbClr val="FFC000"/>
      </a:dk2>
      <a:lt2>
        <a:srgbClr val="EEECE1"/>
      </a:lt2>
      <a:accent1>
        <a:srgbClr val="FFC000"/>
      </a:accent1>
      <a:accent2>
        <a:srgbClr val="FFE599"/>
      </a:accent2>
      <a:accent3>
        <a:srgbClr val="F6910A"/>
      </a:accent3>
      <a:accent4>
        <a:srgbClr val="C4BD97"/>
      </a:accent4>
      <a:accent5>
        <a:srgbClr val="FBDC57"/>
      </a:accent5>
      <a:accent6>
        <a:srgbClr val="CC6600"/>
      </a:accent6>
      <a:hlink>
        <a:srgbClr val="FF6600"/>
      </a:hlink>
      <a:folHlink>
        <a:srgbClr val="FF33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Пустой шаблон</Template>
  <TotalTime>3944</TotalTime>
  <Words>720</Words>
  <Application>Microsoft Office PowerPoint</Application>
  <PresentationFormat>Лист A4 (210x297 мм)</PresentationFormat>
  <Paragraphs>209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Пустой шаблон</vt:lpstr>
      <vt:lpstr>2_Тема Office</vt:lpstr>
      <vt:lpstr>3_Рабочие слайды</vt:lpstr>
      <vt:lpstr>25 лет исследований </vt:lpstr>
      <vt:lpstr>Ромир сегодня </vt:lpstr>
      <vt:lpstr>Лидер по опыту и ресурсам</vt:lpstr>
      <vt:lpstr>Возможности сильной компании </vt:lpstr>
      <vt:lpstr>Методы и услуги: аll inclusive </vt:lpstr>
      <vt:lpstr>Структура компании</vt:lpstr>
      <vt:lpstr>Ресурсы: компьютерная система телефонных опросов</vt:lpstr>
      <vt:lpstr>Фокус-группы</vt:lpstr>
      <vt:lpstr>Online панель</vt:lpstr>
      <vt:lpstr>Тест-лаборатория</vt:lpstr>
      <vt:lpstr>Скан-панель домохозяйств</vt:lpstr>
      <vt:lpstr>Mystery Shopping</vt:lpstr>
      <vt:lpstr>Омнибусные исследования</vt:lpstr>
      <vt:lpstr>Наши контакты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raskovskaya</dc:creator>
  <cp:lastModifiedBy>User</cp:lastModifiedBy>
  <cp:revision>359</cp:revision>
  <dcterms:created xsi:type="dcterms:W3CDTF">2011-12-02T06:15:04Z</dcterms:created>
  <dcterms:modified xsi:type="dcterms:W3CDTF">2016-02-05T08:18:35Z</dcterms:modified>
</cp:coreProperties>
</file>