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0"/>
  </p:notesMasterIdLst>
  <p:handoutMasterIdLst>
    <p:handoutMasterId r:id="rId21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1" r:id="rId13"/>
    <p:sldId id="267" r:id="rId14"/>
    <p:sldId id="268" r:id="rId15"/>
    <p:sldId id="269" r:id="rId16"/>
    <p:sldId id="273" r:id="rId17"/>
    <p:sldId id="270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91" d="100"/>
          <a:sy n="91" d="100"/>
        </p:scale>
        <p:origin x="-132" y="-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23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ru-RU" smtClean="0"/>
              <a:t>07.12.2015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ru-RU" smtClean="0"/>
              <a:t>07.12.2015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t>07.12.2015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t>07.12.2015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t>07.12.2015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t>07.12.2015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t>07.12.2015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9" name="Инструкции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>
              <a:buNone/>
            </a:pPr>
            <a:r>
              <a:rPr lang="ru-RU" sz="1200" b="1" i="1" dirty="0" smtClean="0">
                <a:solidFill>
                  <a:schemeClr val="lt1"/>
                </a:solidFill>
                <a:latin typeface="Arial"/>
                <a:ea typeface="+mn-ea"/>
                <a:cs typeface="Arial"/>
              </a:rPr>
              <a:t>ПРИМЕЧАНИЕ.</a:t>
            </a:r>
          </a:p>
          <a:p>
            <a:pPr algn="l" defTabSz="914400">
              <a:buNone/>
            </a:pPr>
            <a:r>
              <a:rPr lang="ru-RU" sz="1200" b="0" i="1" dirty="0" smtClean="0">
                <a:solidFill>
                  <a:schemeClr val="lt1"/>
                </a:solidFill>
                <a:latin typeface="Arial"/>
                <a:ea typeface="+mn-ea"/>
                <a:cs typeface="Arial"/>
              </a:rPr>
              <a:t>Чтобы изменить изображение на этом слайде, выделите рисунок и удалите его. Затем щелкните значок "Рисунки" в заполнителе и вставьте свое изображение.</a:t>
            </a:r>
            <a:endParaRPr lang="ru-RU" sz="1200" b="0" i="1" dirty="0">
              <a:solidFill>
                <a:schemeClr val="lt1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Прямоугольник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1" name="Группа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t>07.12.2015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t>07.12.2015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t>07.12.2015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t>07.12.2015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t>07.12.2015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t>07.12.2015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  <a:p>
            <a:pPr lvl="5"/>
            <a:r>
              <a:rPr lang="ru-RU" dirty="0" smtClean="0"/>
              <a:t>Шестой уровень</a:t>
            </a:r>
          </a:p>
          <a:p>
            <a:pPr lvl="6"/>
            <a:r>
              <a:rPr lang="ru-RU" dirty="0" smtClean="0"/>
              <a:t>Седьмой уровень</a:t>
            </a:r>
          </a:p>
          <a:p>
            <a:pPr lvl="7"/>
            <a:r>
              <a:rPr lang="ru-RU" dirty="0" smtClean="0"/>
              <a:t>Восьмой уровень</a:t>
            </a:r>
          </a:p>
          <a:p>
            <a:pPr lvl="8"/>
            <a:r>
              <a:rPr lang="ru-RU" dirty="0" smtClean="0"/>
              <a:t>Девятый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402B9795-92DC-40DC-A1CA-9A4B349D7824}" type="datetimeFigureOut">
              <a:rPr lang="ru-RU" smtClean="0"/>
              <a:pPr/>
              <a:t>07.12.2015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140757" y="1380565"/>
            <a:ext cx="10540253" cy="4294094"/>
          </a:xfrm>
        </p:spPr>
        <p:txBody>
          <a:bodyPr anchor="ctr">
            <a:normAutofit fontScale="90000"/>
          </a:bodyPr>
          <a:lstStyle/>
          <a:p>
            <a:pPr algn="ctr">
              <a:spcBef>
                <a:spcPts val="1200"/>
              </a:spcBef>
              <a:spcAft>
                <a:spcPts val="300"/>
              </a:spcAft>
            </a:pP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Учебный курс:</a:t>
            </a:r>
            <a:b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kern="1600" dirty="0">
                <a:solidFill>
                  <a:schemeClr val="tx2"/>
                </a:solidFill>
                <a:latin typeface="Arial" panose="020B0604020202020204" pitchFamily="34" charset="0"/>
              </a:rPr>
              <a:t>ОСНОВЫ УПРАВЛЕНИЯ </a:t>
            </a:r>
            <a:r>
              <a:rPr lang="ru-RU" sz="2400" b="1" kern="1600" dirty="0" smtClean="0">
                <a:solidFill>
                  <a:schemeClr val="tx2"/>
                </a:solidFill>
                <a:latin typeface="Arial" panose="020B0604020202020204" pitchFamily="34" charset="0"/>
              </a:rPr>
              <a:t>ПЕРСОНАЛОМ</a:t>
            </a:r>
            <a:br>
              <a:rPr lang="ru-RU" sz="2400" b="1" kern="1600" dirty="0" smtClean="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ru-RU" sz="2400" b="1" kern="1600" dirty="0" smtClean="0">
                <a:solidFill>
                  <a:schemeClr val="tx2"/>
                </a:solidFill>
                <a:latin typeface="Arial" panose="020B0604020202020204" pitchFamily="34" charset="0"/>
              </a:rPr>
              <a:t/>
            </a:r>
            <a:br>
              <a:rPr lang="ru-RU" sz="2400" b="1" kern="1600" dirty="0" smtClean="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ru-RU" sz="3200" b="1" kern="1600" dirty="0">
                <a:latin typeface="Times New Roman" panose="02020603050405020304" pitchFamily="18" charset="0"/>
              </a:rPr>
              <a:t>Гелих Олег Яковлевич</a:t>
            </a:r>
            <a:r>
              <a:rPr lang="ru-RU" sz="5400" b="1" kern="1600" dirty="0">
                <a:latin typeface="Arial" panose="020B0604020202020204" pitchFamily="34" charset="0"/>
              </a:rPr>
              <a:t/>
            </a:r>
            <a:br>
              <a:rPr lang="ru-RU" sz="5400" b="1" kern="1600" dirty="0">
                <a:latin typeface="Arial" panose="020B0604020202020204" pitchFamily="34" charset="0"/>
              </a:rPr>
            </a:br>
            <a:r>
              <a:rPr lang="ru-RU" sz="4800" b="1" kern="1600" dirty="0">
                <a:latin typeface="Arial" panose="020B0604020202020204" pitchFamily="34" charset="0"/>
              </a:rPr>
              <a:t/>
            </a:r>
            <a:br>
              <a:rPr lang="ru-RU" sz="4800" b="1" kern="1600" dirty="0">
                <a:latin typeface="Arial" panose="020B0604020202020204" pitchFamily="34" charset="0"/>
              </a:rPr>
            </a:br>
            <a:r>
              <a:rPr lang="ru-RU" sz="3600" kern="1600" dirty="0" smtClean="0">
                <a:latin typeface="Arial" panose="020B0604020202020204" pitchFamily="34" charset="0"/>
              </a:rPr>
              <a:t>Тема:</a:t>
            </a:r>
            <a:r>
              <a:rPr lang="ru-RU" sz="4800" b="1" kern="1600" dirty="0">
                <a:latin typeface="Arial" panose="020B0604020202020204" pitchFamily="34" charset="0"/>
              </a:rPr>
              <a:t/>
            </a:r>
            <a:br>
              <a:rPr lang="ru-RU" sz="4800" b="1" kern="1600" dirty="0">
                <a:latin typeface="Arial" panose="020B0604020202020204" pitchFamily="34" charset="0"/>
              </a:rPr>
            </a:br>
            <a:r>
              <a:rPr lang="ru-RU" sz="4800" b="1" kern="1600" dirty="0">
                <a:latin typeface="Arial" panose="020B0604020202020204" pitchFamily="34" charset="0"/>
              </a:rPr>
              <a:t>ЗАКОНОМЕРНОСТИ И ПРИЦИПЫ</a:t>
            </a:r>
            <a:br>
              <a:rPr lang="ru-RU" sz="4800" b="1" kern="1600" dirty="0">
                <a:latin typeface="Arial" panose="020B0604020202020204" pitchFamily="34" charset="0"/>
              </a:rPr>
            </a:br>
            <a:r>
              <a:rPr lang="ru-RU" sz="4800" b="1" kern="1600" dirty="0">
                <a:latin typeface="Arial" panose="020B0604020202020204" pitchFamily="34" charset="0"/>
              </a:rPr>
              <a:t>УПРАВЛЕНИЯ ПЕРСОНАЛОМ</a:t>
            </a:r>
            <a:br>
              <a:rPr lang="ru-RU" sz="4800" b="1" kern="1600" dirty="0">
                <a:latin typeface="Arial" panose="020B0604020202020204" pitchFamily="34" charset="0"/>
              </a:rPr>
            </a:br>
            <a:endParaRPr lang="ru-RU" sz="4400" b="0" i="0" baseline="0" dirty="0">
              <a:solidFill>
                <a:srgbClr val="514843"/>
              </a:solidFill>
              <a:latin typeface="Plantagenet Cherokee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990600"/>
          </a:xfrm>
        </p:spPr>
        <p:txBody>
          <a:bodyPr>
            <a:norm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Принципы управления персоналом.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8565" y="1600200"/>
            <a:ext cx="11008659" cy="51054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Принципы управления персоналом </a:t>
            </a:r>
            <a:r>
              <a:rPr lang="ru-RU" sz="2400" dirty="0"/>
              <a:t>(ПУП) — правила, </a:t>
            </a:r>
            <a:r>
              <a:rPr lang="ru-RU" sz="2400" dirty="0" smtClean="0"/>
              <a:t>основные </a:t>
            </a:r>
            <a:r>
              <a:rPr lang="ru-RU" sz="2400" dirty="0"/>
              <a:t>положения и нормы, которым должны следовать </a:t>
            </a:r>
            <a:r>
              <a:rPr lang="ru-RU" sz="2400" dirty="0" smtClean="0"/>
              <a:t>руководители </a:t>
            </a:r>
            <a:r>
              <a:rPr lang="ru-RU" sz="2400" dirty="0"/>
              <a:t>и специалисты в </a:t>
            </a:r>
            <a:r>
              <a:rPr lang="ru-RU" sz="2400" dirty="0" smtClean="0"/>
              <a:t>процессе </a:t>
            </a:r>
            <a:r>
              <a:rPr lang="ru-RU" sz="2400" dirty="0"/>
              <a:t>управления персоналом. </a:t>
            </a:r>
            <a:endParaRPr lang="ru-RU" sz="2400" dirty="0" smtClean="0"/>
          </a:p>
          <a:p>
            <a:pPr marL="0" indent="0" algn="ctr">
              <a:buNone/>
            </a:pPr>
            <a:endParaRPr lang="ru-RU" sz="2400" dirty="0"/>
          </a:p>
          <a:p>
            <a:pPr marL="0" indent="0" algn="ctr">
              <a:buNone/>
            </a:pPr>
            <a:endParaRPr lang="ru-RU" sz="2400" dirty="0" smtClean="0"/>
          </a:p>
          <a:p>
            <a:pPr marL="0" indent="0" algn="ctr">
              <a:buNone/>
            </a:pPr>
            <a:endParaRPr lang="ru-RU" sz="2400" dirty="0"/>
          </a:p>
          <a:p>
            <a:pPr marL="0" indent="0" algn="ctr">
              <a:buNone/>
            </a:pPr>
            <a:endParaRPr lang="ru-RU" sz="2400" dirty="0" smtClean="0"/>
          </a:p>
          <a:p>
            <a:pPr marL="0" indent="0" algn="ctr">
              <a:buNone/>
            </a:pPr>
            <a:endParaRPr lang="ru-RU" sz="2400" dirty="0"/>
          </a:p>
          <a:p>
            <a:pPr marL="0" indent="0" algn="ctr">
              <a:buNone/>
            </a:pPr>
            <a:endParaRPr lang="ru-RU" sz="2400" dirty="0" smtClean="0"/>
          </a:p>
          <a:p>
            <a:pPr marL="0" indent="0" algn="ctr">
              <a:buNone/>
            </a:pPr>
            <a:r>
              <a:rPr lang="ru-RU" sz="2400" dirty="0" smtClean="0"/>
              <a:t>ПУП </a:t>
            </a:r>
            <a:r>
              <a:rPr lang="ru-RU" sz="2400" dirty="0"/>
              <a:t>отражают требования объективно действующих экономических законов и закономерностей, поэтому и сами являются объективными.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634" y="2707341"/>
            <a:ext cx="3701676" cy="2776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2541" y="2707341"/>
            <a:ext cx="4237369" cy="2780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9084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Управление персоналом осуществляется на основе следующих принципов: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70429" y="1958788"/>
            <a:ext cx="4914900" cy="4571999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группа:</a:t>
            </a:r>
          </a:p>
          <a:p>
            <a:pPr marL="0" indent="0">
              <a:buNone/>
            </a:pPr>
            <a:r>
              <a:rPr lang="ru-RU" dirty="0"/>
              <a:t>1) научности, </a:t>
            </a:r>
          </a:p>
          <a:p>
            <a:pPr marL="0" indent="0">
              <a:buNone/>
            </a:pPr>
            <a:r>
              <a:rPr lang="ru-RU" dirty="0"/>
              <a:t>2) демократического централизма, </a:t>
            </a:r>
          </a:p>
          <a:p>
            <a:pPr marL="0" indent="0">
              <a:buNone/>
            </a:pPr>
            <a:r>
              <a:rPr lang="ru-RU" dirty="0"/>
              <a:t>3) плановости, </a:t>
            </a:r>
          </a:p>
          <a:p>
            <a:pPr marL="0" indent="0">
              <a:buNone/>
            </a:pPr>
            <a:r>
              <a:rPr lang="ru-RU" dirty="0"/>
              <a:t>4) первого лица, </a:t>
            </a:r>
          </a:p>
          <a:p>
            <a:pPr marL="0" indent="0">
              <a:buNone/>
            </a:pPr>
            <a:r>
              <a:rPr lang="ru-RU" dirty="0"/>
              <a:t>5) единства распорядительства.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0682" y="1958788"/>
            <a:ext cx="4914900" cy="4571999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группа (производных от первой):</a:t>
            </a:r>
          </a:p>
          <a:p>
            <a:pPr marL="0" indent="0">
              <a:buNone/>
            </a:pPr>
            <a:r>
              <a:rPr lang="ru-RU" dirty="0"/>
              <a:t>1) отбора, подбора и расстановки </a:t>
            </a:r>
            <a:r>
              <a:rPr lang="ru-RU" dirty="0" smtClean="0"/>
              <a:t>кадров</a:t>
            </a:r>
            <a:r>
              <a:rPr lang="ru-RU" dirty="0"/>
              <a:t>; </a:t>
            </a:r>
          </a:p>
          <a:p>
            <a:pPr marL="0" indent="0">
              <a:buNone/>
            </a:pPr>
            <a:r>
              <a:rPr lang="ru-RU" dirty="0"/>
              <a:t>2) сочетания единоначалия и коллегиальности, централизации и децентрализации; </a:t>
            </a:r>
          </a:p>
          <a:p>
            <a:pPr marL="0" indent="0">
              <a:buNone/>
            </a:pPr>
            <a:r>
              <a:rPr lang="ru-RU" dirty="0"/>
              <a:t>3) линейного, функционального и целевого </a:t>
            </a:r>
            <a:r>
              <a:rPr lang="ru-RU" dirty="0" smtClean="0"/>
              <a:t>управления</a:t>
            </a:r>
            <a:r>
              <a:rPr lang="ru-RU" dirty="0"/>
              <a:t>, </a:t>
            </a:r>
          </a:p>
          <a:p>
            <a:pPr marL="0" indent="0">
              <a:buNone/>
            </a:pPr>
            <a:r>
              <a:rPr lang="ru-RU" dirty="0"/>
              <a:t>4) контроля исполнения решений и др.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219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Ряд американских и японских корпораций широко используют следующие </a:t>
            </a:r>
            <a:r>
              <a:rPr lang="ru-RU" dirty="0" smtClean="0"/>
              <a:t>принципы </a:t>
            </a:r>
            <a:r>
              <a:rPr lang="ru-RU" dirty="0"/>
              <a:t>управления персоналом: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- пожизненного найма, </a:t>
            </a:r>
          </a:p>
          <a:p>
            <a:pPr marL="0" indent="0">
              <a:buNone/>
            </a:pPr>
            <a:r>
              <a:rPr lang="ru-RU" dirty="0"/>
              <a:t>- контроля </a:t>
            </a:r>
            <a:r>
              <a:rPr lang="ru-RU" dirty="0" smtClean="0"/>
              <a:t>исполнения </a:t>
            </a:r>
            <a:r>
              <a:rPr lang="ru-RU" dirty="0"/>
              <a:t>заданий, основанного на доверии; </a:t>
            </a:r>
          </a:p>
          <a:p>
            <a:pPr marL="0" indent="0">
              <a:buNone/>
            </a:pPr>
            <a:r>
              <a:rPr lang="ru-RU" dirty="0"/>
              <a:t>- сочетания такого контроля с корпоративной культурой, </a:t>
            </a:r>
          </a:p>
          <a:p>
            <a:pPr marL="0" indent="0">
              <a:buNone/>
            </a:pPr>
            <a:r>
              <a:rPr lang="ru-RU" dirty="0"/>
              <a:t>- консенсуальное принятие решений, т.е. обязательное одобрение принимаемых решений большинством работников.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4745" y="3886200"/>
            <a:ext cx="3988174" cy="2860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5540" y="3886200"/>
            <a:ext cx="4292818" cy="2860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86616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952" y="2857887"/>
            <a:ext cx="4083424" cy="27195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9434" y="2722242"/>
            <a:ext cx="4305300" cy="29908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Принципы построения системы управления персоналом.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7529" y="1600200"/>
            <a:ext cx="11223811" cy="503368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Принципы построения системы управления персоналом </a:t>
            </a:r>
            <a:r>
              <a:rPr lang="ru-RU" sz="2400" dirty="0"/>
              <a:t>(ППСУП) — правила, основные положения и нормы, которым </a:t>
            </a:r>
            <a:r>
              <a:rPr lang="ru-RU" sz="2400" dirty="0" smtClean="0"/>
              <a:t>должны </a:t>
            </a:r>
            <a:r>
              <a:rPr lang="ru-RU" sz="2400" dirty="0"/>
              <a:t>следовать руководители и специалисты подразделений </a:t>
            </a:r>
            <a:r>
              <a:rPr lang="ru-RU" sz="2400" dirty="0" smtClean="0"/>
              <a:t>управления </a:t>
            </a:r>
            <a:r>
              <a:rPr lang="ru-RU" sz="2400" dirty="0"/>
              <a:t>персоналом при формировании системы управления </a:t>
            </a:r>
            <a:r>
              <a:rPr lang="ru-RU" sz="2400" dirty="0" smtClean="0"/>
              <a:t>персоналом организации. </a:t>
            </a:r>
          </a:p>
          <a:p>
            <a:pPr marL="0" indent="0" algn="ctr">
              <a:buNone/>
            </a:pPr>
            <a:endParaRPr lang="ru-RU" sz="2400" dirty="0"/>
          </a:p>
          <a:p>
            <a:pPr marL="0" indent="0" algn="ctr">
              <a:buNone/>
            </a:pPr>
            <a:endParaRPr lang="ru-RU" sz="2400" dirty="0" smtClean="0"/>
          </a:p>
          <a:p>
            <a:pPr marL="0" indent="0" algn="ctr">
              <a:buNone/>
            </a:pPr>
            <a:endParaRPr lang="ru-RU" sz="2400" dirty="0"/>
          </a:p>
          <a:p>
            <a:pPr marL="0" indent="0" algn="ctr">
              <a:buNone/>
            </a:pPr>
            <a:endParaRPr lang="ru-RU" sz="2400" dirty="0" smtClean="0"/>
          </a:p>
          <a:p>
            <a:pPr marL="0" indent="0" algn="ctr">
              <a:buNone/>
            </a:pPr>
            <a:endParaRPr lang="ru-RU" sz="2400" dirty="0"/>
          </a:p>
          <a:p>
            <a:pPr marL="0" indent="0" algn="ctr">
              <a:buNone/>
            </a:pPr>
            <a:endParaRPr lang="ru-RU" sz="2400" dirty="0" smtClean="0"/>
          </a:p>
          <a:p>
            <a:pPr marL="0" indent="0" algn="ctr">
              <a:buNone/>
            </a:pPr>
            <a:r>
              <a:rPr lang="ru-RU" sz="2400" dirty="0" smtClean="0"/>
              <a:t>Эти </a:t>
            </a:r>
            <a:r>
              <a:rPr lang="ru-RU" sz="2400" dirty="0"/>
              <a:t>принципы следует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отличать от методов построения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системы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управления персоналом. </a:t>
            </a:r>
          </a:p>
        </p:txBody>
      </p:sp>
    </p:spTree>
    <p:extLst>
      <p:ext uri="{BB962C8B-B14F-4D97-AF65-F5344CB8AC3E}">
        <p14:creationId xmlns:p14="http://schemas.microsoft.com/office/powerpoint/2010/main" val="41404386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Различают две группы ППСУП: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82" y="1869141"/>
            <a:ext cx="9982200" cy="4572000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группа: </a:t>
            </a:r>
            <a:r>
              <a:rPr lang="ru-RU" sz="2400" dirty="0"/>
              <a:t>Принципы, характеризующие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 к формированию </a:t>
            </a:r>
            <a:r>
              <a:rPr lang="ru-RU" sz="2400" dirty="0"/>
              <a:t>системы управления персоналом организации.</a:t>
            </a:r>
          </a:p>
          <a:p>
            <a:pPr marL="0" indent="0"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группа: </a:t>
            </a:r>
            <a:r>
              <a:rPr lang="ru-RU" sz="2400" dirty="0"/>
              <a:t>Принципы, определяющие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направления развития </a:t>
            </a:r>
            <a:r>
              <a:rPr lang="ru-RU" sz="2400" dirty="0"/>
              <a:t>системы управления персоналом организации.</a:t>
            </a:r>
          </a:p>
          <a:p>
            <a:pPr marL="0" indent="0" algn="ctr">
              <a:buNone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принципы 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построения системы управления персоналом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реализуются 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взаимодействии. </a:t>
            </a:r>
          </a:p>
          <a:p>
            <a:pPr marL="0" indent="0" algn="ctr">
              <a:buNone/>
            </a:pP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Их сочетание зависит от конкретных условий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функционирования 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системы управления персоналом </a:t>
            </a:r>
            <a:r>
              <a:rPr lang="ru-RU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организации.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950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 группа: принципы, характеризующие требования к формированию системы управления персоналом.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4900" y="1429870"/>
            <a:ext cx="4914900" cy="525780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AutoNum type="arabicPeriod"/>
            </a:pPr>
            <a:r>
              <a:rPr lang="ru-RU" sz="2200" dirty="0" smtClean="0"/>
              <a:t>Обусловленности </a:t>
            </a:r>
            <a:r>
              <a:rPr lang="ru-RU" sz="2200" dirty="0"/>
              <a:t>функций управления персоналом </a:t>
            </a:r>
            <a:r>
              <a:rPr lang="ru-RU" sz="2200" dirty="0" smtClean="0"/>
              <a:t>целями </a:t>
            </a:r>
            <a:r>
              <a:rPr lang="ru-RU" sz="2200" dirty="0"/>
              <a:t>производства</a:t>
            </a:r>
            <a:r>
              <a:rPr lang="ru-RU" sz="2200" dirty="0" smtClean="0"/>
              <a:t>.</a:t>
            </a:r>
          </a:p>
          <a:p>
            <a:pPr marL="457200" indent="-457200">
              <a:buAutoNum type="arabicPeriod"/>
            </a:pPr>
            <a:r>
              <a:rPr lang="ru-RU" sz="2200" dirty="0" smtClean="0"/>
              <a:t>Первичности </a:t>
            </a:r>
            <a:r>
              <a:rPr lang="ru-RU" sz="2200" dirty="0"/>
              <a:t>функций </a:t>
            </a:r>
            <a:r>
              <a:rPr lang="ru-RU" sz="2200" dirty="0" smtClean="0"/>
              <a:t>управления </a:t>
            </a:r>
            <a:r>
              <a:rPr lang="ru-RU" sz="2200" dirty="0"/>
              <a:t>персоналом</a:t>
            </a:r>
            <a:r>
              <a:rPr lang="ru-RU" sz="2200" dirty="0" smtClean="0"/>
              <a:t>.</a:t>
            </a:r>
          </a:p>
          <a:p>
            <a:pPr marL="457200" indent="-457200">
              <a:buAutoNum type="arabicPeriod"/>
            </a:pPr>
            <a:r>
              <a:rPr lang="ru-RU" sz="2200" dirty="0" smtClean="0"/>
              <a:t>Оптимальности </a:t>
            </a:r>
            <a:r>
              <a:rPr lang="ru-RU" sz="2200" dirty="0"/>
              <a:t>соотношения </a:t>
            </a:r>
            <a:r>
              <a:rPr lang="ru-RU" sz="2200" dirty="0" err="1"/>
              <a:t>интро</a:t>
            </a:r>
            <a:r>
              <a:rPr lang="ru-RU" sz="2200" dirty="0"/>
              <a:t>- и </a:t>
            </a:r>
            <a:r>
              <a:rPr lang="ru-RU" sz="2200" dirty="0" err="1"/>
              <a:t>инфрафункций</a:t>
            </a:r>
            <a:r>
              <a:rPr lang="ru-RU" sz="2200" dirty="0"/>
              <a:t> </a:t>
            </a:r>
            <a:r>
              <a:rPr lang="ru-RU" sz="2200" dirty="0" smtClean="0"/>
              <a:t>управления </a:t>
            </a:r>
            <a:r>
              <a:rPr lang="ru-RU" sz="2200" dirty="0"/>
              <a:t>персоналом. </a:t>
            </a:r>
            <a:endParaRPr lang="ru-RU" sz="2200" dirty="0" smtClean="0"/>
          </a:p>
          <a:p>
            <a:pPr marL="457200" indent="-457200">
              <a:buAutoNum type="arabicPeriod"/>
            </a:pPr>
            <a:r>
              <a:rPr lang="ru-RU" sz="2200" dirty="0" smtClean="0"/>
              <a:t>Оптимального </a:t>
            </a:r>
            <a:r>
              <a:rPr lang="ru-RU" sz="2200" dirty="0"/>
              <a:t>соотношения управленческих ориентаций</a:t>
            </a:r>
            <a:r>
              <a:rPr lang="ru-RU" sz="2200" dirty="0" smtClean="0"/>
              <a:t>.</a:t>
            </a:r>
          </a:p>
          <a:p>
            <a:pPr marL="457200" indent="-457200">
              <a:buAutoNum type="arabicPeriod"/>
            </a:pPr>
            <a:r>
              <a:rPr lang="ru-RU" sz="2200" dirty="0" smtClean="0"/>
              <a:t>Потенциальных </a:t>
            </a:r>
            <a:r>
              <a:rPr lang="ru-RU" sz="2200" dirty="0"/>
              <a:t>имитаций</a:t>
            </a:r>
            <a:r>
              <a:rPr lang="ru-RU" sz="2200" dirty="0" smtClean="0"/>
              <a:t>.</a:t>
            </a:r>
          </a:p>
          <a:p>
            <a:pPr marL="457200" indent="-457200">
              <a:buAutoNum type="arabicPeriod"/>
            </a:pPr>
            <a:r>
              <a:rPr lang="ru-RU" sz="2200" dirty="0"/>
              <a:t>Экономичности.</a:t>
            </a:r>
          </a:p>
          <a:p>
            <a:pPr marL="457200" indent="-457200">
              <a:buAutoNum type="arabicPeriod"/>
            </a:pPr>
            <a:r>
              <a:rPr lang="ru-RU" sz="2200" dirty="0"/>
              <a:t>Прогрессивности</a:t>
            </a:r>
            <a:r>
              <a:rPr lang="ru-RU" sz="2200" dirty="0" smtClean="0"/>
              <a:t>.</a:t>
            </a:r>
          </a:p>
          <a:p>
            <a:pPr marL="457200" indent="-457200">
              <a:buAutoNum type="arabicPeriod"/>
            </a:pPr>
            <a:r>
              <a:rPr lang="ru-RU" sz="2200" dirty="0"/>
              <a:t>Перспективности</a:t>
            </a:r>
            <a:r>
              <a:rPr lang="ru-RU" sz="2200" dirty="0" smtClean="0"/>
              <a:t>.</a:t>
            </a:r>
          </a:p>
          <a:p>
            <a:pPr marL="457200" indent="-457200">
              <a:buAutoNum type="arabicPeriod"/>
            </a:pPr>
            <a:r>
              <a:rPr lang="ru-RU" sz="2200" dirty="0"/>
              <a:t>Комплексности.</a:t>
            </a:r>
          </a:p>
          <a:p>
            <a:pPr marL="457200" indent="-457200">
              <a:buAutoNum type="arabicPeriod"/>
            </a:pPr>
            <a:endParaRPr lang="ru-RU" dirty="0"/>
          </a:p>
          <a:p>
            <a:pPr marL="457200" indent="-457200">
              <a:buAutoNum type="arabicPeriod"/>
            </a:pPr>
            <a:endParaRPr lang="ru-RU" dirty="0"/>
          </a:p>
          <a:p>
            <a:pPr marL="457200" indent="-457200">
              <a:buAutoNum type="arabicPeriod"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62482" y="1358152"/>
            <a:ext cx="4914900" cy="50695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/>
              <a:t>10.  Оперативности.</a:t>
            </a:r>
          </a:p>
          <a:p>
            <a:pPr marL="0" indent="0">
              <a:buNone/>
            </a:pPr>
            <a:r>
              <a:rPr lang="ru-RU" dirty="0" smtClean="0"/>
              <a:t>11.  Оптимальности.</a:t>
            </a:r>
          </a:p>
          <a:p>
            <a:pPr marL="0" indent="0">
              <a:buNone/>
            </a:pPr>
            <a:r>
              <a:rPr lang="ru-RU" dirty="0" smtClean="0"/>
              <a:t>12.  Простоты.</a:t>
            </a:r>
          </a:p>
          <a:p>
            <a:pPr marL="457200" indent="-457200">
              <a:buAutoNum type="arabicPeriod" startAt="13"/>
            </a:pPr>
            <a:r>
              <a:rPr lang="ru-RU" dirty="0" smtClean="0"/>
              <a:t>Научности.</a:t>
            </a:r>
          </a:p>
          <a:p>
            <a:pPr marL="457200" indent="-457200">
              <a:buAutoNum type="arabicPeriod" startAt="13"/>
            </a:pPr>
            <a:r>
              <a:rPr lang="ru-RU" dirty="0" smtClean="0"/>
              <a:t>Иерархичности.</a:t>
            </a:r>
          </a:p>
          <a:p>
            <a:pPr marL="457200" indent="-457200">
              <a:buAutoNum type="arabicPeriod" startAt="13"/>
            </a:pPr>
            <a:r>
              <a:rPr lang="ru-RU" dirty="0" smtClean="0"/>
              <a:t>Автономности.</a:t>
            </a:r>
            <a:endParaRPr lang="ru-RU" dirty="0"/>
          </a:p>
          <a:p>
            <a:pPr marL="457200" indent="-457200">
              <a:buAutoNum type="arabicPeriod" startAt="13"/>
            </a:pPr>
            <a:r>
              <a:rPr lang="ru-RU" dirty="0" smtClean="0"/>
              <a:t>Согласованности.</a:t>
            </a:r>
          </a:p>
          <a:p>
            <a:pPr marL="457200" indent="-457200">
              <a:buAutoNum type="arabicPeriod" startAt="13"/>
            </a:pPr>
            <a:r>
              <a:rPr lang="ru-RU" dirty="0" smtClean="0"/>
              <a:t>Устойчивости</a:t>
            </a:r>
            <a:r>
              <a:rPr lang="ru-RU" dirty="0"/>
              <a:t>. </a:t>
            </a:r>
          </a:p>
          <a:p>
            <a:pPr marL="457200" indent="-457200">
              <a:buAutoNum type="arabicPeriod" startAt="13"/>
            </a:pPr>
            <a:r>
              <a:rPr lang="ru-RU" dirty="0" smtClean="0"/>
              <a:t>Многоаспектности.</a:t>
            </a:r>
          </a:p>
          <a:p>
            <a:pPr marL="457200" indent="-457200">
              <a:buAutoNum type="arabicPeriod" startAt="13"/>
            </a:pPr>
            <a:r>
              <a:rPr lang="ru-RU" dirty="0" smtClean="0"/>
              <a:t>Прозрачности.</a:t>
            </a:r>
          </a:p>
          <a:p>
            <a:pPr marL="457200" indent="-457200">
              <a:buAutoNum type="arabicPeriod" startAt="13"/>
            </a:pPr>
            <a:r>
              <a:rPr lang="ru-RU" dirty="0"/>
              <a:t>К</a:t>
            </a:r>
            <a:r>
              <a:rPr lang="ru-RU" dirty="0" smtClean="0"/>
              <a:t>омфортности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754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2-я группа: </a:t>
            </a:r>
            <a:r>
              <a:rPr lang="ru-RU" dirty="0" smtClean="0"/>
              <a:t>принципы</a:t>
            </a:r>
            <a:r>
              <a:rPr lang="ru-RU" dirty="0"/>
              <a:t>, определяющие направления развития системы управления персоналом организации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104900" y="2003612"/>
            <a:ext cx="4914900" cy="4571999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2400" dirty="0" smtClean="0"/>
              <a:t>Концентрации.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Специализации.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Параллельности.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Адаптивности </a:t>
            </a:r>
            <a:r>
              <a:rPr lang="ru-RU" sz="2400" dirty="0"/>
              <a:t>(гибкости).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441141" y="2003612"/>
            <a:ext cx="4914900" cy="4571999"/>
          </a:xfrm>
        </p:spPr>
        <p:txBody>
          <a:bodyPr>
            <a:normAutofit/>
          </a:bodyPr>
          <a:lstStyle/>
          <a:p>
            <a:pPr marL="457200" indent="-457200">
              <a:buAutoNum type="arabicPeriod" startAt="5"/>
            </a:pPr>
            <a:r>
              <a:rPr lang="ru-RU" sz="2400" dirty="0" smtClean="0"/>
              <a:t>Преемственности.</a:t>
            </a:r>
          </a:p>
          <a:p>
            <a:pPr marL="457200" indent="-457200">
              <a:buAutoNum type="arabicPeriod" startAt="5"/>
            </a:pPr>
            <a:r>
              <a:rPr lang="ru-RU" sz="2400" dirty="0" smtClean="0"/>
              <a:t>Непрерывности.</a:t>
            </a:r>
          </a:p>
          <a:p>
            <a:pPr marL="457200" indent="-457200">
              <a:buAutoNum type="arabicPeriod" startAt="5"/>
            </a:pPr>
            <a:r>
              <a:rPr lang="ru-RU" sz="2400" dirty="0" smtClean="0"/>
              <a:t>Ритмичности.</a:t>
            </a:r>
          </a:p>
          <a:p>
            <a:pPr marL="457200" indent="-457200">
              <a:buAutoNum type="arabicPeriod" startAt="5"/>
            </a:pPr>
            <a:r>
              <a:rPr lang="ru-RU" sz="2400" dirty="0" err="1" smtClean="0"/>
              <a:t>Прямоточности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81447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49723" y="2971801"/>
            <a:ext cx="9980682" cy="1096962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Спасибо за внимание! 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57285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/>
              <a:t>План: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dirty="0"/>
              <a:t>1. Закономерности системы управления персоналом.</a:t>
            </a:r>
          </a:p>
          <a:p>
            <a:pPr marL="0" indent="0">
              <a:buNone/>
            </a:pPr>
            <a:r>
              <a:rPr lang="ru-RU" sz="2800" dirty="0"/>
              <a:t>2. Принципы управления персоналом.</a:t>
            </a:r>
          </a:p>
          <a:p>
            <a:pPr marL="0" indent="0">
              <a:buNone/>
            </a:pPr>
            <a:r>
              <a:rPr lang="ru-RU" sz="2800" dirty="0"/>
              <a:t>3. Принципы построения системы управления персоналом.</a:t>
            </a:r>
          </a:p>
          <a:p>
            <a:pPr marL="0" indent="0">
              <a:buNone/>
            </a:pPr>
            <a:r>
              <a:rPr lang="ru-RU" sz="2400" dirty="0" smtClean="0"/>
              <a:t>	3.1</a:t>
            </a:r>
            <a:r>
              <a:rPr lang="ru-RU" sz="2400" dirty="0"/>
              <a:t>. Принципы, характеризующие требования к формированию </a:t>
            </a:r>
            <a:r>
              <a:rPr lang="ru-RU" sz="2400" dirty="0" smtClean="0"/>
              <a:t>системы </a:t>
            </a:r>
            <a:r>
              <a:rPr lang="ru-RU" sz="2400" dirty="0"/>
              <a:t>управления персоналом.</a:t>
            </a:r>
          </a:p>
          <a:p>
            <a:pPr marL="0" indent="0">
              <a:buNone/>
            </a:pPr>
            <a:r>
              <a:rPr lang="ru-RU" sz="2400" dirty="0" smtClean="0"/>
              <a:t>	3.2</a:t>
            </a:r>
            <a:r>
              <a:rPr lang="ru-RU" sz="2400" dirty="0"/>
              <a:t>. Принципы, определяющие направления развития системы </a:t>
            </a:r>
            <a:r>
              <a:rPr lang="ru-RU" sz="2400" dirty="0" smtClean="0"/>
              <a:t>управления </a:t>
            </a:r>
            <a:r>
              <a:rPr lang="ru-RU" sz="2400" dirty="0"/>
              <a:t>персоналом организации.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26035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/>
              <a:t>Источники и литература: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482" y="1443318"/>
            <a:ext cx="11421036" cy="5253317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dirty="0"/>
              <a:t>Основные: </a:t>
            </a:r>
            <a:endParaRPr lang="ru-RU" b="1" dirty="0" smtClean="0"/>
          </a:p>
          <a:p>
            <a:r>
              <a:rPr lang="ru-RU" sz="2100" dirty="0"/>
              <a:t>Трудовой кодекс Российской Федерации. Принят Государственной Думой РФ 21 декабря 2001 года. С поправками на 31 июля 2014 года. – М.: Республика, 2015.</a:t>
            </a:r>
          </a:p>
          <a:p>
            <a:r>
              <a:rPr lang="ru-RU" sz="2100" dirty="0" err="1"/>
              <a:t>Друкер</a:t>
            </a:r>
            <a:r>
              <a:rPr lang="ru-RU" sz="2100" dirty="0"/>
              <a:t> П.Ф. Задачи менеджмента в XXI веке. – М., СПб., К.: Изд. Дом «Ви-</a:t>
            </a:r>
            <a:r>
              <a:rPr lang="ru-RU" sz="2100" dirty="0" err="1"/>
              <a:t>льямс</a:t>
            </a:r>
            <a:r>
              <a:rPr lang="ru-RU" sz="2100" dirty="0"/>
              <a:t>», 2000. – Гл. 5.3. «Новые служащие». – С. 200-206.</a:t>
            </a:r>
          </a:p>
          <a:p>
            <a:r>
              <a:rPr lang="ru-RU" sz="2100" dirty="0"/>
              <a:t>Крымов А.А. Вы – управляющий персоналом. Профессия? Ремесло? Судьба? – М.: </a:t>
            </a:r>
            <a:r>
              <a:rPr lang="ru-RU" sz="2100" dirty="0" err="1"/>
              <a:t>Бератор</a:t>
            </a:r>
            <a:r>
              <a:rPr lang="ru-RU" sz="2100" dirty="0"/>
              <a:t>-Пресс, 2003.</a:t>
            </a:r>
          </a:p>
          <a:p>
            <a:r>
              <a:rPr lang="ru-RU" sz="2100" dirty="0" err="1"/>
              <a:t>Мескон</a:t>
            </a:r>
            <a:r>
              <a:rPr lang="ru-RU" sz="2100" dirty="0"/>
              <a:t> М.Х., Альберт М., </a:t>
            </a:r>
            <a:r>
              <a:rPr lang="ru-RU" sz="2100" dirty="0" err="1"/>
              <a:t>Хедоури</a:t>
            </a:r>
            <a:r>
              <a:rPr lang="ru-RU" sz="2100" dirty="0"/>
              <a:t> Ф. Основы менеджмента. – М.: Дело, 1992. – Гл. 19: Управление трудовыми ресурсами. </a:t>
            </a:r>
          </a:p>
          <a:p>
            <a:r>
              <a:rPr lang="ru-RU" sz="2100" dirty="0"/>
              <a:t>Управление персоналом: Энциклопедический словарь / под ред. А.Я. </a:t>
            </a:r>
            <a:r>
              <a:rPr lang="ru-RU" sz="2100" dirty="0" err="1"/>
              <a:t>Кибанова</a:t>
            </a:r>
            <a:r>
              <a:rPr lang="ru-RU" sz="2100" dirty="0"/>
              <a:t> / 2-е изд. – М.: Инфра-М, 2014.</a:t>
            </a:r>
          </a:p>
          <a:p>
            <a:r>
              <a:rPr lang="ru-RU" sz="2100" dirty="0"/>
              <a:t>Управление персоналом организации: учебник / под ред. А.Я. </a:t>
            </a:r>
            <a:r>
              <a:rPr lang="ru-RU" sz="2100" dirty="0" err="1"/>
              <a:t>Кибанова</a:t>
            </a:r>
            <a:r>
              <a:rPr lang="ru-RU" sz="2100" dirty="0"/>
              <a:t> / 3-е изд. – М.: Инфра-М, 2014. – Гл. 2.3. – С. 98-103.</a:t>
            </a:r>
          </a:p>
          <a:p>
            <a:r>
              <a:rPr lang="ru-RU" sz="2100" dirty="0"/>
              <a:t>Управление персоналом: учебник для вузов / под ред. Т.Ю. Базарова, Б.Л. Еремина / 3-е изд., </a:t>
            </a:r>
            <a:r>
              <a:rPr lang="ru-RU" sz="2100" dirty="0" err="1"/>
              <a:t>перераб</a:t>
            </a:r>
            <a:r>
              <a:rPr lang="ru-RU" sz="2100" dirty="0"/>
              <a:t>. и доп. – М: </a:t>
            </a:r>
            <a:r>
              <a:rPr lang="ru-RU" sz="2100" dirty="0" err="1"/>
              <a:t>Юнити</a:t>
            </a:r>
            <a:r>
              <a:rPr lang="ru-RU" sz="2100" dirty="0"/>
              <a:t>, 2014. – 560 с. </a:t>
            </a:r>
          </a:p>
          <a:p>
            <a:r>
              <a:rPr lang="ru-RU" sz="2100" dirty="0"/>
              <a:t>Управление человеческими ресурсами: учебник / М.И. Соколова, А.Г. </a:t>
            </a:r>
            <a:r>
              <a:rPr lang="ru-RU" sz="2100" dirty="0" err="1"/>
              <a:t>Демен-тьева</a:t>
            </a:r>
            <a:r>
              <a:rPr lang="ru-RU" sz="2100" dirty="0"/>
              <a:t>. – М.: Проспект, 2015</a:t>
            </a:r>
            <a:r>
              <a:rPr lang="ru-RU" sz="2100" dirty="0" smtClean="0"/>
              <a:t>.</a:t>
            </a:r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val="19258052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Дополнительная литература: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4899" y="1600200"/>
            <a:ext cx="10567147" cy="5150224"/>
          </a:xfrm>
        </p:spPr>
        <p:txBody>
          <a:bodyPr/>
          <a:lstStyle/>
          <a:p>
            <a:r>
              <a:rPr lang="ru-RU" sz="2200" dirty="0"/>
              <a:t>Егоршин А.П. Управление персоналом. – Н. Новгород: НИМБ, 1997.</a:t>
            </a:r>
          </a:p>
          <a:p>
            <a:r>
              <a:rPr lang="ru-RU" sz="2200" dirty="0"/>
              <a:t>Кравченко А.И. Управление персоналом // Кравченко А.И. История </a:t>
            </a:r>
            <a:r>
              <a:rPr lang="ru-RU" sz="2200" dirty="0" err="1"/>
              <a:t>ме-неджмента</a:t>
            </a:r>
            <a:r>
              <a:rPr lang="ru-RU" sz="2200" dirty="0"/>
              <a:t>. – М.: </a:t>
            </a:r>
            <a:r>
              <a:rPr lang="ru-RU" sz="2200" dirty="0" err="1"/>
              <a:t>Академ</a:t>
            </a:r>
            <a:r>
              <a:rPr lang="ru-RU" sz="2200" dirty="0"/>
              <a:t>. Проект, 2012. – Гл. 8. – С. 134-147.</a:t>
            </a:r>
          </a:p>
          <a:p>
            <a:r>
              <a:rPr lang="ru-RU" sz="2200" dirty="0"/>
              <a:t>Менеджмент и маркетинг в социальной сфере: учеб. пособие / под ред. В.А. </a:t>
            </a:r>
            <a:r>
              <a:rPr lang="ru-RU" sz="2200" dirty="0" err="1"/>
              <a:t>Абчука</a:t>
            </a:r>
            <a:r>
              <a:rPr lang="ru-RU" sz="2200" dirty="0"/>
              <a:t>. – СПб.: Книжный дом, 2003. – Гл. 19.</a:t>
            </a:r>
          </a:p>
          <a:p>
            <a:r>
              <a:rPr lang="ru-RU" sz="2200" dirty="0"/>
              <a:t>Модели и методы управления персоналом: Российско-британское учеб-</a:t>
            </a:r>
            <a:r>
              <a:rPr lang="ru-RU" sz="2200" dirty="0" err="1"/>
              <a:t>ное</a:t>
            </a:r>
            <a:r>
              <a:rPr lang="ru-RU" sz="2200" dirty="0"/>
              <a:t> пособие / под ред. Е.Б. Моргунова. – М.: Бизнес-школа «Интел-Синтез», 2001.</a:t>
            </a:r>
          </a:p>
          <a:p>
            <a:r>
              <a:rPr lang="ru-RU" sz="2200" dirty="0" err="1"/>
              <a:t>Морита</a:t>
            </a:r>
            <a:r>
              <a:rPr lang="ru-RU" sz="2200" dirty="0"/>
              <a:t> А. Сделано в Японии: История фирмы «Сони». – М.: Прогресс, 1990.</a:t>
            </a:r>
          </a:p>
          <a:p>
            <a:r>
              <a:rPr lang="ru-RU" sz="2200" dirty="0"/>
              <a:t>Паркинсон С.Н., </a:t>
            </a:r>
            <a:r>
              <a:rPr lang="ru-RU" sz="2200" dirty="0" err="1"/>
              <a:t>Рустомжи</a:t>
            </a:r>
            <a:r>
              <a:rPr lang="ru-RU" sz="2200" dirty="0"/>
              <a:t> М.К. Искусство управления. – СПб.: </a:t>
            </a:r>
            <a:r>
              <a:rPr lang="ru-RU" sz="2200" dirty="0" err="1"/>
              <a:t>Лениз</a:t>
            </a:r>
            <a:r>
              <a:rPr lang="ru-RU" sz="2200" dirty="0"/>
              <a:t>-дат, 1992.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618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Дополнительная литература: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0283" y="1600200"/>
            <a:ext cx="11080376" cy="4863354"/>
          </a:xfrm>
        </p:spPr>
        <p:txBody>
          <a:bodyPr/>
          <a:lstStyle/>
          <a:p>
            <a:r>
              <a:rPr lang="ru-RU" sz="2100" dirty="0"/>
              <a:t>Современное управление. Энциклопедический справочник Американ-</a:t>
            </a:r>
            <a:r>
              <a:rPr lang="ru-RU" sz="2100" dirty="0" err="1"/>
              <a:t>ской</a:t>
            </a:r>
            <a:r>
              <a:rPr lang="ru-RU" sz="2100" dirty="0"/>
              <a:t> ассоциации управления. В 2-х т. – М.: </a:t>
            </a:r>
            <a:r>
              <a:rPr lang="ru-RU" sz="2100" dirty="0" err="1"/>
              <a:t>Издатцентр</a:t>
            </a:r>
            <a:r>
              <a:rPr lang="ru-RU" sz="2100" dirty="0"/>
              <a:t>, 1997.</a:t>
            </a:r>
          </a:p>
          <a:p>
            <a:r>
              <a:rPr lang="ru-RU" sz="2100" dirty="0"/>
              <a:t>Управление и человеческие ресурсы: Материалы междисциплинарного научного семинара / Под ред. О.Я. </a:t>
            </a:r>
            <a:r>
              <a:rPr lang="ru-RU" sz="2100" dirty="0" err="1"/>
              <a:t>Гелиха</a:t>
            </a:r>
            <a:r>
              <a:rPr lang="ru-RU" sz="2100" dirty="0"/>
              <a:t>, В.Н. Мининой, В.П. Соломина. – СПб.: Книжный дом, 2005.</a:t>
            </a:r>
          </a:p>
          <a:p>
            <a:r>
              <a:rPr lang="ru-RU" sz="2100" dirty="0"/>
              <a:t>Управление как персонификация социального: материалы </a:t>
            </a:r>
            <a:r>
              <a:rPr lang="ru-RU" sz="2100" dirty="0" err="1"/>
              <a:t>междисци-плинарного</a:t>
            </a:r>
            <a:r>
              <a:rPr lang="ru-RU" sz="2100" dirty="0"/>
              <a:t> научного семинара / под ред. О.Я. </a:t>
            </a:r>
            <a:r>
              <a:rPr lang="ru-RU" sz="2100" dirty="0" err="1"/>
              <a:t>Гелиха</a:t>
            </a:r>
            <a:r>
              <a:rPr lang="ru-RU" sz="2100" dirty="0"/>
              <a:t>. – СПб.: Книжный Дом, 2003.</a:t>
            </a:r>
          </a:p>
          <a:p>
            <a:r>
              <a:rPr lang="ru-RU" sz="2100" dirty="0"/>
              <a:t>Управление – это наука и искусство: А. </a:t>
            </a:r>
            <a:r>
              <a:rPr lang="ru-RU" sz="2100" dirty="0" err="1"/>
              <a:t>Файоль</a:t>
            </a:r>
            <a:r>
              <a:rPr lang="ru-RU" sz="2100" dirty="0"/>
              <a:t>, Г. </a:t>
            </a:r>
            <a:r>
              <a:rPr lang="ru-RU" sz="2100" dirty="0" err="1"/>
              <a:t>Эмерсон</a:t>
            </a:r>
            <a:r>
              <a:rPr lang="ru-RU" sz="2100" dirty="0"/>
              <a:t>, Ф. </a:t>
            </a:r>
            <a:r>
              <a:rPr lang="ru-RU" sz="2100" dirty="0" err="1"/>
              <a:t>Тэйлор</a:t>
            </a:r>
            <a:r>
              <a:rPr lang="ru-RU" sz="2100" dirty="0"/>
              <a:t>, Г. Форд. – М.: Республика, 1992. </a:t>
            </a:r>
          </a:p>
          <a:p>
            <a:r>
              <a:rPr lang="ru-RU" sz="2100" dirty="0"/>
              <a:t>Чернышев В.Н., </a:t>
            </a:r>
            <a:r>
              <a:rPr lang="ru-RU" sz="2100" dirty="0" err="1"/>
              <a:t>Двинин</a:t>
            </a:r>
            <a:r>
              <a:rPr lang="ru-RU" sz="2100" dirty="0"/>
              <a:t> А.П. Человек и персонал в управлении. – СПб.: Питер, 1997.</a:t>
            </a:r>
          </a:p>
          <a:p>
            <a:r>
              <a:rPr lang="ru-RU" sz="2100" dirty="0" err="1"/>
              <a:t>Якокка</a:t>
            </a:r>
            <a:r>
              <a:rPr lang="ru-RU" sz="2100" dirty="0"/>
              <a:t> Л. Карьера менеджера / 7-е изд. – М.: Прогресс, 2015.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96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Закономерности системы управления персоналом.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0659" y="1600200"/>
            <a:ext cx="11412069" cy="4961965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Управление персоналом организации </a:t>
            </a:r>
            <a:r>
              <a:rPr lang="ru-RU" sz="2400" dirty="0"/>
              <a:t>опирается не только на законы и закономерности, изучаемые различными науками, </a:t>
            </a:r>
            <a:r>
              <a:rPr lang="ru-RU" sz="2400" dirty="0" smtClean="0"/>
              <a:t>связанными </a:t>
            </a:r>
            <a:r>
              <a:rPr lang="ru-RU" sz="2400" dirty="0"/>
              <a:t>с управлением (теория управления, экономическая </a:t>
            </a:r>
            <a:r>
              <a:rPr lang="ru-RU" sz="2400" dirty="0" smtClean="0"/>
              <a:t>кибернетика </a:t>
            </a:r>
            <a:r>
              <a:rPr lang="ru-RU" sz="2400" dirty="0"/>
              <a:t>и др.), </a:t>
            </a:r>
            <a:r>
              <a:rPr lang="ru-RU" sz="2400" dirty="0" smtClean="0"/>
              <a:t>но и на закономерности</a:t>
            </a:r>
            <a:r>
              <a:rPr lang="ru-RU" sz="2400" dirty="0"/>
              <a:t>, </a:t>
            </a:r>
            <a:r>
              <a:rPr lang="ru-RU" sz="2400" dirty="0" smtClean="0"/>
              <a:t>присущие </a:t>
            </a:r>
            <a:r>
              <a:rPr lang="ru-RU" sz="2400" dirty="0"/>
              <a:t>только этому процессу –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управлению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персоналом</a:t>
            </a:r>
            <a:r>
              <a:rPr lang="ru-RU" sz="2400" dirty="0" smtClean="0"/>
              <a:t>.</a:t>
            </a:r>
          </a:p>
          <a:p>
            <a:pPr marL="0" indent="0" algn="ctr">
              <a:buNone/>
            </a:pPr>
            <a:endParaRPr lang="ru-RU" sz="2400" dirty="0"/>
          </a:p>
          <a:p>
            <a:pPr marL="0" indent="0" algn="ctr">
              <a:buNone/>
            </a:pPr>
            <a:endParaRPr lang="ru-RU" sz="2400" dirty="0" smtClean="0"/>
          </a:p>
          <a:p>
            <a:pPr marL="0" indent="0" algn="ctr">
              <a:buNone/>
            </a:pPr>
            <a:endParaRPr lang="ru-RU" sz="2400" dirty="0"/>
          </a:p>
          <a:p>
            <a:pPr marL="0" indent="0" algn="ctr">
              <a:buNone/>
            </a:pPr>
            <a:endParaRPr lang="ru-RU" sz="2400" dirty="0" smtClean="0"/>
          </a:p>
          <a:p>
            <a:pPr marL="0" indent="0" algn="ctr">
              <a:buNone/>
            </a:pPr>
            <a:endParaRPr lang="ru-RU" sz="2400" dirty="0"/>
          </a:p>
          <a:p>
            <a:pPr marL="0" indent="0" algn="ctr">
              <a:buNone/>
            </a:pPr>
            <a:r>
              <a:rPr lang="ru-RU" sz="2400" dirty="0" smtClean="0"/>
              <a:t>Основные </a:t>
            </a:r>
            <a:r>
              <a:rPr lang="ru-RU" sz="2400" dirty="0"/>
              <a:t>закономерности </a:t>
            </a:r>
            <a:r>
              <a:rPr lang="ru-RU" sz="2400" dirty="0" smtClean="0"/>
              <a:t>УП </a:t>
            </a:r>
            <a:r>
              <a:rPr lang="ru-RU" sz="2400" dirty="0"/>
              <a:t>являются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объективной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основой </a:t>
            </a:r>
            <a:r>
              <a:rPr lang="ru-RU" sz="2400" dirty="0"/>
              <a:t>предъявления </a:t>
            </a:r>
            <a:r>
              <a:rPr lang="ru-RU" sz="2400" dirty="0" smtClean="0"/>
              <a:t>требований </a:t>
            </a:r>
            <a:r>
              <a:rPr lang="ru-RU" sz="2400" dirty="0"/>
              <a:t>к системе и технологии управления персоналом организации.</a:t>
            </a:r>
          </a:p>
          <a:p>
            <a:pPr marL="0" indent="0" algn="ctr">
              <a:buNone/>
            </a:pP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966" y="2965356"/>
            <a:ext cx="7448550" cy="2505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969701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Основные закономерности УП: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341" y="1600199"/>
            <a:ext cx="11483787" cy="509643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Соответствие </a:t>
            </a: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системы управления персоналом целям, особенностям, </a:t>
            </a: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состоянию </a:t>
            </a: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тенденциям </a:t>
            </a: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развития производственной системы. </a:t>
            </a:r>
          </a:p>
          <a:p>
            <a:pPr marL="0" indent="0">
              <a:buNone/>
            </a:pPr>
            <a:r>
              <a:rPr lang="ru-RU" dirty="0" smtClean="0"/>
              <a:t>	Суть </a:t>
            </a:r>
            <a:r>
              <a:rPr lang="ru-RU" dirty="0"/>
              <a:t>заключается в соответствии системы управления персоналом требованиям производства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Системное </a:t>
            </a: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управления персоналом. </a:t>
            </a:r>
            <a:endParaRPr lang="ru-RU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2100" dirty="0" smtClean="0"/>
              <a:t>	Суть заключается </a:t>
            </a:r>
            <a:r>
              <a:rPr lang="ru-RU" sz="2100" dirty="0"/>
              <a:t>в необходимости учета всех возможных взаимосвязей внутри системы управления персоналом, между ее подсистемами и </a:t>
            </a:r>
            <a:r>
              <a:rPr lang="ru-RU" sz="2100" dirty="0" smtClean="0"/>
              <a:t>элементами.</a:t>
            </a:r>
            <a:endParaRPr lang="ru-RU" sz="2100" dirty="0"/>
          </a:p>
          <a:p>
            <a:pPr marL="0" indent="0">
              <a:buNone/>
            </a:pP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Оптимальное </a:t>
            </a: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сочетание централизации и децентрализации управления персоналом. </a:t>
            </a:r>
            <a:endParaRPr lang="ru-RU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2100" dirty="0" smtClean="0"/>
              <a:t>	Это </a:t>
            </a:r>
            <a:r>
              <a:rPr lang="ru-RU" sz="2100" dirty="0"/>
              <a:t>означает определение степени </a:t>
            </a:r>
            <a:r>
              <a:rPr lang="ru-RU" sz="2100" dirty="0" smtClean="0"/>
              <a:t>централизации </a:t>
            </a:r>
            <a:r>
              <a:rPr lang="ru-RU" sz="2100" dirty="0"/>
              <a:t>функций управления </a:t>
            </a:r>
            <a:r>
              <a:rPr lang="ru-RU" sz="2100" dirty="0" smtClean="0"/>
              <a:t>персоналом </a:t>
            </a:r>
            <a:r>
              <a:rPr lang="ru-RU" sz="2100" dirty="0"/>
              <a:t>в сочетании с </a:t>
            </a:r>
            <a:r>
              <a:rPr lang="ru-RU" sz="2100" dirty="0" smtClean="0"/>
              <a:t>децентрализацией </a:t>
            </a:r>
            <a:r>
              <a:rPr lang="ru-RU" sz="2100" dirty="0"/>
              <a:t>части функций.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Пропорциональное </a:t>
            </a: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сочетание совокупности подсистем и элементов системы управления персоналом</a:t>
            </a: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2100" dirty="0" smtClean="0"/>
              <a:t>	Совершенствование </a:t>
            </a:r>
            <a:r>
              <a:rPr lang="ru-RU" sz="2100" dirty="0"/>
              <a:t>одной подсистемы или элемента системы управления </a:t>
            </a:r>
            <a:r>
              <a:rPr lang="ru-RU" sz="2100" dirty="0" smtClean="0"/>
              <a:t>персоналом </a:t>
            </a:r>
            <a:r>
              <a:rPr lang="ru-RU" sz="2100" dirty="0"/>
              <a:t>может привести к диспропорциям в целостной системе управления. </a:t>
            </a:r>
          </a:p>
        </p:txBody>
      </p:sp>
    </p:spTree>
    <p:extLst>
      <p:ext uri="{BB962C8B-B14F-4D97-AF65-F5344CB8AC3E}">
        <p14:creationId xmlns:p14="http://schemas.microsoft.com/office/powerpoint/2010/main" val="378514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>
                <a:solidFill>
                  <a:srgbClr val="514843"/>
                </a:solidFill>
              </a:rPr>
              <a:t>Основные закономерности УП: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6871" y="1362635"/>
            <a:ext cx="11815481" cy="549536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  <a:r>
              <a:rPr lang="ru-RU" sz="2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Пропорциональность </a:t>
            </a:r>
            <a:r>
              <a:rPr lang="ru-RU" sz="2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производства и управления. </a:t>
            </a:r>
            <a:endParaRPr lang="ru-RU" sz="2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1900" dirty="0" smtClean="0"/>
              <a:t>	Пропорциональность </a:t>
            </a:r>
            <a:r>
              <a:rPr lang="ru-RU" sz="1900" dirty="0"/>
              <a:t>во всех частях и на всех ступенях системы </a:t>
            </a:r>
            <a:r>
              <a:rPr lang="ru-RU" sz="1900" dirty="0" smtClean="0"/>
              <a:t>управления, </a:t>
            </a:r>
            <a:r>
              <a:rPr lang="ru-RU" sz="1900" dirty="0"/>
              <a:t>в том числе системы управления персоналом, является необходимым условием </a:t>
            </a:r>
            <a:r>
              <a:rPr lang="ru-RU" sz="1900" dirty="0" smtClean="0"/>
              <a:t>высокоэффективной деятельности организации.</a:t>
            </a:r>
          </a:p>
          <a:p>
            <a:pPr marL="0" indent="0">
              <a:buNone/>
            </a:pPr>
            <a:r>
              <a:rPr lang="ru-RU" sz="2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Необходимое разнообразие системы управления персоналом</a:t>
            </a:r>
            <a:r>
              <a:rPr lang="ru-RU" sz="2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1900" dirty="0" smtClean="0"/>
              <a:t>	Это </a:t>
            </a:r>
            <a:r>
              <a:rPr lang="ru-RU" sz="1900" dirty="0"/>
              <a:t>означает, что система управления персоналом должна иметь некоторую </a:t>
            </a:r>
            <a:r>
              <a:rPr lang="ru-RU" sz="1900" dirty="0" smtClean="0"/>
              <a:t>идентичность </a:t>
            </a:r>
            <a:r>
              <a:rPr lang="ru-RU" sz="1900" dirty="0"/>
              <a:t>по отношению к </a:t>
            </a:r>
            <a:r>
              <a:rPr lang="ru-RU" sz="1900" dirty="0" smtClean="0"/>
              <a:t>производственной </a:t>
            </a:r>
            <a:r>
              <a:rPr lang="ru-RU" sz="1900" dirty="0"/>
              <a:t>системе и обладать не меньшей </a:t>
            </a:r>
            <a:r>
              <a:rPr lang="ru-RU" sz="1900" dirty="0" smtClean="0"/>
              <a:t>сложностью</a:t>
            </a:r>
            <a:r>
              <a:rPr lang="ru-RU" sz="1900" dirty="0"/>
              <a:t>, чем последняя</a:t>
            </a:r>
            <a:r>
              <a:rPr lang="ru-RU" sz="1900" dirty="0" smtClean="0"/>
              <a:t>.</a:t>
            </a:r>
          </a:p>
          <a:p>
            <a:pPr marL="0" indent="0">
              <a:buNone/>
            </a:pPr>
            <a:r>
              <a:rPr lang="ru-RU" sz="2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Изменение состава и содержания функций управления персоналом</a:t>
            </a:r>
            <a:r>
              <a:rPr lang="ru-RU" sz="2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1900" dirty="0" smtClean="0"/>
              <a:t>	С </a:t>
            </a:r>
            <a:r>
              <a:rPr lang="ru-RU" sz="1900" dirty="0"/>
              <a:t>развитием организации возрастает роль одних функций управления персоналом и снижается роль других функций на разных ступенях управления, при этом изменяется и их содержание</a:t>
            </a:r>
            <a:r>
              <a:rPr lang="ru-RU" sz="1900" dirty="0" smtClean="0"/>
              <a:t>.</a:t>
            </a:r>
          </a:p>
          <a:p>
            <a:pPr marL="0" indent="0">
              <a:buNone/>
            </a:pPr>
            <a:r>
              <a:rPr lang="ru-RU" sz="2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Минимизация числа ступеней управления персоналом. </a:t>
            </a:r>
          </a:p>
          <a:p>
            <a:pPr marL="0" indent="0">
              <a:buNone/>
            </a:pPr>
            <a:r>
              <a:rPr lang="ru-RU" sz="1900" dirty="0" smtClean="0"/>
              <a:t>	Суть состоит </a:t>
            </a:r>
            <a:r>
              <a:rPr lang="ru-RU" sz="1900" dirty="0"/>
              <a:t>в том, что чем меньше уровней управления имеет система </a:t>
            </a:r>
            <a:r>
              <a:rPr lang="ru-RU" sz="1900" dirty="0" smtClean="0"/>
              <a:t>управления </a:t>
            </a:r>
            <a:r>
              <a:rPr lang="ru-RU" sz="1900" dirty="0"/>
              <a:t>персоналом, тем она эффективнее работает</a:t>
            </a:r>
            <a:r>
              <a:rPr lang="ru-RU" sz="1900" dirty="0" smtClean="0"/>
              <a:t>.</a:t>
            </a:r>
          </a:p>
          <a:p>
            <a:pPr marL="0" indent="0">
              <a:buNone/>
            </a:pPr>
            <a:r>
              <a:rPr lang="ru-RU" sz="2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Единство действий закономерностей управления персоналом.</a:t>
            </a:r>
          </a:p>
          <a:p>
            <a:pPr marL="0" indent="0">
              <a:buNone/>
            </a:pPr>
            <a:r>
              <a:rPr lang="ru-RU" sz="1900" dirty="0" smtClean="0"/>
              <a:t>	Протекание </a:t>
            </a:r>
            <a:r>
              <a:rPr lang="ru-RU" sz="1900" dirty="0"/>
              <a:t>процессов управления  персоналом является результатом действия равнодействующей, или результирующей </a:t>
            </a:r>
            <a:r>
              <a:rPr lang="ru-RU" sz="1900" dirty="0" err="1"/>
              <a:t>разноприложенных</a:t>
            </a:r>
            <a:r>
              <a:rPr lang="ru-RU" sz="1900" dirty="0"/>
              <a:t> сил, каждая из которых подчиняется той или иной закономерности управления. </a:t>
            </a:r>
          </a:p>
          <a:p>
            <a:pPr marL="0" indent="0">
              <a:buNone/>
            </a:pPr>
            <a:endParaRPr lang="ru-RU" sz="1900" dirty="0"/>
          </a:p>
          <a:p>
            <a:pPr marL="0" indent="0">
              <a:buNone/>
            </a:pP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10133626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7215" y="2824331"/>
            <a:ext cx="3748367" cy="374836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Закономерности нужно изучать и знать направления их действия и </a:t>
            </a:r>
            <a:r>
              <a:rPr lang="ru-RU" b="1" dirty="0" smtClean="0"/>
              <a:t>взаимодействия.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8893" y="1600198"/>
            <a:ext cx="10981765" cy="515022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Закономерности управления персоналом пронизывают всю управленческую деятельность</a:t>
            </a:r>
            <a:r>
              <a:rPr lang="ru-RU" sz="2400" dirty="0"/>
              <a:t>, влияют на состояние всех подсистем и элементов системы управления </a:t>
            </a:r>
            <a:r>
              <a:rPr lang="ru-RU" sz="2400" dirty="0" smtClean="0"/>
              <a:t>организации</a:t>
            </a:r>
            <a:r>
              <a:rPr lang="ru-RU" sz="2400" dirty="0"/>
              <a:t>, они не </a:t>
            </a:r>
            <a:r>
              <a:rPr lang="ru-RU" sz="2400" dirty="0" smtClean="0"/>
              <a:t>зависят </a:t>
            </a:r>
            <a:r>
              <a:rPr lang="ru-RU" sz="2400" dirty="0"/>
              <a:t>от воли и желания человека. </a:t>
            </a:r>
            <a:endParaRPr lang="ru-RU" sz="2400" dirty="0" smtClean="0"/>
          </a:p>
          <a:p>
            <a:pPr marL="0" indent="0" algn="ctr">
              <a:buNone/>
            </a:pPr>
            <a:endParaRPr lang="ru-RU" sz="2400" dirty="0"/>
          </a:p>
          <a:p>
            <a:pPr marL="0" indent="0" algn="ctr">
              <a:buNone/>
            </a:pPr>
            <a:endParaRPr lang="ru-RU" sz="2400" dirty="0" smtClean="0"/>
          </a:p>
          <a:p>
            <a:pPr marL="0" indent="0" algn="ctr">
              <a:buNone/>
            </a:pPr>
            <a:endParaRPr lang="ru-RU" sz="2400" dirty="0"/>
          </a:p>
          <a:p>
            <a:pPr marL="0" indent="0" algn="ctr">
              <a:buNone/>
            </a:pPr>
            <a:endParaRPr lang="ru-RU" sz="2400" dirty="0" smtClean="0"/>
          </a:p>
          <a:p>
            <a:pPr marL="0" indent="0" algn="ctr">
              <a:buNone/>
            </a:pPr>
            <a:endParaRPr lang="ru-RU" sz="2400" dirty="0"/>
          </a:p>
          <a:p>
            <a:pPr marL="0" indent="0" algn="ctr">
              <a:buNone/>
            </a:pP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закономерности управления персоналом глубоко изучены и открыты.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893" y="2824331"/>
            <a:ext cx="5291617" cy="3115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40102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AcademicLiterature_16x9_TP103431361.potx" id="{2F0AAF73-AE41-486D-B6DC-0985ADE3F2EC}" vid="{EF7BD8ED-D7CC-46AA-8B96-4CA16C4A9ED2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Академическая презентация, макет с лентами и полосками (широкоэкранный формат)</Template>
  <TotalTime>0</TotalTime>
  <Words>1083</Words>
  <Application>Microsoft Office PowerPoint</Application>
  <PresentationFormat>Произвольный</PresentationFormat>
  <Paragraphs>141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Academic Literature 16x9</vt:lpstr>
      <vt:lpstr>Учебный курс: ОСНОВЫ УПРАВЛЕНИЯ ПЕРСОНАЛОМ  Гелих Олег Яковлевич  Тема: ЗАКОНОМЕРНОСТИ И ПРИЦИПЫ УПРАВЛЕНИЯ ПЕРСОНАЛОМ </vt:lpstr>
      <vt:lpstr>План: </vt:lpstr>
      <vt:lpstr>Источники и литература:</vt:lpstr>
      <vt:lpstr>Дополнительная литература: </vt:lpstr>
      <vt:lpstr>Дополнительная литература: </vt:lpstr>
      <vt:lpstr>1. Закономерности системы управления персоналом.</vt:lpstr>
      <vt:lpstr>Основные закономерности УП:</vt:lpstr>
      <vt:lpstr>Основные закономерности УП:</vt:lpstr>
      <vt:lpstr>Закономерности нужно изучать и знать направления их действия и взаимодействия. </vt:lpstr>
      <vt:lpstr>2. Принципы управления персоналом. </vt:lpstr>
      <vt:lpstr>Управление персоналом осуществляется на основе следующих принципов: </vt:lpstr>
      <vt:lpstr>Ряд американских и японских корпораций широко используют следующие принципы управления персоналом: </vt:lpstr>
      <vt:lpstr>3. Принципы построения системы управления персоналом. </vt:lpstr>
      <vt:lpstr>Различают две группы ППСУП: </vt:lpstr>
      <vt:lpstr>1 группа: принципы, характеризующие требования к формированию системы управления персоналом.</vt:lpstr>
      <vt:lpstr>2-я группа: принципы, определяющие направления развития системы управления персоналом организации.</vt:lpstr>
      <vt:lpstr>Спасибо за внимание!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2015-12-06T18:07:42Z</dcterms:created>
  <dcterms:modified xsi:type="dcterms:W3CDTF">2015-12-06T22:19:02Z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TC034313809991</vt:lpwstr>
  </property>
</Properties>
</file>