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56DDBD-698F-4D52-A0EE-33410762AAC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9455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56C39-0F93-42BF-A5DD-52730ADC4A5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3268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34CE4-5C6A-4CCE-AD67-7BBE74BA374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83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575E1-B7C0-4AA0-9E8C-58C06315303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1610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F8FD2-A4BC-44ED-B95D-53B2CB8E495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9127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9F968-9F39-4747-87B3-7DE3B1FE244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178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E38D8-4DE1-411B-B9F4-73B3DA3DB1A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075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26ACB-B39B-410F-B1B3-4E4F60E54C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0912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7C8D1-863C-48F2-B254-15ACB065276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217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C24E-D63C-4269-B4E0-DA276C157FF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3851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87D89-2D7F-402C-8C2D-652889D801D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8276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5C55952-EC34-49DB-A1D1-C243E163700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2800" b="1" dirty="0" smtClean="0"/>
              <a:t>ИССЛЕДОВАНИЕ 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СИСТЕМ УПРАВЛЕНИЯ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z="2400" b="1" dirty="0" smtClean="0"/>
              <a:t>Тема № 2:</a:t>
            </a:r>
          </a:p>
          <a:p>
            <a:r>
              <a:rPr lang="ru-RU" altLang="ru-RU" sz="3600" b="1" dirty="0" smtClean="0"/>
              <a:t>АНТРОПОСОЦИОГЕНЕЗ </a:t>
            </a:r>
          </a:p>
          <a:p>
            <a:r>
              <a:rPr lang="ru-RU" altLang="ru-RU" sz="3600" b="1" dirty="0" smtClean="0"/>
              <a:t>И ГЕНЕЗИС УПРАВЛЕНИЯ</a:t>
            </a:r>
            <a:endParaRPr lang="ru-RU" altLang="ru-RU" sz="4000" b="1" dirty="0" smtClean="0"/>
          </a:p>
        </p:txBody>
      </p:sp>
      <p:pic>
        <p:nvPicPr>
          <p:cNvPr id="3076" name="Picture 4" descr="0000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103663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00113" y="53006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altLang="ru-RU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Эволюция человека</a:t>
            </a:r>
          </a:p>
        </p:txBody>
      </p:sp>
      <p:pic>
        <p:nvPicPr>
          <p:cNvPr id="12291" name="Picture 4" descr="000412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856615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 descr="00006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dirty="0" smtClean="0"/>
              <a:t>Практическая преобразовательная орудийная деятельность.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Появление языка.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Морально-нравственные запреты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Регулирование брачно-половых отношений.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«Подавление пищевого инстинкта».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Дозревание труда и формирование </a:t>
            </a:r>
            <a:r>
              <a:rPr lang="ru-RU" altLang="ru-RU" smtClean="0"/>
              <a:t>первобытно-родовой общины.</a:t>
            </a:r>
            <a:endParaRPr lang="ru-RU" altLang="ru-RU" dirty="0" smtClean="0"/>
          </a:p>
        </p:txBody>
      </p:sp>
      <p:pic>
        <p:nvPicPr>
          <p:cNvPr id="13315" name="Picture 4" descr="0000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539750" y="188913"/>
            <a:ext cx="719931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3600" b="1">
                <a:solidFill>
                  <a:schemeClr val="tx2"/>
                </a:solidFill>
              </a:rPr>
              <a:t> Факторы антропосоциогенеза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38200"/>
          </a:xfrm>
        </p:spPr>
        <p:txBody>
          <a:bodyPr/>
          <a:lstStyle/>
          <a:p>
            <a:r>
              <a:rPr lang="ru-RU" altLang="ru-RU" b="1" smtClean="0"/>
              <a:t>Задачи: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Определить предпосылки возникновения управления.</a:t>
            </a:r>
          </a:p>
          <a:p>
            <a:r>
              <a:rPr lang="ru-RU" altLang="ru-RU" smtClean="0"/>
              <a:t>Рассмотреть особенности развития и формирования феномена управления.</a:t>
            </a:r>
          </a:p>
          <a:p>
            <a:r>
              <a:rPr lang="ru-RU" altLang="ru-RU" smtClean="0"/>
              <a:t>Охарактеризовать управление как социальный институт.</a:t>
            </a:r>
          </a:p>
          <a:p>
            <a:r>
              <a:rPr lang="ru-RU" altLang="ru-RU" smtClean="0"/>
              <a:t>Выявить взаимоотношение феномена управления с явлением самоорганизации </a:t>
            </a:r>
          </a:p>
        </p:txBody>
      </p:sp>
      <p:pic>
        <p:nvPicPr>
          <p:cNvPr id="4100" name="Picture 4" descr="0000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u="sng" smtClean="0"/>
              <a:t>Литература: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69988"/>
            <a:ext cx="8713787" cy="56880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100" b="1" smtClean="0"/>
              <a:t>Основная:</a:t>
            </a:r>
          </a:p>
          <a:p>
            <a:pPr>
              <a:lnSpc>
                <a:spcPct val="80000"/>
              </a:lnSpc>
            </a:pPr>
            <a:r>
              <a:rPr lang="ru-RU" altLang="ru-RU" sz="2100" smtClean="0"/>
              <a:t>Абчук В.А., Гелих О.Я. Философия и теория управления: учебное пособие. – СПб.: Книжный Дом, 2008. – Гл. 1.</a:t>
            </a:r>
          </a:p>
          <a:p>
            <a:pPr>
              <a:lnSpc>
                <a:spcPct val="80000"/>
              </a:lnSpc>
            </a:pPr>
            <a:r>
              <a:rPr lang="ru-RU" altLang="ru-RU" sz="2100" smtClean="0"/>
              <a:t>Гелих О.Я. Управление и философская мысль: учебное пособие. – СПб.: Книжный Дом, 2008. – Гл. 1-4.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100" b="1" smtClean="0"/>
              <a:t>Дополнительная: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Поршнев Б.Ф. О начале человеческой истории: (Проблемы палеопсихологии). – М.: Мысль, 1974.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Рузавин Г.И. Самоорганизация и организация в развитии общества // Вопросы философии. – 1995. – № 8.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Управление // Коджаспиров. А.Ю., Коджаспирова Г.М. Педагогический словарь. – М.: Академия, 2001.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Управление // Психологический словарь. – Ростов-на-Дону: Феникс, 2003.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Управление // Современная философия: Словарь и хрестоматия. – Ростов-на-Дону: Феникс, 1995.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Управление как персонификация социального: Материалы междисциплинарного научного семинара / Под ред. О.Я. Гелиха. – СПб.: Книжный Дом, 2003.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Эткинс П. Порядок и беспорядок в природе. – М.: Мир, 1987.</a:t>
            </a:r>
          </a:p>
        </p:txBody>
      </p:sp>
      <p:pic>
        <p:nvPicPr>
          <p:cNvPr id="5124" name="Picture 4" descr="0000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99313" cy="838200"/>
          </a:xfrm>
        </p:spPr>
        <p:txBody>
          <a:bodyPr/>
          <a:lstStyle/>
          <a:p>
            <a:pPr algn="ctr"/>
            <a:r>
              <a:rPr lang="ru-RU" altLang="ru-RU" sz="3600" b="1" smtClean="0"/>
              <a:t>Возникновение управления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6981825" cy="4800600"/>
          </a:xfrm>
        </p:spPr>
        <p:txBody>
          <a:bodyPr/>
          <a:lstStyle/>
          <a:p>
            <a:r>
              <a:rPr lang="ru-RU" altLang="ru-RU" sz="3500" smtClean="0"/>
              <a:t>4,5 млн. лет назад - протоуправление.</a:t>
            </a:r>
          </a:p>
          <a:p>
            <a:r>
              <a:rPr lang="ru-RU" altLang="ru-RU" sz="3500" smtClean="0"/>
              <a:t>20 тыс. лет назад - управление.</a:t>
            </a:r>
          </a:p>
          <a:p>
            <a:r>
              <a:rPr lang="ru-RU" altLang="ru-RU" sz="3500" smtClean="0"/>
              <a:t>10 тыс. лет назад – СИУ (социальный институт управления)</a:t>
            </a:r>
          </a:p>
        </p:txBody>
      </p:sp>
      <p:pic>
        <p:nvPicPr>
          <p:cNvPr id="6148" name="Picture 4" descr="0000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smtClean="0"/>
              <a:t>Homo habilis</a:t>
            </a:r>
            <a:endParaRPr lang="ru-RU" alt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Челов́ек ум́елый (лат. Homo habilis) — высокоразвитый австралопитек или первый представитель рода Homo.</a:t>
            </a:r>
          </a:p>
          <a:p>
            <a:r>
              <a:rPr lang="ru-RU" altLang="ru-RU" smtClean="0"/>
              <a:t>обнаружен археологами Лики </a:t>
            </a:r>
          </a:p>
          <a:p>
            <a:pPr>
              <a:buFontTx/>
              <a:buNone/>
            </a:pPr>
            <a:r>
              <a:rPr lang="ru-RU" altLang="ru-RU" smtClean="0"/>
              <a:t>(Мэри и Джонатаном) в 1960 </a:t>
            </a:r>
          </a:p>
          <a:p>
            <a:pPr>
              <a:buFontTx/>
              <a:buNone/>
            </a:pPr>
            <a:r>
              <a:rPr lang="ru-RU" altLang="ru-RU" smtClean="0"/>
              <a:t>году и описан в 1964 по </a:t>
            </a:r>
          </a:p>
          <a:p>
            <a:pPr>
              <a:buFontTx/>
              <a:buNone/>
            </a:pPr>
            <a:r>
              <a:rPr lang="ru-RU" altLang="ru-RU" smtClean="0"/>
              <a:t>сенсационной находке из </a:t>
            </a:r>
          </a:p>
          <a:p>
            <a:pPr>
              <a:buFontTx/>
              <a:buNone/>
            </a:pPr>
            <a:r>
              <a:rPr lang="ru-RU" altLang="ru-RU" smtClean="0"/>
              <a:t>ущелья Олдувай в Танзании. </a:t>
            </a:r>
          </a:p>
        </p:txBody>
      </p:sp>
      <p:pic>
        <p:nvPicPr>
          <p:cNvPr id="7172" name="Picture 4" descr="0000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275px-Homo_habil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3213100"/>
            <a:ext cx="26193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smtClean="0"/>
              <a:t>Homo habilis</a:t>
            </a:r>
            <a:endParaRPr lang="ru-RU" alt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640763" cy="522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200" smtClean="0"/>
              <a:t>Человек умелый датирующимся 2,6—3,5 млн лет назад, существовал более полумиллиона лет. </a:t>
            </a:r>
          </a:p>
          <a:p>
            <a:pPr>
              <a:lnSpc>
                <a:spcPct val="80000"/>
              </a:lnSpc>
            </a:pPr>
            <a:r>
              <a:rPr lang="ru-RU" altLang="ru-RU" sz="2200" smtClean="0"/>
              <a:t>Масса головного мозга этого гоминида была 650 граммов, что было намного больше, чем у типичных австралопитеков. Череп расширен в подглазничной и теменно-затылочной областях. </a:t>
            </a:r>
          </a:p>
          <a:p>
            <a:pPr>
              <a:lnSpc>
                <a:spcPct val="80000"/>
              </a:lnSpc>
            </a:pPr>
            <a:r>
              <a:rPr lang="ru-RU" altLang="ru-RU" sz="2200" smtClean="0"/>
              <a:t>Структура кисти сочетает в себе как прогрессивные черты, так и следы адаптации к лазанью по деревьям. </a:t>
            </a:r>
          </a:p>
          <a:p>
            <a:pPr>
              <a:lnSpc>
                <a:spcPct val="80000"/>
              </a:lnSpc>
            </a:pPr>
            <a:r>
              <a:rPr lang="ru-RU" altLang="ru-RU" sz="2200" smtClean="0"/>
              <a:t>Формировался силовой захват, с помощью которого можно было изготовлять орудия труда. От ноги хабилиса остались пять фаланг пальцев, пять костей ступни, пяточная кость и лодыжка. Это была примитивная нога по соединению костей, но всё же — нога человека. </a:t>
            </a:r>
          </a:p>
          <a:p>
            <a:pPr>
              <a:lnSpc>
                <a:spcPct val="80000"/>
              </a:lnSpc>
            </a:pPr>
            <a:r>
              <a:rPr lang="ru-RU" altLang="ru-RU" sz="2200" smtClean="0"/>
              <a:t>У Человека умелого первый палец стопы не был отведён в сторону, а так же, как у нас, располагался вместе с другими пальцами. Это означало, что нога его была полностью приспособлена только к двуногому передвижению.</a:t>
            </a:r>
          </a:p>
        </p:txBody>
      </p:sp>
      <p:pic>
        <p:nvPicPr>
          <p:cNvPr id="8196" name="Picture 4" descr="0000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smtClean="0"/>
              <a:t>Homo habilis</a:t>
            </a:r>
            <a:endParaRPr lang="ru-RU" altLang="ru-RU" smtClean="0"/>
          </a:p>
        </p:txBody>
      </p:sp>
      <p:pic>
        <p:nvPicPr>
          <p:cNvPr id="9219" name="Picture 4" descr="louis_lea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3657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habilis_op_800x77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2657475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HABIL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365625"/>
            <a:ext cx="2373313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00006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395288" y="5516563"/>
            <a:ext cx="374491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b="1">
                <a:solidFill>
                  <a:schemeClr val="tx2"/>
                </a:solidFill>
              </a:rPr>
              <a:t>Археолог Луис Лики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smtClean="0"/>
              <a:t>Homo erectus</a:t>
            </a:r>
            <a:endParaRPr lang="ru-RU" alt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5181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mtClean="0"/>
              <a:t>Эректус (лат. Homo erectus — человек прямоходящий; в советской литературе: архантропы) — ископаемый вид людей, который рассматривают как непосредственного предшественника современных людей.</a:t>
            </a:r>
          </a:p>
        </p:txBody>
      </p:sp>
      <p:pic>
        <p:nvPicPr>
          <p:cNvPr id="10244" name="Picture 4" descr="0000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275px-Homo_erect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88" y="1773238"/>
            <a:ext cx="280511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smtClean="0"/>
              <a:t>Homo erectus</a:t>
            </a:r>
            <a:endParaRPr lang="ru-RU" alt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dirty="0" err="1" smtClean="0"/>
              <a:t>Эректусы</a:t>
            </a:r>
            <a:r>
              <a:rPr lang="ru-RU" altLang="ru-RU" dirty="0" smtClean="0"/>
              <a:t> обладали средним ростом (1,5—1,8 м), прямой походкой и архаическим строением черепа (толстые стенки, низкая лобная кость, выступающие надглазничные валики, скошенный подбородок). Объём мозга у </a:t>
            </a:r>
            <a:r>
              <a:rPr lang="ru-RU" altLang="ru-RU" dirty="0" err="1" smtClean="0"/>
              <a:t>некарликовых</a:t>
            </a:r>
            <a:r>
              <a:rPr lang="ru-RU" altLang="ru-RU" dirty="0" smtClean="0"/>
              <a:t> форм достигал 900—1200 см³, что больше, чем у </a:t>
            </a:r>
            <a:r>
              <a:rPr lang="ru-RU" altLang="ru-RU" dirty="0" err="1" smtClean="0"/>
              <a:t>Homo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habilis</a:t>
            </a:r>
            <a:r>
              <a:rPr lang="ru-RU" altLang="ru-RU" dirty="0" smtClean="0"/>
              <a:t>, но несколько меньше, чем у </a:t>
            </a:r>
            <a:r>
              <a:rPr lang="ru-RU" altLang="ru-RU" dirty="0" err="1" smtClean="0"/>
              <a:t>Homo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sapiens</a:t>
            </a:r>
            <a:r>
              <a:rPr lang="ru-RU" altLang="ru-RU" dirty="0" smtClean="0"/>
              <a:t> и </a:t>
            </a:r>
            <a:r>
              <a:rPr lang="ru-RU" altLang="ru-RU" dirty="0" err="1" smtClean="0"/>
              <a:t>Homo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neanderthalensis</a:t>
            </a:r>
            <a:r>
              <a:rPr lang="ru-RU" altLang="ru-RU" dirty="0" smtClean="0"/>
              <a:t>.</a:t>
            </a:r>
          </a:p>
        </p:txBody>
      </p:sp>
      <p:pic>
        <p:nvPicPr>
          <p:cNvPr id="11268" name="Picture 4" descr="0000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00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резентация Лекции Генезис управления">
  <a:themeElements>
    <a:clrScheme name="paperwo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perwor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aperwo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wor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Лекции Генезис управления</Template>
  <TotalTime>25</TotalTime>
  <Words>566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Презентация Лекции Генезис управления</vt:lpstr>
      <vt:lpstr>ИССЛЕДОВАНИЕ  СИСТЕМ УПРАВЛЕНИЯ</vt:lpstr>
      <vt:lpstr>Задачи:</vt:lpstr>
      <vt:lpstr>Литература:</vt:lpstr>
      <vt:lpstr>Возникновение управления</vt:lpstr>
      <vt:lpstr>Homo habilis</vt:lpstr>
      <vt:lpstr>Homo habilis</vt:lpstr>
      <vt:lpstr>Homo habilis</vt:lpstr>
      <vt:lpstr>Homo erectus</vt:lpstr>
      <vt:lpstr>Homo erectus</vt:lpstr>
      <vt:lpstr>Эволюция человека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 СИСТЕМ УПРАВЛЕНИЯ</dc:title>
  <dc:creator>О.Я.Гелих</dc:creator>
  <cp:lastModifiedBy>Юра</cp:lastModifiedBy>
  <cp:revision>4</cp:revision>
  <dcterms:created xsi:type="dcterms:W3CDTF">2015-01-26T18:56:54Z</dcterms:created>
  <dcterms:modified xsi:type="dcterms:W3CDTF">2015-02-12T13:52:10Z</dcterms:modified>
</cp:coreProperties>
</file>