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57" r:id="rId4"/>
    <p:sldId id="259" r:id="rId5"/>
    <p:sldId id="262" r:id="rId6"/>
    <p:sldId id="281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84" r:id="rId21"/>
    <p:sldId id="285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B1CA8-75F9-4ACD-B040-028A06922F6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712934-8FC6-4EB7-991D-C9B5E78AEC1E}">
      <dgm:prSet phldrT="[Текст]"/>
      <dgm:spPr/>
      <dgm:t>
        <a:bodyPr/>
        <a:lstStyle/>
        <a:p>
          <a:r>
            <a:rPr lang="ru-RU" b="1" dirty="0" smtClean="0"/>
            <a:t>Все, что находится во взаимной связи, должно  преподаваться в такой же связи (Я.А.Коменский)</a:t>
          </a:r>
          <a:endParaRPr lang="ru-RU" b="1" dirty="0"/>
        </a:p>
      </dgm:t>
    </dgm:pt>
    <dgm:pt modelId="{64B06373-D4FD-4716-9DEA-0910EA403FD9}" type="parTrans" cxnId="{88FF26FF-054F-469A-B208-B4EFD5A91A56}">
      <dgm:prSet/>
      <dgm:spPr/>
      <dgm:t>
        <a:bodyPr/>
        <a:lstStyle/>
        <a:p>
          <a:endParaRPr lang="ru-RU"/>
        </a:p>
      </dgm:t>
    </dgm:pt>
    <dgm:pt modelId="{9867DA59-9D8C-49C3-8B0E-95E418DDAC79}" type="sibTrans" cxnId="{88FF26FF-054F-469A-B208-B4EFD5A91A56}">
      <dgm:prSet/>
      <dgm:spPr/>
      <dgm:t>
        <a:bodyPr/>
        <a:lstStyle/>
        <a:p>
          <a:endParaRPr lang="ru-RU"/>
        </a:p>
      </dgm:t>
    </dgm:pt>
    <dgm:pt modelId="{B72448D2-741B-40FF-AC8F-74C6533DB887}">
      <dgm:prSet phldrT="[Текст]"/>
      <dgm:spPr/>
      <dgm:t>
        <a:bodyPr/>
        <a:lstStyle/>
        <a:p>
          <a:r>
            <a:rPr lang="ru-RU" b="1" dirty="0" smtClean="0"/>
            <a:t>Знания и идеи, сообщаемые какими бы то ни было науками, должны органически строиться в светлый и, по возможности, обширный взгляд на мир и его жизнь (к.Д.Ушинский)</a:t>
          </a:r>
          <a:endParaRPr lang="ru-RU" b="1" dirty="0"/>
        </a:p>
      </dgm:t>
    </dgm:pt>
    <dgm:pt modelId="{04678170-F4B5-45CF-A817-0523724C0B5E}" type="parTrans" cxnId="{40CF61E7-D343-4E53-855E-888D20F7F465}">
      <dgm:prSet/>
      <dgm:spPr/>
      <dgm:t>
        <a:bodyPr/>
        <a:lstStyle/>
        <a:p>
          <a:endParaRPr lang="ru-RU"/>
        </a:p>
      </dgm:t>
    </dgm:pt>
    <dgm:pt modelId="{F07FC446-52E9-4417-A116-9DF42F1F1E48}" type="sibTrans" cxnId="{40CF61E7-D343-4E53-855E-888D20F7F465}">
      <dgm:prSet/>
      <dgm:spPr/>
      <dgm:t>
        <a:bodyPr/>
        <a:lstStyle/>
        <a:p>
          <a:endParaRPr lang="ru-RU"/>
        </a:p>
      </dgm:t>
    </dgm:pt>
    <dgm:pt modelId="{C4318AD2-DA9C-4665-8B29-CD43D5519624}">
      <dgm:prSet phldrT="[Текст]"/>
      <dgm:spPr/>
      <dgm:t>
        <a:bodyPr/>
        <a:lstStyle/>
        <a:p>
          <a:r>
            <a:rPr lang="ru-RU" b="1" dirty="0" smtClean="0"/>
            <a:t>Необходимость  преодоления раздробленности содержания от жизни и личности ребенка на основе построения обучения во взаимосвязи с целостным жизненным опытом ребенка, связи различных видов деятельности: познавательной, игровой, практической (</a:t>
          </a:r>
          <a:r>
            <a:rPr lang="ru-RU" b="1" dirty="0" err="1" smtClean="0"/>
            <a:t>Дж.Дьюи</a:t>
          </a:r>
          <a:r>
            <a:rPr lang="ru-RU" dirty="0" smtClean="0"/>
            <a:t>) </a:t>
          </a:r>
          <a:endParaRPr lang="ru-RU" dirty="0"/>
        </a:p>
      </dgm:t>
    </dgm:pt>
    <dgm:pt modelId="{B0F15988-379B-4D84-8A4E-F35869DE6FAE}" type="parTrans" cxnId="{F89FB5A0-060D-49C7-B652-579EC4282F58}">
      <dgm:prSet/>
      <dgm:spPr/>
      <dgm:t>
        <a:bodyPr/>
        <a:lstStyle/>
        <a:p>
          <a:endParaRPr lang="ru-RU"/>
        </a:p>
      </dgm:t>
    </dgm:pt>
    <dgm:pt modelId="{CB24E6B0-0A82-4805-89F6-37DB6125A492}" type="sibTrans" cxnId="{F89FB5A0-060D-49C7-B652-579EC4282F58}">
      <dgm:prSet/>
      <dgm:spPr/>
      <dgm:t>
        <a:bodyPr/>
        <a:lstStyle/>
        <a:p>
          <a:endParaRPr lang="ru-RU"/>
        </a:p>
      </dgm:t>
    </dgm:pt>
    <dgm:pt modelId="{85DAC068-E02C-470F-9B94-45638188F10D}">
      <dgm:prSet/>
      <dgm:spPr/>
      <dgm:t>
        <a:bodyPr/>
        <a:lstStyle/>
        <a:p>
          <a:r>
            <a:rPr lang="ru-RU" b="1" dirty="0" smtClean="0"/>
            <a:t>Комплексные программы </a:t>
          </a:r>
          <a:r>
            <a:rPr lang="ru-RU" b="1" dirty="0" err="1" smtClean="0"/>
            <a:t>ГУСа</a:t>
          </a:r>
          <a:r>
            <a:rPr lang="ru-RU" b="1" dirty="0" smtClean="0"/>
            <a:t> (1923) – «Природа», «Труд», «Общество» – от ребенка к миру и от мира к ребенку</a:t>
          </a:r>
          <a:endParaRPr lang="ru-RU" b="1" dirty="0"/>
        </a:p>
      </dgm:t>
    </dgm:pt>
    <dgm:pt modelId="{9FBF1715-9177-4CE5-BC67-6F19496B2C2F}" type="parTrans" cxnId="{0BAC7D1B-25E0-4CC3-B2D7-ABA53D093A9D}">
      <dgm:prSet/>
      <dgm:spPr/>
      <dgm:t>
        <a:bodyPr/>
        <a:lstStyle/>
        <a:p>
          <a:endParaRPr lang="ru-RU"/>
        </a:p>
      </dgm:t>
    </dgm:pt>
    <dgm:pt modelId="{3B227EBA-59CE-4385-9B0E-1AD2F3FE122B}" type="sibTrans" cxnId="{0BAC7D1B-25E0-4CC3-B2D7-ABA53D093A9D}">
      <dgm:prSet/>
      <dgm:spPr/>
      <dgm:t>
        <a:bodyPr/>
        <a:lstStyle/>
        <a:p>
          <a:endParaRPr lang="ru-RU"/>
        </a:p>
      </dgm:t>
    </dgm:pt>
    <dgm:pt modelId="{8AD1C24A-B91E-4392-B29E-669E9A6D0EC0}">
      <dgm:prSet/>
      <dgm:spPr/>
      <dgm:t>
        <a:bodyPr/>
        <a:lstStyle/>
        <a:p>
          <a:r>
            <a:rPr lang="ru-RU" b="1" dirty="0" smtClean="0"/>
            <a:t>Целостная теория </a:t>
          </a:r>
          <a:r>
            <a:rPr lang="ru-RU" b="1" dirty="0" err="1" smtClean="0"/>
            <a:t>межпредметных</a:t>
          </a:r>
          <a:r>
            <a:rPr lang="ru-RU" b="1" dirty="0" smtClean="0"/>
            <a:t> связей в обучении (70-е годы ХХ в)</a:t>
          </a:r>
          <a:endParaRPr lang="ru-RU" b="1" dirty="0"/>
        </a:p>
      </dgm:t>
    </dgm:pt>
    <dgm:pt modelId="{73584DB0-81CD-402C-B932-63A75ACB9489}" type="parTrans" cxnId="{EE73341E-C9D2-49B2-B56A-6D4D8BBACEA4}">
      <dgm:prSet/>
      <dgm:spPr/>
      <dgm:t>
        <a:bodyPr/>
        <a:lstStyle/>
        <a:p>
          <a:endParaRPr lang="ru-RU"/>
        </a:p>
      </dgm:t>
    </dgm:pt>
    <dgm:pt modelId="{C3192A75-E769-4A28-AC41-32A30A1B1232}" type="sibTrans" cxnId="{EE73341E-C9D2-49B2-B56A-6D4D8BBACEA4}">
      <dgm:prSet/>
      <dgm:spPr/>
      <dgm:t>
        <a:bodyPr/>
        <a:lstStyle/>
        <a:p>
          <a:endParaRPr lang="ru-RU"/>
        </a:p>
      </dgm:t>
    </dgm:pt>
    <dgm:pt modelId="{B14B7DA6-AB06-43C0-A514-5442BAB207DA}" type="pres">
      <dgm:prSet presAssocID="{A74B1CA8-75F9-4ACD-B040-028A06922F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7CA3C7-5CC6-4FDB-85D4-464457E9B6D3}" type="pres">
      <dgm:prSet presAssocID="{A74B1CA8-75F9-4ACD-B040-028A06922F6F}" presName="dummyMaxCanvas" presStyleCnt="0">
        <dgm:presLayoutVars/>
      </dgm:prSet>
      <dgm:spPr/>
    </dgm:pt>
    <dgm:pt modelId="{1A00C7F4-D0D8-4907-B8F6-62B19B0D2F07}" type="pres">
      <dgm:prSet presAssocID="{A74B1CA8-75F9-4ACD-B040-028A06922F6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243C6-E105-455C-A848-E37E53E9FA20}" type="pres">
      <dgm:prSet presAssocID="{A74B1CA8-75F9-4ACD-B040-028A06922F6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DDF16-B5E7-4CE4-AF8A-7D117B64D657}" type="pres">
      <dgm:prSet presAssocID="{A74B1CA8-75F9-4ACD-B040-028A06922F6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35308-6F1B-414B-969A-C4A53893B2EC}" type="pres">
      <dgm:prSet presAssocID="{A74B1CA8-75F9-4ACD-B040-028A06922F6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81075-10A3-444A-B71C-195D8F03C34B}" type="pres">
      <dgm:prSet presAssocID="{A74B1CA8-75F9-4ACD-B040-028A06922F6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6B3BA-1203-43C2-8DA2-2DCA837CC261}" type="pres">
      <dgm:prSet presAssocID="{A74B1CA8-75F9-4ACD-B040-028A06922F6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040DD-B5D1-48DC-B41A-D195CD0A6A64}" type="pres">
      <dgm:prSet presAssocID="{A74B1CA8-75F9-4ACD-B040-028A06922F6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167A0-0F85-4D06-BB97-0A4E7F06B95C}" type="pres">
      <dgm:prSet presAssocID="{A74B1CA8-75F9-4ACD-B040-028A06922F6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45B3E-3679-4EA0-9755-2624945C38E9}" type="pres">
      <dgm:prSet presAssocID="{A74B1CA8-75F9-4ACD-B040-028A06922F6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E1DE3-525E-48D8-A646-06F591BD96AE}" type="pres">
      <dgm:prSet presAssocID="{A74B1CA8-75F9-4ACD-B040-028A06922F6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BE84C-FEFF-4B38-B697-E99531D11210}" type="pres">
      <dgm:prSet presAssocID="{A74B1CA8-75F9-4ACD-B040-028A06922F6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7F497-8849-4D30-A7A3-947368093C66}" type="pres">
      <dgm:prSet presAssocID="{A74B1CA8-75F9-4ACD-B040-028A06922F6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C1579-9A04-44DD-A846-544C057E04A3}" type="pres">
      <dgm:prSet presAssocID="{A74B1CA8-75F9-4ACD-B040-028A06922F6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038D4-398D-4973-AC64-44C77CBC667E}" type="pres">
      <dgm:prSet presAssocID="{A74B1CA8-75F9-4ACD-B040-028A06922F6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B0CF7-8516-4956-9FA0-3CD182779CD5}" type="presOf" srcId="{C4318AD2-DA9C-4665-8B29-CD43D5519624}" destId="{6C57F497-8849-4D30-A7A3-947368093C66}" srcOrd="1" destOrd="0" presId="urn:microsoft.com/office/officeart/2005/8/layout/vProcess5"/>
    <dgm:cxn modelId="{4ADE4F67-4C9E-4304-9684-8150FD54C0E0}" type="presOf" srcId="{85DAC068-E02C-470F-9B94-45638188F10D}" destId="{95FC1579-9A04-44DD-A846-544C057E04A3}" srcOrd="1" destOrd="0" presId="urn:microsoft.com/office/officeart/2005/8/layout/vProcess5"/>
    <dgm:cxn modelId="{40CF61E7-D343-4E53-855E-888D20F7F465}" srcId="{A74B1CA8-75F9-4ACD-B040-028A06922F6F}" destId="{B72448D2-741B-40FF-AC8F-74C6533DB887}" srcOrd="1" destOrd="0" parTransId="{04678170-F4B5-45CF-A817-0523724C0B5E}" sibTransId="{F07FC446-52E9-4417-A116-9DF42F1F1E48}"/>
    <dgm:cxn modelId="{C8A66F59-E969-49A1-BB3A-061E492C25A0}" type="presOf" srcId="{A74B1CA8-75F9-4ACD-B040-028A06922F6F}" destId="{B14B7DA6-AB06-43C0-A514-5442BAB207DA}" srcOrd="0" destOrd="0" presId="urn:microsoft.com/office/officeart/2005/8/layout/vProcess5"/>
    <dgm:cxn modelId="{39816C29-7CCD-4B34-945A-41DE19BB1779}" type="presOf" srcId="{C4318AD2-DA9C-4665-8B29-CD43D5519624}" destId="{D55DDF16-B5E7-4CE4-AF8A-7D117B64D657}" srcOrd="0" destOrd="0" presId="urn:microsoft.com/office/officeart/2005/8/layout/vProcess5"/>
    <dgm:cxn modelId="{A50D90D3-5DA5-409F-911F-800309BCB8A9}" type="presOf" srcId="{3B227EBA-59CE-4385-9B0E-1AD2F3FE122B}" destId="{38545B3E-3679-4EA0-9755-2624945C38E9}" srcOrd="0" destOrd="0" presId="urn:microsoft.com/office/officeart/2005/8/layout/vProcess5"/>
    <dgm:cxn modelId="{6A67C737-6B0D-4775-B939-0D6207A14922}" type="presOf" srcId="{8E712934-8FC6-4EB7-991D-C9B5E78AEC1E}" destId="{0CBE1DE3-525E-48D8-A646-06F591BD96AE}" srcOrd="1" destOrd="0" presId="urn:microsoft.com/office/officeart/2005/8/layout/vProcess5"/>
    <dgm:cxn modelId="{88FF26FF-054F-469A-B208-B4EFD5A91A56}" srcId="{A74B1CA8-75F9-4ACD-B040-028A06922F6F}" destId="{8E712934-8FC6-4EB7-991D-C9B5E78AEC1E}" srcOrd="0" destOrd="0" parTransId="{64B06373-D4FD-4716-9DEA-0910EA403FD9}" sibTransId="{9867DA59-9D8C-49C3-8B0E-95E418DDAC79}"/>
    <dgm:cxn modelId="{066784C4-8732-4D0D-81AD-1FC4DD28D1DE}" type="presOf" srcId="{8AD1C24A-B91E-4392-B29E-669E9A6D0EC0}" destId="{26D038D4-398D-4973-AC64-44C77CBC667E}" srcOrd="1" destOrd="0" presId="urn:microsoft.com/office/officeart/2005/8/layout/vProcess5"/>
    <dgm:cxn modelId="{F89FB5A0-060D-49C7-B652-579EC4282F58}" srcId="{A74B1CA8-75F9-4ACD-B040-028A06922F6F}" destId="{C4318AD2-DA9C-4665-8B29-CD43D5519624}" srcOrd="2" destOrd="0" parTransId="{B0F15988-379B-4D84-8A4E-F35869DE6FAE}" sibTransId="{CB24E6B0-0A82-4805-89F6-37DB6125A492}"/>
    <dgm:cxn modelId="{A8776866-EE43-47BB-A62D-165DBB715528}" type="presOf" srcId="{8AD1C24A-B91E-4392-B29E-669E9A6D0EC0}" destId="{B2981075-10A3-444A-B71C-195D8F03C34B}" srcOrd="0" destOrd="0" presId="urn:microsoft.com/office/officeart/2005/8/layout/vProcess5"/>
    <dgm:cxn modelId="{9E6B97FF-89D8-4F9F-AF77-5B7BA380A398}" type="presOf" srcId="{9867DA59-9D8C-49C3-8B0E-95E418DDAC79}" destId="{3F66B3BA-1203-43C2-8DA2-2DCA837CC261}" srcOrd="0" destOrd="0" presId="urn:microsoft.com/office/officeart/2005/8/layout/vProcess5"/>
    <dgm:cxn modelId="{319806DD-A57F-43F6-BB2C-769B5E55741A}" type="presOf" srcId="{F07FC446-52E9-4417-A116-9DF42F1F1E48}" destId="{048040DD-B5D1-48DC-B41A-D195CD0A6A64}" srcOrd="0" destOrd="0" presId="urn:microsoft.com/office/officeart/2005/8/layout/vProcess5"/>
    <dgm:cxn modelId="{F4D99576-6AB9-4745-928D-509C474FCE1B}" type="presOf" srcId="{B72448D2-741B-40FF-AC8F-74C6533DB887}" destId="{D3C243C6-E105-455C-A848-E37E53E9FA20}" srcOrd="0" destOrd="0" presId="urn:microsoft.com/office/officeart/2005/8/layout/vProcess5"/>
    <dgm:cxn modelId="{6893D9EA-B0D5-4152-9CCF-BA318D78B035}" type="presOf" srcId="{CB24E6B0-0A82-4805-89F6-37DB6125A492}" destId="{B25167A0-0F85-4D06-BB97-0A4E7F06B95C}" srcOrd="0" destOrd="0" presId="urn:microsoft.com/office/officeart/2005/8/layout/vProcess5"/>
    <dgm:cxn modelId="{EE73341E-C9D2-49B2-B56A-6D4D8BBACEA4}" srcId="{A74B1CA8-75F9-4ACD-B040-028A06922F6F}" destId="{8AD1C24A-B91E-4392-B29E-669E9A6D0EC0}" srcOrd="4" destOrd="0" parTransId="{73584DB0-81CD-402C-B932-63A75ACB9489}" sibTransId="{C3192A75-E769-4A28-AC41-32A30A1B1232}"/>
    <dgm:cxn modelId="{0ACD3AC2-B3B5-4145-8A7E-8A212DCF0CBC}" type="presOf" srcId="{8E712934-8FC6-4EB7-991D-C9B5E78AEC1E}" destId="{1A00C7F4-D0D8-4907-B8F6-62B19B0D2F07}" srcOrd="0" destOrd="0" presId="urn:microsoft.com/office/officeart/2005/8/layout/vProcess5"/>
    <dgm:cxn modelId="{5C18B03F-B759-4AEB-9799-499D8A0A3515}" type="presOf" srcId="{85DAC068-E02C-470F-9B94-45638188F10D}" destId="{BBC35308-6F1B-414B-969A-C4A53893B2EC}" srcOrd="0" destOrd="0" presId="urn:microsoft.com/office/officeart/2005/8/layout/vProcess5"/>
    <dgm:cxn modelId="{B96C6F09-CFB6-4831-BD65-92DA75BF3B4E}" type="presOf" srcId="{B72448D2-741B-40FF-AC8F-74C6533DB887}" destId="{A09BE84C-FEFF-4B38-B697-E99531D11210}" srcOrd="1" destOrd="0" presId="urn:microsoft.com/office/officeart/2005/8/layout/vProcess5"/>
    <dgm:cxn modelId="{0BAC7D1B-25E0-4CC3-B2D7-ABA53D093A9D}" srcId="{A74B1CA8-75F9-4ACD-B040-028A06922F6F}" destId="{85DAC068-E02C-470F-9B94-45638188F10D}" srcOrd="3" destOrd="0" parTransId="{9FBF1715-9177-4CE5-BC67-6F19496B2C2F}" sibTransId="{3B227EBA-59CE-4385-9B0E-1AD2F3FE122B}"/>
    <dgm:cxn modelId="{03108AA4-35D1-453E-8AB4-E136DE2B830B}" type="presParOf" srcId="{B14B7DA6-AB06-43C0-A514-5442BAB207DA}" destId="{DD7CA3C7-5CC6-4FDB-85D4-464457E9B6D3}" srcOrd="0" destOrd="0" presId="urn:microsoft.com/office/officeart/2005/8/layout/vProcess5"/>
    <dgm:cxn modelId="{7F684EA6-1E80-4E05-A3F8-8278A1BF35FD}" type="presParOf" srcId="{B14B7DA6-AB06-43C0-A514-5442BAB207DA}" destId="{1A00C7F4-D0D8-4907-B8F6-62B19B0D2F07}" srcOrd="1" destOrd="0" presId="urn:microsoft.com/office/officeart/2005/8/layout/vProcess5"/>
    <dgm:cxn modelId="{C821AEA3-DF55-4FA2-A7DF-5AF402DB12AE}" type="presParOf" srcId="{B14B7DA6-AB06-43C0-A514-5442BAB207DA}" destId="{D3C243C6-E105-455C-A848-E37E53E9FA20}" srcOrd="2" destOrd="0" presId="urn:microsoft.com/office/officeart/2005/8/layout/vProcess5"/>
    <dgm:cxn modelId="{2C141FB6-E58C-4138-A5E6-03BACE9DAA93}" type="presParOf" srcId="{B14B7DA6-AB06-43C0-A514-5442BAB207DA}" destId="{D55DDF16-B5E7-4CE4-AF8A-7D117B64D657}" srcOrd="3" destOrd="0" presId="urn:microsoft.com/office/officeart/2005/8/layout/vProcess5"/>
    <dgm:cxn modelId="{3D1BB1D2-FFA2-4B4E-85AF-9CAA2A38EA35}" type="presParOf" srcId="{B14B7DA6-AB06-43C0-A514-5442BAB207DA}" destId="{BBC35308-6F1B-414B-969A-C4A53893B2EC}" srcOrd="4" destOrd="0" presId="urn:microsoft.com/office/officeart/2005/8/layout/vProcess5"/>
    <dgm:cxn modelId="{81735592-C016-4BE4-9951-33A2D827A1F4}" type="presParOf" srcId="{B14B7DA6-AB06-43C0-A514-5442BAB207DA}" destId="{B2981075-10A3-444A-B71C-195D8F03C34B}" srcOrd="5" destOrd="0" presId="urn:microsoft.com/office/officeart/2005/8/layout/vProcess5"/>
    <dgm:cxn modelId="{0749CF48-9D50-4163-8AC0-52B29D50D5EA}" type="presParOf" srcId="{B14B7DA6-AB06-43C0-A514-5442BAB207DA}" destId="{3F66B3BA-1203-43C2-8DA2-2DCA837CC261}" srcOrd="6" destOrd="0" presId="urn:microsoft.com/office/officeart/2005/8/layout/vProcess5"/>
    <dgm:cxn modelId="{1C485A21-8B0C-42AE-9782-5E60C075A59D}" type="presParOf" srcId="{B14B7DA6-AB06-43C0-A514-5442BAB207DA}" destId="{048040DD-B5D1-48DC-B41A-D195CD0A6A64}" srcOrd="7" destOrd="0" presId="urn:microsoft.com/office/officeart/2005/8/layout/vProcess5"/>
    <dgm:cxn modelId="{E8896C66-7C2A-454F-BA9A-31109BB9CA1F}" type="presParOf" srcId="{B14B7DA6-AB06-43C0-A514-5442BAB207DA}" destId="{B25167A0-0F85-4D06-BB97-0A4E7F06B95C}" srcOrd="8" destOrd="0" presId="urn:microsoft.com/office/officeart/2005/8/layout/vProcess5"/>
    <dgm:cxn modelId="{E7F6BFE8-53BB-4DEE-BBE1-046CDDB70071}" type="presParOf" srcId="{B14B7DA6-AB06-43C0-A514-5442BAB207DA}" destId="{38545B3E-3679-4EA0-9755-2624945C38E9}" srcOrd="9" destOrd="0" presId="urn:microsoft.com/office/officeart/2005/8/layout/vProcess5"/>
    <dgm:cxn modelId="{C1EDB14B-ADA0-42FB-A093-12D35953BA60}" type="presParOf" srcId="{B14B7DA6-AB06-43C0-A514-5442BAB207DA}" destId="{0CBE1DE3-525E-48D8-A646-06F591BD96AE}" srcOrd="10" destOrd="0" presId="urn:microsoft.com/office/officeart/2005/8/layout/vProcess5"/>
    <dgm:cxn modelId="{E90C1A45-DBE5-40B6-A98A-1699CA72BD98}" type="presParOf" srcId="{B14B7DA6-AB06-43C0-A514-5442BAB207DA}" destId="{A09BE84C-FEFF-4B38-B697-E99531D11210}" srcOrd="11" destOrd="0" presId="urn:microsoft.com/office/officeart/2005/8/layout/vProcess5"/>
    <dgm:cxn modelId="{72AB28B2-2C85-4335-8111-E845A0ECFEC1}" type="presParOf" srcId="{B14B7DA6-AB06-43C0-A514-5442BAB207DA}" destId="{6C57F497-8849-4D30-A7A3-947368093C66}" srcOrd="12" destOrd="0" presId="urn:microsoft.com/office/officeart/2005/8/layout/vProcess5"/>
    <dgm:cxn modelId="{EE76BE75-B226-42F1-89FB-ECE7CDBB2EBD}" type="presParOf" srcId="{B14B7DA6-AB06-43C0-A514-5442BAB207DA}" destId="{95FC1579-9A04-44DD-A846-544C057E04A3}" srcOrd="13" destOrd="0" presId="urn:microsoft.com/office/officeart/2005/8/layout/vProcess5"/>
    <dgm:cxn modelId="{D993280D-4B9A-46AA-A900-C5AA9F5FDF3D}" type="presParOf" srcId="{B14B7DA6-AB06-43C0-A514-5442BAB207DA}" destId="{26D038D4-398D-4973-AC64-44C77CBC667E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C229C-61A4-460C-B24D-A9109225FB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1C2D1-F0B3-4EA5-96E8-EC7C9D5BB6F8}">
      <dgm:prSet phldrT="[Текст]" custT="1"/>
      <dgm:spPr/>
      <dgm:t>
        <a:bodyPr/>
        <a:lstStyle/>
        <a:p>
          <a:pPr algn="l"/>
          <a:r>
            <a:rPr lang="ru-RU" sz="1400" b="1" dirty="0" smtClean="0"/>
            <a:t>В 70-е годы начинают разрабатываться теории </a:t>
          </a:r>
          <a:r>
            <a:rPr lang="ru-RU" sz="1400" b="1" dirty="0" err="1" smtClean="0"/>
            <a:t>компетентностно</a:t>
          </a:r>
          <a:r>
            <a:rPr lang="ru-RU" sz="1400" b="1" dirty="0" smtClean="0"/>
            <a:t> ориентированного образования (</a:t>
          </a:r>
          <a:r>
            <a:rPr lang="en-US" sz="1400" b="1" dirty="0" smtClean="0"/>
            <a:t>competence</a:t>
          </a:r>
          <a:r>
            <a:rPr lang="ru-RU" sz="1400" b="1" dirty="0" smtClean="0"/>
            <a:t>-</a:t>
          </a:r>
          <a:r>
            <a:rPr lang="en-US" sz="1400" b="1" dirty="0" smtClean="0"/>
            <a:t>based education</a:t>
          </a:r>
          <a:r>
            <a:rPr lang="ru-RU" sz="1400" b="1" dirty="0" smtClean="0"/>
            <a:t> – </a:t>
          </a:r>
          <a:r>
            <a:rPr lang="en-US" sz="1400" b="1" dirty="0" smtClean="0"/>
            <a:t>CBE</a:t>
          </a:r>
          <a:r>
            <a:rPr lang="ru-RU" sz="1400" b="1" dirty="0" smtClean="0"/>
            <a:t>);</a:t>
          </a:r>
          <a:r>
            <a:rPr lang="en-US" sz="1400" dirty="0" smtClean="0"/>
            <a:t>– </a:t>
          </a:r>
          <a:r>
            <a:rPr lang="ru-RU" sz="1400" b="1" i="1" dirty="0" smtClean="0"/>
            <a:t>знать, действовать, сотрудничать, жить (быть) </a:t>
          </a:r>
        </a:p>
        <a:p>
          <a:pPr algn="r"/>
          <a:r>
            <a:rPr lang="ru-RU" sz="1400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ЮНЕСКО, доклад </a:t>
          </a:r>
          <a:r>
            <a:rPr lang="en-US" sz="1400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Learning to Be</a:t>
          </a:r>
          <a:r>
            <a:rPr lang="ru-RU" sz="1400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(1972)</a:t>
          </a:r>
          <a:r>
            <a:rPr lang="en-US" sz="1400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endParaRPr lang="ru-RU" sz="1400" b="1" i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CF5878A3-5328-4EDF-8311-E2B6FF18D0CF}" type="parTrans" cxnId="{154E50CA-D074-44AB-8110-A577C55EB64B}">
      <dgm:prSet/>
      <dgm:spPr/>
      <dgm:t>
        <a:bodyPr/>
        <a:lstStyle/>
        <a:p>
          <a:endParaRPr lang="ru-RU"/>
        </a:p>
      </dgm:t>
    </dgm:pt>
    <dgm:pt modelId="{819BDACE-C3C9-44F7-A5EB-9567548D44B1}" type="sibTrans" cxnId="{154E50CA-D074-44AB-8110-A577C55EB64B}">
      <dgm:prSet/>
      <dgm:spPr/>
      <dgm:t>
        <a:bodyPr/>
        <a:lstStyle/>
        <a:p>
          <a:endParaRPr lang="ru-RU"/>
        </a:p>
      </dgm:t>
    </dgm:pt>
    <dgm:pt modelId="{D3BCD0AC-DE21-4D96-AC16-5570489C6A89}">
      <dgm:prSet phldrT="[Текст]" custT="1"/>
      <dgm:spPr/>
      <dgm:t>
        <a:bodyPr/>
        <a:lstStyle/>
        <a:p>
          <a:pPr algn="just"/>
          <a:r>
            <a:rPr lang="ru-RU" sz="1400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Ключевые компетенции </a:t>
          </a:r>
          <a:r>
            <a:rPr lang="ru-RU" sz="1400" b="1" i="1" dirty="0" smtClean="0">
              <a:solidFill>
                <a:schemeClr val="bg1"/>
              </a:solidFill>
            </a:rPr>
            <a:t>- </a:t>
          </a:r>
          <a:r>
            <a:rPr lang="ru-RU" sz="1400" b="1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когнитивные, социально-поведенческие и цифровые навыки (Целевая модель компетенций 2025)</a:t>
          </a:r>
          <a:r>
            <a:rPr lang="ru-RU" sz="1400" b="1" i="1" dirty="0" smtClean="0">
              <a:solidFill>
                <a:schemeClr val="bg1"/>
              </a:solidFill>
            </a:rPr>
            <a:t>,</a:t>
          </a:r>
          <a:r>
            <a:rPr lang="ru-RU" sz="1400" b="1" i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новая </a:t>
          </a:r>
          <a:r>
            <a:rPr lang="ru-RU" sz="1400" b="1" i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зрамотность</a:t>
          </a:r>
          <a:endParaRPr lang="ru-RU" sz="1400" b="1" i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D2A9DAF0-C194-4C2A-B506-ED3B284F1822}" type="parTrans" cxnId="{198F351E-2B93-4BAB-BC22-07102C24FAD2}">
      <dgm:prSet/>
      <dgm:spPr/>
      <dgm:t>
        <a:bodyPr/>
        <a:lstStyle/>
        <a:p>
          <a:endParaRPr lang="ru-RU"/>
        </a:p>
      </dgm:t>
    </dgm:pt>
    <dgm:pt modelId="{5B1AA071-6A30-48D8-8DA0-BE7272E5796E}" type="sibTrans" cxnId="{198F351E-2B93-4BAB-BC22-07102C24FAD2}">
      <dgm:prSet/>
      <dgm:spPr/>
      <dgm:t>
        <a:bodyPr/>
        <a:lstStyle/>
        <a:p>
          <a:endParaRPr lang="ru-RU"/>
        </a:p>
      </dgm:t>
    </dgm:pt>
    <dgm:pt modelId="{A450A090-D088-4BBB-B584-DEEC5DF697CB}" type="pres">
      <dgm:prSet presAssocID="{ADAC229C-61A4-460C-B24D-A9109225FB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C9D06-C505-421F-9C15-3DF285E7053C}" type="pres">
      <dgm:prSet presAssocID="{ADAC229C-61A4-460C-B24D-A9109225FBDB}" presName="dummyMaxCanvas" presStyleCnt="0">
        <dgm:presLayoutVars/>
      </dgm:prSet>
      <dgm:spPr/>
    </dgm:pt>
    <dgm:pt modelId="{B2741B7E-EA5F-48F8-9116-699C7E26D1F2}" type="pres">
      <dgm:prSet presAssocID="{ADAC229C-61A4-460C-B24D-A9109225FBDB}" presName="TwoNodes_1" presStyleLbl="node1" presStyleIdx="0" presStyleCnt="2" custScaleY="5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75F2-F57F-4E7E-88A0-E48AD0007D0D}" type="pres">
      <dgm:prSet presAssocID="{ADAC229C-61A4-460C-B24D-A9109225FBDB}" presName="TwoNodes_2" presStyleLbl="node1" presStyleIdx="1" presStyleCnt="2" custScaleY="65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C5756-717E-4722-85DD-DAAB7E685856}" type="pres">
      <dgm:prSet presAssocID="{ADAC229C-61A4-460C-B24D-A9109225FBDB}" presName="TwoConn_1-2" presStyleLbl="fgAccFollowNode1" presStyleIdx="0" presStyleCnt="1" custScaleY="137774" custLinFactNeighborX="1518" custLinFactNeighborY="-1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9D0A7-332E-4EC5-A828-EC8433B28AA4}" type="pres">
      <dgm:prSet presAssocID="{ADAC229C-61A4-460C-B24D-A9109225FBD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1650C-21DA-4C2D-A3F1-6BFF2CF934B0}" type="pres">
      <dgm:prSet presAssocID="{ADAC229C-61A4-460C-B24D-A9109225FBD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2BCB4-FB5B-40F2-BAFE-436AE5AFCCEC}" type="presOf" srcId="{D3BCD0AC-DE21-4D96-AC16-5570489C6A89}" destId="{1491650C-21DA-4C2D-A3F1-6BFF2CF934B0}" srcOrd="1" destOrd="0" presId="urn:microsoft.com/office/officeart/2005/8/layout/vProcess5"/>
    <dgm:cxn modelId="{77C2A7F7-6013-4AAC-B989-6A9E9121D85B}" type="presOf" srcId="{D3BCD0AC-DE21-4D96-AC16-5570489C6A89}" destId="{450375F2-F57F-4E7E-88A0-E48AD0007D0D}" srcOrd="0" destOrd="0" presId="urn:microsoft.com/office/officeart/2005/8/layout/vProcess5"/>
    <dgm:cxn modelId="{8314F6C2-969E-44CF-BD4A-5D0915359BE4}" type="presOf" srcId="{819BDACE-C3C9-44F7-A5EB-9567548D44B1}" destId="{4AEC5756-717E-4722-85DD-DAAB7E685856}" srcOrd="0" destOrd="0" presId="urn:microsoft.com/office/officeart/2005/8/layout/vProcess5"/>
    <dgm:cxn modelId="{49457C4C-1F7F-4A53-9CCA-19DD7A7EB3BA}" type="presOf" srcId="{ADAC229C-61A4-460C-B24D-A9109225FBDB}" destId="{A450A090-D088-4BBB-B584-DEEC5DF697CB}" srcOrd="0" destOrd="0" presId="urn:microsoft.com/office/officeart/2005/8/layout/vProcess5"/>
    <dgm:cxn modelId="{154E50CA-D074-44AB-8110-A577C55EB64B}" srcId="{ADAC229C-61A4-460C-B24D-A9109225FBDB}" destId="{52D1C2D1-F0B3-4EA5-96E8-EC7C9D5BB6F8}" srcOrd="0" destOrd="0" parTransId="{CF5878A3-5328-4EDF-8311-E2B6FF18D0CF}" sibTransId="{819BDACE-C3C9-44F7-A5EB-9567548D44B1}"/>
    <dgm:cxn modelId="{2F07C1EF-79AC-42E0-B366-733136AC380F}" type="presOf" srcId="{52D1C2D1-F0B3-4EA5-96E8-EC7C9D5BB6F8}" destId="{B089D0A7-332E-4EC5-A828-EC8433B28AA4}" srcOrd="1" destOrd="0" presId="urn:microsoft.com/office/officeart/2005/8/layout/vProcess5"/>
    <dgm:cxn modelId="{198F351E-2B93-4BAB-BC22-07102C24FAD2}" srcId="{ADAC229C-61A4-460C-B24D-A9109225FBDB}" destId="{D3BCD0AC-DE21-4D96-AC16-5570489C6A89}" srcOrd="1" destOrd="0" parTransId="{D2A9DAF0-C194-4C2A-B506-ED3B284F1822}" sibTransId="{5B1AA071-6A30-48D8-8DA0-BE7272E5796E}"/>
    <dgm:cxn modelId="{9354CD21-B049-4C50-B1F1-DBCD1DB3DC2F}" type="presOf" srcId="{52D1C2D1-F0B3-4EA5-96E8-EC7C9D5BB6F8}" destId="{B2741B7E-EA5F-48F8-9116-699C7E26D1F2}" srcOrd="0" destOrd="0" presId="urn:microsoft.com/office/officeart/2005/8/layout/vProcess5"/>
    <dgm:cxn modelId="{6D56DAEB-7B51-4762-AD04-75B2FB4ABFE4}" type="presParOf" srcId="{A450A090-D088-4BBB-B584-DEEC5DF697CB}" destId="{34DC9D06-C505-421F-9C15-3DF285E7053C}" srcOrd="0" destOrd="0" presId="urn:microsoft.com/office/officeart/2005/8/layout/vProcess5"/>
    <dgm:cxn modelId="{39276542-5033-484B-8E0D-4B0545E5F2DF}" type="presParOf" srcId="{A450A090-D088-4BBB-B584-DEEC5DF697CB}" destId="{B2741B7E-EA5F-48F8-9116-699C7E26D1F2}" srcOrd="1" destOrd="0" presId="urn:microsoft.com/office/officeart/2005/8/layout/vProcess5"/>
    <dgm:cxn modelId="{77E66946-2864-459E-89D0-B74BA495B538}" type="presParOf" srcId="{A450A090-D088-4BBB-B584-DEEC5DF697CB}" destId="{450375F2-F57F-4E7E-88A0-E48AD0007D0D}" srcOrd="2" destOrd="0" presId="urn:microsoft.com/office/officeart/2005/8/layout/vProcess5"/>
    <dgm:cxn modelId="{B5264FF1-1FF8-4E7A-9E1E-402C4034E57E}" type="presParOf" srcId="{A450A090-D088-4BBB-B584-DEEC5DF697CB}" destId="{4AEC5756-717E-4722-85DD-DAAB7E685856}" srcOrd="3" destOrd="0" presId="urn:microsoft.com/office/officeart/2005/8/layout/vProcess5"/>
    <dgm:cxn modelId="{2D3B3F9E-A8CC-4953-A4BD-F507FA860DE0}" type="presParOf" srcId="{A450A090-D088-4BBB-B584-DEEC5DF697CB}" destId="{B089D0A7-332E-4EC5-A828-EC8433B28AA4}" srcOrd="4" destOrd="0" presId="urn:microsoft.com/office/officeart/2005/8/layout/vProcess5"/>
    <dgm:cxn modelId="{61C24C91-8D92-4843-A6C5-08FE34587E8B}" type="presParOf" srcId="{A450A090-D088-4BBB-B584-DEEC5DF697CB}" destId="{1491650C-21DA-4C2D-A3F1-6BFF2CF934B0}" srcOrd="5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7F15C-4A48-4CDE-96BF-CA84E43C6C3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6139C6-DC29-47B3-AF37-91DCFB2AD80F}" type="pres">
      <dgm:prSet presAssocID="{1F77F15C-4A48-4CDE-96BF-CA84E43C6C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8128F-5187-45EB-B0AA-9587B1EAB1B4}" type="presOf" srcId="{1F77F15C-4A48-4CDE-96BF-CA84E43C6C31}" destId="{7E6139C6-DC29-47B3-AF37-91DCFB2AD80F}" srcOrd="0" destOrd="0" presId="urn:microsoft.com/office/officeart/2005/8/layout/arrow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77F15C-4A48-4CDE-96BF-CA84E43C6C3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6139C6-DC29-47B3-AF37-91DCFB2AD80F}" type="pres">
      <dgm:prSet presAssocID="{1F77F15C-4A48-4CDE-96BF-CA84E43C6C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44BC2-5AA3-4432-B627-03D47C717BFF}" type="presOf" srcId="{1F77F15C-4A48-4CDE-96BF-CA84E43C6C31}" destId="{7E6139C6-DC29-47B3-AF37-91DCFB2AD80F}" srcOrd="0" destOrd="0" presId="urn:microsoft.com/office/officeart/2005/8/layout/arrow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F138D4-4165-461B-8675-54E0CE2632B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FE3A5F-5FBE-4E94-BD82-0217D021F22D}" type="pres">
      <dgm:prSet presAssocID="{F2F138D4-4165-461B-8675-54E0CE2632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F9315-629B-4AC1-A3E4-D3C40CF411EB}" type="pres">
      <dgm:prSet presAssocID="{F2F138D4-4165-461B-8675-54E0CE2632B2}" presName="dummyMaxCanvas" presStyleCnt="0">
        <dgm:presLayoutVars/>
      </dgm:prSet>
      <dgm:spPr/>
    </dgm:pt>
  </dgm:ptLst>
  <dgm:cxnLst>
    <dgm:cxn modelId="{02C51800-4E85-4FAF-90B8-5546C47A340B}" type="presOf" srcId="{F2F138D4-4165-461B-8675-54E0CE2632B2}" destId="{21FE3A5F-5FBE-4E94-BD82-0217D021F22D}" srcOrd="0" destOrd="0" presId="urn:microsoft.com/office/officeart/2005/8/layout/vProcess5"/>
    <dgm:cxn modelId="{A568F2FA-91B4-4642-ACE2-B3FB421F7A1A}" type="presParOf" srcId="{21FE3A5F-5FBE-4E94-BD82-0217D021F22D}" destId="{0CBF9315-629B-4AC1-A3E4-D3C40CF411EB}" srcOrd="0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0EB051-35D5-4EE1-A6DB-E321A9692FC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E85608-DF4B-4AD4-BB0D-59373C9C2EF6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Предметные  цели обучения</a:t>
          </a:r>
          <a:endParaRPr lang="ru-RU" b="1" dirty="0">
            <a:solidFill>
              <a:schemeClr val="tx2"/>
            </a:solidFill>
          </a:endParaRPr>
        </a:p>
      </dgm:t>
    </dgm:pt>
    <dgm:pt modelId="{AA58D36B-43D8-4AC9-B1D1-72154ECAEB6E}" type="parTrans" cxnId="{A38DA9F0-645F-47FB-9D7D-1E6920E0D575}">
      <dgm:prSet/>
      <dgm:spPr/>
      <dgm:t>
        <a:bodyPr/>
        <a:lstStyle/>
        <a:p>
          <a:endParaRPr lang="ru-RU"/>
        </a:p>
      </dgm:t>
    </dgm:pt>
    <dgm:pt modelId="{B5B72F58-9AEF-467C-9A0F-35C52705752B}" type="sibTrans" cxnId="{A38DA9F0-645F-47FB-9D7D-1E6920E0D575}">
      <dgm:prSet/>
      <dgm:spPr/>
      <dgm:t>
        <a:bodyPr/>
        <a:lstStyle/>
        <a:p>
          <a:endParaRPr lang="ru-RU"/>
        </a:p>
      </dgm:t>
    </dgm:pt>
    <dgm:pt modelId="{BE7FF634-EA25-496A-B896-9B3908C44D59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Личностные цели обучения </a:t>
          </a:r>
          <a:endParaRPr lang="ru-RU" b="1" dirty="0">
            <a:solidFill>
              <a:srgbClr val="C00000"/>
            </a:solidFill>
          </a:endParaRPr>
        </a:p>
      </dgm:t>
    </dgm:pt>
    <dgm:pt modelId="{CF96EE84-E0E3-4857-895E-248EA6F9976F}" type="parTrans" cxnId="{168055D8-F6CF-4721-A208-55ECE7D58279}">
      <dgm:prSet/>
      <dgm:spPr/>
      <dgm:t>
        <a:bodyPr/>
        <a:lstStyle/>
        <a:p>
          <a:endParaRPr lang="ru-RU"/>
        </a:p>
      </dgm:t>
    </dgm:pt>
    <dgm:pt modelId="{4C61A3DD-1AF8-469F-B862-E33958B0BF58}" type="sibTrans" cxnId="{168055D8-F6CF-4721-A208-55ECE7D58279}">
      <dgm:prSet/>
      <dgm:spPr/>
      <dgm:t>
        <a:bodyPr/>
        <a:lstStyle/>
        <a:p>
          <a:endParaRPr lang="ru-RU"/>
        </a:p>
      </dgm:t>
    </dgm:pt>
    <dgm:pt modelId="{BF9BE1D7-6E99-429E-9D3C-A9FAD9800001}" type="pres">
      <dgm:prSet presAssocID="{270EB051-35D5-4EE1-A6DB-E321A9692FC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0C8CF8-2F0D-450F-BACC-17722B2393F4}" type="pres">
      <dgm:prSet presAssocID="{270EB051-35D5-4EE1-A6DB-E321A9692FCE}" presName="divider" presStyleLbl="fgShp" presStyleIdx="0" presStyleCnt="1"/>
      <dgm:spPr/>
    </dgm:pt>
    <dgm:pt modelId="{2F56D83C-45C8-42A8-A12E-5826DB8CD168}" type="pres">
      <dgm:prSet presAssocID="{ADE85608-DF4B-4AD4-BB0D-59373C9C2EF6}" presName="downArrow" presStyleLbl="node1" presStyleIdx="0" presStyleCnt="2"/>
      <dgm:spPr/>
    </dgm:pt>
    <dgm:pt modelId="{7E886B43-F8DE-4210-8E8E-E640ED14EDB1}" type="pres">
      <dgm:prSet presAssocID="{ADE85608-DF4B-4AD4-BB0D-59373C9C2EF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F4D46-DF41-42AB-9F92-A5ABFBE622CF}" type="pres">
      <dgm:prSet presAssocID="{BE7FF634-EA25-496A-B896-9B3908C44D59}" presName="upArrow" presStyleLbl="node1" presStyleIdx="1" presStyleCnt="2"/>
      <dgm:spPr/>
    </dgm:pt>
    <dgm:pt modelId="{7C55E7A8-3197-41D6-B441-BC63E3377EF7}" type="pres">
      <dgm:prSet presAssocID="{BE7FF634-EA25-496A-B896-9B3908C44D5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7F875-B59C-472F-A7A1-4365A4876EB8}" type="presOf" srcId="{270EB051-35D5-4EE1-A6DB-E321A9692FCE}" destId="{BF9BE1D7-6E99-429E-9D3C-A9FAD9800001}" srcOrd="0" destOrd="0" presId="urn:microsoft.com/office/officeart/2005/8/layout/arrow3"/>
    <dgm:cxn modelId="{A38DA9F0-645F-47FB-9D7D-1E6920E0D575}" srcId="{270EB051-35D5-4EE1-A6DB-E321A9692FCE}" destId="{ADE85608-DF4B-4AD4-BB0D-59373C9C2EF6}" srcOrd="0" destOrd="0" parTransId="{AA58D36B-43D8-4AC9-B1D1-72154ECAEB6E}" sibTransId="{B5B72F58-9AEF-467C-9A0F-35C52705752B}"/>
    <dgm:cxn modelId="{168055D8-F6CF-4721-A208-55ECE7D58279}" srcId="{270EB051-35D5-4EE1-A6DB-E321A9692FCE}" destId="{BE7FF634-EA25-496A-B896-9B3908C44D59}" srcOrd="1" destOrd="0" parTransId="{CF96EE84-E0E3-4857-895E-248EA6F9976F}" sibTransId="{4C61A3DD-1AF8-469F-B862-E33958B0BF58}"/>
    <dgm:cxn modelId="{2A3B8D2B-97CB-4C45-A528-B3BD2B3AB1CA}" type="presOf" srcId="{BE7FF634-EA25-496A-B896-9B3908C44D59}" destId="{7C55E7A8-3197-41D6-B441-BC63E3377EF7}" srcOrd="0" destOrd="0" presId="urn:microsoft.com/office/officeart/2005/8/layout/arrow3"/>
    <dgm:cxn modelId="{306C0973-8BD9-4866-8325-1CC432FC4E7A}" type="presOf" srcId="{ADE85608-DF4B-4AD4-BB0D-59373C9C2EF6}" destId="{7E886B43-F8DE-4210-8E8E-E640ED14EDB1}" srcOrd="0" destOrd="0" presId="urn:microsoft.com/office/officeart/2005/8/layout/arrow3"/>
    <dgm:cxn modelId="{2DC19B8B-0EF0-479A-8F8C-6E8716091D29}" type="presParOf" srcId="{BF9BE1D7-6E99-429E-9D3C-A9FAD9800001}" destId="{7F0C8CF8-2F0D-450F-BACC-17722B2393F4}" srcOrd="0" destOrd="0" presId="urn:microsoft.com/office/officeart/2005/8/layout/arrow3"/>
    <dgm:cxn modelId="{AFB2FA38-E17C-433E-95D7-AA7C9354D1C6}" type="presParOf" srcId="{BF9BE1D7-6E99-429E-9D3C-A9FAD9800001}" destId="{2F56D83C-45C8-42A8-A12E-5826DB8CD168}" srcOrd="1" destOrd="0" presId="urn:microsoft.com/office/officeart/2005/8/layout/arrow3"/>
    <dgm:cxn modelId="{AD1D53A1-717B-427C-BEF2-8AA7D2B512B3}" type="presParOf" srcId="{BF9BE1D7-6E99-429E-9D3C-A9FAD9800001}" destId="{7E886B43-F8DE-4210-8E8E-E640ED14EDB1}" srcOrd="2" destOrd="0" presId="urn:microsoft.com/office/officeart/2005/8/layout/arrow3"/>
    <dgm:cxn modelId="{55A3B84F-AE00-4CA3-8F03-456FAF856CB5}" type="presParOf" srcId="{BF9BE1D7-6E99-429E-9D3C-A9FAD9800001}" destId="{AAEF4D46-DF41-42AB-9F92-A5ABFBE622CF}" srcOrd="3" destOrd="0" presId="urn:microsoft.com/office/officeart/2005/8/layout/arrow3"/>
    <dgm:cxn modelId="{5D968DAA-156A-4314-A117-724A56939614}" type="presParOf" srcId="{BF9BE1D7-6E99-429E-9D3C-A9FAD9800001}" destId="{7C55E7A8-3197-41D6-B441-BC63E3377EF7}" srcOrd="4" destOrd="0" presId="urn:microsoft.com/office/officeart/2005/8/layout/arrow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B340AA-8469-4708-A480-0561A86D51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07D450-C925-490D-A6FB-B3C0627B5C3F}">
      <dgm:prSet phldrT="[Текст]" custT="1"/>
      <dgm:spPr/>
      <dgm:t>
        <a:bodyPr/>
        <a:lstStyle/>
        <a:p>
          <a:pPr algn="l"/>
          <a:r>
            <a:rPr lang="ru-RU" sz="1400" b="1" dirty="0" smtClean="0"/>
            <a:t>Программа духовно-нравственного воспитания</a:t>
          </a:r>
        </a:p>
        <a:p>
          <a:pPr algn="l"/>
          <a:r>
            <a:rPr lang="ru-RU" sz="1400" b="1" dirty="0" smtClean="0"/>
            <a:t>Программа формирования здорового и безопасного образа жизни</a:t>
          </a:r>
        </a:p>
        <a:p>
          <a:pPr algn="l"/>
          <a:r>
            <a:rPr lang="ru-RU" sz="1400" b="1" dirty="0" smtClean="0"/>
            <a:t>Программа коррекционной работы </a:t>
          </a:r>
          <a:endParaRPr lang="ru-RU" sz="1400" b="1" dirty="0"/>
        </a:p>
      </dgm:t>
    </dgm:pt>
    <dgm:pt modelId="{2CF32223-6C7D-40E0-972D-3BCAA9183704}" type="parTrans" cxnId="{12E3F765-B31C-4E11-A7D0-BFFF12AC6E46}">
      <dgm:prSet/>
      <dgm:spPr/>
      <dgm:t>
        <a:bodyPr/>
        <a:lstStyle/>
        <a:p>
          <a:endParaRPr lang="ru-RU"/>
        </a:p>
      </dgm:t>
    </dgm:pt>
    <dgm:pt modelId="{542C963D-B71D-4904-9644-89FE33AFF40E}" type="sibTrans" cxnId="{12E3F765-B31C-4E11-A7D0-BFFF12AC6E46}">
      <dgm:prSet/>
      <dgm:spPr/>
      <dgm:t>
        <a:bodyPr/>
        <a:lstStyle/>
        <a:p>
          <a:endParaRPr lang="ru-RU"/>
        </a:p>
      </dgm:t>
    </dgm:pt>
    <dgm:pt modelId="{23EDCCEB-113B-4B6E-99F7-CDFAB6B196CF}">
      <dgm:prSet phldrT="[Текст]" custT="1"/>
      <dgm:spPr/>
      <dgm:t>
        <a:bodyPr/>
        <a:lstStyle/>
        <a:p>
          <a:pPr algn="l"/>
          <a:r>
            <a:rPr lang="ru-RU" sz="1200" b="1" dirty="0" smtClean="0"/>
            <a:t>Программа формирования ИКТК</a:t>
          </a:r>
        </a:p>
        <a:p>
          <a:pPr algn="l"/>
          <a:r>
            <a:rPr lang="ru-RU" sz="1200" b="1" dirty="0" smtClean="0"/>
            <a:t>Программа «основы проектной и исследовательской деятельности»</a:t>
          </a:r>
        </a:p>
        <a:p>
          <a:pPr algn="l"/>
          <a:r>
            <a:rPr lang="ru-RU" sz="1200" b="1" dirty="0" smtClean="0"/>
            <a:t>Программа «Основы смыслового чтения и работы с текстом»</a:t>
          </a:r>
        </a:p>
        <a:p>
          <a:pPr algn="l"/>
          <a:r>
            <a:rPr lang="ru-RU" sz="1200" b="1" dirty="0" smtClean="0"/>
            <a:t>Программа  формирования УУД</a:t>
          </a:r>
          <a:endParaRPr lang="ru-RU" sz="1200" b="1" dirty="0"/>
        </a:p>
      </dgm:t>
    </dgm:pt>
    <dgm:pt modelId="{4F5941B3-A4E0-4D40-98C7-9C9E2735BB95}" type="parTrans" cxnId="{357DE791-3DCB-4E35-9D99-96AD8AE9AA2B}">
      <dgm:prSet/>
      <dgm:spPr/>
      <dgm:t>
        <a:bodyPr/>
        <a:lstStyle/>
        <a:p>
          <a:endParaRPr lang="ru-RU"/>
        </a:p>
      </dgm:t>
    </dgm:pt>
    <dgm:pt modelId="{BF2BE731-3BAE-4727-908E-5C48A8F169C7}" type="sibTrans" cxnId="{357DE791-3DCB-4E35-9D99-96AD8AE9AA2B}">
      <dgm:prSet/>
      <dgm:spPr/>
      <dgm:t>
        <a:bodyPr/>
        <a:lstStyle/>
        <a:p>
          <a:endParaRPr lang="ru-RU"/>
        </a:p>
      </dgm:t>
    </dgm:pt>
    <dgm:pt modelId="{D346B836-C255-492E-8A50-FA545C0600FE}">
      <dgm:prSet phldrT="[Текст]" custT="1"/>
      <dgm:spPr/>
      <dgm:t>
        <a:bodyPr/>
        <a:lstStyle/>
        <a:p>
          <a:r>
            <a:rPr lang="ru-RU" sz="2400" dirty="0" smtClean="0"/>
            <a:t>Учебные программы</a:t>
          </a:r>
          <a:endParaRPr lang="ru-RU" sz="2400" dirty="0"/>
        </a:p>
      </dgm:t>
    </dgm:pt>
    <dgm:pt modelId="{15667DC4-4040-4F8F-A450-51F93EDFBB4E}" type="parTrans" cxnId="{1F633312-EAD7-4248-B9C3-2A9D9E164528}">
      <dgm:prSet/>
      <dgm:spPr/>
      <dgm:t>
        <a:bodyPr/>
        <a:lstStyle/>
        <a:p>
          <a:endParaRPr lang="ru-RU"/>
        </a:p>
      </dgm:t>
    </dgm:pt>
    <dgm:pt modelId="{53DD7652-D119-45E1-92B5-9F2D9CACACFB}" type="sibTrans" cxnId="{1F633312-EAD7-4248-B9C3-2A9D9E164528}">
      <dgm:prSet/>
      <dgm:spPr/>
      <dgm:t>
        <a:bodyPr/>
        <a:lstStyle/>
        <a:p>
          <a:endParaRPr lang="ru-RU"/>
        </a:p>
      </dgm:t>
    </dgm:pt>
    <dgm:pt modelId="{5D78A803-9F0D-4498-A238-7F383ADB45E0}" type="pres">
      <dgm:prSet presAssocID="{9CB340AA-8469-4708-A480-0561A86D5138}" presName="CompostProcess" presStyleCnt="0">
        <dgm:presLayoutVars>
          <dgm:dir/>
          <dgm:resizeHandles val="exact"/>
        </dgm:presLayoutVars>
      </dgm:prSet>
      <dgm:spPr/>
    </dgm:pt>
    <dgm:pt modelId="{AB29D7AA-6260-45FC-A713-93D46B77D15D}" type="pres">
      <dgm:prSet presAssocID="{9CB340AA-8469-4708-A480-0561A86D5138}" presName="arrow" presStyleLbl="bgShp" presStyleIdx="0" presStyleCnt="1"/>
      <dgm:spPr/>
    </dgm:pt>
    <dgm:pt modelId="{C4E999DD-EA86-41DA-BB4D-130DA65C9833}" type="pres">
      <dgm:prSet presAssocID="{9CB340AA-8469-4708-A480-0561A86D5138}" presName="linearProcess" presStyleCnt="0"/>
      <dgm:spPr/>
    </dgm:pt>
    <dgm:pt modelId="{A5BF477C-A840-42D9-9879-3CDCAA5E4817}" type="pres">
      <dgm:prSet presAssocID="{E207D450-C925-490D-A6FB-B3C0627B5C3F}" presName="textNode" presStyleLbl="node1" presStyleIdx="0" presStyleCnt="3" custScaleY="135157" custLinFactNeighborY="1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68FA8-154A-484D-812F-229D91A7194E}" type="pres">
      <dgm:prSet presAssocID="{542C963D-B71D-4904-9644-89FE33AFF40E}" presName="sibTrans" presStyleCnt="0"/>
      <dgm:spPr/>
    </dgm:pt>
    <dgm:pt modelId="{FA5E7BC2-EC86-4083-B68D-5CCD946AE2A5}" type="pres">
      <dgm:prSet presAssocID="{23EDCCEB-113B-4B6E-99F7-CDFAB6B196CF}" presName="textNode" presStyleLbl="node1" presStyleIdx="1" presStyleCnt="3" custScaleY="13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9E46D-7673-4F1D-ABFB-2B3D5ADD21CA}" type="pres">
      <dgm:prSet presAssocID="{BF2BE731-3BAE-4727-908E-5C48A8F169C7}" presName="sibTrans" presStyleCnt="0"/>
      <dgm:spPr/>
    </dgm:pt>
    <dgm:pt modelId="{86C4DFED-4CD3-4FB0-A95A-5F9E4C8B39FC}" type="pres">
      <dgm:prSet presAssocID="{D346B836-C255-492E-8A50-FA545C0600FE}" presName="textNode" presStyleLbl="node1" presStyleIdx="2" presStyleCnt="3" custScaleY="12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3F765-B31C-4E11-A7D0-BFFF12AC6E46}" srcId="{9CB340AA-8469-4708-A480-0561A86D5138}" destId="{E207D450-C925-490D-A6FB-B3C0627B5C3F}" srcOrd="0" destOrd="0" parTransId="{2CF32223-6C7D-40E0-972D-3BCAA9183704}" sibTransId="{542C963D-B71D-4904-9644-89FE33AFF40E}"/>
    <dgm:cxn modelId="{1F633312-EAD7-4248-B9C3-2A9D9E164528}" srcId="{9CB340AA-8469-4708-A480-0561A86D5138}" destId="{D346B836-C255-492E-8A50-FA545C0600FE}" srcOrd="2" destOrd="0" parTransId="{15667DC4-4040-4F8F-A450-51F93EDFBB4E}" sibTransId="{53DD7652-D119-45E1-92B5-9F2D9CACACFB}"/>
    <dgm:cxn modelId="{357DE791-3DCB-4E35-9D99-96AD8AE9AA2B}" srcId="{9CB340AA-8469-4708-A480-0561A86D5138}" destId="{23EDCCEB-113B-4B6E-99F7-CDFAB6B196CF}" srcOrd="1" destOrd="0" parTransId="{4F5941B3-A4E0-4D40-98C7-9C9E2735BB95}" sibTransId="{BF2BE731-3BAE-4727-908E-5C48A8F169C7}"/>
    <dgm:cxn modelId="{E02EDB8C-6FF3-46BB-B113-B29932F95D3C}" type="presOf" srcId="{E207D450-C925-490D-A6FB-B3C0627B5C3F}" destId="{A5BF477C-A840-42D9-9879-3CDCAA5E4817}" srcOrd="0" destOrd="0" presId="urn:microsoft.com/office/officeart/2005/8/layout/hProcess9"/>
    <dgm:cxn modelId="{F71F740D-1C1F-4F1A-8D80-61CA3D2814D0}" type="presOf" srcId="{9CB340AA-8469-4708-A480-0561A86D5138}" destId="{5D78A803-9F0D-4498-A238-7F383ADB45E0}" srcOrd="0" destOrd="0" presId="urn:microsoft.com/office/officeart/2005/8/layout/hProcess9"/>
    <dgm:cxn modelId="{039ECA05-6DFC-4E73-B1E9-A629E2A898D3}" type="presOf" srcId="{23EDCCEB-113B-4B6E-99F7-CDFAB6B196CF}" destId="{FA5E7BC2-EC86-4083-B68D-5CCD946AE2A5}" srcOrd="0" destOrd="0" presId="urn:microsoft.com/office/officeart/2005/8/layout/hProcess9"/>
    <dgm:cxn modelId="{8761BE28-5B8B-487E-B874-B7F4588A7385}" type="presOf" srcId="{D346B836-C255-492E-8A50-FA545C0600FE}" destId="{86C4DFED-4CD3-4FB0-A95A-5F9E4C8B39FC}" srcOrd="0" destOrd="0" presId="urn:microsoft.com/office/officeart/2005/8/layout/hProcess9"/>
    <dgm:cxn modelId="{8813563B-5551-43C2-972C-4895D33BEF3C}" type="presParOf" srcId="{5D78A803-9F0D-4498-A238-7F383ADB45E0}" destId="{AB29D7AA-6260-45FC-A713-93D46B77D15D}" srcOrd="0" destOrd="0" presId="urn:microsoft.com/office/officeart/2005/8/layout/hProcess9"/>
    <dgm:cxn modelId="{8B1EF48F-C3C2-41E2-B152-E5F41E66D088}" type="presParOf" srcId="{5D78A803-9F0D-4498-A238-7F383ADB45E0}" destId="{C4E999DD-EA86-41DA-BB4D-130DA65C9833}" srcOrd="1" destOrd="0" presId="urn:microsoft.com/office/officeart/2005/8/layout/hProcess9"/>
    <dgm:cxn modelId="{53825F2D-4B2F-4299-B37B-1FCA87269BEB}" type="presParOf" srcId="{C4E999DD-EA86-41DA-BB4D-130DA65C9833}" destId="{A5BF477C-A840-42D9-9879-3CDCAA5E4817}" srcOrd="0" destOrd="0" presId="urn:microsoft.com/office/officeart/2005/8/layout/hProcess9"/>
    <dgm:cxn modelId="{6C4403DA-EE49-464C-B970-A27E19FD2D76}" type="presParOf" srcId="{C4E999DD-EA86-41DA-BB4D-130DA65C9833}" destId="{4DD68FA8-154A-484D-812F-229D91A7194E}" srcOrd="1" destOrd="0" presId="urn:microsoft.com/office/officeart/2005/8/layout/hProcess9"/>
    <dgm:cxn modelId="{68AE6010-7F21-4110-9C87-08A8B5813709}" type="presParOf" srcId="{C4E999DD-EA86-41DA-BB4D-130DA65C9833}" destId="{FA5E7BC2-EC86-4083-B68D-5CCD946AE2A5}" srcOrd="2" destOrd="0" presId="urn:microsoft.com/office/officeart/2005/8/layout/hProcess9"/>
    <dgm:cxn modelId="{A80914BD-005B-4C1D-8403-CB24A2723179}" type="presParOf" srcId="{C4E999DD-EA86-41DA-BB4D-130DA65C9833}" destId="{2989E46D-7673-4F1D-ABFB-2B3D5ADD21CA}" srcOrd="3" destOrd="0" presId="urn:microsoft.com/office/officeart/2005/8/layout/hProcess9"/>
    <dgm:cxn modelId="{0044241D-0A7E-4150-8050-6686C62AE615}" type="presParOf" srcId="{C4E999DD-EA86-41DA-BB4D-130DA65C9833}" destId="{86C4DFED-4CD3-4FB0-A95A-5F9E4C8B39FC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774C2-F701-4A6C-8736-AF49BF3E1EFE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85525-4DAF-4352-9CC8-12D8EBC1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2334F-5102-42D7-98A6-CD3F385D22E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6D2B-A92F-428E-B338-13CBD1D1E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3C59-05CB-41DC-8339-A8F36ECF2C5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-russia.ru/wp-content/uploads/2017/11/Skills_Outline_web_tcm26-175469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 bwMode="white">
          <a:xfrm>
            <a:off x="0" y="1916113"/>
            <a:ext cx="9144000" cy="2654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 bwMode="black">
          <a:xfrm>
            <a:off x="928662" y="2643183"/>
            <a:ext cx="7500990" cy="19383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Педагогические основы взаимосвязи методических систем в современном образовательном процессе 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400" i="1" dirty="0" smtClean="0">
              <a:solidFill>
                <a:srgbClr val="00009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i="1" dirty="0" smtClean="0">
              <a:solidFill>
                <a:srgbClr val="00009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i="1" dirty="0" smtClean="0">
              <a:solidFill>
                <a:srgbClr val="000099"/>
              </a:solidFill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Алла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Прокофьевна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Тряпицына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5" name="Picture 4" descr="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765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press_lo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949679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herzen"/>
          <p:cNvPicPr>
            <a:picLocks noChangeAspect="1" noChangeArrowheads="1"/>
          </p:cNvPicPr>
          <p:nvPr/>
        </p:nvPicPr>
        <p:blipFill>
          <a:blip r:embed="rId4"/>
          <a:srcRect l="15048"/>
          <a:stretch>
            <a:fillRect/>
          </a:stretch>
        </p:blipFill>
        <p:spPr bwMode="auto">
          <a:xfrm>
            <a:off x="3143240" y="1000108"/>
            <a:ext cx="5094684" cy="865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8" descr="rgpu_gerc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642918"/>
            <a:ext cx="1275159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5429264"/>
            <a:ext cx="885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Научный семинар Северо-Западного регионального научного центра РАО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«Современные проблемы взаимосвязи дидактики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и методики обучения»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18 февраля 2018 года</a:t>
            </a:r>
          </a:p>
          <a:p>
            <a:pPr algn="ctr"/>
            <a:endParaRPr lang="ru-RU" sz="1400" i="1" dirty="0" smtClean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785927"/>
            <a:ext cx="52864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«Если вначале дидактика относится к методике как теория к практике, а впоследствии они соотносятся как теория с теорией, то в дальнейшем связь между ними приобретает характер </a:t>
            </a:r>
            <a:r>
              <a:rPr lang="ru-RU" b="1" dirty="0" smtClean="0">
                <a:solidFill>
                  <a:schemeClr val="tx2"/>
                </a:solidFill>
              </a:rPr>
              <a:t>соотношения двух взаимодействующих систем теоретического знания</a:t>
            </a:r>
            <a:r>
              <a:rPr lang="ru-RU" dirty="0" smtClean="0">
                <a:solidFill>
                  <a:schemeClr val="tx2"/>
                </a:solidFill>
              </a:rPr>
              <a:t>» 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 algn="r"/>
            <a:r>
              <a:rPr lang="ru-RU" sz="1400" i="1" dirty="0" smtClean="0">
                <a:solidFill>
                  <a:schemeClr val="tx2"/>
                </a:solidFill>
              </a:rPr>
              <a:t>Краевский В.В., А.В.Хуторской. Основы обучения. Дидактика и методика: учеб. Пособие для студ. </a:t>
            </a:r>
            <a:r>
              <a:rPr lang="ru-RU" sz="1400" i="1" dirty="0" err="1" smtClean="0">
                <a:solidFill>
                  <a:schemeClr val="tx2"/>
                </a:solidFill>
              </a:rPr>
              <a:t>высш</a:t>
            </a:r>
            <a:r>
              <a:rPr lang="ru-RU" sz="1400" i="1" dirty="0" smtClean="0">
                <a:solidFill>
                  <a:schemeClr val="tx2"/>
                </a:solidFill>
              </a:rPr>
              <a:t>. учебных заведений. М.,  2007 с. 75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ÐÑÐ½Ð¾Ð²Ñ Ð¾Ð±ÑÑÐµÐ½Ð¸Ñ, ÐÐ¸Ð´Ð°ÐºÑÐ¸ÐºÐ° Ð¸ Ð¼ÐµÑÐ¾Ð´Ð¸ÐºÐ°, ÐÑÐ°ÐµÐ²ÑÐºÐ¸Ð¹ Ð.Ð., Ð¥ÑÑÐ¾ÑÑÐºÐ¾Ð¹ Ð.Ð., 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1928826" cy="271464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143108" y="3429000"/>
          <a:ext cx="542928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00430" y="3571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Поиск оснований для взаимодействия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3875478" y="1268002"/>
            <a:ext cx="1035854" cy="7358114"/>
          </a:xfrm>
          <a:prstGeom prst="rightBrace">
            <a:avLst>
              <a:gd name="adj1" fmla="val 8333"/>
              <a:gd name="adj2" fmla="val 5012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55007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Междисциплинарность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071546"/>
            <a:ext cx="57150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Единство в понимании целей науки</a:t>
            </a:r>
          </a:p>
          <a:p>
            <a:pPr algn="r"/>
            <a:r>
              <a:rPr lang="ru-RU" sz="1400" i="1" dirty="0" smtClean="0">
                <a:solidFill>
                  <a:schemeClr val="tx2"/>
                </a:solidFill>
              </a:rPr>
              <a:t>Кун Т. Структура научных революций. – М., 2001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ru-RU" sz="1600" dirty="0" smtClean="0">
                <a:solidFill>
                  <a:schemeClr val="tx2"/>
                </a:solidFill>
              </a:rPr>
              <a:t>Первый тип отношения - </a:t>
            </a:r>
            <a:r>
              <a:rPr lang="ru-RU" sz="1600" i="1" dirty="0" smtClean="0">
                <a:solidFill>
                  <a:schemeClr val="tx2"/>
                </a:solidFill>
              </a:rPr>
              <a:t>онтологическое соподчинение</a:t>
            </a:r>
            <a:r>
              <a:rPr lang="ru-RU" sz="1600" dirty="0" smtClean="0">
                <a:solidFill>
                  <a:schemeClr val="tx2"/>
                </a:solidFill>
              </a:rPr>
              <a:t>, которое характеризуется предметной редукцией, когда знания из более развитой научной дисциплины используются в другой, выполняя при этом методологическую функцию. Второй тип отношений – отношение </a:t>
            </a:r>
            <a:r>
              <a:rPr lang="ru-RU" sz="1600" i="1" dirty="0" smtClean="0">
                <a:solidFill>
                  <a:schemeClr val="tx2"/>
                </a:solidFill>
              </a:rPr>
              <a:t>методологической зависимости.</a:t>
            </a:r>
            <a:r>
              <a:rPr lang="ru-RU" sz="1600" dirty="0" smtClean="0">
                <a:solidFill>
                  <a:schemeClr val="tx2"/>
                </a:solidFill>
              </a:rPr>
              <a:t> В этом случае в рамках одной науки воспроизводятся схемы и нормы научного познания, принятые в другой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     Третий тип – это отношение </a:t>
            </a:r>
            <a:r>
              <a:rPr lang="ru-RU" b="1" i="1" dirty="0" smtClean="0">
                <a:solidFill>
                  <a:schemeClr val="tx2"/>
                </a:solidFill>
              </a:rPr>
              <a:t>научно-практического </a:t>
            </a:r>
            <a:r>
              <a:rPr lang="ru-RU" b="1" i="1" dirty="0" err="1" smtClean="0">
                <a:solidFill>
                  <a:schemeClr val="tx2"/>
                </a:solidFill>
              </a:rPr>
              <a:t>взаимообоснования</a:t>
            </a:r>
            <a:r>
              <a:rPr lang="ru-RU" b="1" i="1" dirty="0" smtClean="0">
                <a:solidFill>
                  <a:schemeClr val="tx2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 В этом случае знания разных наук, дополняя друг </a:t>
            </a:r>
            <a:r>
              <a:rPr lang="ru-RU" b="1" i="1" dirty="0" smtClean="0">
                <a:solidFill>
                  <a:schemeClr val="tx2"/>
                </a:solidFill>
              </a:rPr>
              <a:t>друга практически оправдывают и </a:t>
            </a:r>
            <a:r>
              <a:rPr lang="ru-RU" b="1" i="1" dirty="0" err="1" smtClean="0">
                <a:solidFill>
                  <a:schemeClr val="tx2"/>
                </a:solidFill>
              </a:rPr>
              <a:t>аксиологически</a:t>
            </a:r>
            <a:r>
              <a:rPr lang="ru-RU" b="1" i="1" dirty="0" smtClean="0">
                <a:solidFill>
                  <a:schemeClr val="tx2"/>
                </a:solidFill>
              </a:rPr>
              <a:t> обосновывают предметную специфику каждой </a:t>
            </a:r>
            <a:r>
              <a:rPr lang="ru-RU" b="1" dirty="0" smtClean="0">
                <a:solidFill>
                  <a:schemeClr val="tx2"/>
                </a:solidFill>
              </a:rPr>
              <a:t>из взаимодействующих наук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pPr algn="r"/>
            <a:endParaRPr lang="ru-RU" sz="1400" i="1" dirty="0" smtClean="0">
              <a:solidFill>
                <a:schemeClr val="tx2"/>
              </a:solidFill>
            </a:endParaRPr>
          </a:p>
          <a:p>
            <a:pPr algn="r"/>
            <a:r>
              <a:rPr lang="ru-RU" sz="1400" i="1" dirty="0" smtClean="0">
                <a:solidFill>
                  <a:schemeClr val="tx2"/>
                </a:solidFill>
              </a:rPr>
              <a:t>Степанов С.Ю. Рефлексивная практика творческого развития человека и организаций. М., 2000.</a:t>
            </a:r>
          </a:p>
          <a:p>
            <a:r>
              <a:rPr lang="ru-RU" sz="1400" i="1" dirty="0" smtClean="0">
                <a:solidFill>
                  <a:schemeClr val="tx2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8572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</a:rPr>
              <a:t>Поиск оснований для взаимодействия</a:t>
            </a: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https://im0-tub-ru.yandex.net/i?id=3c84e4b4dfc1b0e5cbf456a4aa147bea-sr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atic.ozone.ru/multimedia/10136810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1500198" cy="200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-928718"/>
          <a:ext cx="742955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928662" y="1285860"/>
          <a:ext cx="735811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 descr="https://parentingbydrrene.files.wordpress.com/2014/08/dollarphotoclub_6559717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3143248"/>
            <a:ext cx="23574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488" y="42860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Взаимодействие на уровне целей обучения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Взаимосвязь педагогики и методик обучения на основе единства предметных и личностных целей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2143116"/>
            <a:ext cx="550072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i="1" dirty="0" smtClean="0">
                <a:solidFill>
                  <a:schemeClr val="tx2"/>
                </a:solidFill>
              </a:rPr>
              <a:t>       В силу того, что деятельность всегда предметна,   </a:t>
            </a:r>
            <a:r>
              <a:rPr lang="ru-RU" b="1" i="1" dirty="0" smtClean="0">
                <a:solidFill>
                  <a:schemeClr val="tx2"/>
                </a:solidFill>
              </a:rPr>
              <a:t>приоритет личностных целей обучения не означает принижение значимости  предметных целей</a:t>
            </a:r>
            <a:r>
              <a:rPr lang="ru-RU" i="1" dirty="0" smtClean="0">
                <a:solidFill>
                  <a:schemeClr val="tx2"/>
                </a:solidFill>
              </a:rPr>
              <a:t>, поскольку </a:t>
            </a:r>
            <a:r>
              <a:rPr lang="ru-RU" b="1" i="1" dirty="0" smtClean="0">
                <a:solidFill>
                  <a:schemeClr val="tx2"/>
                </a:solidFill>
              </a:rPr>
              <a:t>личностные цели  </a:t>
            </a:r>
            <a:r>
              <a:rPr lang="ru-RU" i="1" dirty="0" smtClean="0">
                <a:solidFill>
                  <a:schemeClr val="tx2"/>
                </a:solidFill>
              </a:rPr>
              <a:t>в учебном процессе </a:t>
            </a:r>
            <a:r>
              <a:rPr lang="ru-RU" b="1" i="1" dirty="0" smtClean="0">
                <a:solidFill>
                  <a:schemeClr val="tx2"/>
                </a:solidFill>
              </a:rPr>
              <a:t>могут быть достигнуты лишь при  решении предметных задач</a:t>
            </a:r>
            <a:r>
              <a:rPr lang="ru-RU" i="1" dirty="0" smtClean="0">
                <a:solidFill>
                  <a:schemeClr val="tx2"/>
                </a:solidFill>
              </a:rPr>
              <a:t>, в которых в качестве </a:t>
            </a:r>
            <a:r>
              <a:rPr lang="ru-RU" b="1" i="1" dirty="0" smtClean="0">
                <a:solidFill>
                  <a:schemeClr val="tx2"/>
                </a:solidFill>
              </a:rPr>
              <a:t>самостоятельной задачи для ученика выступают задачи </a:t>
            </a:r>
            <a:r>
              <a:rPr lang="ru-RU" b="1" i="1" dirty="0" err="1" smtClean="0">
                <a:solidFill>
                  <a:schemeClr val="tx2"/>
                </a:solidFill>
              </a:rPr>
              <a:t>саморегуляции</a:t>
            </a:r>
            <a:r>
              <a:rPr lang="ru-RU" b="1" i="1" dirty="0" smtClean="0">
                <a:solidFill>
                  <a:schemeClr val="tx2"/>
                </a:solidFill>
              </a:rPr>
              <a:t>,  </a:t>
            </a:r>
            <a:r>
              <a:rPr lang="ru-RU" b="1" i="1" dirty="0" err="1" smtClean="0">
                <a:solidFill>
                  <a:schemeClr val="tx2"/>
                </a:solidFill>
              </a:rPr>
              <a:t>самооценивания</a:t>
            </a:r>
            <a:r>
              <a:rPr lang="ru-RU" b="1" i="1" dirty="0" smtClean="0">
                <a:solidFill>
                  <a:schemeClr val="tx2"/>
                </a:solidFill>
              </a:rPr>
              <a:t>, самопознания и самовыражения.</a:t>
            </a:r>
            <a:endParaRPr lang="ru-RU" dirty="0"/>
          </a:p>
        </p:txBody>
      </p:sp>
      <p:pic>
        <p:nvPicPr>
          <p:cNvPr id="4" name="Рисунок 3" descr="http://clipart-library.com/img1/117440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828926" cy="365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28596" y="714356"/>
            <a:ext cx="857256" cy="5357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Единство предметных и личностных целей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357290" y="785794"/>
            <a:ext cx="7643834" cy="528641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785795"/>
          <a:ext cx="3286148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</a:tblGrid>
              <a:tr h="61119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Основная </a:t>
                      </a: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6831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Освоение основных понятий и способов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решения типовых предметных задач  на основе заданных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критериев;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сознание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своих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интересов и нравственных эталонов взрослости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; освоение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опыта самоанализа</a:t>
                      </a:r>
                    </a:p>
                  </a:txBody>
                  <a:tcPr marL="68580" marR="68580" marT="0" marB="0"/>
                </a:tc>
              </a:tr>
              <a:tr h="607948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Средняя школа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0438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Освоение системы понятий учебного предмета и теоретически обоснованных способов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применения знаний в конкретной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ситуации;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смысление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собственной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позитивной идентичности, мировоззрения; освоение  опыта самостоятельного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целеполагания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самоанализа</a:t>
                      </a:r>
                      <a:r>
                        <a:rPr lang="ru-RU" sz="1200" b="1" i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 самооценки в ситуации выбора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5143504" y="857232"/>
            <a:ext cx="1000132" cy="50720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err="1" smtClean="0"/>
              <a:t>Возрастосообразная</a:t>
            </a:r>
            <a:r>
              <a:rPr lang="ru-RU" b="1" dirty="0" smtClean="0"/>
              <a:t> совокупность учебно-познавательных и учебно-практических задач, направленных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1071546"/>
            <a:ext cx="2571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 освоение систематических знаний;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 самостоятельное приобретение и интеграцию знаний;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 разрешение проблемных ситуаций;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 сотрудничество и коммуникацию;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 самоорганизацию и </a:t>
            </a:r>
            <a:r>
              <a:rPr lang="ru-RU" dirty="0" err="1" smtClean="0">
                <a:solidFill>
                  <a:schemeClr val="tx2"/>
                </a:solidFill>
              </a:rPr>
              <a:t>саморегуляцию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 рефлексию;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 становление ценностно-смысловых установок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00496" y="71414"/>
            <a:ext cx="514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Взаимодействие на уровне содержания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smtClean="0">
                <a:latin typeface="Arial" charset="0"/>
              </a:rPr>
              <a:t/>
            </a:r>
            <a:br>
              <a:rPr lang="ru-RU" sz="4800" smtClean="0">
                <a:latin typeface="Arial" charset="0"/>
              </a:rPr>
            </a:br>
            <a:r>
              <a:rPr lang="ru-RU" sz="4800" smtClean="0">
                <a:latin typeface="Arial" charset="0"/>
              </a:rPr>
              <a:t/>
            </a:r>
            <a:br>
              <a:rPr lang="ru-RU" sz="4800" smtClean="0">
                <a:latin typeface="Arial" charset="0"/>
              </a:rPr>
            </a:br>
            <a:endParaRPr lang="en-US" sz="3200" smtClean="0">
              <a:latin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85720" y="2214554"/>
            <a:ext cx="5286413" cy="3195646"/>
            <a:chOff x="1514" y="1446"/>
            <a:chExt cx="3670" cy="2106"/>
          </a:xfrm>
        </p:grpSpPr>
        <p:sp>
          <p:nvSpPr>
            <p:cNvPr id="17425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6666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gray">
            <a:xfrm>
              <a:off x="3087" y="1787"/>
              <a:ext cx="1748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200" b="1" dirty="0" smtClean="0">
                  <a:solidFill>
                    <a:srgbClr val="FFFFFF"/>
                  </a:solidFill>
                  <a:latin typeface="Verdana" pitchFamily="34" charset="0"/>
                </a:rPr>
                <a:t>Учебные материалы</a:t>
              </a:r>
              <a:endParaRPr lang="en-US" sz="12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100" b="1" dirty="0" smtClean="0">
                  <a:solidFill>
                    <a:srgbClr val="FFFFFF"/>
                  </a:solidFill>
                  <a:latin typeface="Verdana" pitchFamily="34" charset="0"/>
                </a:rPr>
                <a:t>Учебники и учебные пособия</a:t>
              </a:r>
              <a:endParaRPr lang="en-US" sz="11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7439" name="Rectangle 31"/>
          <p:cNvSpPr>
            <a:spLocks/>
          </p:cNvSpPr>
          <p:nvPr/>
        </p:nvSpPr>
        <p:spPr bwMode="auto">
          <a:xfrm>
            <a:off x="790575" y="5810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4800" dirty="0" smtClean="0"/>
              <a:t> 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7224" y="35716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Возрастосообразная</a:t>
            </a:r>
            <a:r>
              <a:rPr lang="ru-RU" b="1" dirty="0" smtClean="0">
                <a:solidFill>
                  <a:schemeClr val="tx2"/>
                </a:solidFill>
              </a:rPr>
              <a:t> совокупность учебно-познавательных и учебно-практических задач определяет логику качественных преобразований внутри каждого элемента, входящего в систему обучения : </a:t>
            </a:r>
            <a:r>
              <a:rPr lang="ru-RU" b="1" dirty="0" smtClean="0">
                <a:solidFill>
                  <a:srgbClr val="C00000"/>
                </a:solidFill>
              </a:rPr>
              <a:t>содержание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8" y="50720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Концепции содержания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8728" y="421481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Учебные 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2357430"/>
            <a:ext cx="2928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Взаимосвязь </a:t>
            </a:r>
            <a:r>
              <a:rPr lang="ru-RU" dirty="0" err="1" smtClean="0">
                <a:solidFill>
                  <a:schemeClr val="tx2"/>
                </a:solidFill>
              </a:rPr>
              <a:t>общепредметного</a:t>
            </a:r>
            <a:r>
              <a:rPr lang="ru-RU" dirty="0" smtClean="0">
                <a:solidFill>
                  <a:schemeClr val="tx2"/>
                </a:solidFill>
              </a:rPr>
              <a:t> и предметного содержания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err="1" smtClean="0">
                <a:solidFill>
                  <a:schemeClr val="tx2"/>
                </a:solidFill>
              </a:rPr>
              <a:t>Общепредметное</a:t>
            </a:r>
            <a:r>
              <a:rPr lang="ru-RU" dirty="0" smtClean="0">
                <a:solidFill>
                  <a:schemeClr val="tx2"/>
                </a:solidFill>
              </a:rPr>
              <a:t> содержание  включает  в себя информационные (</a:t>
            </a:r>
            <a:r>
              <a:rPr lang="ru-RU" dirty="0" err="1" smtClean="0">
                <a:solidFill>
                  <a:schemeClr val="tx2"/>
                </a:solidFill>
              </a:rPr>
              <a:t>межнаучные</a:t>
            </a:r>
            <a:r>
              <a:rPr lang="ru-RU" dirty="0" smtClean="0">
                <a:solidFill>
                  <a:schemeClr val="tx2"/>
                </a:solidFill>
              </a:rPr>
              <a:t> и историко-научные знания), процедурные, оценочные и рефлексивные знания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7" name="Выгнутая вниз стрелка 36"/>
          <p:cNvSpPr/>
          <p:nvPr/>
        </p:nvSpPr>
        <p:spPr>
          <a:xfrm rot="10800000">
            <a:off x="3500430" y="1428736"/>
            <a:ext cx="4500594" cy="714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низ стрелка 37"/>
          <p:cNvSpPr/>
          <p:nvPr/>
        </p:nvSpPr>
        <p:spPr>
          <a:xfrm>
            <a:off x="2571736" y="5429264"/>
            <a:ext cx="5143536" cy="10001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1" name="Нижний колонтитул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1357298"/>
          <a:ext cx="800105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785794"/>
            <a:ext cx="7786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Взаимосвязь </a:t>
            </a:r>
            <a:r>
              <a:rPr lang="ru-RU" sz="2400" b="1" dirty="0" err="1" smtClean="0">
                <a:solidFill>
                  <a:schemeClr val="tx2"/>
                </a:solidFill>
              </a:rPr>
              <a:t>общепредметного</a:t>
            </a:r>
            <a:r>
              <a:rPr lang="ru-RU" sz="2400" b="1" dirty="0" smtClean="0">
                <a:solidFill>
                  <a:schemeClr val="tx2"/>
                </a:solidFill>
              </a:rPr>
              <a:t> и предметного содержания (ФГОС ОО)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0" y="14285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Взаимодействие на уровне содержания</a:t>
            </a:r>
          </a:p>
          <a:p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117177" y="1821646"/>
            <a:ext cx="857255" cy="7358114"/>
          </a:xfrm>
          <a:prstGeom prst="rightBrace">
            <a:avLst>
              <a:gd name="adj1" fmla="val 8333"/>
              <a:gd name="adj2" fmla="val 4915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406" y="6143644"/>
            <a:ext cx="907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Команда учителей  образовательной ступени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1500174"/>
            <a:ext cx="1500198" cy="1130593"/>
            <a:chOff x="-1655669" y="-792024"/>
            <a:chExt cx="1689310" cy="127346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1655669" y="-792024"/>
              <a:ext cx="1689310" cy="127346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-1655669" y="-720586"/>
              <a:ext cx="1564978" cy="114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a typeface="Times New Roman"/>
                  <a:cs typeface="Times New Roman"/>
                </a:rPr>
                <a:t>КМЧП</a:t>
              </a:r>
              <a:endParaRPr lang="ru-RU" sz="1400" b="1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85786" y="2357429"/>
            <a:ext cx="1428760" cy="928695"/>
            <a:chOff x="2786082" y="-325766"/>
            <a:chExt cx="1699666" cy="128180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86082" y="-325766"/>
              <a:ext cx="1699666" cy="12818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848655" y="-263193"/>
              <a:ext cx="1574520" cy="1156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a typeface="Times New Roman"/>
                  <a:cs typeface="Times New Roman"/>
                </a:rPr>
                <a:t>Проектная</a:t>
              </a:r>
              <a:endParaRPr lang="ru-RU" sz="14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85852" y="3071811"/>
            <a:ext cx="1785950" cy="1000132"/>
            <a:chOff x="4150049" y="653931"/>
            <a:chExt cx="1704156" cy="130223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50049" y="653931"/>
              <a:ext cx="1704156" cy="13022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213619" y="717501"/>
              <a:ext cx="1577016" cy="117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a typeface="Times New Roman"/>
                  <a:cs typeface="Times New Roman"/>
                </a:rPr>
                <a:t>Исследовательские </a:t>
              </a:r>
              <a:endParaRPr lang="ru-RU" sz="14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071670" y="2714620"/>
            <a:ext cx="1785949" cy="2286016"/>
            <a:chOff x="3519362" y="1933214"/>
            <a:chExt cx="2246566" cy="220096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519362" y="3180426"/>
              <a:ext cx="2246566" cy="9537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28401" y="1933214"/>
              <a:ext cx="1667941" cy="1401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000232" y="4000504"/>
            <a:ext cx="1643073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Технологии </a:t>
            </a:r>
            <a:r>
              <a:rPr lang="ru-RU" sz="1400" b="1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геймификции</a:t>
            </a:r>
            <a:endParaRPr lang="ru-RU" sz="1400" b="1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( в т.ч.ИКТ) 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14613" y="4857761"/>
            <a:ext cx="1785950" cy="857255"/>
            <a:chOff x="1785951" y="1857386"/>
            <a:chExt cx="1834449" cy="150133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85951" y="1857386"/>
              <a:ext cx="1834449" cy="15013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859240" y="1930675"/>
              <a:ext cx="1687871" cy="1354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ea typeface="Times New Roman"/>
                  <a:cs typeface="Times New Roman"/>
                </a:rPr>
                <a:t>Кейсы</a:t>
              </a:r>
              <a:endParaRPr lang="ru-RU" sz="1600" b="1" kern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2910" y="642917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Возрастосообразная</a:t>
            </a:r>
            <a:r>
              <a:rPr lang="ru-RU" sz="1600" b="1" dirty="0" smtClean="0">
                <a:solidFill>
                  <a:schemeClr val="tx2"/>
                </a:solidFill>
              </a:rPr>
              <a:t> совокупность учебно-познавательных и учебно-практических задач определяет логику качественных преобразований внутри каждого элемента, входящего в систему обучения: </a:t>
            </a:r>
            <a:r>
              <a:rPr lang="ru-RU" sz="1600" b="1" dirty="0" smtClean="0">
                <a:solidFill>
                  <a:srgbClr val="C00000"/>
                </a:solidFill>
              </a:rPr>
              <a:t>технологии</a:t>
            </a:r>
          </a:p>
          <a:p>
            <a:endParaRPr lang="ru-RU" dirty="0"/>
          </a:p>
        </p:txBody>
      </p:sp>
      <p:pic>
        <p:nvPicPr>
          <p:cNvPr id="19" name="Рисунок 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428736"/>
            <a:ext cx="428628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00034" y="585789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Постановка целей без учета особенностей ступеней обучения, отсутствие команды  приводит к использованию в основной и средней школе одних и тех же технологий и методических приемов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3786182" y="6356350"/>
            <a:ext cx="490061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43438" y="28572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Взаимодействие на уровне технологий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34" y="714356"/>
            <a:ext cx="82153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Каждый учебный предмет имеет многоцелевое назначение, но в каждом из них есть </a:t>
            </a:r>
            <a:r>
              <a:rPr lang="ru-RU" b="1" i="1" dirty="0" smtClean="0">
                <a:solidFill>
                  <a:schemeClr val="tx2"/>
                </a:solidFill>
              </a:rPr>
              <a:t>ведущий компонент</a:t>
            </a:r>
            <a:r>
              <a:rPr lang="ru-RU" b="1" dirty="0" smtClean="0">
                <a:solidFill>
                  <a:schemeClr val="tx2"/>
                </a:solidFill>
              </a:rPr>
              <a:t>, который выполняет </a:t>
            </a:r>
            <a:r>
              <a:rPr lang="ru-RU" b="1" i="1" dirty="0" smtClean="0">
                <a:solidFill>
                  <a:schemeClr val="tx2"/>
                </a:solidFill>
              </a:rPr>
              <a:t>ведущую функцию</a:t>
            </a:r>
            <a:r>
              <a:rPr lang="ru-RU" b="1" dirty="0" smtClean="0">
                <a:solidFill>
                  <a:schemeClr val="tx2"/>
                </a:solidFill>
              </a:rPr>
              <a:t>; определяя вклад конкретного учебного предмета  в  развитие личности ученика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71414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Взаимодействие на уровне результата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14348" y="1785926"/>
            <a:ext cx="3429000" cy="2143125"/>
            <a:chOff x="1824" y="633"/>
            <a:chExt cx="2834" cy="2849"/>
          </a:xfrm>
        </p:grpSpPr>
        <p:sp>
          <p:nvSpPr>
            <p:cNvPr id="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общество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культура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природа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человек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0628" y="1928802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Конструирование содержания образования предусматривает </a:t>
            </a:r>
            <a:r>
              <a:rPr lang="ru-RU" b="1" i="1" u="sng" dirty="0" smtClean="0">
                <a:solidFill>
                  <a:srgbClr val="C00000"/>
                </a:solidFill>
              </a:rPr>
              <a:t>преобразования социального  опыта  в личный опыт ученика и дает средства </a:t>
            </a:r>
            <a:r>
              <a:rPr lang="ru-RU" b="1" dirty="0" smtClean="0">
                <a:solidFill>
                  <a:schemeClr val="tx2"/>
                </a:solidFill>
              </a:rPr>
              <a:t>для такого преобразования.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357694"/>
            <a:ext cx="250033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Биология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История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Иностранные языки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16" y="4357694"/>
            <a:ext cx="250033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Мировоззренческие идеи 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15074" y="4214818"/>
            <a:ext cx="250033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Проектирование, исследование;</a:t>
            </a:r>
          </a:p>
          <a:p>
            <a:pPr algn="ctr"/>
            <a:r>
              <a:rPr lang="ru-RU" sz="1400" b="1" dirty="0" smtClean="0"/>
              <a:t>Способы постижения историко-социальных смыслов</a:t>
            </a:r>
            <a:r>
              <a:rPr lang="ru-RU" b="1" dirty="0" smtClean="0"/>
              <a:t>;</a:t>
            </a:r>
          </a:p>
          <a:p>
            <a:pPr algn="ctr"/>
            <a:r>
              <a:rPr lang="ru-RU" sz="1400" b="1" dirty="0" smtClean="0"/>
              <a:t>Культура мышления (познания);</a:t>
            </a:r>
          </a:p>
          <a:p>
            <a:pPr algn="ctr"/>
            <a:r>
              <a:rPr lang="ru-RU" sz="1400" b="1" dirty="0" smtClean="0"/>
              <a:t>коммуникация</a:t>
            </a:r>
          </a:p>
          <a:p>
            <a:pPr algn="ctr"/>
            <a:endParaRPr lang="ru-RU" dirty="0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1714480" y="3929066"/>
            <a:ext cx="2500330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0800000">
            <a:off x="5286380" y="6215082"/>
            <a:ext cx="2571768" cy="5000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Возрастосообразная</a:t>
            </a:r>
            <a:r>
              <a:rPr lang="ru-RU" b="1" dirty="0" smtClean="0">
                <a:solidFill>
                  <a:schemeClr val="tx2"/>
                </a:solidFill>
              </a:rPr>
              <a:t> совокупность учебно-познавательных и учебно-практических задач определяет логику качественных преобразований внутри каждого элемента, входящего в систему обучения: </a:t>
            </a:r>
            <a:r>
              <a:rPr lang="ru-RU" b="1" dirty="0" smtClean="0">
                <a:solidFill>
                  <a:srgbClr val="C00000"/>
                </a:solidFill>
              </a:rPr>
              <a:t>оценка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214554"/>
            <a:ext cx="721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Оценка-поддержка – </a:t>
            </a:r>
            <a:r>
              <a:rPr lang="ru-RU" b="1" i="1" dirty="0" smtClean="0">
                <a:solidFill>
                  <a:schemeClr val="tx2"/>
                </a:solidFill>
              </a:rPr>
              <a:t>формирующее оценивание</a:t>
            </a:r>
            <a:r>
              <a:rPr lang="ru-RU" b="1" dirty="0" smtClean="0">
                <a:solidFill>
                  <a:schemeClr val="tx2"/>
                </a:solidFill>
              </a:rPr>
              <a:t>, самооценка, самоанализ, самоконтроль, самопроверка – осмысление индивидуального «набора» компетенций ( своей индивидуальности)</a:t>
            </a:r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          </a:t>
            </a:r>
            <a:r>
              <a:rPr lang="ru-RU" b="1" dirty="0" smtClean="0">
                <a:solidFill>
                  <a:schemeClr val="tx2"/>
                </a:solidFill>
              </a:rPr>
              <a:t>Оценка индивидуального прогресса ученика в обучении есть диагностическая стратегия </a:t>
            </a:r>
            <a:r>
              <a:rPr lang="ru-RU" b="1" i="1" u="sng" dirty="0" smtClean="0">
                <a:solidFill>
                  <a:srgbClr val="C00000"/>
                </a:solidFill>
              </a:rPr>
              <a:t>индивидуально-личностного плана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tx2"/>
                </a:solidFill>
              </a:rPr>
              <a:t>которая представляет собой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принцип и план действий по реализации собственного «образовательного поведения»,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следование некой модели. Ее воплощение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осуществляется педагогом в сотрудничестве с учеником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chemeClr val="tx2"/>
                </a:solidFill>
              </a:rPr>
              <a:t>При необходимости в процесс включаются родители, администрация, другие педагоги школы.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00562" y="285728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Взаимодействие на уровне результата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atrey/788265/452764/452764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36" y="404664"/>
            <a:ext cx="258768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dn.fishki.net/upload/post/201503/17/1467915/1_0_119b7d_d6c808d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2144256"/>
            <a:ext cx="3143272" cy="23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Самые необычные школы ми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232737"/>
            <a:ext cx="3025891" cy="2788563"/>
          </a:xfrm>
          <a:prstGeom prst="rect">
            <a:avLst/>
          </a:prstGeom>
          <a:noFill/>
        </p:spPr>
      </p:pic>
      <p:pic>
        <p:nvPicPr>
          <p:cNvPr id="6" name="Рисунок 5" descr="Картинка 6 из 15063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25144"/>
            <a:ext cx="428628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14744" y="428603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 чем актуальность проблемы сегодня?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928670"/>
            <a:ext cx="34290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Если мы будем учить сегодня так, как мы учили вчера, мы украдем у детей завтра</a:t>
            </a:r>
          </a:p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Джон </a:t>
            </a:r>
            <a:r>
              <a:rPr lang="ru-RU" sz="1400" b="1" dirty="0" err="1" smtClean="0">
                <a:solidFill>
                  <a:srgbClr val="C00000"/>
                </a:solidFill>
              </a:rPr>
              <a:t>Дьюи</a:t>
            </a:r>
            <a:r>
              <a:rPr lang="ru-RU" sz="1400" b="1" dirty="0" smtClean="0">
                <a:solidFill>
                  <a:srgbClr val="C00000"/>
                </a:solidFill>
              </a:rPr>
              <a:t> (1859 -1952)</a:t>
            </a:r>
            <a:endParaRPr lang="ru-RU" sz="1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Взаимосвязь на уровне исследований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071546"/>
            <a:ext cx="8001056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Взаимосвязь методических систем обучения   ранее рассматривалась   в</a:t>
            </a:r>
            <a:r>
              <a:rPr lang="ru-RU" b="1" i="1" dirty="0" smtClean="0">
                <a:solidFill>
                  <a:schemeClr val="bg1"/>
                </a:solidFill>
              </a:rPr>
              <a:t> логике  базовых для учебного предмета наук  - </a:t>
            </a:r>
            <a:r>
              <a:rPr lang="ru-RU" b="1" dirty="0" smtClean="0">
                <a:solidFill>
                  <a:schemeClr val="bg1"/>
                </a:solidFill>
              </a:rPr>
              <a:t>  что проявляется в традиционном представлении о взаимосвязи методических систем обучения только на основе </a:t>
            </a:r>
            <a:r>
              <a:rPr lang="ru-RU" b="1" dirty="0" err="1" smtClean="0">
                <a:solidFill>
                  <a:schemeClr val="bg1"/>
                </a:solidFill>
              </a:rPr>
              <a:t>межпредметных</a:t>
            </a:r>
            <a:r>
              <a:rPr lang="ru-RU" b="1" dirty="0" smtClean="0">
                <a:solidFill>
                  <a:schemeClr val="bg1"/>
                </a:solidFill>
              </a:rPr>
              <a:t> связей, отражающих </a:t>
            </a:r>
            <a:r>
              <a:rPr lang="ru-RU" b="1" dirty="0" err="1" smtClean="0">
                <a:solidFill>
                  <a:schemeClr val="bg1"/>
                </a:solidFill>
              </a:rPr>
              <a:t>знаниевую</a:t>
            </a:r>
            <a:r>
              <a:rPr lang="ru-RU" b="1" dirty="0" smtClean="0">
                <a:solidFill>
                  <a:schemeClr val="bg1"/>
                </a:solidFill>
              </a:rPr>
              <a:t> основу обучения, и ведущих для учебного предмета </a:t>
            </a:r>
            <a:r>
              <a:rPr lang="ru-RU" b="1" dirty="0" err="1" smtClean="0">
                <a:solidFill>
                  <a:schemeClr val="bg1"/>
                </a:solidFill>
              </a:rPr>
              <a:t>общеучебных</a:t>
            </a:r>
            <a:r>
              <a:rPr lang="ru-RU" b="1" dirty="0" smtClean="0">
                <a:solidFill>
                  <a:schemeClr val="bg1"/>
                </a:solidFill>
              </a:rPr>
              <a:t> умений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3786190"/>
            <a:ext cx="4357718" cy="23574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В современных условиях взаимосвязь методических систем  опосредуется педагогикой и осуществляется </a:t>
            </a:r>
            <a:r>
              <a:rPr lang="ru-RU" b="1" i="1" dirty="0" smtClean="0">
                <a:solidFill>
                  <a:schemeClr val="tx2"/>
                </a:solidFill>
              </a:rPr>
              <a:t>в логике образовательного процесса, который ориентирован на поддержку  самоопределения личности (поддержку реализации школьником задач взросления)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786314" y="4500570"/>
            <a:ext cx="107157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3857628"/>
            <a:ext cx="2928958" cy="200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Новый  ресурс  достижения современного качества общего образования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143108" y="2857493"/>
            <a:ext cx="1188720" cy="1000135"/>
            <a:chOff x="3244007" y="1519003"/>
            <a:chExt cx="1188720" cy="1064084"/>
          </a:xfrm>
        </p:grpSpPr>
        <p:sp>
          <p:nvSpPr>
            <p:cNvPr id="14" name="Стрелка вниз 13"/>
            <p:cNvSpPr/>
            <p:nvPr/>
          </p:nvSpPr>
          <p:spPr>
            <a:xfrm>
              <a:off x="3244007" y="1595012"/>
              <a:ext cx="1188720" cy="98807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низ 4"/>
            <p:cNvSpPr/>
            <p:nvPr/>
          </p:nvSpPr>
          <p:spPr>
            <a:xfrm>
              <a:off x="3511469" y="1519003"/>
              <a:ext cx="653796" cy="894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Факторы, влияющие на академическую успешность школьников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30718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успешность обучения зависит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степени 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надпредметности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содержания школьного образования;  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от наличия целесообразных и четких учебных целей и понятных ученикам критериев успеха; 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сформированности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 взгляда учителя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на процессы учения и преподавания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с точки зрения ученика;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от  поддержки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академических успехов школьников;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от степени использования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учащимися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образовательных ресурсов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indent="45720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44" y="21429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Взаимосвязь на уровне исследований</a:t>
            </a:r>
          </a:p>
          <a:p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1285860"/>
            <a:ext cx="335758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актуальной проблемой педагогических исследований становится проблема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её самоидентификации в сети,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</a:rPr>
              <a:t>самооценочную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деятельность и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</a:rPr>
              <a:t>самопрезентацию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в виртуальной реальности</a:t>
            </a:r>
          </a:p>
          <a:p>
            <a:pPr algn="just"/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….необходим поиск 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стратегий педагогического взаимодействия с сетевой личностью, основанных на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</a:rPr>
              <a:t>субъект-субъектных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отношениях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в условиях «появления новых культурно-исторических орудий», опосредующих жизнедеятельность подрастающих поколений</a:t>
            </a:r>
          </a:p>
          <a:p>
            <a:endParaRPr lang="ru-RU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571868" y="3143248"/>
            <a:ext cx="1716218" cy="1214446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6786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tx2"/>
                </a:solidFill>
              </a:rPr>
              <a:t>Методическая система воплощается в работе педагога-практика, создающего </a:t>
            </a:r>
            <a:r>
              <a:rPr lang="ru-RU" b="1" i="1" dirty="0" smtClean="0">
                <a:solidFill>
                  <a:schemeClr val="tx2"/>
                </a:solidFill>
              </a:rPr>
              <a:t>новую педагогическую действительность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b="1" i="1" dirty="0" smtClean="0">
                <a:solidFill>
                  <a:schemeClr val="tx2"/>
                </a:solidFill>
              </a:rPr>
              <a:t>Эта действительность вновь становится объектом изучения в педагогике</a:t>
            </a:r>
            <a:r>
              <a:rPr lang="ru-RU" dirty="0" smtClean="0">
                <a:solidFill>
                  <a:schemeClr val="tx2"/>
                </a:solidFill>
              </a:rPr>
              <a:t>: наблюдения, описания, теоретического анализа, в результате которого </a:t>
            </a:r>
            <a:r>
              <a:rPr lang="ru-RU" b="1" i="1" dirty="0" smtClean="0">
                <a:solidFill>
                  <a:schemeClr val="tx2"/>
                </a:solidFill>
              </a:rPr>
              <a:t>выявляются новые закономерности, конкретизируются и пополняются ранее полученные знания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indent="457200" algn="just"/>
            <a:r>
              <a:rPr lang="ru-RU" b="1" dirty="0" smtClean="0">
                <a:solidFill>
                  <a:srgbClr val="C00000"/>
                </a:solidFill>
              </a:rPr>
              <a:t>Воздействие методики на педагогику  создает возможность расширить базу дидактики, обогатить ее научное содержание.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2" y="3571876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tx2"/>
                </a:solidFill>
              </a:rPr>
              <a:t>Развитие науки на </a:t>
            </a:r>
            <a:r>
              <a:rPr lang="ru-RU" b="1" dirty="0" err="1" smtClean="0">
                <a:solidFill>
                  <a:schemeClr val="tx2"/>
                </a:solidFill>
              </a:rPr>
              <a:t>постнеклассическом</a:t>
            </a:r>
            <a:r>
              <a:rPr lang="ru-RU" b="1" dirty="0" smtClean="0">
                <a:solidFill>
                  <a:schemeClr val="tx2"/>
                </a:solidFill>
              </a:rPr>
              <a:t> этапе </a:t>
            </a:r>
            <a:r>
              <a:rPr lang="ru-RU" b="1" i="1" dirty="0" smtClean="0">
                <a:solidFill>
                  <a:srgbClr val="C00000"/>
                </a:solidFill>
              </a:rPr>
              <a:t>обусловливает необходимость междисциплинарного подхода  к педагогическим исследованиям</a:t>
            </a:r>
            <a:r>
              <a:rPr lang="ru-RU" b="1" dirty="0" smtClean="0">
                <a:solidFill>
                  <a:schemeClr val="tx2"/>
                </a:solidFill>
              </a:rPr>
              <a:t>, что предполагает  </a:t>
            </a:r>
            <a:r>
              <a:rPr lang="ru-RU" b="1" i="1" dirty="0" smtClean="0">
                <a:solidFill>
                  <a:srgbClr val="C00000"/>
                </a:solidFill>
              </a:rPr>
              <a:t>организацию совместных усилий специалистов самых разных дисциплин</a:t>
            </a:r>
            <a:r>
              <a:rPr lang="ru-RU" b="1" dirty="0" smtClean="0">
                <a:solidFill>
                  <a:schemeClr val="tx2"/>
                </a:solidFill>
              </a:rPr>
              <a:t>: математиков, программистов, психологов, физиологов, медиков, педагогов и методистов.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s://pp.userapi.com/c844521/v844521937/c2ffd/dmdptd224h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3214710" cy="289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 bwMode="white">
          <a:xfrm>
            <a:off x="0" y="1916113"/>
            <a:ext cx="9144000" cy="2654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b="1" smtClean="0">
                <a:solidFill>
                  <a:schemeClr val="bg1"/>
                </a:solidFill>
              </a:rPr>
              <a:t/>
            </a:r>
            <a:br>
              <a:rPr lang="ru-RU" sz="4800" b="1" smtClean="0">
                <a:solidFill>
                  <a:schemeClr val="bg1"/>
                </a:solidFill>
              </a:rPr>
            </a:br>
            <a:r>
              <a:rPr lang="ru-RU" sz="4800" b="1" smtClean="0">
                <a:solidFill>
                  <a:schemeClr val="bg1"/>
                </a:solidFill>
              </a:rPr>
              <a:t> </a:t>
            </a:r>
            <a:br>
              <a:rPr lang="ru-RU" sz="4800" b="1" smtClean="0">
                <a:solidFill>
                  <a:schemeClr val="bg1"/>
                </a:solidFill>
              </a:rPr>
            </a:br>
            <a:endParaRPr lang="en-US" sz="4800" b="1" smtClean="0">
              <a:solidFill>
                <a:schemeClr val="bg1"/>
              </a:solidFill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 bwMode="black">
          <a:xfrm>
            <a:off x="0" y="4500570"/>
            <a:ext cx="9144000" cy="785818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400" b="1" i="1" dirty="0" smtClean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b="1" i="1" dirty="0" smtClean="0">
                <a:solidFill>
                  <a:srgbClr val="000099"/>
                </a:solidFill>
              </a:rPr>
              <a:t>«Современные проблемы взаимосвязи дидактики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b="1" i="1" dirty="0" smtClean="0">
                <a:solidFill>
                  <a:srgbClr val="000099"/>
                </a:solidFill>
              </a:rPr>
              <a:t>и методики обучения»</a:t>
            </a:r>
            <a:r>
              <a:rPr lang="ru-RU" sz="1400" i="1" dirty="0" smtClean="0">
                <a:solidFill>
                  <a:srgbClr val="000099"/>
                </a:solidFill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i="1" dirty="0" smtClean="0">
                <a:solidFill>
                  <a:srgbClr val="000099"/>
                </a:solidFill>
              </a:rPr>
              <a:t>18 февраля 2019</a:t>
            </a:r>
          </a:p>
        </p:txBody>
      </p:sp>
      <p:pic>
        <p:nvPicPr>
          <p:cNvPr id="13315" name="Picture 4" descr="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765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62420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857364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tx2"/>
                </a:solidFill>
              </a:rPr>
              <a:t>Благодарю за внимание</a:t>
            </a:r>
          </a:p>
          <a:p>
            <a:pPr algn="ctr"/>
            <a:endParaRPr lang="ru-RU" sz="36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Идея взаимосвязи в истории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1071546"/>
          <a:ext cx="821537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50004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/>
                </a:solidFill>
              </a:rPr>
              <a:t>В чем актуальность проблемы сегодня?</a:t>
            </a:r>
          </a:p>
          <a:p>
            <a:pPr algn="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071678"/>
          <a:ext cx="8286808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4143404"/>
              </a:tblGrid>
              <a:tr h="866888">
                <a:tc gridSpan="2"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XX веке весь мировой рост ВВП рост в среднем на 2,97% обеспечили всего 25 стран 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3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этих странах более </a:t>
                      </a: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25% рынка труда – специальности категории «Знание»  (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подразумевают аналитическую работу, импровизацию, творчество, работу в условиях неопределенности, высокую автономность при принятии решений,  широкий кругозор) 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6888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до 50% всех ныне существующих профессий могут исчезнуть в ближайшее десятилетие по причине </a:t>
                      </a:r>
                      <a:r>
                        <a:rPr lang="ru-RU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цифровизации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10" y="128586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ru-RU" b="1" dirty="0" smtClean="0">
                <a:solidFill>
                  <a:schemeClr val="tx2"/>
                </a:solidFill>
              </a:rPr>
              <a:t>Качество образования = конкурентоспособность страны</a:t>
            </a:r>
          </a:p>
          <a:p>
            <a:pPr marL="342900" indent="-342900" algn="ctr">
              <a:buAutoNum type="arabicParenR"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5000636"/>
            <a:ext cx="59293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dirty="0" smtClean="0">
              <a:solidFill>
                <a:schemeClr val="tx2"/>
              </a:solidFill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</a:rPr>
              <a:t>Доклад </a:t>
            </a:r>
            <a:r>
              <a:rPr lang="en-US" sz="1400" dirty="0" err="1" smtClean="0">
                <a:solidFill>
                  <a:schemeClr val="tx2"/>
                </a:solidFill>
              </a:rPr>
              <a:t>WorldSkills</a:t>
            </a:r>
            <a:r>
              <a:rPr lang="en-US" sz="1400" dirty="0" smtClean="0">
                <a:solidFill>
                  <a:schemeClr val="tx2"/>
                </a:solidFill>
              </a:rPr>
              <a:t> Russia </a:t>
            </a:r>
            <a:r>
              <a:rPr lang="ru-RU" sz="1400" dirty="0" smtClean="0">
                <a:solidFill>
                  <a:schemeClr val="tx2"/>
                </a:solidFill>
              </a:rPr>
              <a:t>«Россия 2025: от кадров к талантам». 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  <a:hlinkClick r:id="rId2"/>
              </a:rPr>
              <a:t>http://d-russia.ru/wp-content/uploads/2017/11/Skills_Outline_web_tcm26-175469.pdf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00034" y="4929198"/>
            <a:ext cx="2786082" cy="178595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1142984"/>
          <a:ext cx="842968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14285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/>
                </a:solidFill>
              </a:rPr>
              <a:t>В чем актуальность проблемы сегодня?</a:t>
            </a:r>
          </a:p>
          <a:p>
            <a:endParaRPr lang="ru-RU" dirty="0" smtClean="0"/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92867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2) Новые требования к результатам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             Компетентность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02903" y="1031815"/>
            <a:ext cx="45005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омпетентность – это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многофункциональный пакет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</a:rPr>
              <a:t>знания, способностей (умений) и отношений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которые требуются каждому человеку для полноценной личной жизни и работы, активного гражданства и эффективного включения в жизнь общества.</a:t>
            </a:r>
          </a:p>
          <a:p>
            <a:pPr indent="357188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Знания, умения и навыки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актуализируются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тогда,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когда есть личностное приятие и осознание большого общественного значения целей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 Именно это определяет появление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подлинной  ответственности, инициативы, честной работы, готовности к творчеству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9154" name="Picture 2" descr="http://www.funlib.ru/cimg/2014/102006/3108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834161"/>
            <a:ext cx="2286016" cy="2928958"/>
          </a:xfrm>
          <a:prstGeom prst="rect">
            <a:avLst/>
          </a:prstGeom>
          <a:noFill/>
        </p:spPr>
      </p:pic>
      <p:pic>
        <p:nvPicPr>
          <p:cNvPr id="9" name="Рисунок 8" descr="Компетентность в современном обществе (Равен Джон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956" y="3151190"/>
            <a:ext cx="2381250" cy="32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8572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 чем актуальность проблемы сегодня?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3) Стремительная трансформация образовательной практики  - ориентация на индивидуальный образовательный маршрут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https://www.sobyanin.ru/uploads/editor/infograph_potok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sobyanin.ru/uploads/editor/infograph_ro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643446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rusorel.info/blogs/wp-content/uploads/sites/8/2017/12/3VLFTG2YLFpl2FV_klTlzn76Crmad87RwrD2jH3pHyLneb3VefLGYa2lcJ1B5peTjAdISJqKsuAW_fVZkTfDhFB7u6qi8BAvUgqrqJcdH7Qf6R3jZVsKttz03m49iB942D9r2uLQKBDVteK0ojTt9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86124"/>
            <a:ext cx="21431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5429256" y="4357694"/>
            <a:ext cx="1143008" cy="14287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00826" y="4286256"/>
            <a:ext cx="25003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Возрастают риски нарушения целостного мировоззрения, социализации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500174"/>
            <a:ext cx="8143932" cy="12858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2"/>
                </a:solidFill>
              </a:rPr>
              <a:t>Кардинально изменить систему массового образования</a:t>
            </a:r>
            <a:r>
              <a:rPr lang="ru-RU" sz="1400" dirty="0" smtClean="0">
                <a:solidFill>
                  <a:schemeClr val="tx2"/>
                </a:solidFill>
              </a:rPr>
              <a:t>. Современные школы </a:t>
            </a:r>
            <a:r>
              <a:rPr lang="ru-RU" sz="1200" dirty="0" smtClean="0">
                <a:solidFill>
                  <a:schemeClr val="tx2"/>
                </a:solidFill>
              </a:rPr>
              <a:t>выпускают слишком много рабочих фабричного стиля для работ, которые уже не будут существовать. </a:t>
            </a:r>
            <a:r>
              <a:rPr lang="ru-RU" sz="1400" b="1" dirty="0" smtClean="0">
                <a:solidFill>
                  <a:schemeClr val="tx2"/>
                </a:solidFill>
              </a:rPr>
              <a:t>Разнообразить. Индивидуализировать. </a:t>
            </a:r>
            <a:r>
              <a:rPr lang="ru-RU" sz="1400" b="1" dirty="0" err="1" smtClean="0">
                <a:solidFill>
                  <a:schemeClr val="tx2"/>
                </a:solidFill>
              </a:rPr>
              <a:t>Децентрализировать</a:t>
            </a:r>
            <a:r>
              <a:rPr lang="ru-RU" sz="1400" b="1" dirty="0" smtClean="0">
                <a:solidFill>
                  <a:schemeClr val="tx2"/>
                </a:solidFill>
              </a:rPr>
              <a:t>. Меньше местных школ. Больше образования дома. Большая вовлечённость родителей. Больше творчества, меньше зубрёжки. Именно рутинная работа исчезнет быстрее всего.</a:t>
            </a:r>
          </a:p>
          <a:p>
            <a:pPr lvl="0" algn="r"/>
            <a:r>
              <a:rPr lang="ru-RU" sz="1200" b="1" i="1" dirty="0" smtClean="0">
                <a:solidFill>
                  <a:schemeClr val="tx2"/>
                </a:solidFill>
              </a:rPr>
              <a:t>Восемь правил  </a:t>
            </a:r>
            <a:r>
              <a:rPr lang="ru-RU" sz="1200" b="1" i="1" dirty="0" err="1" smtClean="0">
                <a:solidFill>
                  <a:schemeClr val="tx2"/>
                </a:solidFill>
              </a:rPr>
              <a:t>Элвина</a:t>
            </a:r>
            <a:r>
              <a:rPr lang="ru-RU" sz="1200" b="1" i="1" dirty="0" smtClean="0">
                <a:solidFill>
                  <a:schemeClr val="tx2"/>
                </a:solidFill>
              </a:rPr>
              <a:t> </a:t>
            </a:r>
            <a:r>
              <a:rPr lang="ru-RU" sz="1200" b="1" i="1" dirty="0" err="1" smtClean="0">
                <a:solidFill>
                  <a:schemeClr val="tx2"/>
                </a:solidFill>
              </a:rPr>
              <a:t>Тоффлера</a:t>
            </a:r>
            <a:r>
              <a:rPr lang="ru-RU" sz="1200" b="1" i="1" dirty="0" smtClean="0">
                <a:solidFill>
                  <a:schemeClr val="tx2"/>
                </a:solidFill>
              </a:rPr>
              <a:t> для начала ХХ</a:t>
            </a:r>
            <a:r>
              <a:rPr lang="en-US" sz="1200" b="1" i="1" dirty="0" smtClean="0">
                <a:solidFill>
                  <a:schemeClr val="tx2"/>
                </a:solidFill>
              </a:rPr>
              <a:t>I</a:t>
            </a:r>
            <a:r>
              <a:rPr lang="ru-RU" sz="1200" b="1" i="1" dirty="0" smtClean="0">
                <a:solidFill>
                  <a:schemeClr val="tx2"/>
                </a:solidFill>
              </a:rPr>
              <a:t>века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29388" y="2928934"/>
            <a:ext cx="1571636" cy="135732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42860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/>
                </a:solidFill>
              </a:rPr>
              <a:t>В чем актуальность проблемы сегодня?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tx2"/>
                </a:solidFill>
              </a:rPr>
              <a:t>Общее образование (пункт 11, части 1 статьи 2) - вид образования, который направлен </a:t>
            </a:r>
            <a:r>
              <a:rPr lang="ru-RU" b="1" i="1" dirty="0" smtClean="0">
                <a:solidFill>
                  <a:schemeClr val="tx2"/>
                </a:solidFill>
              </a:rPr>
              <a:t>на развитие личности и приобретение </a:t>
            </a:r>
            <a:r>
              <a:rPr lang="ru-RU" b="1" dirty="0" smtClean="0">
                <a:solidFill>
                  <a:schemeClr val="tx2"/>
                </a:solidFill>
              </a:rPr>
              <a:t>в процессе освоения основных общеобразовательных программ </a:t>
            </a:r>
            <a:r>
              <a:rPr lang="ru-RU" b="1" i="1" dirty="0" smtClean="0">
                <a:solidFill>
                  <a:schemeClr val="tx2"/>
                </a:solidFill>
              </a:rPr>
              <a:t>знаний, умений, навыков и формирование компетенции, необходимых для жизни человека в обществе, осознанного выбора профессии</a:t>
            </a:r>
            <a:r>
              <a:rPr lang="ru-RU" b="1" dirty="0" smtClean="0">
                <a:solidFill>
                  <a:schemeClr val="tx2"/>
                </a:solidFill>
              </a:rPr>
              <a:t> и получения профессионального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0010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4) Современное понимание миссии общего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3286124"/>
            <a:ext cx="800105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Основная задача педагогической деятельности в современных условиях – содействие </a:t>
            </a:r>
            <a:r>
              <a:rPr lang="ru-RU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развитию, самоопределению и  позитивной самореализации личности </a:t>
            </a:r>
            <a:endParaRPr lang="ru-RU" b="1" i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642918"/>
          <a:ext cx="800105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714480" y="4572008"/>
            <a:ext cx="2143140" cy="164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Педагогика</a:t>
            </a:r>
            <a:endParaRPr lang="ru-RU" b="1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643570" y="4714884"/>
            <a:ext cx="2214578" cy="1428760"/>
          </a:xfrm>
          <a:prstGeom prst="leftArrow">
            <a:avLst>
              <a:gd name="adj1" fmla="val 50000"/>
              <a:gd name="adj2" fmla="val 53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Методики </a:t>
            </a:r>
            <a:r>
              <a:rPr lang="ru-RU" b="1" dirty="0" smtClean="0"/>
              <a:t>обучения</a:t>
            </a:r>
            <a:endParaRPr lang="ru-RU" b="1" dirty="0"/>
          </a:p>
        </p:txBody>
      </p:sp>
      <p:sp>
        <p:nvSpPr>
          <p:cNvPr id="9" name="Крест 8"/>
          <p:cNvSpPr/>
          <p:nvPr/>
        </p:nvSpPr>
        <p:spPr>
          <a:xfrm>
            <a:off x="4071934" y="4929198"/>
            <a:ext cx="1285884" cy="1143008"/>
          </a:xfrm>
          <a:prstGeom prst="pl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69"/>
            <a:ext cx="378621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              В современной теории и практике общего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актуализируется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психолого-педагогический потенциал методик обучения</a:t>
            </a:r>
            <a:r>
              <a:rPr lang="ru-RU" dirty="0" smtClean="0">
                <a:solidFill>
                  <a:schemeClr val="tx2"/>
                </a:solidFill>
              </a:rPr>
              <a:t>, что, в свою очередь,  обусловливает необходимость построения содержания общего образования </a:t>
            </a:r>
            <a:r>
              <a:rPr lang="ru-RU" b="1" i="1" dirty="0" smtClean="0">
                <a:solidFill>
                  <a:schemeClr val="accent2"/>
                </a:solidFill>
              </a:rPr>
              <a:t>не только</a:t>
            </a:r>
            <a:r>
              <a:rPr lang="ru-RU" b="1" dirty="0" smtClean="0">
                <a:solidFill>
                  <a:schemeClr val="accent2"/>
                </a:solidFill>
              </a:rPr>
              <a:t>  в</a:t>
            </a:r>
            <a:r>
              <a:rPr lang="ru-RU" b="1" i="1" dirty="0" smtClean="0">
                <a:solidFill>
                  <a:schemeClr val="accent2"/>
                </a:solidFill>
              </a:rPr>
              <a:t> логике  базовой для  конкретного учебного предмета  науки, но и  в логике образовательного процесса, </a:t>
            </a:r>
            <a:r>
              <a:rPr lang="ru-RU" dirty="0" smtClean="0">
                <a:solidFill>
                  <a:schemeClr val="tx2"/>
                </a:solidFill>
              </a:rPr>
              <a:t>который ориентирован </a:t>
            </a:r>
            <a:r>
              <a:rPr lang="ru-RU" b="1" i="1" dirty="0" smtClean="0">
                <a:solidFill>
                  <a:srgbClr val="C00000"/>
                </a:solidFill>
              </a:rPr>
              <a:t>на поддержку  самоопределения личности (поддержку реализации школьником задач взросления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5" name="Содержимое 6" descr="http://www.chitalnya.ru/upload2/809/5476d4e2866fe462dbbe8b2facd7d8ca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106"/>
            <a:ext cx="414340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1690</Words>
  <PresentationFormat>Экран (4:3)</PresentationFormat>
  <Paragraphs>183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</vt:lpstr>
      <vt:lpstr>Слайд 2</vt:lpstr>
      <vt:lpstr>Слайд 3</vt:lpstr>
      <vt:lpstr>Слайд 4</vt:lpstr>
      <vt:lpstr>Слайд 5</vt:lpstr>
      <vt:lpstr>             Компетентность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Admin</dc:creator>
  <cp:lastModifiedBy>Admin</cp:lastModifiedBy>
  <cp:revision>28</cp:revision>
  <dcterms:created xsi:type="dcterms:W3CDTF">2019-02-17T10:25:45Z</dcterms:created>
  <dcterms:modified xsi:type="dcterms:W3CDTF">2019-02-17T17:20:52Z</dcterms:modified>
</cp:coreProperties>
</file>