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3"/>
  </p:notesMasterIdLst>
  <p:sldIdLst>
    <p:sldId id="275" r:id="rId4"/>
    <p:sldId id="284" r:id="rId5"/>
    <p:sldId id="322" r:id="rId6"/>
    <p:sldId id="316" r:id="rId7"/>
    <p:sldId id="288" r:id="rId8"/>
    <p:sldId id="335" r:id="rId9"/>
    <p:sldId id="289" r:id="rId10"/>
    <p:sldId id="314" r:id="rId11"/>
    <p:sldId id="291" r:id="rId12"/>
    <p:sldId id="293" r:id="rId13"/>
    <p:sldId id="317" r:id="rId14"/>
    <p:sldId id="318" r:id="rId15"/>
    <p:sldId id="319" r:id="rId16"/>
    <p:sldId id="320" r:id="rId17"/>
    <p:sldId id="329" r:id="rId18"/>
    <p:sldId id="338" r:id="rId19"/>
    <p:sldId id="339" r:id="rId20"/>
    <p:sldId id="332" r:id="rId21"/>
    <p:sldId id="331" r:id="rId2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FC3"/>
    <a:srgbClr val="CCCCFF"/>
    <a:srgbClr val="B8E08C"/>
    <a:srgbClr val="9751CB"/>
    <a:srgbClr val="A27B00"/>
    <a:srgbClr val="FFCC66"/>
    <a:srgbClr val="314C14"/>
    <a:srgbClr val="28483F"/>
    <a:srgbClr val="FFF5E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1" autoAdjust="0"/>
    <p:restoredTop sz="98444" autoAdjust="0"/>
  </p:normalViewPr>
  <p:slideViewPr>
    <p:cSldViewPr snapToGrid="0">
      <p:cViewPr>
        <p:scale>
          <a:sx n="66" d="100"/>
          <a:sy n="66" d="100"/>
        </p:scale>
        <p:origin x="-726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FDF2E-C18D-45CB-824C-86F0C64C1FC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43519-4232-4480-BFF2-41B8E4FB1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2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0174-3E7F-4C8A-AB56-4227FF54EFB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2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0174-3E7F-4C8A-AB56-4227FF54EFB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2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C8BCD-AA12-4F92-AE04-85BED6D3AF69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E49B-D1DB-4813-8526-FCD5C2CFC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D20FF-8190-45AA-81D3-1686B3474C93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B618-4FDC-4EAC-B8D8-A0E538BFC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599C-C5DA-423B-BFCB-9D62F3EA47D3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9FFE-37F3-436C-B481-AEF031DC3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C8BCD-AA12-4F92-AE04-85BED6D3A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E49B-D1DB-4813-8526-FCD5C2CFCA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5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B653-3B21-4A87-B4AB-0CF13BBB31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7020F-E858-48DF-A61D-EEB6E3BAFB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9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227F-54F8-43F1-AAE4-3423C13C84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CF7A0-9F74-4D4E-82CB-6B7FDCD1D0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20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15F1-11B3-439C-A440-2DB9474A35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0F751-F4C7-497E-B0E4-3F834D9003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29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F443-3B06-4B5F-97D6-3B2F896D67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D57C-014A-4E17-A158-F2B603A09B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6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60B9-2DC4-4004-B7DA-C87CEC331B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1533-969E-489D-81A7-9A5C9ED7FD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48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97DEA-666E-48B4-9341-73F12C4ED0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76D9-F004-41F1-8703-5AC7163280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80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72D5-CB49-47FD-B812-F70E18E9D7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C11AF-C7C2-4A09-AD96-4F7C7853ED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1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B653-3B21-4A87-B4AB-0CF13BBB3123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7020F-E858-48DF-A61D-EEB6E3BAF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8205-B7C2-4746-99C1-A87F6CF142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937C4-7019-4589-A2B6-01C4E4E08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71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D20FF-8190-45AA-81D3-1686B3474C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B618-4FDC-4EAC-B8D8-A0E538BFC8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67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599C-C5DA-423B-BFCB-9D62F3EA47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9FFE-37F3-436C-B481-AEF031DC3D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73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FE5-6072-4817-B219-3F691871EB0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29D48AE-B12B-4C6D-AA72-C587D9C1B4D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22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FE5-6072-4817-B219-3F691871EB0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29D48AE-B12B-4C6D-AA72-C587D9C1B4D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22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FE5-6072-4817-B219-3F691871EB0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48AE-B12B-4C6D-AA72-C587D9C1B4D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7815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FE5-6072-4817-B219-3F691871EB0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48AE-B12B-4C6D-AA72-C587D9C1B4D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57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FE5-6072-4817-B219-3F691871EB0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229D48AE-B12B-4C6D-AA72-C587D9C1B4D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493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FE5-6072-4817-B219-3F691871EB0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48AE-B12B-4C6D-AA72-C587D9C1B4D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33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FE5-6072-4817-B219-3F691871EB0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48AE-B12B-4C6D-AA72-C587D9C1B4D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8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227F-54F8-43F1-AAE4-3423C13C844C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CF7A0-9F74-4D4E-82CB-6B7FDCD1D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FE5-6072-4817-B219-3F691871EB0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48AE-B12B-4C6D-AA72-C587D9C1B4D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02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FE5-6072-4817-B219-3F691871EB0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48AE-B12B-4C6D-AA72-C587D9C1B4D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3471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FE5-6072-4817-B219-3F691871EB0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48AE-B12B-4C6D-AA72-C587D9C1B4D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70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FE5-6072-4817-B219-3F691871EB0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48AE-B12B-4C6D-AA72-C587D9C1B4D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8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15F1-11B3-439C-A440-2DB9474A35FF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0F751-F4C7-497E-B0E4-3F834D900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F443-3B06-4B5F-97D6-3B2F896D67EF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D57C-014A-4E17-A158-F2B603A09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60B9-2DC4-4004-B7DA-C87CEC331B48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1533-969E-489D-81A7-9A5C9ED7F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97DEA-666E-48B4-9341-73F12C4ED0D5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76D9-F004-41F1-8703-5AC716328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72D5-CB49-47FD-B812-F70E18E9D7EC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C11AF-C7C2-4A09-AD96-4F7C7853E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8205-B7C2-4746-99C1-A87F6CF142DA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937C4-7019-4589-A2B6-01C4E4E08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5ED8C1-FF4F-4DBA-9D4A-4FDB46550439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A270AB-5AEE-4AC4-88A7-F61EBD404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5ED8C1-FF4F-4DBA-9D4A-4FDB465504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A270AB-5AEE-4AC4-88A7-F61EBD404A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7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C73FE5-6072-4817-B219-3F691871EB09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18.02.2019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29D48AE-B12B-4C6D-AA72-C587D9C1B4D1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19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 idx="4294967295"/>
          </p:nvPr>
        </p:nvSpPr>
        <p:spPr bwMode="white">
          <a:xfrm>
            <a:off x="0" y="1916113"/>
            <a:ext cx="12192000" cy="26543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/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endParaRPr 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4294967295"/>
          </p:nvPr>
        </p:nvSpPr>
        <p:spPr bwMode="black">
          <a:xfrm>
            <a:off x="0" y="2781300"/>
            <a:ext cx="12192000" cy="18002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i="1" dirty="0" smtClean="0">
                <a:solidFill>
                  <a:srgbClr val="000099"/>
                </a:solidFill>
              </a:rPr>
              <a:t>Научный семинар Северо-Западного регионального научного центра РАО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b="1" i="1" dirty="0" smtClean="0">
                <a:solidFill>
                  <a:srgbClr val="000099"/>
                </a:solidFill>
              </a:rPr>
              <a:t>«</a:t>
            </a:r>
            <a:r>
              <a:rPr lang="ru-RU" sz="3600" b="1" i="1" dirty="0" smtClean="0">
                <a:solidFill>
                  <a:srgbClr val="000099"/>
                </a:solidFill>
              </a:rPr>
              <a:t>Современные проблемы взаимосвязи дидактики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3600" b="1" i="1" dirty="0" smtClean="0">
                <a:solidFill>
                  <a:srgbClr val="000099"/>
                </a:solidFill>
              </a:rPr>
              <a:t>и методики обучения</a:t>
            </a:r>
            <a:r>
              <a:rPr lang="ru-RU" b="1" i="1" dirty="0" smtClean="0">
                <a:solidFill>
                  <a:srgbClr val="000099"/>
                </a:solidFill>
              </a:rPr>
              <a:t>»</a:t>
            </a:r>
            <a:r>
              <a:rPr lang="ru-RU" sz="3000" i="1" dirty="0" smtClean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13315" name="Picture 4" descr="4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27650"/>
            <a:ext cx="12192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press_log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3850" y="282804"/>
            <a:ext cx="926623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6242050"/>
            <a:ext cx="1219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РОССИЙСКИЙ ГОСУДАРСТВЕННЫЙ ПЕДАГОГИЧЕСКИЙ УНИВЕРСИТЕТ ИМ. А. И. ГЕЦЕНА</a:t>
            </a:r>
          </a:p>
          <a:p>
            <a:pPr algn="ctr"/>
            <a:r>
              <a:rPr lang="ru-RU" b="1" dirty="0">
                <a:solidFill>
                  <a:srgbClr val="000099"/>
                </a:solidFill>
              </a:rPr>
              <a:t>18 февраля 2018 года</a:t>
            </a:r>
          </a:p>
        </p:txBody>
      </p:sp>
      <p:pic>
        <p:nvPicPr>
          <p:cNvPr id="13318" name="Picture 7" descr="herzen"/>
          <p:cNvPicPr>
            <a:picLocks noChangeAspect="1" noChangeArrowheads="1"/>
          </p:cNvPicPr>
          <p:nvPr/>
        </p:nvPicPr>
        <p:blipFill>
          <a:blip r:embed="rId4"/>
          <a:srcRect l="15048"/>
          <a:stretch>
            <a:fillRect/>
          </a:stretch>
        </p:blipFill>
        <p:spPr bwMode="auto">
          <a:xfrm>
            <a:off x="3629991" y="1322151"/>
            <a:ext cx="67929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rgpu_gerc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5435" y="1046163"/>
            <a:ext cx="1700212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erzen"/>
          <p:cNvPicPr>
            <a:picLocks noChangeAspect="1" noChangeArrowheads="1"/>
          </p:cNvPicPr>
          <p:nvPr/>
        </p:nvPicPr>
        <p:blipFill>
          <a:blip r:embed="rId4"/>
          <a:srcRect l="15048"/>
          <a:stretch>
            <a:fillRect/>
          </a:stretch>
        </p:blipFill>
        <p:spPr bwMode="auto">
          <a:xfrm>
            <a:off x="3782391" y="1474551"/>
            <a:ext cx="67929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8971" y="1"/>
            <a:ext cx="12131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small" spc="-100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7314" y="146768"/>
            <a:ext cx="11833812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spc="-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судьбу методик   влияла стабильность  нахождения предмета в системе образования</a:t>
            </a:r>
            <a:endParaRPr lang="ru-RU" sz="2800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7314" y="4611827"/>
            <a:ext cx="11713301" cy="1169594"/>
            <a:chOff x="177314" y="4426510"/>
            <a:chExt cx="11713301" cy="116959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097670" y="5057652"/>
              <a:ext cx="1277914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spc="-10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XVIII</a:t>
              </a:r>
              <a:r>
                <a:rPr lang="ru-RU" sz="2800" b="1" spc="-10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в.</a:t>
              </a:r>
              <a:endParaRPr lang="ru-RU" sz="2800" b="1" spc="-100" dirty="0">
                <a:ln w="13500">
                  <a:solidFill>
                    <a:srgbClr val="F0A22E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9585337" y="5000933"/>
              <a:ext cx="1431802" cy="52322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XXI</a:t>
              </a:r>
              <a:r>
                <a:rPr lang="ru-RU" sz="2800" b="1" spc="5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в.</a:t>
              </a:r>
              <a:r>
                <a:rPr lang="en-US" sz="2800" b="1" spc="5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 </a:t>
              </a:r>
              <a:endParaRPr lang="ru-RU" sz="2800" b="1" spc="50" dirty="0">
                <a:ln w="13500">
                  <a:solidFill>
                    <a:srgbClr val="F0A22E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304693" y="5053763"/>
              <a:ext cx="1326004" cy="52322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XX</a:t>
              </a:r>
              <a:r>
                <a:rPr lang="ru-RU" sz="2800" b="1" spc="5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в.</a:t>
              </a:r>
              <a:r>
                <a:rPr lang="en-US" sz="2800" b="1" spc="5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 </a:t>
              </a:r>
              <a:endParaRPr lang="ru-RU" sz="2800" b="1" spc="50" dirty="0">
                <a:ln w="13500">
                  <a:solidFill>
                    <a:srgbClr val="F0A22E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925285" y="5072884"/>
              <a:ext cx="1326004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XIX</a:t>
              </a:r>
              <a:r>
                <a:rPr lang="ru-RU" sz="2800" b="1" spc="5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в.</a:t>
              </a:r>
              <a:r>
                <a:rPr lang="en-US" sz="2800" b="1" spc="5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 </a:t>
              </a:r>
              <a:endParaRPr lang="ru-RU" sz="2800" b="1" spc="50" dirty="0">
                <a:ln w="13500">
                  <a:solidFill>
                    <a:srgbClr val="F0A22E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77314" y="4426510"/>
              <a:ext cx="11713301" cy="631142"/>
              <a:chOff x="177314" y="4426510"/>
              <a:chExt cx="11713301" cy="631142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177314" y="4426510"/>
                <a:ext cx="11713301" cy="631142"/>
                <a:chOff x="181054" y="3533886"/>
                <a:chExt cx="8784976" cy="631142"/>
              </a:xfrm>
            </p:grpSpPr>
            <p:sp>
              <p:nvSpPr>
                <p:cNvPr id="6" name="Штриховая стрелка вправо 5"/>
                <p:cNvSpPr/>
                <p:nvPr/>
              </p:nvSpPr>
              <p:spPr>
                <a:xfrm>
                  <a:off x="181054" y="3719203"/>
                  <a:ext cx="8784976" cy="303981"/>
                </a:xfrm>
                <a:prstGeom prst="stripedRightArrow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4455042" y="3573015"/>
                  <a:ext cx="0" cy="59201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2411760" y="3533886"/>
                  <a:ext cx="0" cy="59201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7020272" y="3573014"/>
                  <a:ext cx="0" cy="59201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Прямоугольник 12"/>
              <p:cNvSpPr/>
              <p:nvPr/>
            </p:nvSpPr>
            <p:spPr>
              <a:xfrm rot="10800000">
                <a:off x="6566036" y="4686298"/>
                <a:ext cx="3019301" cy="147193"/>
              </a:xfrm>
              <a:prstGeom prst="rect">
                <a:avLst/>
              </a:prstGeom>
              <a:solidFill>
                <a:srgbClr val="FFCC66"/>
              </a:solidFill>
              <a:ln w="762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Овал 8"/>
              <p:cNvSpPr/>
              <p:nvPr/>
            </p:nvSpPr>
            <p:spPr>
              <a:xfrm rot="16200000">
                <a:off x="6173158" y="4580910"/>
                <a:ext cx="418899" cy="365813"/>
              </a:xfrm>
              <a:prstGeom prst="ellipse">
                <a:avLst/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35000">
                    <a:srgbClr val="FFCC66"/>
                  </a:gs>
                  <a:gs pos="47000">
                    <a:srgbClr val="FFCC66"/>
                  </a:gs>
                  <a:gs pos="29000">
                    <a:schemeClr val="bg2"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" name="Стрелка вправо 3"/>
              <p:cNvSpPr/>
              <p:nvPr/>
            </p:nvSpPr>
            <p:spPr>
              <a:xfrm>
                <a:off x="9174520" y="4611827"/>
                <a:ext cx="2716095" cy="303981"/>
              </a:xfrm>
              <a:prstGeom prst="right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" name="Овал 24"/>
              <p:cNvSpPr/>
              <p:nvPr/>
            </p:nvSpPr>
            <p:spPr>
              <a:xfrm rot="5400000">
                <a:off x="8782164" y="4576988"/>
                <a:ext cx="418899" cy="365813"/>
              </a:xfrm>
              <a:prstGeom prst="ellipse">
                <a:avLst/>
              </a:prstGeom>
              <a:gradFill>
                <a:gsLst>
                  <a:gs pos="0">
                    <a:srgbClr val="7030A0"/>
                  </a:gs>
                  <a:gs pos="35000">
                    <a:srgbClr val="FFCC66"/>
                  </a:gs>
                  <a:gs pos="47000">
                    <a:srgbClr val="FFCC66"/>
                  </a:gs>
                  <a:gs pos="96000">
                    <a:srgbClr val="FFCC66"/>
                  </a:gs>
                  <a:gs pos="29000">
                    <a:srgbClr val="7030A0"/>
                  </a:gs>
                </a:gsLst>
                <a:lin ang="5400000" scaled="0"/>
              </a:gra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26" name="Скругленная прямоугольная выноска 25"/>
          <p:cNvSpPr/>
          <p:nvPr/>
        </p:nvSpPr>
        <p:spPr>
          <a:xfrm>
            <a:off x="2850803" y="1263969"/>
            <a:ext cx="3183161" cy="2790751"/>
          </a:xfrm>
          <a:prstGeom prst="wedgeRoundRectCallout">
            <a:avLst>
              <a:gd name="adj1" fmla="val 56532"/>
              <a:gd name="adj2" fmla="val 74419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lvl="0"/>
            <a:r>
              <a:rPr lang="ru-RU" sz="2000" b="1" u="sng" cap="small" dirty="0" smtClean="0">
                <a:solidFill>
                  <a:prstClr val="black"/>
                </a:solidFill>
              </a:rPr>
              <a:t>Исчезнувшие  </a:t>
            </a:r>
            <a:r>
              <a:rPr lang="ru-RU" sz="2000" b="1" u="sng" cap="small" dirty="0">
                <a:solidFill>
                  <a:prstClr val="black"/>
                </a:solidFill>
              </a:rPr>
              <a:t>предметы  </a:t>
            </a:r>
          </a:p>
          <a:p>
            <a:pPr lvl="0"/>
            <a:r>
              <a:rPr lang="ru-RU" sz="2000" b="1" cap="small" dirty="0">
                <a:solidFill>
                  <a:prstClr val="black"/>
                </a:solidFill>
              </a:rPr>
              <a:t>Закон Божий</a:t>
            </a:r>
          </a:p>
          <a:p>
            <a:pPr lvl="0"/>
            <a:r>
              <a:rPr lang="ru-RU" sz="2000" b="1" cap="small" dirty="0">
                <a:solidFill>
                  <a:prstClr val="black"/>
                </a:solidFill>
              </a:rPr>
              <a:t>Риторика</a:t>
            </a:r>
          </a:p>
          <a:p>
            <a:pPr lvl="0"/>
            <a:r>
              <a:rPr lang="ru-RU" sz="2000" b="1" cap="small" dirty="0">
                <a:solidFill>
                  <a:prstClr val="black"/>
                </a:solidFill>
              </a:rPr>
              <a:t>Поэтика</a:t>
            </a:r>
          </a:p>
          <a:p>
            <a:pPr lvl="0"/>
            <a:r>
              <a:rPr lang="ru-RU" sz="2000" b="1" cap="small" dirty="0">
                <a:solidFill>
                  <a:prstClr val="black"/>
                </a:solidFill>
              </a:rPr>
              <a:t>Статистика</a:t>
            </a:r>
          </a:p>
          <a:p>
            <a:pPr lvl="0"/>
            <a:r>
              <a:rPr lang="ru-RU" sz="2000" b="1" cap="small" dirty="0">
                <a:solidFill>
                  <a:prstClr val="black"/>
                </a:solidFill>
              </a:rPr>
              <a:t>Греческий язык</a:t>
            </a:r>
          </a:p>
          <a:p>
            <a:pPr lvl="0"/>
            <a:r>
              <a:rPr lang="ru-RU" sz="2000" b="1" cap="small" dirty="0">
                <a:solidFill>
                  <a:prstClr val="black"/>
                </a:solidFill>
              </a:rPr>
              <a:t>Латинский язык</a:t>
            </a:r>
          </a:p>
          <a:p>
            <a:pPr lvl="0"/>
            <a:r>
              <a:rPr lang="ru-RU" sz="2000" b="1" cap="small" dirty="0">
                <a:solidFill>
                  <a:prstClr val="black"/>
                </a:solidFill>
              </a:rPr>
              <a:t>Педагогика и др</a:t>
            </a:r>
            <a:endParaRPr lang="ru-RU" sz="2000" b="1" dirty="0" smtClean="0"/>
          </a:p>
          <a:p>
            <a:pPr algn="ctr"/>
            <a:endParaRPr lang="ru-RU" dirty="0"/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7459502" y="1537347"/>
            <a:ext cx="3049444" cy="1931937"/>
          </a:xfrm>
          <a:prstGeom prst="wedgeRoundRectCallout">
            <a:avLst>
              <a:gd name="adj1" fmla="val -1546"/>
              <a:gd name="adj2" fmla="val 118257"/>
              <a:gd name="adj3" fmla="val 16667"/>
            </a:avLst>
          </a:prstGeom>
          <a:solidFill>
            <a:srgbClr val="FFCC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b="1" cap="small" dirty="0" smtClean="0">
              <a:solidFill>
                <a:schemeClr val="tx1"/>
              </a:solidFill>
            </a:endParaRPr>
          </a:p>
          <a:p>
            <a:pPr algn="ctr"/>
            <a:endParaRPr lang="ru-RU" sz="2000" b="1" cap="small" dirty="0">
              <a:solidFill>
                <a:schemeClr val="tx1"/>
              </a:solidFill>
            </a:endParaRPr>
          </a:p>
          <a:p>
            <a:pPr algn="ctr"/>
            <a:r>
              <a:rPr lang="ru-RU" sz="2000" b="1" u="sng" cap="small" dirty="0" smtClean="0">
                <a:solidFill>
                  <a:schemeClr val="tx1"/>
                </a:solidFill>
              </a:rPr>
              <a:t>Исчезавшие</a:t>
            </a:r>
          </a:p>
          <a:p>
            <a:pPr algn="ctr"/>
            <a:r>
              <a:rPr lang="ru-RU" sz="2000" b="1" u="sng" cap="small" dirty="0" smtClean="0">
                <a:solidFill>
                  <a:schemeClr val="tx1"/>
                </a:solidFill>
              </a:rPr>
              <a:t>и возвратившиеся  </a:t>
            </a:r>
          </a:p>
          <a:p>
            <a:pPr algn="ctr"/>
            <a:r>
              <a:rPr lang="ru-RU" sz="2000" b="1" cap="small" dirty="0" smtClean="0">
                <a:solidFill>
                  <a:schemeClr val="tx1"/>
                </a:solidFill>
              </a:rPr>
              <a:t>предметы:</a:t>
            </a:r>
          </a:p>
          <a:p>
            <a:pPr algn="ctr"/>
            <a:r>
              <a:rPr lang="ru-RU" sz="2000" b="1" cap="small" dirty="0" smtClean="0">
                <a:solidFill>
                  <a:schemeClr val="tx1"/>
                </a:solidFill>
              </a:rPr>
              <a:t>Обществоведение</a:t>
            </a:r>
          </a:p>
          <a:p>
            <a:pPr algn="ctr"/>
            <a:r>
              <a:rPr lang="ru-RU" sz="2000" b="1" cap="small" dirty="0" smtClean="0">
                <a:solidFill>
                  <a:schemeClr val="tx1"/>
                </a:solidFill>
              </a:rPr>
              <a:t>Астрономия и др.</a:t>
            </a:r>
          </a:p>
          <a:p>
            <a:pPr algn="ctr"/>
            <a:endParaRPr lang="ru-RU" sz="2000" b="1" cap="small" dirty="0">
              <a:solidFill>
                <a:schemeClr val="tx1"/>
              </a:solidFill>
            </a:endParaRPr>
          </a:p>
          <a:p>
            <a:pPr algn="ctr"/>
            <a:endParaRPr lang="ru-RU" sz="20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 smtClean="0"/>
          </a:p>
          <a:p>
            <a:pPr algn="ctr"/>
            <a:r>
              <a:rPr lang="ru-RU" b="1" cap="small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8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" y="5529263"/>
            <a:ext cx="118395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064" y="178694"/>
            <a:ext cx="12053872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Становление и развитие всех методик    подчинялось общим закономерностям   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279400" y="1351873"/>
            <a:ext cx="11645900" cy="481012"/>
          </a:xfrm>
          <a:prstGeom prst="roundRect">
            <a:avLst>
              <a:gd name="adj" fmla="val 9106"/>
            </a:avLst>
          </a:prstGeom>
          <a:solidFill>
            <a:schemeClr val="bg2">
              <a:lumMod val="75000"/>
            </a:schemeClr>
          </a:solidFill>
          <a:ln w="254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ru-RU" sz="2400" b="1" dirty="0" smtClean="0"/>
              <a:t>Возникновение </a:t>
            </a:r>
            <a:r>
              <a:rPr lang="ru-RU" sz="2400" b="1" dirty="0"/>
              <a:t>практического </a:t>
            </a:r>
            <a:r>
              <a:rPr lang="ru-RU" sz="2400" b="1" dirty="0" smtClean="0"/>
              <a:t>опыта  </a:t>
            </a:r>
            <a:r>
              <a:rPr lang="ru-RU" sz="2400" b="1" dirty="0"/>
              <a:t>предметного обучения</a:t>
            </a:r>
            <a:endParaRPr lang="en-US" sz="2400" b="1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blackWhite">
          <a:xfrm>
            <a:off x="279400" y="3033042"/>
            <a:ext cx="11645900" cy="916658"/>
          </a:xfrm>
          <a:prstGeom prst="roundRect">
            <a:avLst>
              <a:gd name="adj" fmla="val 9106"/>
            </a:avLst>
          </a:prstGeom>
          <a:solidFill>
            <a:srgbClr val="FFCC66"/>
          </a:solidFill>
          <a:ln w="254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ru-RU" sz="2400" b="1" dirty="0" smtClean="0"/>
              <a:t>Оформление </a:t>
            </a:r>
            <a:r>
              <a:rPr lang="ru-RU" sz="2400" b="1" dirty="0"/>
              <a:t>и развитие </a:t>
            </a:r>
            <a:r>
              <a:rPr lang="ru-RU" sz="2400" b="1" dirty="0" smtClean="0"/>
              <a:t>методики  </a:t>
            </a:r>
            <a:r>
              <a:rPr lang="ru-RU" sz="2400" b="1" dirty="0"/>
              <a:t>как самостоятельной области </a:t>
            </a:r>
            <a:endParaRPr lang="ru-RU" sz="2400" b="1" dirty="0" smtClean="0"/>
          </a:p>
          <a:p>
            <a:pPr algn="ctr" eaLnBrk="0" hangingPunct="0"/>
            <a:r>
              <a:rPr lang="ru-RU" sz="2400" b="1" dirty="0" smtClean="0"/>
              <a:t>научных </a:t>
            </a:r>
            <a:r>
              <a:rPr lang="ru-RU" sz="2400" b="1" dirty="0"/>
              <a:t>педагогических  </a:t>
            </a:r>
            <a:r>
              <a:rPr lang="ru-RU" sz="2400" b="1" dirty="0" smtClean="0"/>
              <a:t>знаний  </a:t>
            </a:r>
            <a:endParaRPr lang="ru-RU" sz="2400" b="1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279400" y="2142208"/>
            <a:ext cx="11645900" cy="715292"/>
          </a:xfrm>
          <a:prstGeom prst="roundRect">
            <a:avLst>
              <a:gd name="adj" fmla="val 9106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ru-RU" sz="2400" b="1" dirty="0" smtClean="0"/>
              <a:t>Возникновение </a:t>
            </a:r>
            <a:r>
              <a:rPr lang="ru-RU" sz="2400" b="1" dirty="0"/>
              <a:t>и </a:t>
            </a:r>
            <a:r>
              <a:rPr lang="ru-RU" sz="2400" b="1" dirty="0" smtClean="0"/>
              <a:t>развитие  прикладных </a:t>
            </a:r>
            <a:r>
              <a:rPr lang="ru-RU" sz="2400" b="1" dirty="0"/>
              <a:t>методических  </a:t>
            </a:r>
            <a:r>
              <a:rPr lang="ru-RU" sz="2400" b="1" dirty="0" smtClean="0"/>
              <a:t>знаний</a:t>
            </a:r>
          </a:p>
          <a:p>
            <a:pPr algn="ctr" eaLnBrk="0" hangingPunct="0"/>
            <a:r>
              <a:rPr lang="ru-RU" sz="2400" b="1" dirty="0" smtClean="0"/>
              <a:t> </a:t>
            </a:r>
            <a:r>
              <a:rPr lang="ru-RU" sz="2400" b="1" dirty="0"/>
              <a:t>(«частных дидактик»)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898364" y="1843320"/>
            <a:ext cx="266700" cy="19050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6007100" y="2857500"/>
            <a:ext cx="266700" cy="19050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17570" y="4185156"/>
            <a:ext cx="11579059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</a:t>
            </a:r>
            <a:r>
              <a:rPr lang="ru-RU" sz="2800" dirty="0" smtClean="0">
                <a:solidFill>
                  <a:schemeClr val="bg1"/>
                </a:solidFill>
              </a:rPr>
              <a:t>По </a:t>
            </a:r>
            <a:r>
              <a:rPr lang="ru-RU" sz="2800" dirty="0">
                <a:solidFill>
                  <a:schemeClr val="bg1"/>
                </a:solidFill>
              </a:rPr>
              <a:t>времени </a:t>
            </a:r>
            <a:r>
              <a:rPr lang="ru-RU" sz="2800" dirty="0" smtClean="0">
                <a:solidFill>
                  <a:schemeClr val="bg1"/>
                </a:solidFill>
              </a:rPr>
              <a:t>эти уровни  своего развития    каждая методика проходила в свои сроки</a:t>
            </a:r>
          </a:p>
        </p:txBody>
      </p:sp>
      <p:pic>
        <p:nvPicPr>
          <p:cNvPr id="5128" name="Picture 5" descr="https://i.pinimg.com/originals/5a/02/cd/5a02cdc113fb744a79aacab2e626d7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3204033"/>
            <a:ext cx="57467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7" descr="https://upload.wikimedia.org/wikipedia/commons/thumb/0/0b/Blue_globe_icon.svg/1000px-Blue_globe_ico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1" y="1422549"/>
            <a:ext cx="331699" cy="33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https://upload.wikimedia.org/wikipedia/commons/thumb/0/0b/Blue_globe_icon.svg/1000px-Blue_globe_ic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1" y="2330023"/>
            <a:ext cx="345149" cy="35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1490742" y="6261100"/>
            <a:ext cx="489284" cy="4090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79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со стрелкой вниз 7"/>
          <p:cNvSpPr/>
          <p:nvPr/>
        </p:nvSpPr>
        <p:spPr>
          <a:xfrm>
            <a:off x="510126" y="774701"/>
            <a:ext cx="5058284" cy="3144096"/>
          </a:xfrm>
          <a:prstGeom prst="downArrowCallout">
            <a:avLst>
              <a:gd name="adj1" fmla="val 68291"/>
              <a:gd name="adj2" fmla="val 44280"/>
              <a:gd name="adj3" fmla="val 25000"/>
              <a:gd name="adj4" fmla="val 44356"/>
            </a:avLst>
          </a:prstGeom>
          <a:solidFill>
            <a:srgbClr val="FFFFCC"/>
          </a:solidFill>
          <a:ln>
            <a:solidFill>
              <a:srgbClr val="A27B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Базовые науки</a:t>
            </a:r>
            <a:r>
              <a:rPr lang="ru-RU" sz="2400" b="1" dirty="0">
                <a:solidFill>
                  <a:schemeClr val="tx2"/>
                </a:solidFill>
              </a:rPr>
              <a:t>,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опыт предметной </a:t>
            </a:r>
            <a:r>
              <a:rPr lang="ru-RU" sz="2400" b="1" dirty="0" smtClean="0">
                <a:solidFill>
                  <a:schemeClr val="tx2"/>
                </a:solidFill>
              </a:rPr>
              <a:t>деятельности: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содержание, структура </a:t>
            </a:r>
            <a:r>
              <a:rPr lang="ru-RU" sz="2400" b="1" dirty="0" err="1" smtClean="0">
                <a:solidFill>
                  <a:schemeClr val="tx2"/>
                </a:solidFill>
              </a:rPr>
              <a:t>предмета</a:t>
            </a:r>
            <a:r>
              <a:rPr lang="ru-RU" sz="2400" b="1" dirty="0" err="1" smtClean="0"/>
              <a:t>и</a:t>
            </a:r>
            <a:r>
              <a:rPr lang="ru-RU" b="1" dirty="0" smtClean="0"/>
              <a:t> </a:t>
            </a:r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213" y="161798"/>
            <a:ext cx="11927317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Замкнутость методик имеет </a:t>
            </a:r>
            <a:r>
              <a:rPr lang="ru-RU" sz="2800" b="1" dirty="0" smtClean="0">
                <a:solidFill>
                  <a:schemeClr val="bg1"/>
                </a:solidFill>
              </a:rPr>
              <a:t>генетические </a:t>
            </a:r>
            <a:r>
              <a:rPr lang="ru-RU" sz="2800" b="1" dirty="0">
                <a:solidFill>
                  <a:schemeClr val="bg1"/>
                </a:solidFill>
              </a:rPr>
              <a:t>корни 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3214688"/>
            <a:ext cx="341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727592" y="3944990"/>
            <a:ext cx="2623351" cy="1338263"/>
          </a:xfrm>
          <a:prstGeom prst="ellipse">
            <a:avLst/>
          </a:prstGeom>
          <a:solidFill>
            <a:srgbClr val="B8E08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Возникновение опыта предметного обучения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5216" y="1869233"/>
            <a:ext cx="3916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cap="small" dirty="0" smtClean="0">
                <a:solidFill>
                  <a:prstClr val="black"/>
                </a:solidFill>
              </a:rPr>
              <a:t>(ученые, специалисты)</a:t>
            </a:r>
            <a:endParaRPr lang="ru-RU" sz="2000" b="1" cap="small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4298" y="249834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Главное влияние</a:t>
            </a:r>
            <a:endParaRPr lang="ru-RU" b="1" i="1" dirty="0"/>
          </a:p>
        </p:txBody>
      </p:sp>
      <p:sp>
        <p:nvSpPr>
          <p:cNvPr id="37" name="Freeform 8"/>
          <p:cNvSpPr>
            <a:spLocks/>
          </p:cNvSpPr>
          <p:nvPr/>
        </p:nvSpPr>
        <p:spPr bwMode="gray">
          <a:xfrm rot="601239" flipH="1">
            <a:off x="875583" y="3295026"/>
            <a:ext cx="1169950" cy="72770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8" y="2346749"/>
            <a:ext cx="1796322" cy="7778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Овал 40"/>
          <p:cNvSpPr/>
          <p:nvPr/>
        </p:nvSpPr>
        <p:spPr>
          <a:xfrm>
            <a:off x="6694503" y="3843080"/>
            <a:ext cx="2623351" cy="133826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Возникновение практической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методики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43" name="Выноска со стрелкой вниз 42"/>
          <p:cNvSpPr/>
          <p:nvPr/>
        </p:nvSpPr>
        <p:spPr>
          <a:xfrm>
            <a:off x="5856606" y="799180"/>
            <a:ext cx="4553414" cy="2916263"/>
          </a:xfrm>
          <a:prstGeom prst="downArrowCallout">
            <a:avLst>
              <a:gd name="adj1" fmla="val 68291"/>
              <a:gd name="adj2" fmla="val 44280"/>
              <a:gd name="adj3" fmla="val 25000"/>
              <a:gd name="adj4" fmla="val 44356"/>
            </a:avLst>
          </a:prstGeom>
          <a:solidFill>
            <a:srgbClr val="FFFFCC"/>
          </a:solidFill>
          <a:ln>
            <a:solidFill>
              <a:srgbClr val="A27B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Базовые науки:</a:t>
            </a:r>
            <a:endParaRPr lang="ru-RU" sz="2400" b="1" dirty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Способы предметного  познания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(ученые + педагоги-предметники) </a:t>
            </a:r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461331" y="2295721"/>
            <a:ext cx="2420732" cy="14197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Педагогические теории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(развития личности)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6" name="Freeform 8"/>
          <p:cNvSpPr>
            <a:spLocks/>
          </p:cNvSpPr>
          <p:nvPr/>
        </p:nvSpPr>
        <p:spPr bwMode="gray">
          <a:xfrm rot="601239" flipH="1">
            <a:off x="5924282" y="3736148"/>
            <a:ext cx="982626" cy="7576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7333213" y="228238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Главное влияние</a:t>
            </a:r>
            <a:endParaRPr lang="ru-RU" b="1" i="1" dirty="0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4461331" y="4298632"/>
            <a:ext cx="2134477" cy="521829"/>
          </a:xfrm>
          <a:prstGeom prst="stripedRightArrow">
            <a:avLst/>
          </a:prstGeom>
          <a:solidFill>
            <a:srgbClr val="B8E08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594867" y="2605545"/>
            <a:ext cx="2222535" cy="1436085"/>
          </a:xfrm>
          <a:prstGeom prst="rect">
            <a:avLst/>
          </a:prstGeom>
          <a:solidFill>
            <a:srgbClr val="B8E08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Опыт межпредметных связей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содержания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594866" y="4154213"/>
            <a:ext cx="2222535" cy="1536775"/>
          </a:xfrm>
          <a:prstGeom prst="rect">
            <a:avLst/>
          </a:prstGeom>
          <a:solidFill>
            <a:srgbClr val="B8E08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Опыт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развивающего обучения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личности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9116864" y="3774988"/>
            <a:ext cx="565150" cy="523644"/>
          </a:xfrm>
          <a:prstGeom prst="straightConnector1">
            <a:avLst/>
          </a:prstGeom>
          <a:ln w="57150">
            <a:solidFill>
              <a:srgbClr val="314C1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9116864" y="4764309"/>
            <a:ext cx="603250" cy="518944"/>
          </a:xfrm>
          <a:prstGeom prst="straightConnector1">
            <a:avLst/>
          </a:prstGeom>
          <a:ln w="57150">
            <a:solidFill>
              <a:srgbClr val="314C1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t="-16616" r="45662" b="16616"/>
          <a:stretch/>
        </p:blipFill>
        <p:spPr bwMode="auto">
          <a:xfrm>
            <a:off x="883919" y="5189788"/>
            <a:ext cx="8710948" cy="160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9217" y="5320266"/>
            <a:ext cx="590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Дореволюционный              период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418489" y="2255162"/>
            <a:ext cx="2444351" cy="3379656"/>
          </a:xfrm>
          <a:prstGeom prst="rect">
            <a:avLst/>
          </a:prstGeom>
          <a:solidFill>
            <a:srgbClr val="B8E08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Каждая методика накапливает этот опыт сама.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Он не транслируется на другие методики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78654" y="2230480"/>
            <a:ext cx="2586672" cy="27933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Педагогика развивается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своей логике: вне анализа и обобщения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методического опыта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658" y="106682"/>
            <a:ext cx="12053872" cy="138499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Параллельное,  а не взаимосвязанное развитие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Дидактика – методики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Методики –методики 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0888579" y="6184232"/>
            <a:ext cx="794084" cy="4090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13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9" grpId="0"/>
      <p:bldP spid="37" grpId="0" animBg="1"/>
      <p:bldP spid="41" grpId="0" animBg="1"/>
      <p:bldP spid="43" grpId="0" animBg="1"/>
      <p:bldP spid="43" grpId="1" animBg="1"/>
      <p:bldP spid="43" grpId="2" animBg="1"/>
      <p:bldP spid="45" grpId="0" animBg="1"/>
      <p:bldP spid="46" grpId="0" animBg="1"/>
      <p:bldP spid="46" grpId="1" animBg="1"/>
      <p:bldP spid="47" grpId="0"/>
      <p:bldP spid="47" grpId="1"/>
      <p:bldP spid="11" grpId="0" animBg="1"/>
      <p:bldP spid="13" grpId="0" animBg="1"/>
      <p:bldP spid="51" grpId="0" animBg="1"/>
      <p:bldP spid="24" grpId="0" animBg="1"/>
      <p:bldP spid="25" grpId="0" animBg="1"/>
      <p:bldP spid="2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375" y="84544"/>
            <a:ext cx="12153850" cy="12926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Развитием методики занимались ученые методисты, обладавшие способностью к интеграции 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</a:rPr>
              <a:t>знаний психолого- педагогических и базовых наук для решения проблем предметного обучения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3214688"/>
            <a:ext cx="341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Овал 40"/>
          <p:cNvSpPr/>
          <p:nvPr/>
        </p:nvSpPr>
        <p:spPr>
          <a:xfrm>
            <a:off x="4583329" y="3694370"/>
            <a:ext cx="2111265" cy="163913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Методика-область научных знаний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46" name="Freeform 8"/>
          <p:cNvSpPr>
            <a:spLocks/>
          </p:cNvSpPr>
          <p:nvPr/>
        </p:nvSpPr>
        <p:spPr bwMode="gray">
          <a:xfrm rot="2781912" flipH="1">
            <a:off x="5157844" y="2784120"/>
            <a:ext cx="853081" cy="73155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>
            <a:off x="2285555" y="3985274"/>
            <a:ext cx="2201111" cy="1057332"/>
          </a:xfrm>
          <a:prstGeom prst="rightArrow">
            <a:avLst>
              <a:gd name="adj1" fmla="val 77939"/>
              <a:gd name="adj2" fmla="val 19400"/>
            </a:avLst>
          </a:prstGeom>
          <a:gradFill flip="none" rotWithShape="1">
            <a:gsLst>
              <a:gs pos="81000">
                <a:srgbClr val="B8E08C"/>
              </a:gs>
              <a:gs pos="94000">
                <a:srgbClr val="314C14"/>
              </a:gs>
              <a:gs pos="100000">
                <a:srgbClr val="314C1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Обобщение прикладных знаний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Freeform 8"/>
          <p:cNvSpPr>
            <a:spLocks/>
          </p:cNvSpPr>
          <p:nvPr/>
        </p:nvSpPr>
        <p:spPr bwMode="gray">
          <a:xfrm rot="18108771">
            <a:off x="6314626" y="2834330"/>
            <a:ext cx="874964" cy="570521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FFCC"/>
          </a:solidFill>
          <a:ln w="0">
            <a:solidFill>
              <a:srgbClr val="A27B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878377" y="1303666"/>
            <a:ext cx="7747462" cy="1730936"/>
            <a:chOff x="5844804" y="1303666"/>
            <a:chExt cx="7116124" cy="173093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8583718" y="1919891"/>
              <a:ext cx="4377210" cy="83421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Методология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базовых наук, областей знаний </a:t>
              </a:r>
            </a:p>
            <a:p>
              <a:pPr algn="ctr"/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844804" y="1924724"/>
              <a:ext cx="2393510" cy="110987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Психолого-педагогические  основы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514102" y="1303666"/>
              <a:ext cx="4176091" cy="502046"/>
            </a:xfrm>
            <a:prstGeom prst="rect">
              <a:avLst/>
            </a:prstGeom>
            <a:gradFill>
              <a:gsLst>
                <a:gs pos="74000">
                  <a:schemeClr val="tx2">
                    <a:lumMod val="60000"/>
                    <a:lumOff val="40000"/>
                    <a:alpha val="38000"/>
                  </a:schemeClr>
                </a:gs>
                <a:gs pos="94000">
                  <a:srgbClr val="FFF5E1">
                    <a:lumMod val="84000"/>
                  </a:srgbClr>
                </a:gs>
              </a:gsLst>
              <a:lin ang="0" scaled="1"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Методологические основы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789422" y="2755450"/>
            <a:ext cx="4585312" cy="4102549"/>
            <a:chOff x="9521430" y="2891610"/>
            <a:chExt cx="3890322" cy="351009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9914229" y="2891610"/>
              <a:ext cx="3497523" cy="1053379"/>
            </a:xfrm>
            <a:prstGeom prst="rect">
              <a:avLst/>
            </a:prstGeom>
            <a:solidFill>
              <a:srgbClr val="B8E08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Методическая теория</a:t>
              </a:r>
            </a:p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Общие и возрастные закономерности и особенности </a:t>
              </a:r>
            </a:p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предметного познания 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0110627" y="4220536"/>
              <a:ext cx="2880652" cy="2181172"/>
            </a:xfrm>
            <a:prstGeom prst="rect">
              <a:avLst/>
            </a:prstGeom>
            <a:solidFill>
              <a:srgbClr val="B8E08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 На государственном уровне построение системы установления межпредметных связей содержания. Поэтапного, сообразно возрасту</a:t>
              </a:r>
            </a:p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формирования умений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 flipV="1">
              <a:off x="9521430" y="3641725"/>
              <a:ext cx="409885" cy="358775"/>
            </a:xfrm>
            <a:prstGeom prst="straightConnector1">
              <a:avLst/>
            </a:prstGeom>
            <a:ln w="57150">
              <a:solidFill>
                <a:srgbClr val="314C14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endCxn id="29" idx="1"/>
            </p:cNvCxnSpPr>
            <p:nvPr/>
          </p:nvCxnSpPr>
          <p:spPr>
            <a:xfrm>
              <a:off x="9717829" y="5028772"/>
              <a:ext cx="392798" cy="282351"/>
            </a:xfrm>
            <a:prstGeom prst="straightConnector1">
              <a:avLst/>
            </a:prstGeom>
            <a:ln w="57150">
              <a:solidFill>
                <a:srgbClr val="314C14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4183776" y="5253512"/>
            <a:ext cx="2568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Советский период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3" r="30927"/>
          <a:stretch/>
        </p:blipFill>
        <p:spPr>
          <a:xfrm>
            <a:off x="2914580" y="5528335"/>
            <a:ext cx="3874842" cy="1243056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2" y="1558286"/>
            <a:ext cx="1743075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9" y="4040151"/>
            <a:ext cx="2002455" cy="110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43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198" y="1593631"/>
            <a:ext cx="10515600" cy="34210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149350" y="5990589"/>
            <a:ext cx="4311600" cy="49244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Современный период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00602" y="131118"/>
            <a:ext cx="11608230" cy="559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711198" y="43392"/>
            <a:ext cx="11252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В наши дни, сохраняется неравномерность  уровней   развития  методик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9913" y="2454549"/>
            <a:ext cx="6549826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Методическая теория </a:t>
            </a:r>
            <a:endParaRPr lang="ru-RU" sz="24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413727" y="1508778"/>
            <a:ext cx="6552854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 Методологические основы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069766" y="2490966"/>
            <a:ext cx="538744" cy="23084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96200" y="2089418"/>
            <a:ext cx="609565" cy="2728785"/>
          </a:xfrm>
          <a:prstGeom prst="rect">
            <a:avLst/>
          </a:prstGeom>
          <a:solidFill>
            <a:srgbClr val="28483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913" y="4239756"/>
            <a:ext cx="6650871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Практическая методика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61128" y="3379045"/>
            <a:ext cx="654844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Экспериментальные исследования</a:t>
            </a: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334251" y="4953000"/>
            <a:ext cx="4673600" cy="1270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7289801" y="1308100"/>
            <a:ext cx="44451" cy="364490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407378" y="3924298"/>
            <a:ext cx="508026" cy="89390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817078" y="2716159"/>
            <a:ext cx="508026" cy="2046817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515537" y="4165600"/>
            <a:ext cx="508026" cy="5973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981871" y="4895850"/>
            <a:ext cx="139761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591510" y="4883150"/>
            <a:ext cx="139761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9339138" y="4883150"/>
            <a:ext cx="139761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9944061" y="4895850"/>
            <a:ext cx="139761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0699669" y="4892708"/>
            <a:ext cx="139761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095916" y="4501366"/>
            <a:ext cx="47666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061185" y="3673952"/>
            <a:ext cx="47666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002579" y="2740174"/>
            <a:ext cx="47666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013117" y="1813653"/>
            <a:ext cx="47666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89990" y="5293894"/>
            <a:ext cx="325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220" dirty="0" smtClean="0"/>
              <a:t>М е т о д и к и</a:t>
            </a:r>
            <a:endParaRPr lang="ru-RU" sz="2800" b="1" spc="220" dirty="0"/>
          </a:p>
        </p:txBody>
      </p:sp>
      <p:sp>
        <p:nvSpPr>
          <p:cNvPr id="6" name="TextBox 5"/>
          <p:cNvSpPr txBox="1"/>
          <p:nvPr/>
        </p:nvSpPr>
        <p:spPr>
          <a:xfrm>
            <a:off x="1708220" y="854110"/>
            <a:ext cx="3607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Уровни развития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949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 flipV="1">
            <a:off x="6026278" y="3550114"/>
            <a:ext cx="450960" cy="338845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73143" y="5926088"/>
            <a:ext cx="3918839" cy="646331"/>
          </a:xfrm>
          <a:prstGeom prst="rect">
            <a:avLst/>
          </a:prstGeom>
          <a:solidFill>
            <a:srgbClr val="B8E0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Советская педагогическая система  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269403" y="1786119"/>
            <a:ext cx="666423" cy="427717"/>
            <a:chOff x="6002540" y="2076120"/>
            <a:chExt cx="666423" cy="427717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6126377" y="2123902"/>
              <a:ext cx="397119" cy="379935"/>
              <a:chOff x="6126377" y="2123902"/>
              <a:chExt cx="397119" cy="379935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6335752" y="2123902"/>
                <a:ext cx="187744" cy="195025"/>
              </a:xfrm>
              <a:prstGeom prst="ellipse">
                <a:avLst/>
              </a:prstGeom>
              <a:solidFill>
                <a:srgbClr val="402906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6126377" y="2308812"/>
                <a:ext cx="187744" cy="195025"/>
              </a:xfrm>
              <a:prstGeom prst="ellipse">
                <a:avLst/>
              </a:prstGeom>
              <a:solidFill>
                <a:srgbClr val="402906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6161721" y="2152081"/>
                <a:ext cx="187744" cy="195025"/>
              </a:xfrm>
              <a:prstGeom prst="ellipse">
                <a:avLst/>
              </a:prstGeom>
              <a:solidFill>
                <a:srgbClr val="402906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6318882" y="2304480"/>
                <a:ext cx="187744" cy="195025"/>
              </a:xfrm>
              <a:prstGeom prst="ellipse">
                <a:avLst/>
              </a:prstGeom>
              <a:solidFill>
                <a:srgbClr val="402906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>
              <a:off x="6002540" y="2076120"/>
              <a:ext cx="66642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</a:t>
              </a:r>
              <a:endParaRPr lang="ru-RU" sz="20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514025" y="1991638"/>
            <a:ext cx="501248" cy="421691"/>
            <a:chOff x="7894699" y="2932697"/>
            <a:chExt cx="501248" cy="42169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7949717" y="3003853"/>
              <a:ext cx="190534" cy="304299"/>
              <a:chOff x="7059385" y="3315949"/>
              <a:chExt cx="190534" cy="304299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7062174" y="3315949"/>
                <a:ext cx="187745" cy="166275"/>
              </a:xfrm>
              <a:prstGeom prst="ellipse">
                <a:avLst/>
              </a:prstGeom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7059385" y="3453973"/>
                <a:ext cx="187745" cy="166275"/>
              </a:xfrm>
              <a:prstGeom prst="ellipse">
                <a:avLst/>
              </a:prstGeom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7894699" y="2932697"/>
              <a:ext cx="501248" cy="421691"/>
              <a:chOff x="6910497" y="3184738"/>
              <a:chExt cx="501248" cy="421691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7042798" y="3440154"/>
                <a:ext cx="187745" cy="166275"/>
              </a:xfrm>
              <a:prstGeom prst="ellipse">
                <a:avLst/>
              </a:prstGeom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6910497" y="3184738"/>
                <a:ext cx="501248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М</a:t>
                </a:r>
                <a:endParaRPr lang="ru-RU" sz="1600" b="1" cap="none" spc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</p:grpSp>
      <p:grpSp>
        <p:nvGrpSpPr>
          <p:cNvPr id="53" name="Группа 52"/>
          <p:cNvGrpSpPr/>
          <p:nvPr/>
        </p:nvGrpSpPr>
        <p:grpSpPr>
          <a:xfrm>
            <a:off x="5582324" y="3827685"/>
            <a:ext cx="666423" cy="407366"/>
            <a:chOff x="5985670" y="2123902"/>
            <a:chExt cx="666423" cy="407366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6126377" y="2123902"/>
              <a:ext cx="397119" cy="379935"/>
              <a:chOff x="6126377" y="2123902"/>
              <a:chExt cx="397119" cy="379935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6335752" y="2123902"/>
                <a:ext cx="187744" cy="195025"/>
              </a:xfrm>
              <a:prstGeom prst="ellipse">
                <a:avLst/>
              </a:prstGeom>
              <a:solidFill>
                <a:srgbClr val="FFCC66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6126377" y="2308812"/>
                <a:ext cx="187744" cy="195025"/>
              </a:xfrm>
              <a:prstGeom prst="ellipse">
                <a:avLst/>
              </a:prstGeom>
              <a:solidFill>
                <a:srgbClr val="FFCC66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6161721" y="2152081"/>
                <a:ext cx="187744" cy="195025"/>
              </a:xfrm>
              <a:prstGeom prst="ellipse">
                <a:avLst/>
              </a:prstGeom>
              <a:solidFill>
                <a:srgbClr val="FFCC66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6318882" y="2304480"/>
                <a:ext cx="187744" cy="195025"/>
              </a:xfrm>
              <a:prstGeom prst="ellipse">
                <a:avLst/>
              </a:prstGeom>
              <a:solidFill>
                <a:srgbClr val="FFCC66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5" name="Прямоугольник 54"/>
            <p:cNvSpPr/>
            <p:nvPr/>
          </p:nvSpPr>
          <p:spPr>
            <a:xfrm>
              <a:off x="5985670" y="2131158"/>
              <a:ext cx="66642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</a:t>
              </a:r>
              <a:endParaRPr lang="ru-RU" sz="20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8478648" y="4072760"/>
            <a:ext cx="518524" cy="370829"/>
            <a:chOff x="8195079" y="2900422"/>
            <a:chExt cx="518524" cy="370829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8195079" y="2900422"/>
              <a:ext cx="267903" cy="332550"/>
              <a:chOff x="7304747" y="3212518"/>
              <a:chExt cx="267903" cy="332550"/>
            </a:xfrm>
          </p:grpSpPr>
          <p:sp>
            <p:nvSpPr>
              <p:cNvPr id="65" name="Овал 64"/>
              <p:cNvSpPr/>
              <p:nvPr/>
            </p:nvSpPr>
            <p:spPr>
              <a:xfrm>
                <a:off x="7384905" y="3212518"/>
                <a:ext cx="187745" cy="166275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7304747" y="3378793"/>
                <a:ext cx="187745" cy="166275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>
              <a:off x="8212355" y="2932697"/>
              <a:ext cx="501248" cy="338554"/>
              <a:chOff x="7228153" y="3184738"/>
              <a:chExt cx="501248" cy="338554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7513243" y="3333764"/>
                <a:ext cx="187745" cy="166275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7228153" y="3184738"/>
                <a:ext cx="501248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600" b="1" cap="none" spc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М</a:t>
                </a:r>
                <a:endParaRPr lang="ru-RU" sz="1600" b="1" cap="none" spc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</p:grpSp>
      <p:grpSp>
        <p:nvGrpSpPr>
          <p:cNvPr id="67" name="Группа 66"/>
          <p:cNvGrpSpPr/>
          <p:nvPr/>
        </p:nvGrpSpPr>
        <p:grpSpPr>
          <a:xfrm>
            <a:off x="5852247" y="2013219"/>
            <a:ext cx="780573" cy="476709"/>
            <a:chOff x="6126377" y="2027128"/>
            <a:chExt cx="780573" cy="476709"/>
          </a:xfrm>
          <a:solidFill>
            <a:schemeClr val="bg2">
              <a:lumMod val="25000"/>
            </a:schemeClr>
          </a:solidFill>
        </p:grpSpPr>
        <p:grpSp>
          <p:nvGrpSpPr>
            <p:cNvPr id="68" name="Группа 67"/>
            <p:cNvGrpSpPr/>
            <p:nvPr/>
          </p:nvGrpSpPr>
          <p:grpSpPr>
            <a:xfrm>
              <a:off x="6126377" y="2123902"/>
              <a:ext cx="397119" cy="379935"/>
              <a:chOff x="6126377" y="2123902"/>
              <a:chExt cx="397119" cy="379935"/>
            </a:xfrm>
            <a:grpFill/>
          </p:grpSpPr>
          <p:sp>
            <p:nvSpPr>
              <p:cNvPr id="70" name="Овал 69"/>
              <p:cNvSpPr/>
              <p:nvPr/>
            </p:nvSpPr>
            <p:spPr>
              <a:xfrm>
                <a:off x="6335752" y="2123902"/>
                <a:ext cx="187744" cy="195025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6126377" y="2308812"/>
                <a:ext cx="187744" cy="195025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6161721" y="2152081"/>
                <a:ext cx="187744" cy="195025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6318882" y="2304480"/>
                <a:ext cx="187744" cy="195025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9" name="Прямоугольник 68"/>
            <p:cNvSpPr/>
            <p:nvPr/>
          </p:nvSpPr>
          <p:spPr>
            <a:xfrm>
              <a:off x="6240527" y="2027128"/>
              <a:ext cx="66642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</a:t>
              </a:r>
              <a:endParaRPr lang="ru-RU" sz="20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7148657" y="2772682"/>
            <a:ext cx="864653" cy="824251"/>
            <a:chOff x="2543322" y="2842437"/>
            <a:chExt cx="1267970" cy="1222263"/>
          </a:xfrm>
        </p:grpSpPr>
        <p:sp>
          <p:nvSpPr>
            <p:cNvPr id="76" name="Овал 75"/>
            <p:cNvSpPr/>
            <p:nvPr/>
          </p:nvSpPr>
          <p:spPr>
            <a:xfrm rot="20483534">
              <a:off x="2543322" y="2842437"/>
              <a:ext cx="1267970" cy="1222263"/>
            </a:xfrm>
            <a:prstGeom prst="ellipse">
              <a:avLst/>
            </a:prstGeom>
            <a:gradFill flip="none" rotWithShape="1">
              <a:gsLst>
                <a:gs pos="34000">
                  <a:srgbClr val="FF2D2D"/>
                </a:gs>
                <a:gs pos="75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2671128" y="3176229"/>
              <a:ext cx="97494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0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Ядро</a:t>
              </a:r>
              <a:endParaRPr lang="ru-RU" sz="2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7148657" y="3633540"/>
            <a:ext cx="864653" cy="824251"/>
            <a:chOff x="2543322" y="2842437"/>
            <a:chExt cx="1267970" cy="1222263"/>
          </a:xfrm>
          <a:solidFill>
            <a:srgbClr val="FFC000"/>
          </a:solidFill>
        </p:grpSpPr>
        <p:sp>
          <p:nvSpPr>
            <p:cNvPr id="79" name="Овал 78"/>
            <p:cNvSpPr/>
            <p:nvPr/>
          </p:nvSpPr>
          <p:spPr>
            <a:xfrm rot="20483534">
              <a:off x="2543322" y="2842437"/>
              <a:ext cx="1267970" cy="12222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2671128" y="3176229"/>
              <a:ext cx="974947" cy="40011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0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Ядро</a:t>
              </a:r>
              <a:endParaRPr lang="ru-RU" sz="2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6345290" y="2979657"/>
            <a:ext cx="864653" cy="824251"/>
            <a:chOff x="2543322" y="2842437"/>
            <a:chExt cx="1267970" cy="1222263"/>
          </a:xfrm>
          <a:solidFill>
            <a:schemeClr val="bg2">
              <a:lumMod val="75000"/>
            </a:schemeClr>
          </a:solidFill>
        </p:grpSpPr>
        <p:sp>
          <p:nvSpPr>
            <p:cNvPr id="85" name="Овал 84"/>
            <p:cNvSpPr/>
            <p:nvPr/>
          </p:nvSpPr>
          <p:spPr>
            <a:xfrm rot="20483534">
              <a:off x="2543322" y="2842437"/>
              <a:ext cx="1267970" cy="12222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2671128" y="3176229"/>
              <a:ext cx="974947" cy="40011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0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Ядро</a:t>
              </a:r>
              <a:endParaRPr lang="ru-RU" sz="2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7875551" y="2956108"/>
            <a:ext cx="864653" cy="824251"/>
            <a:chOff x="2543322" y="2842437"/>
            <a:chExt cx="1267970" cy="1222263"/>
          </a:xfrm>
          <a:solidFill>
            <a:srgbClr val="00B050"/>
          </a:solidFill>
        </p:grpSpPr>
        <p:sp>
          <p:nvSpPr>
            <p:cNvPr id="88" name="Овал 87"/>
            <p:cNvSpPr/>
            <p:nvPr/>
          </p:nvSpPr>
          <p:spPr>
            <a:xfrm rot="20483534">
              <a:off x="2543322" y="2842437"/>
              <a:ext cx="1267970" cy="12222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671128" y="3176229"/>
              <a:ext cx="974947" cy="40011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0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Ядро</a:t>
              </a:r>
              <a:endParaRPr lang="ru-RU" sz="2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cxnSp>
        <p:nvCxnSpPr>
          <p:cNvPr id="90" name="Прямая со стрелкой 89"/>
          <p:cNvCxnSpPr/>
          <p:nvPr/>
        </p:nvCxnSpPr>
        <p:spPr>
          <a:xfrm>
            <a:off x="7638537" y="2251574"/>
            <a:ext cx="656584" cy="781343"/>
          </a:xfrm>
          <a:prstGeom prst="straightConnector1">
            <a:avLst/>
          </a:prstGeom>
          <a:ln w="57150">
            <a:solidFill>
              <a:srgbClr val="B8E08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59" idx="5"/>
          </p:cNvCxnSpPr>
          <p:nvPr/>
        </p:nvCxnSpPr>
        <p:spPr>
          <a:xfrm>
            <a:off x="6075786" y="4174727"/>
            <a:ext cx="1166466" cy="11746"/>
          </a:xfrm>
          <a:prstGeom prst="straightConnector1">
            <a:avLst/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6777616" y="2209505"/>
            <a:ext cx="709496" cy="788275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88" idx="7"/>
            <a:endCxn id="39" idx="3"/>
          </p:cNvCxnSpPr>
          <p:nvPr/>
        </p:nvCxnSpPr>
        <p:spPr>
          <a:xfrm flipV="1">
            <a:off x="8504610" y="2388979"/>
            <a:ext cx="169211" cy="605526"/>
          </a:xfrm>
          <a:prstGeom prst="straightConnector1">
            <a:avLst/>
          </a:prstGeom>
          <a:ln w="57150">
            <a:solidFill>
              <a:srgbClr val="B8E08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endCxn id="76" idx="4"/>
          </p:cNvCxnSpPr>
          <p:nvPr/>
        </p:nvCxnSpPr>
        <p:spPr>
          <a:xfrm flipH="1" flipV="1">
            <a:off x="7712488" y="3575389"/>
            <a:ext cx="902698" cy="746687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 flipV="1">
            <a:off x="6353347" y="2345321"/>
            <a:ext cx="965501" cy="517929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stCxn id="76" idx="7"/>
            <a:endCxn id="26" idx="2"/>
          </p:cNvCxnSpPr>
          <p:nvPr/>
        </p:nvCxnSpPr>
        <p:spPr>
          <a:xfrm flipV="1">
            <a:off x="7777716" y="2145932"/>
            <a:ext cx="794116" cy="665147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4" y="2160915"/>
            <a:ext cx="4587168" cy="376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6490210" y="5844392"/>
            <a:ext cx="3918839" cy="369332"/>
          </a:xfrm>
          <a:prstGeom prst="rect">
            <a:avLst/>
          </a:prstGeom>
          <a:solidFill>
            <a:srgbClr val="B8E0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Современное  состояние методик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1184" y="247237"/>
            <a:ext cx="11616848" cy="15696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Решение современных  задач  становления личности, развития ее способности к универсальным познавательным действия  приходится  теперь решать не только в условиях замкнутых предметных методик  , но и при  наличии внутри самих методик вариативных подходов  к обучению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758375" y="4536203"/>
            <a:ext cx="6099026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Единой психолого-педагогической системообразующей основы нет.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5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174855"/>
            <a:ext cx="118395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52425" y="877597"/>
            <a:ext cx="69204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ACCBF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– освоение  содержания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ACCBF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 в центре педагогической системы</a:t>
            </a:r>
            <a:endParaRPr lang="ru-RU" sz="2800" b="1" spc="50" dirty="0">
              <a:ln w="11430"/>
              <a:solidFill>
                <a:srgbClr val="ACCBF9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03180" y="881217"/>
            <a:ext cx="398938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– овладение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умениями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Ученик в центре ПС</a:t>
            </a:r>
            <a:endParaRPr lang="ru-RU" sz="2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87840" y="6103938"/>
            <a:ext cx="88097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rgbClr val="629DD1">
                        <a:satMod val="155000"/>
                      </a:srgbClr>
                    </a:gs>
                    <a:gs pos="100000">
                      <a:srgbClr val="00206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Предметная        система            обучения</a:t>
            </a:r>
            <a:endParaRPr lang="ru-RU" sz="3200" b="1" spc="50" dirty="0">
              <a:ln w="11430">
                <a:solidFill>
                  <a:srgbClr val="002060"/>
                </a:solidFill>
              </a:ln>
              <a:gradFill>
                <a:gsLst>
                  <a:gs pos="25000">
                    <a:srgbClr val="629DD1">
                      <a:satMod val="155000"/>
                    </a:srgbClr>
                  </a:gs>
                  <a:gs pos="100000">
                    <a:srgbClr val="002060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0007" y="3866218"/>
            <a:ext cx="12282007" cy="175432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</a:rPr>
              <a:t>Построение принципиально новой модели предметного обучения требует, как никогда, от ее разработчиков </a:t>
            </a:r>
            <a:r>
              <a:rPr lang="ru-RU" sz="3600" u="sng" dirty="0" smtClean="0">
                <a:solidFill>
                  <a:prstClr val="white"/>
                </a:solidFill>
              </a:rPr>
              <a:t>интегративного, именно методического   мышления</a:t>
            </a:r>
            <a:r>
              <a:rPr lang="ru-RU" sz="3600" dirty="0" smtClean="0">
                <a:solidFill>
                  <a:prstClr val="white"/>
                </a:solidFill>
              </a:rPr>
              <a:t> </a:t>
            </a:r>
            <a:endParaRPr lang="ru-RU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428" y="1184315"/>
            <a:ext cx="11227231" cy="523220"/>
          </a:xfrm>
          <a:prstGeom prst="rect">
            <a:avLst/>
          </a:prstGeom>
          <a:solidFill>
            <a:srgbClr val="B8E0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МЕТОДИКИ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247054" y="1841530"/>
            <a:ext cx="449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Franklin Gothic Book"/>
                <a:cs typeface="+mn-cs"/>
              </a:rPr>
              <a:t> </a:t>
            </a:r>
            <a:endParaRPr lang="ru-RU" sz="2800" dirty="0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334653" y="301122"/>
            <a:ext cx="653769" cy="507487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803021" y="340021"/>
            <a:ext cx="565071" cy="547614"/>
          </a:xfrm>
          <a:prstGeom prst="ellipse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040792" y="360085"/>
            <a:ext cx="577825" cy="453048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056258" y="45699"/>
            <a:ext cx="9514315" cy="1052611"/>
            <a:chOff x="2061386" y="184800"/>
            <a:chExt cx="9514315" cy="1052611"/>
          </a:xfrm>
        </p:grpSpPr>
        <p:sp>
          <p:nvSpPr>
            <p:cNvPr id="31" name="Солнце 30"/>
            <p:cNvSpPr/>
            <p:nvPr/>
          </p:nvSpPr>
          <p:spPr>
            <a:xfrm rot="457346">
              <a:off x="2061386" y="184800"/>
              <a:ext cx="1252472" cy="1022183"/>
            </a:xfrm>
            <a:prstGeom prst="sun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Солнце 31"/>
            <p:cNvSpPr/>
            <p:nvPr/>
          </p:nvSpPr>
          <p:spPr>
            <a:xfrm rot="21100786">
              <a:off x="3533878" y="228663"/>
              <a:ext cx="1043894" cy="952040"/>
            </a:xfrm>
            <a:prstGeom prst="sun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Солнце 32"/>
            <p:cNvSpPr/>
            <p:nvPr/>
          </p:nvSpPr>
          <p:spPr>
            <a:xfrm rot="1198539">
              <a:off x="10737897" y="302689"/>
              <a:ext cx="837804" cy="680790"/>
            </a:xfrm>
            <a:prstGeom prst="su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Солнце 33"/>
            <p:cNvSpPr/>
            <p:nvPr/>
          </p:nvSpPr>
          <p:spPr>
            <a:xfrm rot="457346">
              <a:off x="4716200" y="240304"/>
              <a:ext cx="1331523" cy="926703"/>
            </a:xfrm>
            <a:prstGeom prst="su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Солнце 34"/>
            <p:cNvSpPr/>
            <p:nvPr/>
          </p:nvSpPr>
          <p:spPr>
            <a:xfrm rot="21100786">
              <a:off x="6171735" y="201800"/>
              <a:ext cx="1234592" cy="1035611"/>
            </a:xfrm>
            <a:prstGeom prst="sun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Солнце 35"/>
            <p:cNvSpPr/>
            <p:nvPr/>
          </p:nvSpPr>
          <p:spPr>
            <a:xfrm rot="453856">
              <a:off x="7783044" y="292049"/>
              <a:ext cx="1103574" cy="823211"/>
            </a:xfrm>
            <a:prstGeom prst="su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Солнце 21"/>
            <p:cNvSpPr/>
            <p:nvPr/>
          </p:nvSpPr>
          <p:spPr>
            <a:xfrm rot="457346">
              <a:off x="9049376" y="264277"/>
              <a:ext cx="1331523" cy="926703"/>
            </a:xfrm>
            <a:prstGeom prst="su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9341414" y="362451"/>
            <a:ext cx="737190" cy="507487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972426" y="298385"/>
            <a:ext cx="778536" cy="547241"/>
          </a:xfrm>
          <a:prstGeom prst="ellipse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0904790" y="250239"/>
            <a:ext cx="493762" cy="507487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6330" y="1001436"/>
            <a:ext cx="11313846" cy="830997"/>
          </a:xfrm>
          <a:prstGeom prst="rect">
            <a:avLst/>
          </a:prstGeom>
          <a:solidFill>
            <a:srgbClr val="297FD5">
              <a:lumMod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Чтобы  методики  превратились в открытые и взаимосвязанные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системы им необходимо  такое взаимодействие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464990" y="318261"/>
            <a:ext cx="637823" cy="507487"/>
          </a:xfrm>
          <a:prstGeom prst="ellipse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77278" y="1808578"/>
            <a:ext cx="3642368" cy="4389826"/>
            <a:chOff x="177278" y="1808578"/>
            <a:chExt cx="3642368" cy="438982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78" y="2216954"/>
              <a:ext cx="3642368" cy="398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Двойная стрелка вверх/вниз 4"/>
            <p:cNvSpPr/>
            <p:nvPr/>
          </p:nvSpPr>
          <p:spPr>
            <a:xfrm>
              <a:off x="2098474" y="1808578"/>
              <a:ext cx="236179" cy="381774"/>
            </a:xfrm>
            <a:prstGeom prst="up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975991" y="1806708"/>
            <a:ext cx="3720492" cy="4391696"/>
            <a:chOff x="3925709" y="1813058"/>
            <a:chExt cx="3720492" cy="4391696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709" y="2223304"/>
              <a:ext cx="3720492" cy="398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Двойная стрелка вверх/вниз 40"/>
            <p:cNvSpPr/>
            <p:nvPr/>
          </p:nvSpPr>
          <p:spPr>
            <a:xfrm>
              <a:off x="5667865" y="1813058"/>
              <a:ext cx="236179" cy="381774"/>
            </a:xfrm>
            <a:prstGeom prst="up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728534" y="1808578"/>
            <a:ext cx="4188307" cy="4388083"/>
            <a:chOff x="7827198" y="1810321"/>
            <a:chExt cx="4188307" cy="4388083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7198" y="2223304"/>
              <a:ext cx="4188307" cy="397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Двойная стрелка вверх/вниз 41"/>
            <p:cNvSpPr/>
            <p:nvPr/>
          </p:nvSpPr>
          <p:spPr>
            <a:xfrm>
              <a:off x="9715137" y="1810321"/>
              <a:ext cx="236179" cy="381774"/>
            </a:xfrm>
            <a:prstGeom prst="up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90428" y="3245695"/>
            <a:ext cx="11626413" cy="1200329"/>
          </a:xfrm>
          <a:prstGeom prst="rect">
            <a:avLst/>
          </a:prstGeom>
          <a:solidFill>
            <a:srgbClr val="297FD5">
              <a:lumMod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Общие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теоретические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основы</a:t>
            </a:r>
          </a:p>
        </p:txBody>
      </p:sp>
    </p:spTree>
    <p:extLst>
      <p:ext uri="{BB962C8B-B14F-4D97-AF65-F5344CB8AC3E}">
        <p14:creationId xmlns:p14="http://schemas.microsoft.com/office/powerpoint/2010/main" val="301393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711198" y="43392"/>
            <a:ext cx="11252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В наши дни, сохраняется неравномерность  уровня   развития  методик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197" y="2075831"/>
            <a:ext cx="9462949" cy="35394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Методикам необходимо разработать принципиально новую систему сопровождения предметного обучения  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позволяющую </a:t>
            </a:r>
            <a:r>
              <a:rPr lang="ru-RU" sz="2800" b="1" dirty="0" smtClean="0"/>
              <a:t>учителям</a:t>
            </a:r>
            <a:r>
              <a:rPr lang="ru-RU" sz="2800" dirty="0" smtClean="0"/>
              <a:t> </a:t>
            </a:r>
            <a:r>
              <a:rPr lang="ru-RU" sz="2800" dirty="0"/>
              <a:t>на основе предметных технологий </a:t>
            </a:r>
            <a:r>
              <a:rPr lang="ru-RU" sz="2800" b="1" dirty="0"/>
              <a:t>самим </a:t>
            </a:r>
            <a:r>
              <a:rPr lang="ru-RU" sz="2800" b="1" dirty="0" smtClean="0"/>
              <a:t>проектировать   учебный процесс;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/>
              <a:t>предоставляющую ученикам все необходимые средства обучения для развития их способности самостоятельной познавательной деятельности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703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5035468">
            <a:off x="1843479" y="810135"/>
            <a:ext cx="5130099" cy="5695544"/>
            <a:chOff x="3037987" y="4786227"/>
            <a:chExt cx="1680715" cy="1290615"/>
          </a:xfrm>
          <a:solidFill>
            <a:srgbClr val="CCCCFF"/>
          </a:solidFill>
        </p:grpSpPr>
        <p:sp>
          <p:nvSpPr>
            <p:cNvPr id="17" name="Овал 16"/>
            <p:cNvSpPr/>
            <p:nvPr/>
          </p:nvSpPr>
          <p:spPr>
            <a:xfrm>
              <a:off x="3037987" y="4786227"/>
              <a:ext cx="1680715" cy="1290615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2800" dirty="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2531704">
              <a:off x="3448044" y="5141247"/>
              <a:ext cx="772987" cy="728246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400" b="1" dirty="0" smtClean="0">
                  <a:ln w="12700">
                    <a:solidFill>
                      <a:srgbClr val="4E3B30">
                        <a:satMod val="155000"/>
                      </a:srgbClr>
                    </a:solidFill>
                    <a:prstDash val="solid"/>
                  </a:ln>
                  <a:solidFill>
                    <a:srgbClr val="4E3B30">
                      <a:lumMod val="50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Franklin Gothic Book"/>
                  <a:cs typeface="+mn-cs"/>
                </a:rPr>
                <a:t>Педагогика</a:t>
              </a:r>
              <a:endParaRPr lang="ru-RU" sz="2400" b="1" dirty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rgbClr val="4E3B30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 rot="21143218">
            <a:off x="3407367" y="2748049"/>
            <a:ext cx="2055156" cy="1627280"/>
            <a:chOff x="5525580" y="3864611"/>
            <a:chExt cx="1633710" cy="1886131"/>
          </a:xfrm>
          <a:solidFill>
            <a:srgbClr val="9751CB"/>
          </a:solidFill>
        </p:grpSpPr>
        <p:sp>
          <p:nvSpPr>
            <p:cNvPr id="15" name="Овал 14"/>
            <p:cNvSpPr/>
            <p:nvPr/>
          </p:nvSpPr>
          <p:spPr>
            <a:xfrm>
              <a:off x="5525580" y="4246984"/>
              <a:ext cx="1566700" cy="1503758"/>
            </a:xfrm>
            <a:prstGeom prst="ellipse">
              <a:avLst/>
            </a:prstGeom>
            <a:gradFill flip="none" rotWithShape="1">
              <a:gsLst>
                <a:gs pos="0">
                  <a:srgbClr val="9751CB"/>
                </a:gs>
                <a:gs pos="50000">
                  <a:srgbClr val="CCC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327793">
              <a:off x="5538532" y="3864611"/>
              <a:ext cx="1620758" cy="12734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Circl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b="1" cap="all" dirty="0" smtClean="0">
                  <a:ln w="12700">
                    <a:noFill/>
                    <a:prstDash val="solid"/>
                  </a:ln>
                  <a:solidFill>
                    <a:prstClr val="black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Franklin Gothic Book"/>
                  <a:cs typeface="+mn-cs"/>
                </a:rPr>
                <a:t>П с и х о л о г и я</a:t>
              </a:r>
              <a:r>
                <a:rPr lang="ru-RU" sz="2000" b="1" dirty="0" smtClean="0">
                  <a:ln w="12700">
                    <a:noFill/>
                    <a:prstDash val="solid"/>
                  </a:ln>
                  <a:solidFill>
                    <a:prstClr val="black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Franklin Gothic Book"/>
                  <a:cs typeface="+mn-cs"/>
                </a:rPr>
                <a:t> </a:t>
              </a:r>
              <a:endParaRPr lang="ru-RU" sz="2000" b="1" dirty="0">
                <a:ln w="12700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/>
                <a:cs typeface="+mn-cs"/>
              </a:endParaRPr>
            </a:p>
          </p:txBody>
        </p:sp>
      </p:grpSp>
      <p:sp>
        <p:nvSpPr>
          <p:cNvPr id="31" name="Солнце 30"/>
          <p:cNvSpPr/>
          <p:nvPr/>
        </p:nvSpPr>
        <p:spPr>
          <a:xfrm rot="457346">
            <a:off x="2179580" y="3110159"/>
            <a:ext cx="1252472" cy="1022183"/>
          </a:xfrm>
          <a:prstGeom prst="su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олнце 31"/>
          <p:cNvSpPr/>
          <p:nvPr/>
        </p:nvSpPr>
        <p:spPr>
          <a:xfrm rot="21100786">
            <a:off x="2659246" y="4281737"/>
            <a:ext cx="726178" cy="823771"/>
          </a:xfrm>
          <a:prstGeom prst="su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олнце 32"/>
          <p:cNvSpPr/>
          <p:nvPr/>
        </p:nvSpPr>
        <p:spPr>
          <a:xfrm rot="21218492">
            <a:off x="3987984" y="1943545"/>
            <a:ext cx="933306" cy="680790"/>
          </a:xfrm>
          <a:prstGeom prst="su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олнце 33"/>
          <p:cNvSpPr/>
          <p:nvPr/>
        </p:nvSpPr>
        <p:spPr>
          <a:xfrm rot="457346">
            <a:off x="3549891" y="4861605"/>
            <a:ext cx="1331523" cy="926703"/>
          </a:xfrm>
          <a:prstGeom prst="su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олнце 34"/>
          <p:cNvSpPr/>
          <p:nvPr/>
        </p:nvSpPr>
        <p:spPr>
          <a:xfrm rot="21100786">
            <a:off x="5546138" y="3115485"/>
            <a:ext cx="1234592" cy="1035611"/>
          </a:xfrm>
          <a:prstGeom prst="su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олнце 35"/>
          <p:cNvSpPr/>
          <p:nvPr/>
        </p:nvSpPr>
        <p:spPr>
          <a:xfrm rot="21218492">
            <a:off x="5017670" y="4443167"/>
            <a:ext cx="1103574" cy="823211"/>
          </a:xfrm>
          <a:prstGeom prst="su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12-конечная звезда 22"/>
          <p:cNvSpPr/>
          <p:nvPr/>
        </p:nvSpPr>
        <p:spPr>
          <a:xfrm>
            <a:off x="3416970" y="2878156"/>
            <a:ext cx="2030354" cy="1599752"/>
          </a:xfrm>
          <a:prstGeom prst="star12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7" name="12-конечная звезда 36"/>
          <p:cNvSpPr/>
          <p:nvPr/>
        </p:nvSpPr>
        <p:spPr>
          <a:xfrm>
            <a:off x="1607152" y="1165829"/>
            <a:ext cx="5584833" cy="4706695"/>
          </a:xfrm>
          <a:prstGeom prst="star12">
            <a:avLst>
              <a:gd name="adj" fmla="val 44066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67590" y="3250555"/>
            <a:ext cx="1374094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Ядро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1639888"/>
            <a:ext cx="359092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9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666750" y="4948485"/>
            <a:ext cx="11703050" cy="12311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0099"/>
                </a:solidFill>
              </a:rPr>
              <a:t>Научный семинар Северо-Западного регионального научного центра РАО</a:t>
            </a:r>
            <a:br>
              <a:rPr lang="ru-RU" sz="2000" b="1" i="1" dirty="0">
                <a:solidFill>
                  <a:srgbClr val="000099"/>
                </a:solidFill>
              </a:rPr>
            </a:br>
            <a:r>
              <a:rPr lang="ru-RU" sz="2000" b="1" i="1" dirty="0">
                <a:solidFill>
                  <a:srgbClr val="000099"/>
                </a:solidFill>
              </a:rPr>
              <a:t>«Современные проблемы взаимосвязи дидактики </a:t>
            </a:r>
          </a:p>
          <a:p>
            <a:pPr algn="ctr"/>
            <a:r>
              <a:rPr lang="ru-RU" sz="2000" b="1" i="1" dirty="0">
                <a:solidFill>
                  <a:srgbClr val="000099"/>
                </a:solidFill>
              </a:rPr>
              <a:t>и методики обучения» </a:t>
            </a:r>
            <a:endParaRPr lang="ru-RU" sz="2000" b="1" i="1" dirty="0" smtClean="0">
              <a:solidFill>
                <a:srgbClr val="000099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000099"/>
                </a:solidFill>
              </a:rPr>
              <a:t> </a:t>
            </a:r>
            <a:endParaRPr lang="ru-RU" sz="1400" b="1" i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7530" y="2027535"/>
            <a:ext cx="6013248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Проблемы взаимосвязи: </a:t>
            </a:r>
            <a:endParaRPr lang="ru-RU" sz="36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неравномерность </a:t>
            </a:r>
          </a:p>
          <a:p>
            <a:pPr algn="ctr"/>
            <a:r>
              <a:rPr lang="ru-RU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развития методик </a:t>
            </a:r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00" y="381556"/>
            <a:ext cx="9232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srgbClr val="000099"/>
                </a:solidFill>
              </a:rPr>
              <a:t/>
            </a:r>
            <a:br>
              <a:rPr lang="ru-RU" sz="1400" b="1" i="1" dirty="0">
                <a:solidFill>
                  <a:srgbClr val="000099"/>
                </a:solidFill>
              </a:rPr>
            </a:br>
            <a:r>
              <a:rPr lang="ru-RU" sz="3200" b="1" dirty="0">
                <a:solidFill>
                  <a:srgbClr val="000099"/>
                </a:solidFill>
              </a:rPr>
              <a:t>РГПУ им. А. И. </a:t>
            </a:r>
            <a:r>
              <a:rPr lang="ru-RU" sz="3200" b="1" dirty="0" smtClean="0">
                <a:solidFill>
                  <a:srgbClr val="000099"/>
                </a:solidFill>
              </a:rPr>
              <a:t>Герцена </a:t>
            </a:r>
          </a:p>
          <a:p>
            <a:pPr lvl="0" algn="ctr"/>
            <a:r>
              <a:rPr lang="ru-RU" sz="3200" b="1" dirty="0" smtClean="0">
                <a:solidFill>
                  <a:srgbClr val="000099"/>
                </a:solidFill>
              </a:rPr>
              <a:t> 18 февраля 2019 г.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4640263"/>
            <a:ext cx="118395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7111" y="543532"/>
            <a:ext cx="11832976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Смена парадигмы образования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5856" y="4212083"/>
            <a:ext cx="4629944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Дореволюционный   период</a:t>
            </a:r>
            <a:endParaRPr lang="ru-RU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10300" y="4142729"/>
            <a:ext cx="30861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Советский период</a:t>
            </a:r>
            <a:endParaRPr lang="ru-RU" sz="2400" b="1" i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119860"/>
            <a:ext cx="27193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33482" y="2663002"/>
            <a:ext cx="809613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– освоение  содержания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 в центре педагогической системы</a:t>
            </a:r>
            <a:endParaRPr lang="ru-RU" sz="2800" b="1" cap="none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40700" y="2323185"/>
            <a:ext cx="398938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– овладение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умениями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Ученик в центр ПС</a:t>
            </a:r>
            <a:endParaRPr lang="ru-RU" sz="2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87840" y="6103938"/>
            <a:ext cx="88097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00206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Предметная        система            обучения</a:t>
            </a:r>
            <a:endParaRPr lang="ru-RU" sz="3200" b="1" cap="none" spc="50" dirty="0">
              <a:ln w="11430">
                <a:solidFill>
                  <a:srgbClr val="00206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002060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3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563545" y="1287872"/>
            <a:ext cx="4249616" cy="5389329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ru-RU" sz="2400" b="1" dirty="0">
                <a:solidFill>
                  <a:prstClr val="black"/>
                </a:solidFill>
                <a:latin typeface="Verdana" pitchFamily="34" charset="0"/>
              </a:rPr>
              <a:t>Для успешной </a:t>
            </a:r>
            <a:endParaRPr lang="ru-RU" sz="2400" b="1" dirty="0" smtClean="0">
              <a:solidFill>
                <a:prstClr val="black"/>
              </a:solidFill>
              <a:latin typeface="Verdana" pitchFamily="34" charset="0"/>
            </a:endParaRPr>
          </a:p>
          <a:p>
            <a:pPr algn="ctr" eaLnBrk="0" hangingPunct="0"/>
            <a:r>
              <a:rPr lang="ru-RU" sz="2400" b="1" dirty="0" smtClean="0">
                <a:solidFill>
                  <a:prstClr val="black"/>
                </a:solidFill>
                <a:latin typeface="Verdana" pitchFamily="34" charset="0"/>
              </a:rPr>
              <a:t>познавательной </a:t>
            </a:r>
          </a:p>
          <a:p>
            <a:pPr algn="ctr" eaLnBrk="0" hangingPunct="0"/>
            <a:r>
              <a:rPr lang="ru-RU" sz="2400" b="1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Verdana" pitchFamily="34" charset="0"/>
              </a:rPr>
              <a:t>деятельности </a:t>
            </a:r>
            <a:endParaRPr lang="ru-RU" sz="2400" b="1" dirty="0" smtClean="0">
              <a:solidFill>
                <a:prstClr val="black"/>
              </a:solidFill>
              <a:latin typeface="Verdana" pitchFamily="34" charset="0"/>
            </a:endParaRPr>
          </a:p>
          <a:p>
            <a:pPr algn="ctr" eaLnBrk="0" hangingPunct="0"/>
            <a:r>
              <a:rPr lang="ru-RU" sz="2400" b="1" dirty="0" smtClean="0">
                <a:solidFill>
                  <a:prstClr val="black"/>
                </a:solidFill>
                <a:latin typeface="Verdana" pitchFamily="34" charset="0"/>
              </a:rPr>
              <a:t>ее </a:t>
            </a:r>
            <a:r>
              <a:rPr lang="ru-RU" sz="2400" b="1" dirty="0">
                <a:solidFill>
                  <a:prstClr val="black"/>
                </a:solidFill>
                <a:latin typeface="Verdana" pitchFamily="34" charset="0"/>
              </a:rPr>
              <a:t>мотивы должны </a:t>
            </a:r>
          </a:p>
          <a:p>
            <a:pPr algn="ctr" eaLnBrk="0" hangingPunct="0"/>
            <a:r>
              <a:rPr lang="ru-RU" sz="2400" b="1" dirty="0">
                <a:solidFill>
                  <a:prstClr val="black"/>
                </a:solidFill>
                <a:latin typeface="Verdana" pitchFamily="34" charset="0"/>
              </a:rPr>
              <a:t>обеспечивать </a:t>
            </a:r>
            <a:endParaRPr lang="ru-RU" sz="2400" b="1" dirty="0" smtClean="0">
              <a:solidFill>
                <a:prstClr val="black"/>
              </a:solidFill>
              <a:latin typeface="Verdana" pitchFamily="34" charset="0"/>
            </a:endParaRPr>
          </a:p>
          <a:p>
            <a:pPr algn="ctr" eaLnBrk="0" hangingPunct="0"/>
            <a:r>
              <a:rPr lang="ru-RU" sz="2400" b="1" dirty="0" smtClean="0">
                <a:solidFill>
                  <a:prstClr val="black"/>
                </a:solidFill>
                <a:latin typeface="Verdana" pitchFamily="34" charset="0"/>
              </a:rPr>
              <a:t>ученику </a:t>
            </a:r>
            <a:r>
              <a:rPr lang="ru-RU" sz="2400" b="1" dirty="0">
                <a:solidFill>
                  <a:prstClr val="black"/>
                </a:solidFill>
                <a:latin typeface="Verdana" pitchFamily="34" charset="0"/>
              </a:rPr>
              <a:t>обретение </a:t>
            </a:r>
            <a:endParaRPr lang="ru-RU" sz="2400" b="1" dirty="0" smtClean="0">
              <a:solidFill>
                <a:prstClr val="black"/>
              </a:solidFill>
              <a:latin typeface="Verdana" pitchFamily="34" charset="0"/>
            </a:endParaRPr>
          </a:p>
          <a:p>
            <a:pPr algn="ctr" eaLnBrk="0" hangingPunct="0"/>
            <a:r>
              <a:rPr lang="ru-RU" sz="2400" b="1" dirty="0" smtClean="0">
                <a:solidFill>
                  <a:prstClr val="black"/>
                </a:solidFill>
                <a:latin typeface="Verdana" pitchFamily="34" charset="0"/>
              </a:rPr>
              <a:t>личностно-значимых </a:t>
            </a:r>
          </a:p>
          <a:p>
            <a:pPr algn="ctr" eaLnBrk="0" hangingPunct="0"/>
            <a:r>
              <a:rPr lang="ru-RU" sz="2400" b="1" dirty="0" smtClean="0">
                <a:solidFill>
                  <a:prstClr val="black"/>
                </a:solidFill>
                <a:latin typeface="Verdana" pitchFamily="34" charset="0"/>
              </a:rPr>
              <a:t>смыслов</a:t>
            </a:r>
          </a:p>
          <a:p>
            <a:pPr algn="ctr" eaLnBrk="0" hangingPunct="0"/>
            <a:r>
              <a:rPr lang="ru-RU" sz="2400" b="1" dirty="0" smtClean="0">
                <a:solidFill>
                  <a:prstClr val="black"/>
                </a:solidFill>
                <a:latin typeface="Verdana" pitchFamily="34" charset="0"/>
              </a:rPr>
              <a:t>  </a:t>
            </a:r>
            <a:r>
              <a:rPr lang="ru-RU" sz="2400" b="1" dirty="0">
                <a:solidFill>
                  <a:prstClr val="black"/>
                </a:solidFill>
                <a:latin typeface="Verdana" pitchFamily="34" charset="0"/>
              </a:rPr>
              <a:t>во </a:t>
            </a:r>
            <a:r>
              <a:rPr lang="ru-RU" sz="2400" b="1" dirty="0" smtClean="0">
                <a:solidFill>
                  <a:prstClr val="black"/>
                </a:solidFill>
                <a:latin typeface="Verdana" pitchFamily="34" charset="0"/>
              </a:rPr>
              <a:t>всем</a:t>
            </a:r>
          </a:p>
          <a:p>
            <a:pPr algn="ctr" eaLnBrk="0" hangingPunct="0"/>
            <a:r>
              <a:rPr lang="ru-RU" sz="2400" b="1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Verdana" pitchFamily="34" charset="0"/>
              </a:rPr>
              <a:t>разнообразии </a:t>
            </a:r>
            <a:endParaRPr lang="ru-RU" sz="2400" b="1" dirty="0" smtClean="0">
              <a:solidFill>
                <a:prstClr val="black"/>
              </a:solidFill>
              <a:latin typeface="Verdana" pitchFamily="34" charset="0"/>
            </a:endParaRPr>
          </a:p>
          <a:p>
            <a:pPr algn="ctr" eaLnBrk="0" hangingPunct="0"/>
            <a:r>
              <a:rPr lang="ru-RU" sz="2400" b="1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Verdana" pitchFamily="34" charset="0"/>
              </a:rPr>
              <a:t>содержании </a:t>
            </a:r>
            <a:endParaRPr lang="ru-RU" sz="2400" b="1" dirty="0" smtClean="0">
              <a:solidFill>
                <a:prstClr val="black"/>
              </a:solidFill>
              <a:latin typeface="Verdana" pitchFamily="34" charset="0"/>
            </a:endParaRPr>
          </a:p>
          <a:p>
            <a:pPr algn="ctr" eaLnBrk="0" hangingPunct="0"/>
            <a:r>
              <a:rPr lang="ru-RU" sz="2400" b="1" dirty="0" smtClean="0">
                <a:solidFill>
                  <a:prstClr val="black"/>
                </a:solidFill>
                <a:latin typeface="Verdana" pitchFamily="34" charset="0"/>
              </a:rPr>
              <a:t>образования </a:t>
            </a:r>
          </a:p>
          <a:p>
            <a:pPr algn="ctr" eaLnBrk="0" hangingPunct="0"/>
            <a:endParaRPr lang="ru-RU" sz="2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4583" name="AutoShape 7"/>
          <p:cNvSpPr>
            <a:spLocks noChangeAspect="1" noChangeArrowheads="1" noTextEdit="1"/>
          </p:cNvSpPr>
          <p:nvPr/>
        </p:nvSpPr>
        <p:spPr bwMode="gray">
          <a:xfrm flipH="1">
            <a:off x="6491288" y="3252788"/>
            <a:ext cx="12128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47755" y="2155460"/>
            <a:ext cx="3859731" cy="2580901"/>
            <a:chOff x="4182269" y="2118558"/>
            <a:chExt cx="3859731" cy="2580901"/>
          </a:xfrm>
        </p:grpSpPr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4182269" y="3745352"/>
              <a:ext cx="385973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800" b="1" dirty="0" smtClean="0">
                  <a:solidFill>
                    <a:srgbClr val="242852"/>
                  </a:solidFill>
                </a:rPr>
                <a:t> </a:t>
              </a:r>
            </a:p>
            <a:p>
              <a:pPr algn="ctr" eaLnBrk="0" hangingPunct="0"/>
              <a:r>
                <a:rPr lang="ru-RU" sz="2800" b="1" dirty="0" smtClean="0">
                  <a:solidFill>
                    <a:srgbClr val="242852"/>
                  </a:solidFill>
                </a:rPr>
                <a:t> </a:t>
              </a:r>
              <a:endParaRPr lang="en-US" sz="2800" b="1" dirty="0">
                <a:solidFill>
                  <a:srgbClr val="242852"/>
                </a:solidFill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007824" y="2118558"/>
              <a:ext cx="1815007" cy="974264"/>
              <a:chOff x="5007824" y="2118558"/>
              <a:chExt cx="1815007" cy="974264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gray">
              <a:xfrm>
                <a:off x="5007824" y="2171512"/>
                <a:ext cx="817880" cy="921310"/>
              </a:xfrm>
              <a:custGeom>
                <a:avLst/>
                <a:gdLst/>
                <a:ahLst/>
                <a:cxnLst>
                  <a:cxn ang="0">
                    <a:pos x="580" y="0"/>
                  </a:cxn>
                  <a:cxn ang="0">
                    <a:pos x="578" y="90"/>
                  </a:cxn>
                  <a:cxn ang="0">
                    <a:pos x="568" y="174"/>
                  </a:cxn>
                  <a:cxn ang="0">
                    <a:pos x="552" y="252"/>
                  </a:cxn>
                  <a:cxn ang="0">
                    <a:pos x="526" y="324"/>
                  </a:cxn>
                  <a:cxn ang="0">
                    <a:pos x="494" y="390"/>
                  </a:cxn>
                  <a:cxn ang="0">
                    <a:pos x="452" y="450"/>
                  </a:cxn>
                  <a:cxn ang="0">
                    <a:pos x="402" y="508"/>
                  </a:cxn>
                  <a:cxn ang="0">
                    <a:pos x="342" y="560"/>
                  </a:cxn>
                  <a:cxn ang="0">
                    <a:pos x="270" y="610"/>
                  </a:cxn>
                  <a:cxn ang="0">
                    <a:pos x="188" y="656"/>
                  </a:cxn>
                  <a:cxn ang="0">
                    <a:pos x="188" y="798"/>
                  </a:cxn>
                  <a:cxn ang="0">
                    <a:pos x="0" y="514"/>
                  </a:cxn>
                  <a:cxn ang="0">
                    <a:pos x="188" y="230"/>
                  </a:cxn>
                  <a:cxn ang="0">
                    <a:pos x="188" y="372"/>
                  </a:cxn>
                  <a:cxn ang="0">
                    <a:pos x="224" y="368"/>
                  </a:cxn>
                  <a:cxn ang="0">
                    <a:pos x="264" y="356"/>
                  </a:cxn>
                  <a:cxn ang="0">
                    <a:pos x="306" y="336"/>
                  </a:cxn>
                  <a:cxn ang="0">
                    <a:pos x="348" y="310"/>
                  </a:cxn>
                  <a:cxn ang="0">
                    <a:pos x="392" y="280"/>
                  </a:cxn>
                  <a:cxn ang="0">
                    <a:pos x="432" y="246"/>
                  </a:cxn>
                  <a:cxn ang="0">
                    <a:pos x="472" y="208"/>
                  </a:cxn>
                  <a:cxn ang="0">
                    <a:pos x="506" y="166"/>
                  </a:cxn>
                  <a:cxn ang="0">
                    <a:pos x="536" y="124"/>
                  </a:cxn>
                  <a:cxn ang="0">
                    <a:pos x="558" y="82"/>
                  </a:cxn>
                  <a:cxn ang="0">
                    <a:pos x="574" y="40"/>
                  </a:cxn>
                  <a:cxn ang="0">
                    <a:pos x="578" y="0"/>
                  </a:cxn>
                  <a:cxn ang="0">
                    <a:pos x="580" y="0"/>
                  </a:cxn>
                </a:cxnLst>
                <a:rect l="0" t="0" r="r" b="b"/>
                <a:pathLst>
                  <a:path w="580" h="798">
                    <a:moveTo>
                      <a:pt x="580" y="0"/>
                    </a:moveTo>
                    <a:lnTo>
                      <a:pt x="578" y="90"/>
                    </a:lnTo>
                    <a:lnTo>
                      <a:pt x="568" y="174"/>
                    </a:lnTo>
                    <a:lnTo>
                      <a:pt x="552" y="252"/>
                    </a:lnTo>
                    <a:lnTo>
                      <a:pt x="526" y="324"/>
                    </a:lnTo>
                    <a:lnTo>
                      <a:pt x="494" y="390"/>
                    </a:lnTo>
                    <a:lnTo>
                      <a:pt x="452" y="450"/>
                    </a:lnTo>
                    <a:lnTo>
                      <a:pt x="402" y="508"/>
                    </a:lnTo>
                    <a:lnTo>
                      <a:pt x="342" y="560"/>
                    </a:lnTo>
                    <a:lnTo>
                      <a:pt x="270" y="610"/>
                    </a:lnTo>
                    <a:lnTo>
                      <a:pt x="188" y="656"/>
                    </a:lnTo>
                    <a:lnTo>
                      <a:pt x="188" y="798"/>
                    </a:lnTo>
                    <a:lnTo>
                      <a:pt x="0" y="514"/>
                    </a:lnTo>
                    <a:lnTo>
                      <a:pt x="188" y="230"/>
                    </a:lnTo>
                    <a:lnTo>
                      <a:pt x="188" y="372"/>
                    </a:lnTo>
                    <a:lnTo>
                      <a:pt x="224" y="368"/>
                    </a:lnTo>
                    <a:lnTo>
                      <a:pt x="264" y="356"/>
                    </a:lnTo>
                    <a:lnTo>
                      <a:pt x="306" y="336"/>
                    </a:lnTo>
                    <a:lnTo>
                      <a:pt x="348" y="310"/>
                    </a:lnTo>
                    <a:lnTo>
                      <a:pt x="392" y="280"/>
                    </a:lnTo>
                    <a:lnTo>
                      <a:pt x="432" y="246"/>
                    </a:lnTo>
                    <a:lnTo>
                      <a:pt x="472" y="208"/>
                    </a:lnTo>
                    <a:lnTo>
                      <a:pt x="506" y="166"/>
                    </a:lnTo>
                    <a:lnTo>
                      <a:pt x="536" y="124"/>
                    </a:lnTo>
                    <a:lnTo>
                      <a:pt x="558" y="82"/>
                    </a:lnTo>
                    <a:lnTo>
                      <a:pt x="574" y="40"/>
                    </a:lnTo>
                    <a:lnTo>
                      <a:pt x="578" y="0"/>
                    </a:lnTo>
                    <a:lnTo>
                      <a:pt x="58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63529"/>
                      <a:invGamma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gray">
              <a:xfrm flipH="1">
                <a:off x="5995669" y="2118558"/>
                <a:ext cx="827162" cy="974264"/>
              </a:xfrm>
              <a:custGeom>
                <a:avLst/>
                <a:gdLst/>
                <a:ahLst/>
                <a:cxnLst>
                  <a:cxn ang="0">
                    <a:pos x="580" y="0"/>
                  </a:cxn>
                  <a:cxn ang="0">
                    <a:pos x="578" y="90"/>
                  </a:cxn>
                  <a:cxn ang="0">
                    <a:pos x="568" y="174"/>
                  </a:cxn>
                  <a:cxn ang="0">
                    <a:pos x="552" y="252"/>
                  </a:cxn>
                  <a:cxn ang="0">
                    <a:pos x="526" y="324"/>
                  </a:cxn>
                  <a:cxn ang="0">
                    <a:pos x="494" y="390"/>
                  </a:cxn>
                  <a:cxn ang="0">
                    <a:pos x="452" y="450"/>
                  </a:cxn>
                  <a:cxn ang="0">
                    <a:pos x="402" y="508"/>
                  </a:cxn>
                  <a:cxn ang="0">
                    <a:pos x="342" y="560"/>
                  </a:cxn>
                  <a:cxn ang="0">
                    <a:pos x="270" y="610"/>
                  </a:cxn>
                  <a:cxn ang="0">
                    <a:pos x="188" y="656"/>
                  </a:cxn>
                  <a:cxn ang="0">
                    <a:pos x="188" y="798"/>
                  </a:cxn>
                  <a:cxn ang="0">
                    <a:pos x="0" y="514"/>
                  </a:cxn>
                  <a:cxn ang="0">
                    <a:pos x="188" y="230"/>
                  </a:cxn>
                  <a:cxn ang="0">
                    <a:pos x="188" y="372"/>
                  </a:cxn>
                  <a:cxn ang="0">
                    <a:pos x="224" y="368"/>
                  </a:cxn>
                  <a:cxn ang="0">
                    <a:pos x="264" y="356"/>
                  </a:cxn>
                  <a:cxn ang="0">
                    <a:pos x="306" y="336"/>
                  </a:cxn>
                  <a:cxn ang="0">
                    <a:pos x="348" y="310"/>
                  </a:cxn>
                  <a:cxn ang="0">
                    <a:pos x="392" y="280"/>
                  </a:cxn>
                  <a:cxn ang="0">
                    <a:pos x="432" y="246"/>
                  </a:cxn>
                  <a:cxn ang="0">
                    <a:pos x="472" y="208"/>
                  </a:cxn>
                  <a:cxn ang="0">
                    <a:pos x="506" y="166"/>
                  </a:cxn>
                  <a:cxn ang="0">
                    <a:pos x="536" y="124"/>
                  </a:cxn>
                  <a:cxn ang="0">
                    <a:pos x="558" y="82"/>
                  </a:cxn>
                  <a:cxn ang="0">
                    <a:pos x="574" y="40"/>
                  </a:cxn>
                  <a:cxn ang="0">
                    <a:pos x="578" y="0"/>
                  </a:cxn>
                  <a:cxn ang="0">
                    <a:pos x="580" y="0"/>
                  </a:cxn>
                </a:cxnLst>
                <a:rect l="0" t="0" r="r" b="b"/>
                <a:pathLst>
                  <a:path w="580" h="798">
                    <a:moveTo>
                      <a:pt x="580" y="0"/>
                    </a:moveTo>
                    <a:lnTo>
                      <a:pt x="578" y="90"/>
                    </a:lnTo>
                    <a:lnTo>
                      <a:pt x="568" y="174"/>
                    </a:lnTo>
                    <a:lnTo>
                      <a:pt x="552" y="252"/>
                    </a:lnTo>
                    <a:lnTo>
                      <a:pt x="526" y="324"/>
                    </a:lnTo>
                    <a:lnTo>
                      <a:pt x="494" y="390"/>
                    </a:lnTo>
                    <a:lnTo>
                      <a:pt x="452" y="450"/>
                    </a:lnTo>
                    <a:lnTo>
                      <a:pt x="402" y="508"/>
                    </a:lnTo>
                    <a:lnTo>
                      <a:pt x="342" y="560"/>
                    </a:lnTo>
                    <a:lnTo>
                      <a:pt x="270" y="610"/>
                    </a:lnTo>
                    <a:lnTo>
                      <a:pt x="188" y="656"/>
                    </a:lnTo>
                    <a:lnTo>
                      <a:pt x="188" y="798"/>
                    </a:lnTo>
                    <a:lnTo>
                      <a:pt x="0" y="514"/>
                    </a:lnTo>
                    <a:lnTo>
                      <a:pt x="188" y="230"/>
                    </a:lnTo>
                    <a:lnTo>
                      <a:pt x="188" y="372"/>
                    </a:lnTo>
                    <a:lnTo>
                      <a:pt x="224" y="368"/>
                    </a:lnTo>
                    <a:lnTo>
                      <a:pt x="264" y="356"/>
                    </a:lnTo>
                    <a:lnTo>
                      <a:pt x="306" y="336"/>
                    </a:lnTo>
                    <a:lnTo>
                      <a:pt x="348" y="310"/>
                    </a:lnTo>
                    <a:lnTo>
                      <a:pt x="392" y="280"/>
                    </a:lnTo>
                    <a:lnTo>
                      <a:pt x="432" y="246"/>
                    </a:lnTo>
                    <a:lnTo>
                      <a:pt x="472" y="208"/>
                    </a:lnTo>
                    <a:lnTo>
                      <a:pt x="506" y="166"/>
                    </a:lnTo>
                    <a:lnTo>
                      <a:pt x="536" y="124"/>
                    </a:lnTo>
                    <a:lnTo>
                      <a:pt x="558" y="82"/>
                    </a:lnTo>
                    <a:lnTo>
                      <a:pt x="574" y="40"/>
                    </a:lnTo>
                    <a:lnTo>
                      <a:pt x="578" y="0"/>
                    </a:lnTo>
                    <a:lnTo>
                      <a:pt x="58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31765"/>
                      <a:invGamma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3743568" y="309615"/>
            <a:ext cx="4908425" cy="1576921"/>
            <a:chOff x="1997" y="1314"/>
            <a:chExt cx="1889" cy="1009"/>
          </a:xfrm>
        </p:grpSpPr>
        <p:grpSp>
          <p:nvGrpSpPr>
            <p:cNvPr id="24586" name="Group 10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4587" name="Oval 11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588" name="Oval 12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589" name="Oval 13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590" name="Oval 14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127993" y="2102506"/>
            <a:ext cx="3048000" cy="1980632"/>
            <a:chOff x="7211073" y="2220509"/>
            <a:chExt cx="3048000" cy="1980632"/>
          </a:xfrm>
        </p:grpSpPr>
        <p:sp>
          <p:nvSpPr>
            <p:cNvPr id="24579" name="AutoShape 3"/>
            <p:cNvSpPr>
              <a:spLocks noChangeArrowheads="1"/>
            </p:cNvSpPr>
            <p:nvPr/>
          </p:nvSpPr>
          <p:spPr bwMode="auto">
            <a:xfrm>
              <a:off x="7211073" y="2220509"/>
              <a:ext cx="3048000" cy="1980632"/>
            </a:xfrm>
            <a:prstGeom prst="roundRect">
              <a:avLst>
                <a:gd name="adj" fmla="val 16667"/>
              </a:avLst>
            </a:prstGeom>
            <a:solidFill>
              <a:srgbClr val="A66BD3"/>
            </a:solidFill>
            <a:ln w="381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endParaRPr lang="ru-RU" dirty="0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7452" y="2522399"/>
              <a:ext cx="251396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1B0C26"/>
                  </a:solidFill>
                </a:rPr>
                <a:t>Условия:</a:t>
              </a:r>
            </a:p>
            <a:p>
              <a:pPr algn="ctr"/>
              <a:r>
                <a:rPr lang="ru-RU" sz="2800" b="1" dirty="0" smtClean="0">
                  <a:solidFill>
                    <a:srgbClr val="1B0C26"/>
                  </a:solidFill>
                </a:rPr>
                <a:t>предметное обучение</a:t>
              </a:r>
              <a:endParaRPr lang="ru-RU" sz="2800" b="1" dirty="0">
                <a:solidFill>
                  <a:srgbClr val="1B0C26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687260" y="3129724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7F8FA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7F8FA9">
                        <a:shade val="20000"/>
                        <a:satMod val="245000"/>
                      </a:srgbClr>
                    </a:gs>
                    <a:gs pos="43000">
                      <a:srgbClr val="7F8FA9">
                        <a:satMod val="255000"/>
                      </a:srgbClr>
                    </a:gs>
                    <a:gs pos="48000">
                      <a:srgbClr val="7F8FA9">
                        <a:shade val="85000"/>
                        <a:satMod val="255000"/>
                      </a:srgbClr>
                    </a:gs>
                    <a:gs pos="100000">
                      <a:srgbClr val="7F8FA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5400" b="1" cap="all" dirty="0">
              <a:ln w="9000" cmpd="sng">
                <a:solidFill>
                  <a:srgbClr val="7F8FA9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7F8FA9">
                      <a:shade val="20000"/>
                      <a:satMod val="245000"/>
                    </a:srgbClr>
                  </a:gs>
                  <a:gs pos="43000">
                    <a:srgbClr val="7F8FA9">
                      <a:satMod val="255000"/>
                    </a:srgbClr>
                  </a:gs>
                  <a:gs pos="48000">
                    <a:srgbClr val="7F8FA9">
                      <a:shade val="85000"/>
                      <a:satMod val="255000"/>
                    </a:srgbClr>
                  </a:gs>
                  <a:gs pos="100000">
                    <a:srgbClr val="7F8FA9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blackWhite">
          <a:xfrm>
            <a:off x="-514937" y="7889524"/>
            <a:ext cx="10933723" cy="3986060"/>
          </a:xfrm>
          <a:prstGeom prst="roundRect">
            <a:avLst>
              <a:gd name="adj" fmla="val 9106"/>
            </a:avLst>
          </a:prstGeom>
          <a:solidFill>
            <a:schemeClr val="accent2">
              <a:lumMod val="75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</a:rPr>
              <a:t>Между </a:t>
            </a:r>
            <a:r>
              <a:rPr lang="ru-RU" sz="2800" b="1" dirty="0">
                <a:solidFill>
                  <a:schemeClr val="bg1"/>
                </a:solidFill>
              </a:rPr>
              <a:t>методиками должны </a:t>
            </a:r>
            <a:r>
              <a:rPr lang="ru-RU" sz="2800" b="1" dirty="0" smtClean="0">
                <a:solidFill>
                  <a:schemeClr val="bg1"/>
                </a:solidFill>
              </a:rPr>
              <a:t>существовать</a:t>
            </a:r>
          </a:p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преемственные связи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</a:rPr>
              <a:t>в  проектировании предметного содержания</a:t>
            </a:r>
          </a:p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</a:rPr>
              <a:t>сообразно с возрастными закономерностями </a:t>
            </a:r>
          </a:p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</a:rPr>
              <a:t>взросления личности,</a:t>
            </a:r>
          </a:p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</a:rPr>
              <a:t>становления ее ценностных ориентаций в познании мира,</a:t>
            </a:r>
          </a:p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</a:rPr>
              <a:t> в  способах развития </a:t>
            </a:r>
          </a:p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</a:rPr>
              <a:t> универсальных умений познавательной деятельности</a:t>
            </a:r>
            <a:endParaRPr lang="ru-RU" sz="2800" b="1" dirty="0" smtClean="0">
              <a:solidFill>
                <a:srgbClr val="FFFFFF"/>
              </a:solidFill>
            </a:endParaRPr>
          </a:p>
          <a:p>
            <a:pPr algn="ctr" eaLnBrk="0" hangingPunct="0"/>
            <a:r>
              <a:rPr lang="ru-RU" sz="2800" b="1" dirty="0" smtClean="0">
                <a:solidFill>
                  <a:srgbClr val="FFFFFF"/>
                </a:solidFill>
              </a:rPr>
              <a:t> 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93" y="429344"/>
            <a:ext cx="3295860" cy="132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673341" y="1432075"/>
            <a:ext cx="4030023" cy="51009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4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b="1" dirty="0">
                <a:solidFill>
                  <a:srgbClr val="242852"/>
                </a:solidFill>
              </a:rPr>
              <a:t> </a:t>
            </a:r>
            <a:r>
              <a:rPr lang="ru-RU" sz="2400" b="1" dirty="0" smtClean="0">
                <a:solidFill>
                  <a:srgbClr val="242852"/>
                </a:solidFill>
              </a:rPr>
              <a:t>Познание мира</a:t>
            </a:r>
          </a:p>
          <a:p>
            <a:pPr algn="ctr" eaLnBrk="0" hangingPunct="0"/>
            <a:r>
              <a:rPr lang="ru-RU" sz="2400" b="1" dirty="0" smtClean="0">
                <a:solidFill>
                  <a:srgbClr val="242852"/>
                </a:solidFill>
              </a:rPr>
              <a:t>во  всем его многообразии  требует от ученика способности к владению </a:t>
            </a:r>
            <a:r>
              <a:rPr lang="ru-RU" sz="2400" b="1" dirty="0" err="1" smtClean="0">
                <a:solidFill>
                  <a:srgbClr val="242852"/>
                </a:solidFill>
              </a:rPr>
              <a:t>универсльными</a:t>
            </a:r>
            <a:r>
              <a:rPr lang="ru-RU" sz="2400" b="1" dirty="0" smtClean="0">
                <a:solidFill>
                  <a:srgbClr val="242852"/>
                </a:solidFill>
              </a:rPr>
              <a:t> способами деятельности</a:t>
            </a:r>
            <a:endParaRPr lang="ru-RU" sz="2400" b="1" dirty="0">
              <a:solidFill>
                <a:srgbClr val="242852"/>
              </a:solidFill>
            </a:endParaRPr>
          </a:p>
          <a:p>
            <a:pPr algn="ctr"/>
            <a:endParaRPr lang="ru-RU" sz="2400" b="1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8784956" y="3554310"/>
            <a:ext cx="2458345" cy="480499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Методы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688" y="221282"/>
            <a:ext cx="11599932" cy="13521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 предметном </a:t>
            </a:r>
            <a:r>
              <a:rPr lang="ru-RU" sz="2800" b="1" dirty="0" smtClean="0">
                <a:solidFill>
                  <a:schemeClr val="bg1"/>
                </a:solidFill>
              </a:rPr>
              <a:t>обучении</a:t>
            </a:r>
            <a:r>
              <a:rPr lang="ru-RU" sz="2800" b="1" dirty="0">
                <a:solidFill>
                  <a:schemeClr val="bg1"/>
                </a:solidFill>
              </a:rPr>
              <a:t>, при </a:t>
            </a:r>
            <a:r>
              <a:rPr lang="ru-RU" sz="2800" b="1" dirty="0" smtClean="0">
                <a:solidFill>
                  <a:schemeClr val="bg1"/>
                </a:solidFill>
              </a:rPr>
              <a:t>формировании  умения каждый учитель  работает над  ним,  используя приемы из своей  методики. 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86" y="2279249"/>
            <a:ext cx="2582641" cy="194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351058" y="4373622"/>
            <a:ext cx="4684020" cy="160386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</a:rPr>
              <a:t> Действия с отрицательными числами:</a:t>
            </a:r>
          </a:p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</a:rPr>
              <a:t>-100+150=  50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flipH="1">
            <a:off x="7462763" y="3499280"/>
            <a:ext cx="1248139" cy="601090"/>
          </a:xfrm>
          <a:prstGeom prst="rightArrow">
            <a:avLst>
              <a:gd name="adj1" fmla="val 85294"/>
              <a:gd name="adj2" fmla="val 50000"/>
            </a:avLst>
          </a:prstGeom>
          <a:solidFill>
            <a:srgbClr val="FFCC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210549" y="4467497"/>
            <a:ext cx="4896544" cy="1610068"/>
            <a:chOff x="4612269" y="4397139"/>
            <a:chExt cx="3672408" cy="1610068"/>
          </a:xfrm>
          <a:solidFill>
            <a:srgbClr val="FFCC66"/>
          </a:solidFill>
        </p:grpSpPr>
        <p:grpSp>
          <p:nvGrpSpPr>
            <p:cNvPr id="2" name="Группа 1"/>
            <p:cNvGrpSpPr/>
            <p:nvPr/>
          </p:nvGrpSpPr>
          <p:grpSpPr>
            <a:xfrm>
              <a:off x="4612269" y="4397139"/>
              <a:ext cx="3672408" cy="1610068"/>
              <a:chOff x="4612269" y="4397139"/>
              <a:chExt cx="3672408" cy="1610068"/>
            </a:xfrm>
            <a:grpFill/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4612269" y="4397139"/>
                <a:ext cx="3672408" cy="161006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26" name="Прямая со стрелкой 25"/>
              <p:cNvCxnSpPr/>
              <p:nvPr/>
            </p:nvCxnSpPr>
            <p:spPr>
              <a:xfrm flipV="1">
                <a:off x="4798888" y="5258282"/>
                <a:ext cx="3157488" cy="12179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5991268" y="5189994"/>
                <a:ext cx="0" cy="13657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6286995" y="5107928"/>
                <a:ext cx="0" cy="35040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5652120" y="5208909"/>
                <a:ext cx="0" cy="13657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6588224" y="5202173"/>
                <a:ext cx="0" cy="13657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6948264" y="5192377"/>
                <a:ext cx="0" cy="136577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Месяц 35"/>
            <p:cNvSpPr/>
            <p:nvPr/>
          </p:nvSpPr>
          <p:spPr>
            <a:xfrm rot="16200000">
              <a:off x="6024048" y="4908472"/>
              <a:ext cx="181304" cy="880923"/>
            </a:xfrm>
            <a:prstGeom prst="moon">
              <a:avLst/>
            </a:prstGeom>
            <a:solidFill>
              <a:srgbClr val="FFFFFF"/>
            </a:solidFill>
            <a:ln>
              <a:solidFill>
                <a:srgbClr val="001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683972" y="4337860"/>
            <a:ext cx="3823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История</a:t>
            </a:r>
          </a:p>
          <a:p>
            <a:r>
              <a:rPr lang="ru-RU" sz="2400" b="1" dirty="0" smtClean="0"/>
              <a:t>Счет                  лет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223957" y="5434813"/>
            <a:ext cx="443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</a:t>
            </a:r>
            <a:r>
              <a:rPr lang="ru-RU" b="1" dirty="0" smtClean="0"/>
              <a:t>100 г. 50 г.     50г  100г</a:t>
            </a:r>
          </a:p>
          <a:p>
            <a:r>
              <a:rPr lang="ru-RU" dirty="0" smtClean="0"/>
              <a:t>До нашей эры                     Наша эра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16061" y="3554310"/>
            <a:ext cx="3781931" cy="601090"/>
            <a:chOff x="799448" y="3151649"/>
            <a:chExt cx="2836448" cy="60109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99448" y="3174077"/>
              <a:ext cx="1843759" cy="480499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Методы</a:t>
              </a:r>
            </a:p>
            <a:p>
              <a:pPr algn="ctr"/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Стрелка вправо 27"/>
            <p:cNvSpPr/>
            <p:nvPr/>
          </p:nvSpPr>
          <p:spPr>
            <a:xfrm>
              <a:off x="2699792" y="3151649"/>
              <a:ext cx="936104" cy="601090"/>
            </a:xfrm>
            <a:prstGeom prst="rightArrow">
              <a:avLst>
                <a:gd name="adj1" fmla="val 85294"/>
                <a:gd name="adj2" fmla="val 5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07148" y="2214267"/>
            <a:ext cx="2582641" cy="194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66873" y="317535"/>
            <a:ext cx="11631562" cy="13521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Приобретаемый  учениками опыт деятельности, адекватный используемым  приемам,  не переносится на другой предмет,  и  там умение формируется снова вне языкового контекста базового предмета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674882" y="1908865"/>
            <a:ext cx="3411944" cy="1490453"/>
            <a:chOff x="5397045" y="96858"/>
            <a:chExt cx="1368152" cy="87125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5397045" y="96858"/>
              <a:ext cx="1368152" cy="864096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Методика обучения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Математики 5 </a:t>
              </a:r>
              <a:r>
                <a:rPr lang="ru-RU" sz="2400" b="1" dirty="0" err="1" smtClean="0">
                  <a:solidFill>
                    <a:schemeClr val="tx1"/>
                  </a:solidFill>
                </a:rPr>
                <a:t>кл</a:t>
              </a:r>
              <a:endParaRPr lang="ru-RU" sz="2400" b="1" dirty="0">
                <a:solidFill>
                  <a:schemeClr val="tx1"/>
                </a:solidFill>
              </a:endParaRPr>
            </a:p>
            <a:p>
              <a:pPr algn="ctr"/>
              <a:endParaRPr lang="ru-RU" b="1" dirty="0" smtClean="0">
                <a:solidFill>
                  <a:schemeClr val="tx1"/>
                </a:solidFill>
              </a:endParaRPr>
            </a:p>
            <a:p>
              <a:r>
                <a:rPr lang="ru-RU" sz="2400" b="1" dirty="0" smtClean="0">
                  <a:solidFill>
                    <a:schemeClr val="tx1"/>
                  </a:solidFill>
                  <a:sym typeface="Webdings"/>
                </a:rPr>
                <a:t> </a:t>
              </a:r>
              <a:r>
                <a:rPr lang="ru-RU" sz="2400" b="1" dirty="0" smtClean="0">
                  <a:solidFill>
                    <a:schemeClr val="tx1"/>
                  </a:solidFill>
                  <a:latin typeface="Verdana"/>
                  <a:ea typeface="Verdana"/>
                  <a:cs typeface="Verdana"/>
                  <a:sym typeface="Webdings"/>
                </a:rPr>
                <a:t> 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Куб 37"/>
            <p:cNvSpPr/>
            <p:nvPr/>
          </p:nvSpPr>
          <p:spPr>
            <a:xfrm>
              <a:off x="5828798" y="709723"/>
              <a:ext cx="252323" cy="200008"/>
            </a:xfrm>
            <a:prstGeom prst="cub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1" name="Picture 2" descr="https://image.freepik.com/free-icon/no-translate-detected_318-48777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715" y="651339"/>
              <a:ext cx="316777" cy="316777"/>
            </a:xfrm>
            <a:prstGeom prst="rect">
              <a:avLst/>
            </a:prstGeom>
            <a:grpFill/>
            <a:extLst/>
          </p:spPr>
        </p:pic>
      </p:grpSp>
      <p:grpSp>
        <p:nvGrpSpPr>
          <p:cNvPr id="42" name="Группа 41"/>
          <p:cNvGrpSpPr/>
          <p:nvPr/>
        </p:nvGrpSpPr>
        <p:grpSpPr>
          <a:xfrm>
            <a:off x="7606468" y="1781992"/>
            <a:ext cx="3399426" cy="1572539"/>
            <a:chOff x="410755" y="679186"/>
            <a:chExt cx="1553422" cy="864096"/>
          </a:xfrm>
          <a:solidFill>
            <a:srgbClr val="FFCC66"/>
          </a:solidFill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410755" y="679186"/>
              <a:ext cx="1553422" cy="864096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Методика обучения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Истории 5 </a:t>
              </a:r>
              <a:r>
                <a:rPr lang="ru-RU" sz="2400" b="1" dirty="0" err="1" smtClean="0">
                  <a:solidFill>
                    <a:schemeClr val="tx1"/>
                  </a:solidFill>
                </a:rPr>
                <a:t>кл</a:t>
              </a:r>
              <a:endParaRPr lang="ru-RU" sz="24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b="1" dirty="0">
                <a:solidFill>
                  <a:schemeClr val="tx1"/>
                </a:solidFill>
              </a:endParaRPr>
            </a:p>
            <a:p>
              <a:pPr algn="ctr"/>
              <a:endParaRPr lang="ru-RU" b="1" dirty="0" smtClean="0">
                <a:solidFill>
                  <a:schemeClr val="tx1"/>
                </a:solidFill>
              </a:endParaRPr>
            </a:p>
            <a:p>
              <a:pPr algn="ctr"/>
              <a:endParaRPr lang="ru-RU" b="1" dirty="0">
                <a:solidFill>
                  <a:schemeClr val="tx1"/>
                </a:solidFill>
              </a:endParaRP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738569" y="1023150"/>
              <a:ext cx="721508" cy="383088"/>
              <a:chOff x="532142" y="1188459"/>
              <a:chExt cx="721508" cy="433925"/>
            </a:xfrm>
            <a:grpFill/>
          </p:grpSpPr>
          <p:pic>
            <p:nvPicPr>
              <p:cNvPr id="45" name="Picture 5" descr="https://t4.ftcdn.net/jpg/01/15/99/77/500_F_115997756_JJhxLWo9eVs41ysrOYA5zp0e22GbBhWL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072" r="57007"/>
              <a:stretch/>
            </p:blipFill>
            <p:spPr bwMode="auto">
              <a:xfrm>
                <a:off x="532142" y="1232384"/>
                <a:ext cx="409674" cy="390000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499" y="1188459"/>
                <a:ext cx="178151" cy="292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687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43074" y="2501154"/>
            <a:ext cx="5891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Литература  7 кл.</a:t>
            </a:r>
          </a:p>
          <a:p>
            <a:r>
              <a:rPr lang="ru-RU" b="1" dirty="0" smtClean="0"/>
              <a:t>§ </a:t>
            </a:r>
            <a:r>
              <a:rPr lang="ru-RU" b="1" dirty="0"/>
              <a:t>1. Историческая основа </a:t>
            </a:r>
            <a:r>
              <a:rPr lang="ru-RU" b="1" dirty="0" smtClean="0"/>
              <a:t>и </a:t>
            </a:r>
            <a:r>
              <a:rPr lang="ru-RU" b="1" dirty="0"/>
              <a:t>идейно-композиционные особенности "Слова</a:t>
            </a:r>
            <a:r>
              <a:rPr lang="ru-RU" b="1" dirty="0" smtClean="0"/>
              <a:t>..</a:t>
            </a:r>
          </a:p>
          <a:p>
            <a:r>
              <a:rPr lang="ru-RU" b="1" dirty="0" smtClean="0"/>
              <a:t>§ </a:t>
            </a:r>
            <a:r>
              <a:rPr lang="ru-RU" b="1" dirty="0"/>
              <a:t>2. Образная система "Слова о полку </a:t>
            </a:r>
            <a:r>
              <a:rPr lang="ru-RU" b="1" dirty="0" smtClean="0"/>
              <a:t>Игореве</a:t>
            </a:r>
          </a:p>
          <a:p>
            <a:r>
              <a:rPr lang="ru-RU" b="1" dirty="0" smtClean="0"/>
              <a:t>§ </a:t>
            </a:r>
            <a:r>
              <a:rPr lang="ru-RU" b="1" dirty="0"/>
              <a:t>3. История открытия и публикации "Слова о полку Игореве”. Вопрос о подлинности "Слова"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1156" y="2644392"/>
            <a:ext cx="4576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История 6   кл.</a:t>
            </a:r>
          </a:p>
          <a:p>
            <a:r>
              <a:rPr lang="ru-RU" b="1" dirty="0" smtClean="0"/>
              <a:t> </a:t>
            </a:r>
          </a:p>
          <a:p>
            <a:r>
              <a:rPr lang="ru-RU" b="1" dirty="0" smtClean="0"/>
              <a:t> «Слово о полку Игореве» –памятник древнерусской литературы» .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9192" y="783771"/>
            <a:ext cx="11526100" cy="178790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Отсутствие взаимосвязи в обращении к уже имеющемуся опыту  познания «Слова»! Индифферентность предъявления материала,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Нет  направленности на возрастные ценностные  интересы  личности,  на процессы смыслообразования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54" y="4073549"/>
            <a:ext cx="1626554" cy="2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1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33794" y="273328"/>
            <a:ext cx="11477207" cy="129427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Между методиками  отсутствуют преемственные связи в использовании способов обучения, приемы переноса умений в новые условия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360" y="177076"/>
            <a:ext cx="11526100" cy="129427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Методики  представляют собой замкнутые системы, с разным пониманием процесса </a:t>
            </a:r>
            <a:r>
              <a:rPr lang="ru-RU" sz="2800" b="1" dirty="0" smtClean="0">
                <a:solidFill>
                  <a:schemeClr val="bg1"/>
                </a:solidFill>
              </a:rPr>
              <a:t>обучения, в том числе проблем идущего смыслообразования, формирования </a:t>
            </a:r>
            <a:r>
              <a:rPr lang="ru-RU" sz="2800" b="1" dirty="0">
                <a:solidFill>
                  <a:schemeClr val="bg1"/>
                </a:solidFill>
              </a:rPr>
              <a:t>умений</a:t>
            </a:r>
          </a:p>
        </p:txBody>
      </p:sp>
      <p:sp>
        <p:nvSpPr>
          <p:cNvPr id="29" name="Овал 28"/>
          <p:cNvSpPr/>
          <p:nvPr/>
        </p:nvSpPr>
        <p:spPr>
          <a:xfrm>
            <a:off x="318204" y="1689406"/>
            <a:ext cx="4062878" cy="204858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Методическая система обучения математики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8008535" y="2713696"/>
            <a:ext cx="3460659" cy="2744819"/>
          </a:xfrm>
          <a:prstGeom prst="ellipse">
            <a:avLst/>
          </a:prstGeom>
          <a:solidFill>
            <a:srgbClr val="FFCC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Методическая система обучения истории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00565" y="3987506"/>
            <a:ext cx="4098156" cy="200760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Методическая система обучения литературы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612977" y="2045252"/>
            <a:ext cx="3288098" cy="3864196"/>
            <a:chOff x="4612977" y="2045252"/>
            <a:chExt cx="3288098" cy="3864196"/>
          </a:xfrm>
        </p:grpSpPr>
        <p:sp>
          <p:nvSpPr>
            <p:cNvPr id="18" name="Стрелка вправо 17"/>
            <p:cNvSpPr/>
            <p:nvPr/>
          </p:nvSpPr>
          <p:spPr>
            <a:xfrm flipH="1">
              <a:off x="4612977" y="2940010"/>
              <a:ext cx="2918840" cy="300545"/>
            </a:xfrm>
            <a:prstGeom prst="rightArrow">
              <a:avLst>
                <a:gd name="adj1" fmla="val 85294"/>
                <a:gd name="adj2" fmla="val 50000"/>
              </a:avLst>
            </a:prstGeom>
            <a:solidFill>
              <a:srgbClr val="FFCC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4676990" y="2616087"/>
              <a:ext cx="3150126" cy="323923"/>
            </a:xfrm>
            <a:prstGeom prst="rightArrow">
              <a:avLst>
                <a:gd name="adj1" fmla="val 85294"/>
                <a:gd name="adj2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Умножение 7"/>
            <p:cNvSpPr/>
            <p:nvPr/>
          </p:nvSpPr>
          <p:spPr>
            <a:xfrm>
              <a:off x="5731546" y="2045252"/>
              <a:ext cx="864096" cy="1488974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Стрелка вправо 19"/>
            <p:cNvSpPr/>
            <p:nvPr/>
          </p:nvSpPr>
          <p:spPr>
            <a:xfrm flipH="1">
              <a:off x="4704174" y="5148800"/>
              <a:ext cx="2918840" cy="300545"/>
            </a:xfrm>
            <a:prstGeom prst="rightArrow">
              <a:avLst>
                <a:gd name="adj1" fmla="val 85294"/>
                <a:gd name="adj2" fmla="val 50000"/>
              </a:avLst>
            </a:prstGeom>
            <a:solidFill>
              <a:srgbClr val="FFCC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Стрелка вправо 20"/>
            <p:cNvSpPr/>
            <p:nvPr/>
          </p:nvSpPr>
          <p:spPr>
            <a:xfrm>
              <a:off x="4750949" y="4841038"/>
              <a:ext cx="3150126" cy="323923"/>
            </a:xfrm>
            <a:prstGeom prst="rightArrow">
              <a:avLst>
                <a:gd name="adj1" fmla="val 85294"/>
                <a:gd name="adj2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Умножение 21"/>
            <p:cNvSpPr/>
            <p:nvPr/>
          </p:nvSpPr>
          <p:spPr>
            <a:xfrm>
              <a:off x="6227535" y="4420474"/>
              <a:ext cx="864096" cy="1488974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14964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4640263"/>
            <a:ext cx="118395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6212" y="220367"/>
            <a:ext cx="11832976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spc="-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Замкнутость </a:t>
            </a:r>
            <a:r>
              <a:rPr lang="ru-RU" sz="3600" b="1" spc="-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методик     сложилась исторически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5856" y="4212083"/>
            <a:ext cx="4629944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Дореволюционный   период</a:t>
            </a:r>
            <a:endParaRPr lang="ru-RU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10300" y="4142729"/>
            <a:ext cx="30861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Советский период</a:t>
            </a:r>
            <a:endParaRPr lang="ru-RU" sz="2400" b="1" i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119860"/>
            <a:ext cx="27193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92267" y="2551709"/>
            <a:ext cx="80961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– освоение  содержания</a:t>
            </a:r>
            <a:endParaRPr lang="ru-RU" sz="2800" b="1" cap="none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40700" y="2525316"/>
            <a:ext cx="398938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– овладение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умениями</a:t>
            </a:r>
            <a:endParaRPr lang="ru-RU" sz="2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87840" y="6103938"/>
            <a:ext cx="88097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00206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Предметная        система            обучения</a:t>
            </a:r>
            <a:endParaRPr lang="ru-RU" sz="3200" b="1" cap="none" spc="50" dirty="0">
              <a:ln w="11430">
                <a:solidFill>
                  <a:srgbClr val="00206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002060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5376" y="1166715"/>
            <a:ext cx="11833812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spc="-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  судьбу  методик влияли </a:t>
            </a:r>
            <a:r>
              <a:rPr lang="ru-RU" sz="2800" b="1" spc="-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только </a:t>
            </a:r>
            <a:r>
              <a:rPr lang="ru-RU" sz="2800" b="1" spc="-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общеизвестные , </a:t>
            </a:r>
            <a:r>
              <a:rPr lang="ru-RU" sz="2800" b="1" spc="-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и особые </a:t>
            </a:r>
            <a:r>
              <a:rPr lang="ru-RU" sz="2800" b="1" spc="-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условия их возникновения и развития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8971" y="1"/>
            <a:ext cx="12131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small" spc="-100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43" name="Прямоугольник 42"/>
          <p:cNvSpPr/>
          <p:nvPr/>
        </p:nvSpPr>
        <p:spPr>
          <a:xfrm rot="10800000">
            <a:off x="9281778" y="4703859"/>
            <a:ext cx="2266063" cy="141983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95484" y="4516328"/>
            <a:ext cx="11713301" cy="1169594"/>
            <a:chOff x="177314" y="4426510"/>
            <a:chExt cx="11713301" cy="116959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097670" y="5057652"/>
              <a:ext cx="1277914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spc="-10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XVIII</a:t>
              </a:r>
              <a:r>
                <a:rPr lang="ru-RU" sz="2800" b="1" spc="-10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в.</a:t>
              </a:r>
              <a:endParaRPr lang="ru-RU" sz="2800" b="1" spc="-100" dirty="0">
                <a:ln w="13500">
                  <a:solidFill>
                    <a:srgbClr val="F0A22E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585337" y="5000933"/>
              <a:ext cx="1431802" cy="52322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XXI</a:t>
              </a:r>
              <a:r>
                <a:rPr lang="ru-RU" sz="2800" b="1" spc="5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в.</a:t>
              </a:r>
              <a:r>
                <a:rPr lang="en-US" sz="2800" b="1" spc="5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 </a:t>
              </a:r>
              <a:endParaRPr lang="ru-RU" sz="2800" b="1" spc="50" dirty="0">
                <a:ln w="13500">
                  <a:solidFill>
                    <a:srgbClr val="F0A22E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304693" y="5053763"/>
              <a:ext cx="1326004" cy="52322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XX</a:t>
              </a:r>
              <a:r>
                <a:rPr lang="ru-RU" sz="2800" b="1" spc="5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в.</a:t>
              </a:r>
              <a:r>
                <a:rPr lang="en-US" sz="2800" b="1" spc="5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 </a:t>
              </a:r>
              <a:endParaRPr lang="ru-RU" sz="2800" b="1" spc="50" dirty="0">
                <a:ln w="13500">
                  <a:solidFill>
                    <a:srgbClr val="F0A22E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925285" y="5072884"/>
              <a:ext cx="1326004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spc="5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XIX</a:t>
              </a:r>
              <a:r>
                <a:rPr lang="ru-RU" sz="2800" b="1" spc="5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в.</a:t>
              </a:r>
              <a:r>
                <a:rPr lang="en-US" sz="2800" b="1" spc="50" dirty="0" smtClean="0">
                  <a:ln w="13500">
                    <a:solidFill>
                      <a:srgbClr val="F0A22E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black"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 </a:t>
              </a:r>
              <a:endParaRPr lang="ru-RU" sz="2800" b="1" spc="50" dirty="0">
                <a:ln w="13500">
                  <a:solidFill>
                    <a:srgbClr val="F0A22E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177314" y="4426510"/>
              <a:ext cx="11713301" cy="631142"/>
              <a:chOff x="177314" y="4426510"/>
              <a:chExt cx="11713301" cy="631142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177314" y="4426510"/>
                <a:ext cx="11713301" cy="631142"/>
                <a:chOff x="181054" y="3533886"/>
                <a:chExt cx="8784976" cy="631142"/>
              </a:xfrm>
            </p:grpSpPr>
            <p:sp>
              <p:nvSpPr>
                <p:cNvPr id="46" name="Штриховая стрелка вправо 45"/>
                <p:cNvSpPr/>
                <p:nvPr/>
              </p:nvSpPr>
              <p:spPr>
                <a:xfrm>
                  <a:off x="181054" y="3719203"/>
                  <a:ext cx="8784976" cy="303981"/>
                </a:xfrm>
                <a:prstGeom prst="stripedRightArrow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4455042" y="3573015"/>
                  <a:ext cx="0" cy="59201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2411760" y="3533886"/>
                  <a:ext cx="0" cy="59201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7020272" y="3573014"/>
                  <a:ext cx="0" cy="59201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Прямоугольник 35"/>
              <p:cNvSpPr/>
              <p:nvPr/>
            </p:nvSpPr>
            <p:spPr>
              <a:xfrm rot="10800000">
                <a:off x="6566036" y="4686298"/>
                <a:ext cx="3019301" cy="147193"/>
              </a:xfrm>
              <a:prstGeom prst="rect">
                <a:avLst/>
              </a:prstGeom>
              <a:solidFill>
                <a:srgbClr val="FFCC66"/>
              </a:solidFill>
              <a:ln w="762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 rot="16200000">
                <a:off x="6173158" y="4580910"/>
                <a:ext cx="418899" cy="365813"/>
              </a:xfrm>
              <a:prstGeom prst="ellipse">
                <a:avLst/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35000">
                    <a:srgbClr val="FFCC66"/>
                  </a:gs>
                  <a:gs pos="47000">
                    <a:srgbClr val="FFCC66"/>
                  </a:gs>
                  <a:gs pos="29000">
                    <a:schemeClr val="bg2"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" name="Стрелка вправо 40"/>
              <p:cNvSpPr/>
              <p:nvPr/>
            </p:nvSpPr>
            <p:spPr>
              <a:xfrm>
                <a:off x="9174520" y="4611827"/>
                <a:ext cx="2716095" cy="303981"/>
              </a:xfrm>
              <a:prstGeom prst="right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2" name="Овал 41"/>
              <p:cNvSpPr/>
              <p:nvPr/>
            </p:nvSpPr>
            <p:spPr>
              <a:xfrm rot="5400000">
                <a:off x="8782164" y="4576988"/>
                <a:ext cx="418899" cy="365813"/>
              </a:xfrm>
              <a:prstGeom prst="ellipse">
                <a:avLst/>
              </a:prstGeom>
              <a:gradFill>
                <a:gsLst>
                  <a:gs pos="0">
                    <a:srgbClr val="7030A0"/>
                  </a:gs>
                  <a:gs pos="35000">
                    <a:srgbClr val="FFCC66"/>
                  </a:gs>
                  <a:gs pos="47000">
                    <a:srgbClr val="FFCC66"/>
                  </a:gs>
                  <a:gs pos="96000">
                    <a:srgbClr val="FFCC66"/>
                  </a:gs>
                  <a:gs pos="29000">
                    <a:srgbClr val="7030A0"/>
                  </a:gs>
                </a:gsLst>
                <a:lin ang="5400000" scaled="0"/>
              </a:gra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37" name="Скругленная прямоугольная выноска 36"/>
          <p:cNvSpPr/>
          <p:nvPr/>
        </p:nvSpPr>
        <p:spPr>
          <a:xfrm>
            <a:off x="258971" y="1821076"/>
            <a:ext cx="3183161" cy="2790751"/>
          </a:xfrm>
          <a:prstGeom prst="wedgeRoundRectCallout">
            <a:avLst>
              <a:gd name="adj1" fmla="val 11164"/>
              <a:gd name="adj2" fmla="val 54757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r>
              <a:rPr lang="ru-RU" sz="2000" b="1" cap="small" dirty="0" smtClean="0">
                <a:solidFill>
                  <a:schemeClr val="tx1"/>
                </a:solidFill>
              </a:rPr>
              <a:t>Иностранные языки</a:t>
            </a:r>
          </a:p>
          <a:p>
            <a:pPr algn="ctr"/>
            <a:r>
              <a:rPr lang="ru-RU" sz="2000" b="1" cap="small" dirty="0" smtClean="0">
                <a:solidFill>
                  <a:schemeClr val="tx1"/>
                </a:solidFill>
              </a:rPr>
              <a:t>Русский язык</a:t>
            </a:r>
          </a:p>
          <a:p>
            <a:pPr algn="ctr"/>
            <a:r>
              <a:rPr lang="ru-RU" sz="2000" b="1" cap="small" dirty="0" smtClean="0">
                <a:solidFill>
                  <a:schemeClr val="tx1"/>
                </a:solidFill>
              </a:rPr>
              <a:t>Математика</a:t>
            </a:r>
          </a:p>
          <a:p>
            <a:pPr algn="ctr"/>
            <a:r>
              <a:rPr lang="ru-RU" sz="2000" b="1" cap="small" spc="-100" dirty="0">
                <a:solidFill>
                  <a:schemeClr val="tx1"/>
                </a:solidFill>
              </a:rPr>
              <a:t>Естествознание</a:t>
            </a:r>
          </a:p>
          <a:p>
            <a:pPr algn="ctr"/>
            <a:r>
              <a:rPr lang="ru-RU" sz="2000" b="1" cap="small" dirty="0" smtClean="0">
                <a:solidFill>
                  <a:schemeClr val="tx1"/>
                </a:solidFill>
              </a:rPr>
              <a:t>История</a:t>
            </a:r>
          </a:p>
          <a:p>
            <a:pPr algn="ctr"/>
            <a:r>
              <a:rPr lang="ru-RU" sz="2000" b="1" cap="small" dirty="0" smtClean="0">
                <a:solidFill>
                  <a:schemeClr val="tx1"/>
                </a:solidFill>
              </a:rPr>
              <a:t>География </a:t>
            </a:r>
          </a:p>
          <a:p>
            <a:pPr algn="ctr"/>
            <a:r>
              <a:rPr lang="ru-RU" sz="2000" b="1" cap="small" dirty="0" smtClean="0">
                <a:solidFill>
                  <a:schemeClr val="tx1"/>
                </a:solidFill>
              </a:rPr>
              <a:t>Рисование  </a:t>
            </a:r>
          </a:p>
          <a:p>
            <a:pPr algn="ctr"/>
            <a:endParaRPr lang="ru-RU" sz="2000" b="1" dirty="0" smtClean="0"/>
          </a:p>
          <a:p>
            <a:pPr algn="ctr"/>
            <a:endParaRPr lang="ru-RU" dirty="0"/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3732553" y="1929038"/>
            <a:ext cx="2592311" cy="2078940"/>
          </a:xfrm>
          <a:prstGeom prst="wedgeRoundRectCallout">
            <a:avLst>
              <a:gd name="adj1" fmla="val -38385"/>
              <a:gd name="adj2" fmla="val 82534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b="1" cap="small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cap="small" spc="-100" dirty="0" smtClean="0">
                <a:solidFill>
                  <a:schemeClr val="tx1"/>
                </a:solidFill>
              </a:rPr>
              <a:t>Словесность</a:t>
            </a:r>
            <a:br>
              <a:rPr lang="ru-RU" sz="2000" b="1" cap="small" spc="-100" dirty="0" smtClean="0">
                <a:solidFill>
                  <a:schemeClr val="tx1"/>
                </a:solidFill>
              </a:rPr>
            </a:br>
            <a:r>
              <a:rPr lang="ru-RU" sz="2000" b="1" cap="small" dirty="0" smtClean="0">
                <a:solidFill>
                  <a:schemeClr val="tx1"/>
                </a:solidFill>
              </a:rPr>
              <a:t>Физика</a:t>
            </a:r>
          </a:p>
          <a:p>
            <a:pPr algn="ctr"/>
            <a:r>
              <a:rPr lang="en-US" sz="1600" b="1" cap="small" dirty="0">
                <a:solidFill>
                  <a:schemeClr val="tx1"/>
                </a:solidFill>
              </a:rPr>
              <a:t>[</a:t>
            </a:r>
            <a:r>
              <a:rPr lang="ru-RU" sz="1600" b="1" i="1" cap="small" dirty="0" smtClean="0">
                <a:solidFill>
                  <a:schemeClr val="tx1"/>
                </a:solidFill>
              </a:rPr>
              <a:t>Химия</a:t>
            </a:r>
          </a:p>
          <a:p>
            <a:pPr algn="ctr"/>
            <a:r>
              <a:rPr lang="ru-RU" sz="1600" b="1" cap="small" dirty="0" smtClean="0">
                <a:solidFill>
                  <a:schemeClr val="tx1"/>
                </a:solidFill>
              </a:rPr>
              <a:t>Музыка</a:t>
            </a:r>
          </a:p>
          <a:p>
            <a:pPr algn="ctr"/>
            <a:r>
              <a:rPr lang="ru-RU" sz="1600" b="1" cap="small" spc="-100" dirty="0" smtClean="0">
                <a:solidFill>
                  <a:schemeClr val="tx1"/>
                </a:solidFill>
              </a:rPr>
              <a:t>Физкультура </a:t>
            </a:r>
          </a:p>
          <a:p>
            <a:pPr algn="ctr"/>
            <a:r>
              <a:rPr lang="ru-RU" sz="1600" b="1" cap="small" dirty="0" smtClean="0">
                <a:solidFill>
                  <a:schemeClr val="tx1"/>
                </a:solidFill>
              </a:rPr>
              <a:t>Труд</a:t>
            </a:r>
            <a:r>
              <a:rPr lang="en-US" sz="1600" b="1" cap="small" dirty="0" smtClean="0">
                <a:solidFill>
                  <a:schemeClr val="tx1"/>
                </a:solidFill>
              </a:rPr>
              <a:t>]</a:t>
            </a:r>
            <a:endParaRPr lang="ru-RU" sz="1600" b="1" cap="small" dirty="0" smtClean="0">
              <a:solidFill>
                <a:schemeClr val="tx1"/>
              </a:solidFill>
            </a:endParaRPr>
          </a:p>
          <a:p>
            <a:pPr algn="ctr"/>
            <a:endParaRPr lang="ru-RU" sz="20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 smtClean="0"/>
          </a:p>
          <a:p>
            <a:pPr algn="ctr"/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6579883" y="2057859"/>
            <a:ext cx="2443030" cy="1950118"/>
            <a:chOff x="1710772" y="1997262"/>
            <a:chExt cx="1832272" cy="1950118"/>
          </a:xfrm>
          <a:solidFill>
            <a:srgbClr val="FFCC66"/>
          </a:solidFill>
        </p:grpSpPr>
        <p:sp>
          <p:nvSpPr>
            <p:cNvPr id="44" name="Скругленная прямоугольная выноска 43"/>
            <p:cNvSpPr/>
            <p:nvPr/>
          </p:nvSpPr>
          <p:spPr>
            <a:xfrm>
              <a:off x="1710772" y="1997262"/>
              <a:ext cx="1827664" cy="1950118"/>
            </a:xfrm>
            <a:prstGeom prst="wedgeRoundRectCallout">
              <a:avLst>
                <a:gd name="adj1" fmla="val -42990"/>
                <a:gd name="adj2" fmla="val 84576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 smtClean="0"/>
            </a:p>
            <a:p>
              <a:pPr algn="ctr"/>
              <a:endParaRPr lang="ru-RU" sz="20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2000" b="1" dirty="0">
                <a:solidFill>
                  <a:schemeClr val="tx1"/>
                </a:solidFill>
              </a:endParaRPr>
            </a:p>
            <a:p>
              <a:pPr algn="ctr"/>
              <a:endParaRPr lang="ru-RU" sz="20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endParaRPr lang="ru-RU" sz="2000" b="1" dirty="0">
                <a:solidFill>
                  <a:schemeClr val="tx1"/>
                </a:solidFill>
              </a:endParaRPr>
            </a:p>
            <a:p>
              <a:pPr algn="ctr"/>
              <a:r>
                <a:rPr lang="ru-RU" sz="2000" b="1" cap="small" dirty="0" smtClean="0">
                  <a:solidFill>
                    <a:schemeClr val="tx1"/>
                  </a:solidFill>
                </a:rPr>
                <a:t>Химия</a:t>
              </a:r>
              <a:endParaRPr lang="ru-RU" sz="2000" b="1" cap="small" dirty="0">
                <a:solidFill>
                  <a:schemeClr val="tx1"/>
                </a:solidFill>
              </a:endParaRPr>
            </a:p>
            <a:p>
              <a:pPr algn="ctr"/>
              <a:r>
                <a:rPr lang="ru-RU" sz="2000" b="1" cap="small" dirty="0">
                  <a:solidFill>
                    <a:schemeClr val="tx1"/>
                  </a:solidFill>
                </a:rPr>
                <a:t> Музыка</a:t>
              </a:r>
            </a:p>
            <a:p>
              <a:pPr algn="ctr"/>
              <a:r>
                <a:rPr lang="ru-RU" sz="2000" b="1" cap="small" spc="-100" dirty="0">
                  <a:solidFill>
                    <a:schemeClr val="tx1"/>
                  </a:solidFill>
                </a:rPr>
                <a:t>Физкультура </a:t>
              </a:r>
            </a:p>
            <a:p>
              <a:pPr algn="ctr"/>
              <a:r>
                <a:rPr lang="ru-RU" sz="2000" b="1" cap="small" dirty="0">
                  <a:solidFill>
                    <a:schemeClr val="tx1"/>
                  </a:solidFill>
                </a:rPr>
                <a:t>Труд </a:t>
              </a:r>
              <a:endParaRPr lang="ru-RU" sz="2000" b="1" cap="small" dirty="0" smtClean="0">
                <a:solidFill>
                  <a:schemeClr val="tx1"/>
                </a:solidFill>
              </a:endParaRPr>
            </a:p>
            <a:p>
              <a:pPr algn="ctr"/>
              <a:endParaRPr lang="ru-RU" sz="2000" b="1" i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endParaRPr lang="ru-RU" sz="20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20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20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2000" b="1" dirty="0" smtClean="0"/>
            </a:p>
            <a:p>
              <a:pPr algn="ctr"/>
              <a:r>
                <a:rPr lang="ru-RU" b="1" cap="small" dirty="0" smtClean="0">
                  <a:solidFill>
                    <a:prstClr val="black"/>
                  </a:solidFill>
                </a:rPr>
                <a:t> </a:t>
              </a:r>
              <a:endParaRPr lang="ru-RU" dirty="0"/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0928" y="3417154"/>
              <a:ext cx="1802116" cy="40844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" name="Скругленная прямоугольная выноска 46"/>
          <p:cNvSpPr/>
          <p:nvPr/>
        </p:nvSpPr>
        <p:spPr>
          <a:xfrm>
            <a:off x="9356911" y="2057860"/>
            <a:ext cx="2533703" cy="2078940"/>
          </a:xfrm>
          <a:prstGeom prst="wedgeRoundRectCallout">
            <a:avLst>
              <a:gd name="adj1" fmla="val -83257"/>
              <a:gd name="adj2" fmla="val 77191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cap="small" dirty="0" smtClean="0">
                <a:solidFill>
                  <a:schemeClr val="tx1"/>
                </a:solidFill>
              </a:rPr>
              <a:t>Биология</a:t>
            </a:r>
            <a:endParaRPr lang="ru-RU" sz="2000" b="1" cap="small" dirty="0">
              <a:solidFill>
                <a:schemeClr val="tx1"/>
              </a:solidFill>
            </a:endParaRPr>
          </a:p>
          <a:p>
            <a:pPr algn="ctr"/>
            <a:r>
              <a:rPr lang="ru-RU" sz="2000" b="1" cap="small" spc="-100" dirty="0" smtClean="0">
                <a:solidFill>
                  <a:schemeClr val="tx1"/>
                </a:solidFill>
              </a:rPr>
              <a:t>Информатика</a:t>
            </a:r>
            <a:endParaRPr lang="ru-RU" sz="2000" b="1" cap="small" spc="-100" dirty="0">
              <a:solidFill>
                <a:schemeClr val="tx1"/>
              </a:solidFill>
            </a:endParaRPr>
          </a:p>
          <a:p>
            <a:pPr algn="ctr"/>
            <a:endParaRPr lang="ru-RU" sz="2000" b="1" cap="small" dirty="0">
              <a:solidFill>
                <a:schemeClr val="tx1"/>
              </a:solidFill>
            </a:endParaRPr>
          </a:p>
          <a:p>
            <a:pPr algn="ctr"/>
            <a:endParaRPr lang="ru-RU" sz="20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/>
          </a:p>
          <a:p>
            <a:pPr algn="ctr"/>
            <a:r>
              <a:rPr lang="ru-RU" b="1" cap="small" dirty="0">
                <a:solidFill>
                  <a:prstClr val="black"/>
                </a:solidFill>
              </a:rPr>
              <a:t> </a:t>
            </a:r>
            <a:r>
              <a:rPr lang="ru-RU" b="1" cap="small" dirty="0" smtClean="0">
                <a:solidFill>
                  <a:prstClr val="black"/>
                </a:solidFill>
              </a:rPr>
              <a:t>  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460603" y="190511"/>
            <a:ext cx="11430011" cy="138499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1. Методики возникали  неодновременно: в зависимости от времени включения их предмета в структуру среднего  российского образования. 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11150799" y="6132095"/>
            <a:ext cx="794084" cy="4090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9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7" grpId="0" animBg="1"/>
      <p:bldP spid="26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2186</TotalTime>
  <Words>941</Words>
  <Application>Microsoft Office PowerPoint</Application>
  <PresentationFormat>Произвольный</PresentationFormat>
  <Paragraphs>292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1_Тема Office</vt:lpstr>
      <vt:lpstr>Трек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Писарева</dc:creator>
  <cp:lastModifiedBy>Admin</cp:lastModifiedBy>
  <cp:revision>158</cp:revision>
  <dcterms:created xsi:type="dcterms:W3CDTF">2016-10-12T16:32:56Z</dcterms:created>
  <dcterms:modified xsi:type="dcterms:W3CDTF">2019-02-18T11:38:33Z</dcterms:modified>
</cp:coreProperties>
</file>