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87" r:id="rId3"/>
    <p:sldId id="289" r:id="rId4"/>
    <p:sldId id="290" r:id="rId5"/>
    <p:sldId id="291" r:id="rId6"/>
    <p:sldId id="292" r:id="rId7"/>
    <p:sldId id="295" r:id="rId8"/>
    <p:sldId id="294" r:id="rId9"/>
    <p:sldId id="296" r:id="rId10"/>
    <p:sldId id="288" r:id="rId11"/>
    <p:sldId id="29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CD6BB-6526-4A1A-BA17-0DEE91C8E01E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2A024F-EF8C-4FCF-9BBA-1970DB92CD74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Научная дисциплина </a:t>
          </a:r>
        </a:p>
      </dgm:t>
    </dgm:pt>
    <dgm:pt modelId="{B3C2D1B8-661A-4611-A8C9-81DE83D02820}" type="parTrans" cxnId="{93CB52C5-79F9-4D86-A034-DD827D2A804E}">
      <dgm:prSet/>
      <dgm:spPr/>
      <dgm:t>
        <a:bodyPr/>
        <a:lstStyle/>
        <a:p>
          <a:endParaRPr lang="ru-RU"/>
        </a:p>
      </dgm:t>
    </dgm:pt>
    <dgm:pt modelId="{EF8A8265-BFAE-46E1-8A11-610F49F61078}" type="sibTrans" cxnId="{93CB52C5-79F9-4D86-A034-DD827D2A804E}">
      <dgm:prSet/>
      <dgm:spPr/>
      <dgm:t>
        <a:bodyPr/>
        <a:lstStyle/>
        <a:p>
          <a:endParaRPr lang="ru-RU"/>
        </a:p>
      </dgm:t>
    </dgm:pt>
    <dgm:pt modelId="{9F3E4778-3130-4926-A4A7-E33D8F20179C}">
      <dgm:prSet phldrT="[Текст]"/>
      <dgm:spPr/>
      <dgm:t>
        <a:bodyPr/>
        <a:lstStyle/>
        <a:p>
          <a:r>
            <a: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Учебный предмет </a:t>
          </a:r>
        </a:p>
      </dgm:t>
    </dgm:pt>
    <dgm:pt modelId="{99F90398-9389-4AE6-9D9C-685EC085A650}" type="parTrans" cxnId="{37CCF9EF-A624-4288-BCF7-DA497B297099}">
      <dgm:prSet/>
      <dgm:spPr/>
      <dgm:t>
        <a:bodyPr/>
        <a:lstStyle/>
        <a:p>
          <a:endParaRPr lang="ru-RU"/>
        </a:p>
      </dgm:t>
    </dgm:pt>
    <dgm:pt modelId="{4F8E931B-731A-464C-AF76-EDB6F1AFDAAB}" type="sibTrans" cxnId="{37CCF9EF-A624-4288-BCF7-DA497B297099}">
      <dgm:prSet/>
      <dgm:spPr/>
      <dgm:t>
        <a:bodyPr/>
        <a:lstStyle/>
        <a:p>
          <a:endParaRPr lang="ru-RU"/>
        </a:p>
      </dgm:t>
    </dgm:pt>
    <dgm:pt modelId="{21FD519A-6474-4485-BA4D-E71DBA06F2CB}" type="pres">
      <dgm:prSet presAssocID="{E96CD6BB-6526-4A1A-BA17-0DEE91C8E01E}" presName="diagram" presStyleCnt="0">
        <dgm:presLayoutVars>
          <dgm:dir/>
          <dgm:resizeHandles val="exact"/>
        </dgm:presLayoutVars>
      </dgm:prSet>
      <dgm:spPr/>
    </dgm:pt>
    <dgm:pt modelId="{300CCA75-A7A5-4E15-AD8E-0615416113C8}" type="pres">
      <dgm:prSet presAssocID="{692A024F-EF8C-4FCF-9BBA-1970DB92CD74}" presName="arrow" presStyleLbl="node1" presStyleIdx="0" presStyleCnt="2" custScaleY="100124">
        <dgm:presLayoutVars>
          <dgm:bulletEnabled val="1"/>
        </dgm:presLayoutVars>
      </dgm:prSet>
      <dgm:spPr/>
    </dgm:pt>
    <dgm:pt modelId="{C123614E-9823-4A86-81F2-A2D4C5937688}" type="pres">
      <dgm:prSet presAssocID="{9F3E4778-3130-4926-A4A7-E33D8F20179C}" presName="arrow" presStyleLbl="node1" presStyleIdx="1" presStyleCnt="2">
        <dgm:presLayoutVars>
          <dgm:bulletEnabled val="1"/>
        </dgm:presLayoutVars>
      </dgm:prSet>
      <dgm:spPr/>
    </dgm:pt>
  </dgm:ptLst>
  <dgm:cxnLst>
    <dgm:cxn modelId="{9A306AA0-F5C7-469C-A21A-865BBF3E84AC}" type="presOf" srcId="{692A024F-EF8C-4FCF-9BBA-1970DB92CD74}" destId="{300CCA75-A7A5-4E15-AD8E-0615416113C8}" srcOrd="0" destOrd="0" presId="urn:microsoft.com/office/officeart/2005/8/layout/arrow5"/>
    <dgm:cxn modelId="{0EDF1DC4-4155-42D1-94F1-AD90AFC53DB3}" type="presOf" srcId="{9F3E4778-3130-4926-A4A7-E33D8F20179C}" destId="{C123614E-9823-4A86-81F2-A2D4C5937688}" srcOrd="0" destOrd="0" presId="urn:microsoft.com/office/officeart/2005/8/layout/arrow5"/>
    <dgm:cxn modelId="{93CB52C5-79F9-4D86-A034-DD827D2A804E}" srcId="{E96CD6BB-6526-4A1A-BA17-0DEE91C8E01E}" destId="{692A024F-EF8C-4FCF-9BBA-1970DB92CD74}" srcOrd="0" destOrd="0" parTransId="{B3C2D1B8-661A-4611-A8C9-81DE83D02820}" sibTransId="{EF8A8265-BFAE-46E1-8A11-610F49F61078}"/>
    <dgm:cxn modelId="{135507D0-FDED-441F-AEE4-2FC5C8AFC9FA}" type="presOf" srcId="{E96CD6BB-6526-4A1A-BA17-0DEE91C8E01E}" destId="{21FD519A-6474-4485-BA4D-E71DBA06F2CB}" srcOrd="0" destOrd="0" presId="urn:microsoft.com/office/officeart/2005/8/layout/arrow5"/>
    <dgm:cxn modelId="{37CCF9EF-A624-4288-BCF7-DA497B297099}" srcId="{E96CD6BB-6526-4A1A-BA17-0DEE91C8E01E}" destId="{9F3E4778-3130-4926-A4A7-E33D8F20179C}" srcOrd="1" destOrd="0" parTransId="{99F90398-9389-4AE6-9D9C-685EC085A650}" sibTransId="{4F8E931B-731A-464C-AF76-EDB6F1AFDAAB}"/>
    <dgm:cxn modelId="{DFC8F12C-7F5E-4B9C-9926-FFBE1A227CAA}" type="presParOf" srcId="{21FD519A-6474-4485-BA4D-E71DBA06F2CB}" destId="{300CCA75-A7A5-4E15-AD8E-0615416113C8}" srcOrd="0" destOrd="0" presId="urn:microsoft.com/office/officeart/2005/8/layout/arrow5"/>
    <dgm:cxn modelId="{8D2E186B-5E5C-49BD-BF9B-980A25CB5524}" type="presParOf" srcId="{21FD519A-6474-4485-BA4D-E71DBA06F2CB}" destId="{C123614E-9823-4A86-81F2-A2D4C593768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CCA75-A7A5-4E15-AD8E-0615416113C8}">
      <dsp:nvSpPr>
        <dsp:cNvPr id="0" name=""/>
        <dsp:cNvSpPr/>
      </dsp:nvSpPr>
      <dsp:spPr>
        <a:xfrm rot="16200000">
          <a:off x="695" y="160152"/>
          <a:ext cx="3679864" cy="368442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Научная дисциплина </a:t>
          </a:r>
        </a:p>
      </dsp:txBody>
      <dsp:txXfrm rot="5400000">
        <a:off x="-1586" y="1082399"/>
        <a:ext cx="3040451" cy="1839932"/>
      </dsp:txXfrm>
    </dsp:sp>
    <dsp:sp modelId="{C123614E-9823-4A86-81F2-A2D4C5937688}">
      <dsp:nvSpPr>
        <dsp:cNvPr id="0" name=""/>
        <dsp:cNvSpPr/>
      </dsp:nvSpPr>
      <dsp:spPr>
        <a:xfrm rot="5400000">
          <a:off x="3878479" y="162433"/>
          <a:ext cx="3679864" cy="367986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Учебный предмет </a:t>
          </a:r>
        </a:p>
      </dsp:txBody>
      <dsp:txXfrm rot="-5400000">
        <a:off x="4522455" y="1082399"/>
        <a:ext cx="3035888" cy="183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D9C0F-D0E8-4A88-82B6-C47F3B48FD02}" type="datetimeFigureOut">
              <a:rPr lang="ru-RU" smtClean="0"/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5217B-12CD-4538-8348-69607FDA2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6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5217B-12CD-4538-8348-69607FDA28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9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D5A30-7EAD-45C3-AF7E-036DA0E46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0F7516-2E3C-4FB1-ABAC-8957F10D77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3ABC45-DFC6-4541-BBC2-E8DBC802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6332-E1D6-4FF9-90E4-5DDC2CA428B1}" type="datetime1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7AEA0-652A-4670-8859-B3D71F0E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DAC52-68A8-4BEA-9F95-2057F2E1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824-02BE-48F7-AA12-E8BF5783F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3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EDF55-4D78-4E43-974D-422BED28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946CEB-CBFF-4E33-B8BD-AC5198E53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38CE0-95EB-4991-A768-FFE3AAC6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58F4-6980-4FA1-84BF-CF6992993841}" type="datetime1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2C01C5-A45F-477D-8DCB-DAAFF836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8ED40-A694-467F-A552-41164DC6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824-02BE-48F7-AA12-E8BF5783F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1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4CEF16-DE8E-4CCD-B43F-2A2B59BD1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ABE797-BDD7-4E00-A859-D1DBB78C7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4B39FA-A8DD-4CBA-BA9F-BEA067C0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5CAF-15D6-469B-AC8C-57EA80241D7D}" type="datetime1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B7189-CC80-4430-9E06-983C3FD8E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DACE4B-7FA6-4559-BBB0-3868000D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824-02BE-48F7-AA12-E8BF5783F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9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ACD23-7880-4E85-8900-EE48A77D4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124EC1-9416-4336-9871-04A5908AF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3948F1-4419-4FB7-8F89-40CAC65E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271F-315B-4802-AB18-60919DCDAC92}" type="datetime1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24E6B-9F70-4571-9193-163483A11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B11B4-15D3-48FA-8D6B-4D4218C2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824-02BE-48F7-AA12-E8BF5783F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9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F8A7E-350C-4823-BFD0-E072DA89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08D7C-0F3E-44C2-86F0-5D7B5DDA3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0CA19-E1C8-4B9D-AC59-4723E8C0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C4CA-037F-417A-AEAD-C07884931640}" type="datetime1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0EA26A-95E6-4E38-A0DC-1476F25A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5E2B09-5E93-45B4-9EC3-7EA0AF78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824-02BE-48F7-AA12-E8BF5783F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8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2CDD3-505A-4F24-A5A9-95D7FBF7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F3372C-98B1-41BE-BEEA-6E38AFC73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67AA4E-896C-4A3E-974D-CAA43CABA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ECAAA3-6236-4FB7-8158-73976E2A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A00B-B738-49A5-BAA7-EF587BA6773F}" type="datetime1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2B644A-B099-4E6F-8EDF-BFD7C731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44E075-4688-4C49-B9CB-5164F70F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824-02BE-48F7-AA12-E8BF5783F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0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AE8CD-BE8C-45B8-8EE9-4ED11BC5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F6F1DA-9FB3-4A47-BBE1-888B0917C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50C8FC-0B8B-463D-81FF-B863D22E7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E3181-A852-439B-9466-F1FC78E7B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832FCE-E317-4EA6-B11C-12E16480DE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B46C59-C700-4745-937E-8BA121F2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DE5A-983C-424C-AD79-64A91E26FC73}" type="datetime1">
              <a:rPr lang="ru-RU" smtClean="0"/>
              <a:t>17.02.2019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48824D-0E25-4B47-8B25-A797375E7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9122FB-B95D-4B3D-ADB2-171C3A91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824-02BE-48F7-AA12-E8BF5783F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54D8D-EACA-4A4C-8A91-CE8331EC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C316B7-BB1E-44EB-B793-C687CB45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5B61-720C-4172-BDBF-85A03C2FEB52}" type="datetime1">
              <a:rPr lang="ru-RU" smtClean="0"/>
              <a:t>17.02.2019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8D852A-4941-4889-BA89-5D7A7696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E2889A-5049-4019-88F7-BBFEC6C0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824-02BE-48F7-AA12-E8BF5783F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6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D1DF89-1047-4BD9-9853-A61B60FC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3499-6356-49D1-88B8-833679693B06}" type="datetime1">
              <a:rPr lang="ru-RU" smtClean="0"/>
              <a:t>17.02.2019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937007-70BD-41EF-B9E1-DF34087F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D2CBB5-D640-44D3-9E37-396A4277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824-02BE-48F7-AA12-E8BF5783F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9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06285-D03E-48FE-A158-DF48ACD8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8B59B-783F-4998-AEC1-62D33D0C7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BF4AC9-7769-40DF-9B04-E9584B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F2F49E-54C7-4168-8CE4-0BDE0B626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49CC-5AD7-4F92-81D3-DF4425877EA1}" type="datetime1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E028BA-EA31-4CC5-9E39-7A326CBD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9BBD3-CA83-431B-B974-DC39C0D8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824-02BE-48F7-AA12-E8BF5783F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1674D-EA83-4DF1-811E-180472B8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DBB535-472A-4374-8044-0A96DE42B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792FB3-32A0-420E-8F7D-7CB578844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1C9AEC-1D15-43FB-9751-C141D498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1BFD-8667-4629-B131-721EA339E976}" type="datetime1">
              <a:rPr lang="ru-RU" smtClean="0"/>
              <a:t>17.02.2019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566DB-B102-481A-9955-35E145F0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CFF7AA-B7F9-456B-AFA6-7526313A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8824-02BE-48F7-AA12-E8BF5783F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9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62366-740A-4286-9C80-0CBC593E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8468F4-896F-4A89-BBC4-78FD7E8BC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ADC56B-CEE3-428B-871E-68FBA0CFD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0CB39-DF6B-4E64-B038-579DB24BA7EB}" type="datetime1">
              <a:rPr lang="ru-RU" smtClean="0"/>
              <a:t>17.02.2019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9B4A51-2FE8-40DF-BB2C-3F8129907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3AF75-DEC1-4B4D-A306-A676AC922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8824-02BE-48F7-AA12-E8BF5783F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9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.kp.ru/daily/26337/3220810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CFCA6-DEC1-48AC-B029-B8E1B78CB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536" y="1897716"/>
            <a:ext cx="10835928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Интеграция в современном содержании общего образования – путь к </a:t>
            </a:r>
            <a:r>
              <a:rPr lang="ru-RU" b="1" dirty="0" err="1">
                <a:solidFill>
                  <a:schemeClr val="tx2"/>
                </a:solidFill>
              </a:rPr>
              <a:t>надпредметности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5B7B73-75CE-4257-905E-72C8C9E4A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3232" y="4569588"/>
            <a:ext cx="6364448" cy="531622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chemeClr val="tx2"/>
                </a:solidFill>
              </a:rPr>
              <a:t>Светлана Анатольевна Писарева </a:t>
            </a:r>
          </a:p>
        </p:txBody>
      </p:sp>
      <p:pic>
        <p:nvPicPr>
          <p:cNvPr id="4" name="Picture 4" descr="427">
            <a:extLst>
              <a:ext uri="{FF2B5EF4-FFF2-40B4-BE49-F238E27FC236}">
                <a16:creationId xmlns:a16="http://schemas.microsoft.com/office/drawing/2014/main" id="{66EF6227-E27D-480E-BE24-10FB405D0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27650"/>
            <a:ext cx="12192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ress_logo3">
            <a:extLst>
              <a:ext uri="{FF2B5EF4-FFF2-40B4-BE49-F238E27FC236}">
                <a16:creationId xmlns:a16="http://schemas.microsoft.com/office/drawing/2014/main" id="{9B105EA2-3C62-4351-B593-3047F417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165" y="435561"/>
            <a:ext cx="4562437" cy="6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erzen">
            <a:extLst>
              <a:ext uri="{FF2B5EF4-FFF2-40B4-BE49-F238E27FC236}">
                <a16:creationId xmlns:a16="http://schemas.microsoft.com/office/drawing/2014/main" id="{D4D0D10B-6512-4345-8A83-5DC12676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5048"/>
          <a:stretch>
            <a:fillRect/>
          </a:stretch>
        </p:blipFill>
        <p:spPr bwMode="auto">
          <a:xfrm>
            <a:off x="7087698" y="514350"/>
            <a:ext cx="3580302" cy="608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 descr="rgpu_gercen">
            <a:extLst>
              <a:ext uri="{FF2B5EF4-FFF2-40B4-BE49-F238E27FC236}">
                <a16:creationId xmlns:a16="http://schemas.microsoft.com/office/drawing/2014/main" id="{59F96AB8-AAF4-4DC2-A513-AA33A059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54478" y="130628"/>
            <a:ext cx="1073888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1">
            <a:extLst>
              <a:ext uri="{FF2B5EF4-FFF2-40B4-BE49-F238E27FC236}">
                <a16:creationId xmlns:a16="http://schemas.microsoft.com/office/drawing/2014/main" id="{A879BB48-8C94-449F-9888-25122A2B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8500" y="6092825"/>
            <a:ext cx="7620001" cy="764558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Научный семинар Северо-Западного регионального научного центра РАО 18.02.2019</a:t>
            </a:r>
          </a:p>
        </p:txBody>
      </p:sp>
    </p:spTree>
    <p:extLst>
      <p:ext uri="{BB962C8B-B14F-4D97-AF65-F5344CB8AC3E}">
        <p14:creationId xmlns:p14="http://schemas.microsoft.com/office/powerpoint/2010/main" val="1868529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A8C00F-6B95-4733-B3E8-F53980CAB7AE}"/>
              </a:ext>
            </a:extLst>
          </p:cNvPr>
          <p:cNvSpPr txBox="1"/>
          <p:nvPr/>
        </p:nvSpPr>
        <p:spPr>
          <a:xfrm>
            <a:off x="548640" y="559418"/>
            <a:ext cx="67513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«О пользе знания тех или других наук писалось много но пора бы уже подвергнуть генеральному смотру все науки и все сведения. В них полагаемые, в педагогическом отношении, такому же, какому подвергнул их когда-то Бэкон в философском….»</a:t>
            </a:r>
          </a:p>
          <a:p>
            <a:pPr algn="r"/>
            <a:r>
              <a:rPr lang="ru-RU" sz="2800" dirty="0"/>
              <a:t>К.Д. Ушинский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068093-DD40-4EED-92C0-784EC1790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406" y="574658"/>
            <a:ext cx="3505748" cy="5222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891BA-4CD6-428B-808D-6FF5F13E2CCA}"/>
              </a:ext>
            </a:extLst>
          </p:cNvPr>
          <p:cNvSpPr txBox="1"/>
          <p:nvPr/>
        </p:nvSpPr>
        <p:spPr>
          <a:xfrm>
            <a:off x="548640" y="4480560"/>
            <a:ext cx="6918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Позиции педагогической оценки наук: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с точки зрения приспособления их к пониманию и доступности учащимися,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с точки зрения необходимости отбора их для изучения.</a:t>
            </a:r>
          </a:p>
          <a:p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535E7D2C-D71A-4DB3-AD86-25CC1356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</p:spTree>
    <p:extLst>
      <p:ext uri="{BB962C8B-B14F-4D97-AF65-F5344CB8AC3E}">
        <p14:creationId xmlns:p14="http://schemas.microsoft.com/office/powerpoint/2010/main" val="374972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A4C0E-F1E3-408E-8D92-E7379BB3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Благодарю за внимание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7B0B60-6BAD-4074-B816-BE174537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</p:spTree>
    <p:extLst>
      <p:ext uri="{BB962C8B-B14F-4D97-AF65-F5344CB8AC3E}">
        <p14:creationId xmlns:p14="http://schemas.microsoft.com/office/powerpoint/2010/main" val="21725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8666DC-80D4-485C-82C1-52F9CC4D2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520" y="524192"/>
            <a:ext cx="10241280" cy="260000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/>
              <a:t>Какую бы педагогическую теорию мы ни взяли, неизбежно увидим, что </a:t>
            </a:r>
            <a:r>
              <a:rPr lang="ru-RU" sz="3300" b="1" dirty="0"/>
              <a:t>содержание образования теснейшим образом связано с системой классификации наук</a:t>
            </a:r>
            <a:r>
              <a:rPr lang="ru-RU" sz="3300" dirty="0"/>
              <a:t>, которая отвечает общим методологическим позициям автора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i="1" dirty="0"/>
              <a:t>Гончаров Н.К.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i="1" dirty="0"/>
              <a:t>Основы педагогики. – М., 1947 г.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FD3EE23-DD98-4BE7-8100-DC614C106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5891266"/>
              </p:ext>
            </p:extLst>
          </p:nvPr>
        </p:nvGraphicFramePr>
        <p:xfrm>
          <a:off x="0" y="2853268"/>
          <a:ext cx="7559040" cy="4004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DA4434-6010-446C-B103-257E527EC27C}"/>
              </a:ext>
            </a:extLst>
          </p:cNvPr>
          <p:cNvSpPr txBox="1"/>
          <p:nvPr/>
        </p:nvSpPr>
        <p:spPr>
          <a:xfrm>
            <a:off x="7711440" y="3429000"/>
            <a:ext cx="4312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Какие научные дисциплины выбрать, основы которых будут изучаться в школе?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В какой последовательности изучать в школе основы наук?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Каким образом изучать основы наук? 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62E275-8CA2-4522-9C0B-42EA97C3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</p:spTree>
    <p:extLst>
      <p:ext uri="{BB962C8B-B14F-4D97-AF65-F5344CB8AC3E}">
        <p14:creationId xmlns:p14="http://schemas.microsoft.com/office/powerpoint/2010/main" val="125526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v01.twirpx.net/0045/0045374.jpg?t=20180214024458">
            <a:extLst>
              <a:ext uri="{FF2B5EF4-FFF2-40B4-BE49-F238E27FC236}">
                <a16:creationId xmlns:a16="http://schemas.microsoft.com/office/drawing/2014/main" id="{544FA281-2641-4D04-BDC7-3F5133C2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39" y="4126911"/>
            <a:ext cx="1699037" cy="24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nigafund.ru/books_covers/ea/DDCC-0-0034-0001-0/covers/bigthumb/DDCC-0-0034-0001-0.png?1257843008">
            <a:extLst>
              <a:ext uri="{FF2B5EF4-FFF2-40B4-BE49-F238E27FC236}">
                <a16:creationId xmlns:a16="http://schemas.microsoft.com/office/drawing/2014/main" id="{898AA7E3-F68D-4DA5-A548-293359E1D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" y="4126910"/>
            <a:ext cx="1629772" cy="244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pt-824651.ssl.1c-bitrix-cdn.ru/upload/thumbs/2/370/3709bedd55d1e82dacd583f1177ca86d.png?15138263981368498">
            <a:extLst>
              <a:ext uri="{FF2B5EF4-FFF2-40B4-BE49-F238E27FC236}">
                <a16:creationId xmlns:a16="http://schemas.microsoft.com/office/drawing/2014/main" id="{3BD460B3-D22C-4C56-901A-A630B471F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26" y="4126911"/>
            <a:ext cx="1657395" cy="24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26EB5DF-4A42-4560-8587-BB1D28F2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44" y="2864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Комплексные программы </a:t>
            </a:r>
            <a:r>
              <a:rPr lang="ru-RU" sz="3600" b="1" dirty="0" err="1">
                <a:solidFill>
                  <a:schemeClr val="tx2"/>
                </a:solidFill>
              </a:rPr>
              <a:t>ГУСа</a:t>
            </a:r>
            <a:r>
              <a:rPr lang="ru-RU" sz="3600" b="1" dirty="0">
                <a:solidFill>
                  <a:schemeClr val="tx2"/>
                </a:solidFill>
              </a:rPr>
              <a:t> – предвестник интеграции в содержании образования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5EB5A-0D60-49A9-9F70-37B29E166629}"/>
              </a:ext>
            </a:extLst>
          </p:cNvPr>
          <p:cNvSpPr txBox="1"/>
          <p:nvPr/>
        </p:nvSpPr>
        <p:spPr>
          <a:xfrm>
            <a:off x="722790" y="1392261"/>
            <a:ext cx="111587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Введены в школьную практику в 1923 году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Призваны сократить разрыв между учебными предметами и связать их с жизнью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Носили рекомендательный характер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Были комплексными по содержанию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Построены по концентрическому принципу вокруг трех тем  - природа и человек, труд, общество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По каждой теме подбирался литературный материал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51E7BB-1A07-4703-915B-1CEFFAF45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0746" y="4152402"/>
            <a:ext cx="1730818" cy="2444658"/>
          </a:xfrm>
          <a:prstGeom prst="rect">
            <a:avLst/>
          </a:prstGeom>
        </p:spPr>
      </p:pic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83726F8-BE9E-485E-B1BC-CE2B85F1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</p:spTree>
    <p:extLst>
      <p:ext uri="{BB962C8B-B14F-4D97-AF65-F5344CB8AC3E}">
        <p14:creationId xmlns:p14="http://schemas.microsoft.com/office/powerpoint/2010/main" val="414972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6C929B0-A622-44D5-93E0-233BE3AF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Интегрированные предметы в школьном учебном плане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7D2697F-53CC-4D2B-B837-A4D68BB0B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807492"/>
              </p:ext>
            </p:extLst>
          </p:nvPr>
        </p:nvGraphicFramePr>
        <p:xfrm>
          <a:off x="838200" y="1849280"/>
          <a:ext cx="10525130" cy="3826268"/>
        </p:xfrm>
        <a:graphic>
          <a:graphicData uri="http://schemas.openxmlformats.org/drawingml/2006/table">
            <a:tbl>
              <a:tblPr firstRow="1" firstCol="1" bandRow="1"/>
              <a:tblGrid>
                <a:gridCol w="1168503">
                  <a:extLst>
                    <a:ext uri="{9D8B030D-6E8A-4147-A177-3AD203B41FA5}">
                      <a16:colId xmlns:a16="http://schemas.microsoft.com/office/drawing/2014/main" val="4258294436"/>
                    </a:ext>
                  </a:extLst>
                </a:gridCol>
                <a:gridCol w="1317522">
                  <a:extLst>
                    <a:ext uri="{9D8B030D-6E8A-4147-A177-3AD203B41FA5}">
                      <a16:colId xmlns:a16="http://schemas.microsoft.com/office/drawing/2014/main" val="420097583"/>
                    </a:ext>
                  </a:extLst>
                </a:gridCol>
                <a:gridCol w="1029307">
                  <a:extLst>
                    <a:ext uri="{9D8B030D-6E8A-4147-A177-3AD203B41FA5}">
                      <a16:colId xmlns:a16="http://schemas.microsoft.com/office/drawing/2014/main" val="360579508"/>
                    </a:ext>
                  </a:extLst>
                </a:gridCol>
                <a:gridCol w="1098830">
                  <a:extLst>
                    <a:ext uri="{9D8B030D-6E8A-4147-A177-3AD203B41FA5}">
                      <a16:colId xmlns:a16="http://schemas.microsoft.com/office/drawing/2014/main" val="3661821761"/>
                    </a:ext>
                  </a:extLst>
                </a:gridCol>
                <a:gridCol w="1098830">
                  <a:extLst>
                    <a:ext uri="{9D8B030D-6E8A-4147-A177-3AD203B41FA5}">
                      <a16:colId xmlns:a16="http://schemas.microsoft.com/office/drawing/2014/main" val="429620505"/>
                    </a:ext>
                  </a:extLst>
                </a:gridCol>
                <a:gridCol w="1098830">
                  <a:extLst>
                    <a:ext uri="{9D8B030D-6E8A-4147-A177-3AD203B41FA5}">
                      <a16:colId xmlns:a16="http://schemas.microsoft.com/office/drawing/2014/main" val="1469902051"/>
                    </a:ext>
                  </a:extLst>
                </a:gridCol>
                <a:gridCol w="1098830">
                  <a:extLst>
                    <a:ext uri="{9D8B030D-6E8A-4147-A177-3AD203B41FA5}">
                      <a16:colId xmlns:a16="http://schemas.microsoft.com/office/drawing/2014/main" val="3952386932"/>
                    </a:ext>
                  </a:extLst>
                </a:gridCol>
                <a:gridCol w="757824">
                  <a:extLst>
                    <a:ext uri="{9D8B030D-6E8A-4147-A177-3AD203B41FA5}">
                      <a16:colId xmlns:a16="http://schemas.microsoft.com/office/drawing/2014/main" val="953203957"/>
                    </a:ext>
                  </a:extLst>
                </a:gridCol>
                <a:gridCol w="757824">
                  <a:extLst>
                    <a:ext uri="{9D8B030D-6E8A-4147-A177-3AD203B41FA5}">
                      <a16:colId xmlns:a16="http://schemas.microsoft.com/office/drawing/2014/main" val="2168509140"/>
                    </a:ext>
                  </a:extLst>
                </a:gridCol>
                <a:gridCol w="1098830">
                  <a:extLst>
                    <a:ext uri="{9D8B030D-6E8A-4147-A177-3AD203B41FA5}">
                      <a16:colId xmlns:a16="http://schemas.microsoft.com/office/drawing/2014/main" val="1734284396"/>
                    </a:ext>
                  </a:extLst>
                </a:gridCol>
              </a:tblGrid>
              <a:tr h="31442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 обучения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558148"/>
                  </a:ext>
                </a:extLst>
              </a:tr>
              <a:tr h="314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1934 - 1940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1940 - 1945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1945 - 1950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1950 - 1960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1960 - 1986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1986 - 1998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1998 - 2004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202437"/>
                  </a:ext>
                </a:extLst>
              </a:tr>
              <a:tr h="314425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Природоведение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488388"/>
                  </a:ext>
                </a:extLst>
              </a:tr>
              <a:tr h="412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972104"/>
                  </a:ext>
                </a:extLst>
              </a:tr>
              <a:tr h="2638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Естествознание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461234"/>
                  </a:ext>
                </a:extLst>
              </a:tr>
              <a:tr h="0">
                <a:tc rowSpan="8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школа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52214"/>
                  </a:ext>
                </a:extLst>
              </a:tr>
              <a:tr h="314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Геология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765557"/>
                  </a:ext>
                </a:extLst>
              </a:tr>
              <a:tr h="314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15561"/>
                  </a:ext>
                </a:extLst>
              </a:tr>
              <a:tr h="314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586449"/>
                  </a:ext>
                </a:extLst>
              </a:tr>
              <a:tr h="314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073415"/>
                  </a:ext>
                </a:extLst>
              </a:tr>
              <a:tr h="314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658514"/>
                  </a:ext>
                </a:extLst>
              </a:tr>
              <a:tr h="314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551" marR="95551" marT="47775" marB="477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759881"/>
                  </a:ext>
                </a:extLst>
              </a:tr>
              <a:tr h="2288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1662" marR="71662" marT="99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7808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2002DD9-1BAF-4160-8719-87D10B36CFBE}"/>
              </a:ext>
            </a:extLst>
          </p:cNvPr>
          <p:cNvSpPr txBox="1"/>
          <p:nvPr/>
        </p:nvSpPr>
        <p:spPr>
          <a:xfrm>
            <a:off x="838199" y="5831283"/>
            <a:ext cx="719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материалам исследования Левшиной С.В., РГПУ им. А.И. Герцена  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6787C411-3440-4DBC-9307-D898FBCC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</p:spTree>
    <p:extLst>
      <p:ext uri="{BB962C8B-B14F-4D97-AF65-F5344CB8AC3E}">
        <p14:creationId xmlns:p14="http://schemas.microsoft.com/office/powerpoint/2010/main" val="15549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2D8E21E-4079-42B2-92D9-608FAAF6B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647132"/>
              </p:ext>
            </p:extLst>
          </p:nvPr>
        </p:nvGraphicFramePr>
        <p:xfrm>
          <a:off x="4524375" y="490915"/>
          <a:ext cx="73761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933">
                  <a:extLst>
                    <a:ext uri="{9D8B030D-6E8A-4147-A177-3AD203B41FA5}">
                      <a16:colId xmlns:a16="http://schemas.microsoft.com/office/drawing/2014/main" val="2585752877"/>
                    </a:ext>
                  </a:extLst>
                </a:gridCol>
                <a:gridCol w="1257474">
                  <a:extLst>
                    <a:ext uri="{9D8B030D-6E8A-4147-A177-3AD203B41FA5}">
                      <a16:colId xmlns:a16="http://schemas.microsoft.com/office/drawing/2014/main" val="4255442386"/>
                    </a:ext>
                  </a:extLst>
                </a:gridCol>
                <a:gridCol w="1196134">
                  <a:extLst>
                    <a:ext uri="{9D8B030D-6E8A-4147-A177-3AD203B41FA5}">
                      <a16:colId xmlns:a16="http://schemas.microsoft.com/office/drawing/2014/main" val="4022451967"/>
                    </a:ext>
                  </a:extLst>
                </a:gridCol>
                <a:gridCol w="1165464">
                  <a:extLst>
                    <a:ext uri="{9D8B030D-6E8A-4147-A177-3AD203B41FA5}">
                      <a16:colId xmlns:a16="http://schemas.microsoft.com/office/drawing/2014/main" val="547113016"/>
                    </a:ext>
                  </a:extLst>
                </a:gridCol>
                <a:gridCol w="1380155">
                  <a:extLst>
                    <a:ext uri="{9D8B030D-6E8A-4147-A177-3AD203B41FA5}">
                      <a16:colId xmlns:a16="http://schemas.microsoft.com/office/drawing/2014/main" val="3019003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Источник информации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5 класс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7 класс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9 класс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11 класс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43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Учебник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57,8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47,5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13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Уроки в школе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70,2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62,5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51,5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08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Учителя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52,9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8115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D0E2BB-A8D6-4AD0-88A7-9AF17F72A51B}"/>
              </a:ext>
            </a:extLst>
          </p:cNvPr>
          <p:cNvSpPr txBox="1"/>
          <p:nvPr/>
        </p:nvSpPr>
        <p:spPr>
          <a:xfrm>
            <a:off x="327660" y="917646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Возрастная динамика предпочтения источников информации, связанных с обучением в школе (%)</a:t>
            </a: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16D6E79B-EA98-461D-ACE8-263190028A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653378"/>
              </p:ext>
            </p:extLst>
          </p:nvPr>
        </p:nvGraphicFramePr>
        <p:xfrm>
          <a:off x="4488180" y="3212466"/>
          <a:ext cx="74904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585752877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4255442386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4022451967"/>
                    </a:ext>
                  </a:extLst>
                </a:gridCol>
                <a:gridCol w="1167896">
                  <a:extLst>
                    <a:ext uri="{9D8B030D-6E8A-4147-A177-3AD203B41FA5}">
                      <a16:colId xmlns:a16="http://schemas.microsoft.com/office/drawing/2014/main" val="547113016"/>
                    </a:ext>
                  </a:extLst>
                </a:gridCol>
                <a:gridCol w="1331464">
                  <a:extLst>
                    <a:ext uri="{9D8B030D-6E8A-4147-A177-3AD203B41FA5}">
                      <a16:colId xmlns:a16="http://schemas.microsoft.com/office/drawing/2014/main" val="3019003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Источник информации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5 класс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7 класс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9 класс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11 класс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43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Интернет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58,1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70,0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83,2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81,3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13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Социальные сети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36,1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084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Друзья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32,1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8115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B0F82F-6614-4429-AAB9-90CBE0578B2E}"/>
              </a:ext>
            </a:extLst>
          </p:cNvPr>
          <p:cNvSpPr txBox="1"/>
          <p:nvPr/>
        </p:nvSpPr>
        <p:spPr>
          <a:xfrm>
            <a:off x="624840" y="3429000"/>
            <a:ext cx="3665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Повышение значимости источников информации с возрастом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F5E11-2BBD-44B9-A5A6-80F1E0BA4104}"/>
              </a:ext>
            </a:extLst>
          </p:cNvPr>
          <p:cNvSpPr txBox="1"/>
          <p:nvPr/>
        </p:nvSpPr>
        <p:spPr>
          <a:xfrm>
            <a:off x="476250" y="5720754"/>
            <a:ext cx="1154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Источник: </a:t>
            </a:r>
            <a:r>
              <a:rPr lang="ru-RU" dirty="0" err="1"/>
              <a:t>Собкин</a:t>
            </a:r>
            <a:r>
              <a:rPr lang="ru-RU" dirty="0"/>
              <a:t> В.С. Подросток: включенность в сетевое взаимодействие и отношение к образованию// Коммуникации. Медиа. Дизайн. 2017. Т. 2. № 2. С. 99-113.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BF7FC14D-6468-474C-BE6E-4AAF686C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</p:spTree>
    <p:extLst>
      <p:ext uri="{BB962C8B-B14F-4D97-AF65-F5344CB8AC3E}">
        <p14:creationId xmlns:p14="http://schemas.microsoft.com/office/powerpoint/2010/main" val="210957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14.stc.all.kpcdn.net/share/i/4/903975/wx1080.jpg">
            <a:extLst>
              <a:ext uri="{FF2B5EF4-FFF2-40B4-BE49-F238E27FC236}">
                <a16:creationId xmlns:a16="http://schemas.microsoft.com/office/drawing/2014/main" id="{0A6F2C21-6AC9-4416-896F-9E26A6B19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89" y="283699"/>
            <a:ext cx="3918127" cy="5358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065041-1922-4D0A-B37E-A4FF77ACB8FB}"/>
              </a:ext>
            </a:extLst>
          </p:cNvPr>
          <p:cNvSpPr txBox="1"/>
          <p:nvPr/>
        </p:nvSpPr>
        <p:spPr>
          <a:xfrm>
            <a:off x="440513" y="5777976"/>
            <a:ext cx="11085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Источник: Наши школьники вкалывают больше, чем взрослые!// Комсомольская правда, 04.02.2015. Доступ: </a:t>
            </a:r>
            <a:r>
              <a:rPr lang="en-US" sz="2000" dirty="0">
                <a:hlinkClick r:id="rId3"/>
              </a:rPr>
              <a:t>https://www.spb.kp.ru/daily/26337/3220810/</a:t>
            </a:r>
            <a:r>
              <a:rPr lang="ru-RU" sz="2000" dirty="0"/>
              <a:t>   </a:t>
            </a:r>
          </a:p>
        </p:txBody>
      </p:sp>
      <p:pic>
        <p:nvPicPr>
          <p:cNvPr id="3076" name="Picture 4" descr="https://s9.stc.all.kpcdn.net/share/i/4/903976/wx1080.jpg">
            <a:extLst>
              <a:ext uri="{FF2B5EF4-FFF2-40B4-BE49-F238E27FC236}">
                <a16:creationId xmlns:a16="http://schemas.microsoft.com/office/drawing/2014/main" id="{1C69DA62-36FF-4645-A8E8-2D232D45D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34" y="283698"/>
            <a:ext cx="3660143" cy="5358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8147C-6959-4394-A989-3A866F68B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</p:spTree>
    <p:extLst>
      <p:ext uri="{BB962C8B-B14F-4D97-AF65-F5344CB8AC3E}">
        <p14:creationId xmlns:p14="http://schemas.microsoft.com/office/powerpoint/2010/main" val="317647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A23D0-5001-420E-8E22-DC1F8EEC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ru-RU" sz="4100" b="1">
                <a:solidFill>
                  <a:schemeClr val="accent1"/>
                </a:solidFill>
              </a:rPr>
              <a:t>Дидактика: научные идеи формирования целостности содержания образования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F571A6-D94D-4DB9-91C8-F60D34822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643812"/>
            <a:ext cx="6377769" cy="5617029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200"/>
              <a:t>80-е г. ХХ века - Программа формирования общеучебных умений и навыков Н.А Лошкаревой (1984 г.).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200"/>
              <a:t>80-е г. ХХ века- концепция межпредметных умений (В.Н. Максимова, Т.К. Александрова и др.)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200"/>
              <a:t>80-90-е гг. ХХ века – концепция ведущей цели учебного предмета в процессе обучения Зорина Л.Я.)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200"/>
              <a:t>90-е г. ХХ века - Петербургской научной школой была выдвинута идея целесообразности формирования познавательной базы решения значимых для учащихся проблем и универсальных способов решения этих проблем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1B8A6E-F7CC-46C6-9C93-F5B84B35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</p:spTree>
    <p:extLst>
      <p:ext uri="{BB962C8B-B14F-4D97-AF65-F5344CB8AC3E}">
        <p14:creationId xmlns:p14="http://schemas.microsoft.com/office/powerpoint/2010/main" val="373597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95BA4-6EB9-4CA9-A8E0-C3DF8D0B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Дидактика: научные идеи формирования целостности содержания образования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E8EB8B-1EF0-45E3-A96B-D90364BB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6120" cy="4667250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/>
              <a:t>Концепция образованности </a:t>
            </a:r>
            <a:r>
              <a:rPr lang="ru-RU" dirty="0"/>
              <a:t>(О.Е. Лебедев, Н.Ф. </a:t>
            </a:r>
            <a:r>
              <a:rPr lang="ru-RU" dirty="0" err="1"/>
              <a:t>Радионова</a:t>
            </a:r>
            <a:r>
              <a:rPr lang="ru-RU" dirty="0"/>
              <a:t>, А.П. </a:t>
            </a:r>
            <a:r>
              <a:rPr lang="ru-RU" dirty="0" err="1"/>
              <a:t>Тряпицына</a:t>
            </a:r>
            <a:r>
              <a:rPr lang="ru-RU" dirty="0"/>
              <a:t> и др.). Образование - это процесс формирования опыта решения значимых для личности проблем на основе использования социального и осмысления собственного опыта обучаемых. 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Концепция образованности </a:t>
            </a:r>
            <a:r>
              <a:rPr lang="ru-RU" dirty="0">
                <a:solidFill>
                  <a:schemeClr val="tx1"/>
                </a:solidFill>
              </a:rPr>
              <a:t>(Б.С. </a:t>
            </a:r>
            <a:r>
              <a:rPr lang="ru-RU" dirty="0" err="1">
                <a:solidFill>
                  <a:schemeClr val="tx1"/>
                </a:solidFill>
              </a:rPr>
              <a:t>Гершунский</a:t>
            </a:r>
            <a:r>
              <a:rPr lang="ru-RU" dirty="0">
                <a:solidFill>
                  <a:schemeClr val="tx1"/>
                </a:solidFill>
              </a:rPr>
              <a:t>). Образование предлагал рассматривать как иерархическую «лестницу» восхождения человека ко все более высоким образовательным результатам: грамотность – образованность – профессиональная компетентность – культура – менталитет.  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dirty="0"/>
              <a:t>Концепция компетенции – компетентности </a:t>
            </a:r>
            <a:r>
              <a:rPr lang="ru-RU" dirty="0"/>
              <a:t>(Дж. Равен и др.) 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F67AD4-4CF3-45C4-9830-DB2B69FD3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</p:spTree>
    <p:extLst>
      <p:ext uri="{BB962C8B-B14F-4D97-AF65-F5344CB8AC3E}">
        <p14:creationId xmlns:p14="http://schemas.microsoft.com/office/powerpoint/2010/main" val="173831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CF70C-DBD5-48EB-A490-D8732C5F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Дидактика: научные идеи формирования целостности содержания образования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53CE4D-3F30-4325-B7C5-B64592F0D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4.</a:t>
            </a:r>
            <a:r>
              <a:rPr lang="ru-RU" dirty="0"/>
              <a:t> Проектирование </a:t>
            </a:r>
            <a:r>
              <a:rPr lang="ru-RU" b="1" dirty="0" err="1"/>
              <a:t>надпредметных</a:t>
            </a:r>
            <a:r>
              <a:rPr lang="ru-RU" b="1" dirty="0"/>
              <a:t> программ </a:t>
            </a:r>
            <a:r>
              <a:rPr lang="ru-RU" dirty="0"/>
              <a:t>как программ достижения метапредметных образовательных  результатов в рамках совместной деятельности учащихся и учителя.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u="sng" dirty="0"/>
              <a:t>Преимущества: 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обеспечивает </a:t>
            </a:r>
            <a:r>
              <a:rPr lang="ru-RU" i="1" dirty="0"/>
              <a:t>согласованность подходов учителей разных предметов </a:t>
            </a:r>
            <a:r>
              <a:rPr lang="ru-RU" dirty="0"/>
              <a:t>к достижению общих целей школьного образования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обеспечивает содержательно-мировоззренческое сопровождение и </a:t>
            </a:r>
            <a:r>
              <a:rPr lang="ru-RU" i="1" dirty="0"/>
              <a:t>согласование учебных программ </a:t>
            </a:r>
            <a:r>
              <a:rPr lang="ru-RU" dirty="0"/>
              <a:t>школьного образования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обогащает возможности учебного плана, </a:t>
            </a:r>
            <a:r>
              <a:rPr lang="ru-RU" i="1" dirty="0"/>
              <a:t>не приводя к перегрузке учащихся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может выступать </a:t>
            </a:r>
            <a:r>
              <a:rPr lang="ru-RU" i="1" dirty="0"/>
              <a:t>средством интеграции </a:t>
            </a:r>
            <a:r>
              <a:rPr lang="ru-RU" dirty="0"/>
              <a:t>школьного образования дополнительного образования, самообразования и образования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6F201B-452F-43EE-99DB-30508D2C8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Научный семинар Северо-Западного регионального научного центра РАО 18.02.2019</a:t>
            </a:r>
          </a:p>
        </p:txBody>
      </p:sp>
    </p:spTree>
    <p:extLst>
      <p:ext uri="{BB962C8B-B14F-4D97-AF65-F5344CB8AC3E}">
        <p14:creationId xmlns:p14="http://schemas.microsoft.com/office/powerpoint/2010/main" val="2987983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777</Words>
  <Application>Microsoft Office PowerPoint</Application>
  <PresentationFormat>Широкоэкранный</PresentationFormat>
  <Paragraphs>190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Интеграция в современном содержании общего образования – путь к надпредметности</vt:lpstr>
      <vt:lpstr>Презентация PowerPoint</vt:lpstr>
      <vt:lpstr>Комплексные программы ГУСа – предвестник интеграции в содержании образования  </vt:lpstr>
      <vt:lpstr>Интегрированные предметы в школьном учебном плане </vt:lpstr>
      <vt:lpstr>Презентация PowerPoint</vt:lpstr>
      <vt:lpstr>Презентация PowerPoint</vt:lpstr>
      <vt:lpstr>Дидактика: научные идеи формирования целостности содержания образования </vt:lpstr>
      <vt:lpstr>Дидактика: научные идеи формирования целостности содержания образования </vt:lpstr>
      <vt:lpstr>Дидактика: научные идеи формирования целостности содержания образования </vt:lpstr>
      <vt:lpstr>Презентация PowerPoint</vt:lpstr>
      <vt:lpstr>Благодарю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в современном содержании общего образования – путь к надпредметности</dc:title>
  <dc:creator>Светлана</dc:creator>
  <cp:lastModifiedBy>Светлана</cp:lastModifiedBy>
  <cp:revision>13</cp:revision>
  <dcterms:created xsi:type="dcterms:W3CDTF">2019-02-17T17:48:12Z</dcterms:created>
  <dcterms:modified xsi:type="dcterms:W3CDTF">2019-02-17T19:17:47Z</dcterms:modified>
</cp:coreProperties>
</file>