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87" r:id="rId4"/>
    <p:sldId id="289" r:id="rId5"/>
    <p:sldId id="288" r:id="rId6"/>
    <p:sldId id="290" r:id="rId7"/>
    <p:sldId id="292" r:id="rId8"/>
    <p:sldId id="293" r:id="rId9"/>
    <p:sldId id="294" r:id="rId10"/>
    <p:sldId id="295" r:id="rId11"/>
    <p:sldId id="296" r:id="rId12"/>
    <p:sldId id="291" r:id="rId13"/>
    <p:sldId id="297" r:id="rId14"/>
    <p:sldId id="298" r:id="rId15"/>
    <p:sldId id="299" r:id="rId16"/>
    <p:sldId id="300" r:id="rId17"/>
    <p:sldId id="30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4BF12-56D8-4F66-BD82-C0A2319BE01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62BDCDC-5D1C-4F0F-9A44-397ABD68FA0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Индустриальное общество </a:t>
          </a:r>
        </a:p>
      </dgm:t>
    </dgm:pt>
    <dgm:pt modelId="{3C11996F-6EB3-4E62-8F41-F7C63B26904D}" type="parTrans" cxnId="{13F31B67-A015-4620-81D3-BCB41580DBF6}">
      <dgm:prSet/>
      <dgm:spPr/>
      <dgm:t>
        <a:bodyPr/>
        <a:lstStyle/>
        <a:p>
          <a:endParaRPr lang="ru-RU"/>
        </a:p>
      </dgm:t>
    </dgm:pt>
    <dgm:pt modelId="{50D06A9A-55EA-40D9-B163-36C15EE64F5B}" type="sibTrans" cxnId="{13F31B67-A015-4620-81D3-BCB41580DBF6}">
      <dgm:prSet/>
      <dgm:spPr/>
      <dgm:t>
        <a:bodyPr/>
        <a:lstStyle/>
        <a:p>
          <a:endParaRPr lang="ru-RU"/>
        </a:p>
      </dgm:t>
    </dgm:pt>
    <dgm:pt modelId="{2D3D5C78-F3FC-490E-B0A6-CC045FA3ACAB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Постиндустриальное (информационное) общество </a:t>
          </a:r>
        </a:p>
      </dgm:t>
    </dgm:pt>
    <dgm:pt modelId="{66E7C600-10EB-4027-A255-6405164D8777}" type="parTrans" cxnId="{EBCC7971-2143-4381-82E0-708466D277F3}">
      <dgm:prSet/>
      <dgm:spPr/>
      <dgm:t>
        <a:bodyPr/>
        <a:lstStyle/>
        <a:p>
          <a:endParaRPr lang="ru-RU"/>
        </a:p>
      </dgm:t>
    </dgm:pt>
    <dgm:pt modelId="{225C6782-720F-48F6-96B4-F4E626D30C08}" type="sibTrans" cxnId="{EBCC7971-2143-4381-82E0-708466D277F3}">
      <dgm:prSet/>
      <dgm:spPr/>
      <dgm:t>
        <a:bodyPr/>
        <a:lstStyle/>
        <a:p>
          <a:endParaRPr lang="ru-RU"/>
        </a:p>
      </dgm:t>
    </dgm:pt>
    <dgm:pt modelId="{00B6DDF5-A45F-41FF-B517-31C88D16636E}" type="pres">
      <dgm:prSet presAssocID="{8F94BF12-56D8-4F66-BD82-C0A2319BE01B}" presName="Name0" presStyleCnt="0">
        <dgm:presLayoutVars>
          <dgm:dir/>
          <dgm:resizeHandles val="exact"/>
        </dgm:presLayoutVars>
      </dgm:prSet>
      <dgm:spPr/>
    </dgm:pt>
    <dgm:pt modelId="{489E9EEB-B3AD-468E-BA6A-C7AA7742A58B}" type="pres">
      <dgm:prSet presAssocID="{B62BDCDC-5D1C-4F0F-9A44-397ABD68FA0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AB92E-35CA-46C7-AF50-D6ACC6869AAB}" type="pres">
      <dgm:prSet presAssocID="{50D06A9A-55EA-40D9-B163-36C15EE64F5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D5BD1B9-D976-45FB-90B0-E9682322EA66}" type="pres">
      <dgm:prSet presAssocID="{50D06A9A-55EA-40D9-B163-36C15EE64F5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F61A054-D0AE-41FF-89E9-8E7AE5352CF7}" type="pres">
      <dgm:prSet presAssocID="{2D3D5C78-F3FC-490E-B0A6-CC045FA3ACA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56F959-4330-4BD6-96A1-A0EBB32B9A3D}" type="presOf" srcId="{B62BDCDC-5D1C-4F0F-9A44-397ABD68FA09}" destId="{489E9EEB-B3AD-468E-BA6A-C7AA7742A58B}" srcOrd="0" destOrd="0" presId="urn:microsoft.com/office/officeart/2005/8/layout/process1"/>
    <dgm:cxn modelId="{560770B5-CDB6-46D5-9F5B-554235C7D313}" type="presOf" srcId="{50D06A9A-55EA-40D9-B163-36C15EE64F5B}" destId="{AD5BD1B9-D976-45FB-90B0-E9682322EA66}" srcOrd="1" destOrd="0" presId="urn:microsoft.com/office/officeart/2005/8/layout/process1"/>
    <dgm:cxn modelId="{13F31B67-A015-4620-81D3-BCB41580DBF6}" srcId="{8F94BF12-56D8-4F66-BD82-C0A2319BE01B}" destId="{B62BDCDC-5D1C-4F0F-9A44-397ABD68FA09}" srcOrd="0" destOrd="0" parTransId="{3C11996F-6EB3-4E62-8F41-F7C63B26904D}" sibTransId="{50D06A9A-55EA-40D9-B163-36C15EE64F5B}"/>
    <dgm:cxn modelId="{2764F532-9DD6-4FD6-9BDE-EF1277A37D2A}" type="presOf" srcId="{2D3D5C78-F3FC-490E-B0A6-CC045FA3ACAB}" destId="{9F61A054-D0AE-41FF-89E9-8E7AE5352CF7}" srcOrd="0" destOrd="0" presId="urn:microsoft.com/office/officeart/2005/8/layout/process1"/>
    <dgm:cxn modelId="{A103B7C1-2D15-4EB4-B974-D807C9B462FF}" type="presOf" srcId="{50D06A9A-55EA-40D9-B163-36C15EE64F5B}" destId="{136AB92E-35CA-46C7-AF50-D6ACC6869AAB}" srcOrd="0" destOrd="0" presId="urn:microsoft.com/office/officeart/2005/8/layout/process1"/>
    <dgm:cxn modelId="{533BBA8C-8556-4299-A454-2ED0FF31298B}" type="presOf" srcId="{8F94BF12-56D8-4F66-BD82-C0A2319BE01B}" destId="{00B6DDF5-A45F-41FF-B517-31C88D16636E}" srcOrd="0" destOrd="0" presId="urn:microsoft.com/office/officeart/2005/8/layout/process1"/>
    <dgm:cxn modelId="{EBCC7971-2143-4381-82E0-708466D277F3}" srcId="{8F94BF12-56D8-4F66-BD82-C0A2319BE01B}" destId="{2D3D5C78-F3FC-490E-B0A6-CC045FA3ACAB}" srcOrd="1" destOrd="0" parTransId="{66E7C600-10EB-4027-A255-6405164D8777}" sibTransId="{225C6782-720F-48F6-96B4-F4E626D30C08}"/>
    <dgm:cxn modelId="{966B582F-EA4B-4A20-A6FB-9C2C167651CE}" type="presParOf" srcId="{00B6DDF5-A45F-41FF-B517-31C88D16636E}" destId="{489E9EEB-B3AD-468E-BA6A-C7AA7742A58B}" srcOrd="0" destOrd="0" presId="urn:microsoft.com/office/officeart/2005/8/layout/process1"/>
    <dgm:cxn modelId="{6B25344D-E623-4105-96EE-95A7BCC4537D}" type="presParOf" srcId="{00B6DDF5-A45F-41FF-B517-31C88D16636E}" destId="{136AB92E-35CA-46C7-AF50-D6ACC6869AAB}" srcOrd="1" destOrd="0" presId="urn:microsoft.com/office/officeart/2005/8/layout/process1"/>
    <dgm:cxn modelId="{C0321F98-B083-4E11-BC1A-47A335976671}" type="presParOf" srcId="{136AB92E-35CA-46C7-AF50-D6ACC6869AAB}" destId="{AD5BD1B9-D976-45FB-90B0-E9682322EA66}" srcOrd="0" destOrd="0" presId="urn:microsoft.com/office/officeart/2005/8/layout/process1"/>
    <dgm:cxn modelId="{DEBBD4FA-9E6C-45D5-A989-30EAAB857617}" type="presParOf" srcId="{00B6DDF5-A45F-41FF-B517-31C88D16636E}" destId="{9F61A054-D0AE-41FF-89E9-8E7AE5352CF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A0E10-B286-4E70-B82A-365C5D9164B0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4ED9A91-62F6-481D-87D2-90304C12A146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dirty="0"/>
            <a:t>Технологический: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i="1" dirty="0"/>
            <a:t>информационные технологии </a:t>
          </a:r>
          <a:r>
            <a:rPr lang="ru-RU" sz="2200" dirty="0"/>
            <a:t>широко применяются в производстве, учреждениях, системе образования и в быту. </a:t>
          </a:r>
          <a:endParaRPr lang="en-US" sz="2200" dirty="0"/>
        </a:p>
      </dgm:t>
    </dgm:pt>
    <dgm:pt modelId="{805873DA-C63F-4370-9DF0-8D7A08C67B99}" type="parTrans" cxnId="{CD271611-41C4-47B1-ABCA-D55CE184684B}">
      <dgm:prSet/>
      <dgm:spPr/>
      <dgm:t>
        <a:bodyPr/>
        <a:lstStyle/>
        <a:p>
          <a:endParaRPr lang="en-US"/>
        </a:p>
      </dgm:t>
    </dgm:pt>
    <dgm:pt modelId="{CC0B181B-8780-4C49-B647-E4A62E6AD525}" type="sibTrans" cxnId="{CD271611-41C4-47B1-ABCA-D55CE184684B}">
      <dgm:prSet/>
      <dgm:spPr/>
      <dgm:t>
        <a:bodyPr/>
        <a:lstStyle/>
        <a:p>
          <a:endParaRPr lang="en-US"/>
        </a:p>
      </dgm:t>
    </dgm:pt>
    <dgm:pt modelId="{103C515A-12E9-40FB-BE55-9EF3E6B4D96A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dirty="0"/>
            <a:t>Социальный: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i="1" dirty="0"/>
            <a:t>информация</a:t>
          </a:r>
          <a:r>
            <a:rPr lang="ru-RU" sz="2200" dirty="0"/>
            <a:t> является стимулятором изменения </a:t>
          </a:r>
          <a:r>
            <a:rPr lang="ru-RU" sz="2200" b="1" i="1" dirty="0"/>
            <a:t>качества жизни</a:t>
          </a:r>
          <a:r>
            <a:rPr lang="ru-RU" sz="2200" dirty="0"/>
            <a:t>, формируется «информационное сознание». </a:t>
          </a:r>
          <a:endParaRPr lang="en-US" sz="2200" dirty="0"/>
        </a:p>
      </dgm:t>
    </dgm:pt>
    <dgm:pt modelId="{10CCC6C5-D171-490F-9CFD-A23E89A31F10}" type="parTrans" cxnId="{8CA4E24E-352D-487B-9B5D-090C69767B9B}">
      <dgm:prSet/>
      <dgm:spPr/>
      <dgm:t>
        <a:bodyPr/>
        <a:lstStyle/>
        <a:p>
          <a:endParaRPr lang="en-US"/>
        </a:p>
      </dgm:t>
    </dgm:pt>
    <dgm:pt modelId="{199C0326-8ACD-4215-9F6C-EDC7ACE33268}" type="sibTrans" cxnId="{8CA4E24E-352D-487B-9B5D-090C69767B9B}">
      <dgm:prSet/>
      <dgm:spPr/>
      <dgm:t>
        <a:bodyPr/>
        <a:lstStyle/>
        <a:p>
          <a:endParaRPr lang="en-US"/>
        </a:p>
      </dgm:t>
    </dgm:pt>
    <dgm:pt modelId="{425CCE50-CA61-4449-9C6D-958F11F4653F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dirty="0"/>
            <a:t>Экономический: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i="1" dirty="0"/>
            <a:t>информация</a:t>
          </a:r>
          <a:r>
            <a:rPr lang="ru-RU" sz="2200" dirty="0"/>
            <a:t> составляет ключевой </a:t>
          </a:r>
          <a:r>
            <a:rPr lang="ru-RU" sz="2200" i="1" dirty="0"/>
            <a:t>фактор в экономике </a:t>
          </a:r>
          <a:r>
            <a:rPr lang="ru-RU" sz="2200" dirty="0"/>
            <a:t>в качестве ресурса, услуг, товара, источника добавленной стоимости и занятости.</a:t>
          </a:r>
          <a:endParaRPr lang="en-US" sz="2200" dirty="0"/>
        </a:p>
      </dgm:t>
    </dgm:pt>
    <dgm:pt modelId="{C1BE7F9D-D9A2-4870-904A-56624C8A78E0}" type="parTrans" cxnId="{2D6FEC2E-FE86-4BE6-A64F-87D0F2224C40}">
      <dgm:prSet/>
      <dgm:spPr/>
      <dgm:t>
        <a:bodyPr/>
        <a:lstStyle/>
        <a:p>
          <a:endParaRPr lang="en-US"/>
        </a:p>
      </dgm:t>
    </dgm:pt>
    <dgm:pt modelId="{C96E0067-83EF-41AB-BEA3-50A8F518B8DE}" type="sibTrans" cxnId="{2D6FEC2E-FE86-4BE6-A64F-87D0F2224C40}">
      <dgm:prSet/>
      <dgm:spPr/>
      <dgm:t>
        <a:bodyPr/>
        <a:lstStyle/>
        <a:p>
          <a:endParaRPr lang="en-US"/>
        </a:p>
      </dgm:t>
    </dgm:pt>
    <dgm:pt modelId="{18F87470-F4AA-4A3A-AF2D-0BA949542140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dirty="0"/>
            <a:t>Культурный: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i="1" dirty="0"/>
            <a:t>информация</a:t>
          </a:r>
          <a:r>
            <a:rPr lang="ru-RU" sz="2200" dirty="0"/>
            <a:t> признается </a:t>
          </a:r>
          <a:r>
            <a:rPr lang="ru-RU" sz="2200" b="1" i="1" dirty="0"/>
            <a:t>культурной ценностью</a:t>
          </a:r>
          <a:r>
            <a:rPr lang="ru-RU" sz="2200" dirty="0"/>
            <a:t>. </a:t>
          </a:r>
          <a:endParaRPr lang="en-US" sz="2200" dirty="0"/>
        </a:p>
      </dgm:t>
    </dgm:pt>
    <dgm:pt modelId="{94C3A9ED-0EC5-41E0-8984-A1B1F0552B4B}" type="parTrans" cxnId="{09807BF0-349C-4963-87FA-71CC03AD12A3}">
      <dgm:prSet/>
      <dgm:spPr/>
      <dgm:t>
        <a:bodyPr/>
        <a:lstStyle/>
        <a:p>
          <a:endParaRPr lang="en-US"/>
        </a:p>
      </dgm:t>
    </dgm:pt>
    <dgm:pt modelId="{158F3A42-C537-4046-A78B-837D804AA122}" type="sibTrans" cxnId="{09807BF0-349C-4963-87FA-71CC03AD12A3}">
      <dgm:prSet/>
      <dgm:spPr/>
      <dgm:t>
        <a:bodyPr/>
        <a:lstStyle/>
        <a:p>
          <a:endParaRPr lang="en-US"/>
        </a:p>
      </dgm:t>
    </dgm:pt>
    <dgm:pt modelId="{CAE25B26-CAFE-491F-8CB2-FF5B2C1CEB86}" type="pres">
      <dgm:prSet presAssocID="{51CA0E10-B286-4E70-B82A-365C5D9164B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FDD5D-C026-4FE8-9CFE-45584E9D0FA6}" type="pres">
      <dgm:prSet presAssocID="{51CA0E10-B286-4E70-B82A-365C5D9164B0}" presName="container" presStyleCnt="0">
        <dgm:presLayoutVars>
          <dgm:dir/>
          <dgm:resizeHandles val="exact"/>
        </dgm:presLayoutVars>
      </dgm:prSet>
      <dgm:spPr/>
    </dgm:pt>
    <dgm:pt modelId="{25DC1A22-75E3-41A9-8C4B-34AA5447A9FD}" type="pres">
      <dgm:prSet presAssocID="{44ED9A91-62F6-481D-87D2-90304C12A146}" presName="compNode" presStyleCnt="0"/>
      <dgm:spPr/>
    </dgm:pt>
    <dgm:pt modelId="{3353A7DC-30BE-447A-9215-C16E6EE55A1E}" type="pres">
      <dgm:prSet presAssocID="{44ED9A91-62F6-481D-87D2-90304C12A146}" presName="iconBgRect" presStyleLbl="bgShp" presStyleIdx="0" presStyleCnt="4"/>
      <dgm:spPr/>
    </dgm:pt>
    <dgm:pt modelId="{3AF11741-89C8-4DF9-9C3D-53E979D2D7DF}" type="pres">
      <dgm:prSet presAssocID="{44ED9A91-62F6-481D-87D2-90304C12A146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5F84736-AA94-4B3F-B8A1-F0CA03F75E25}" type="pres">
      <dgm:prSet presAssocID="{44ED9A91-62F6-481D-87D2-90304C12A146}" presName="spaceRect" presStyleCnt="0"/>
      <dgm:spPr/>
    </dgm:pt>
    <dgm:pt modelId="{05518B46-F476-403D-AFBE-CFC5471E6DC0}" type="pres">
      <dgm:prSet presAssocID="{44ED9A91-62F6-481D-87D2-90304C12A146}" presName="textRect" presStyleLbl="revTx" presStyleIdx="0" presStyleCnt="4" custScaleX="118855" custLinFactNeighborX="3998" custLinFactNeighborY="146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868A645-FD25-4B3B-923B-813581C024C9}" type="pres">
      <dgm:prSet presAssocID="{CC0B181B-8780-4C49-B647-E4A62E6AD5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E04D8B5-295F-4479-BE03-9D0BE3E771A5}" type="pres">
      <dgm:prSet presAssocID="{103C515A-12E9-40FB-BE55-9EF3E6B4D96A}" presName="compNode" presStyleCnt="0"/>
      <dgm:spPr/>
    </dgm:pt>
    <dgm:pt modelId="{95138393-33E0-4E46-943D-F98E99F40852}" type="pres">
      <dgm:prSet presAssocID="{103C515A-12E9-40FB-BE55-9EF3E6B4D96A}" presName="iconBgRect" presStyleLbl="bgShp" presStyleIdx="1" presStyleCnt="4"/>
      <dgm:spPr/>
    </dgm:pt>
    <dgm:pt modelId="{BF6EB860-F66D-415B-88EB-715992651420}" type="pres">
      <dgm:prSet presAssocID="{103C515A-12E9-40FB-BE55-9EF3E6B4D96A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02789201-C283-4F6D-87D3-98A5DF4B0410}" type="pres">
      <dgm:prSet presAssocID="{103C515A-12E9-40FB-BE55-9EF3E6B4D96A}" presName="spaceRect" presStyleCnt="0"/>
      <dgm:spPr/>
    </dgm:pt>
    <dgm:pt modelId="{142D3438-DB88-42FE-A59F-CC88C5931383}" type="pres">
      <dgm:prSet presAssocID="{103C515A-12E9-40FB-BE55-9EF3E6B4D96A}" presName="textRect" presStyleLbl="revTx" presStyleIdx="1" presStyleCnt="4" custScaleX="111964" custLinFactNeighborX="1564" custLinFactNeighborY="1429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28BF510-B934-4E80-8C8C-2FFC6B73E746}" type="pres">
      <dgm:prSet presAssocID="{199C0326-8ACD-4215-9F6C-EDC7ACE332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DC0982-CE51-4498-BC65-8B481968C5E5}" type="pres">
      <dgm:prSet presAssocID="{425CCE50-CA61-4449-9C6D-958F11F4653F}" presName="compNode" presStyleCnt="0"/>
      <dgm:spPr/>
    </dgm:pt>
    <dgm:pt modelId="{22F6FB83-CA24-48C8-AA0E-6EB7F1B94AC0}" type="pres">
      <dgm:prSet presAssocID="{425CCE50-CA61-4449-9C6D-958F11F4653F}" presName="iconBgRect" presStyleLbl="bgShp" presStyleIdx="2" presStyleCnt="4"/>
      <dgm:spPr/>
    </dgm:pt>
    <dgm:pt modelId="{F475E4D2-267F-4A1A-B7A0-254362CD5AC8}" type="pres">
      <dgm:prSet presAssocID="{425CCE50-CA61-4449-9C6D-958F11F4653F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7C388694-F19B-4BC4-B018-D762F02ED386}" type="pres">
      <dgm:prSet presAssocID="{425CCE50-CA61-4449-9C6D-958F11F4653F}" presName="spaceRect" presStyleCnt="0"/>
      <dgm:spPr/>
    </dgm:pt>
    <dgm:pt modelId="{9F47BCA5-D504-44C4-B3AB-7694E4F20261}" type="pres">
      <dgm:prSet presAssocID="{425CCE50-CA61-4449-9C6D-958F11F4653F}" presName="textRect" presStyleLbl="revTx" presStyleIdx="2" presStyleCnt="4" custScaleX="117424" custLinFactNeighborX="4714" custLinFactNeighborY="1256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F846342-E0FB-4E81-8CC8-EC9346207FA1}" type="pres">
      <dgm:prSet presAssocID="{C96E0067-83EF-41AB-BEA3-50A8F518B8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ECDAE2-8362-4317-B654-31AA0D41EEFA}" type="pres">
      <dgm:prSet presAssocID="{18F87470-F4AA-4A3A-AF2D-0BA949542140}" presName="compNode" presStyleCnt="0"/>
      <dgm:spPr/>
    </dgm:pt>
    <dgm:pt modelId="{1399B67A-F6C2-4739-8E0E-1A86B6858DB3}" type="pres">
      <dgm:prSet presAssocID="{18F87470-F4AA-4A3A-AF2D-0BA949542140}" presName="iconBgRect" presStyleLbl="bgShp" presStyleIdx="3" presStyleCnt="4"/>
      <dgm:spPr/>
    </dgm:pt>
    <dgm:pt modelId="{62A51747-58B8-4981-A9D3-71EC03406A92}" type="pres">
      <dgm:prSet presAssocID="{18F87470-F4AA-4A3A-AF2D-0BA949542140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2A567EA-13BA-4E34-8BBF-9FA14F251E9F}" type="pres">
      <dgm:prSet presAssocID="{18F87470-F4AA-4A3A-AF2D-0BA949542140}" presName="spaceRect" presStyleCnt="0"/>
      <dgm:spPr/>
    </dgm:pt>
    <dgm:pt modelId="{1E329367-D6D0-4B77-9851-9E3CB4C79173}" type="pres">
      <dgm:prSet presAssocID="{18F87470-F4AA-4A3A-AF2D-0BA94954214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A4E24E-352D-487B-9B5D-090C69767B9B}" srcId="{51CA0E10-B286-4E70-B82A-365C5D9164B0}" destId="{103C515A-12E9-40FB-BE55-9EF3E6B4D96A}" srcOrd="1" destOrd="0" parTransId="{10CCC6C5-D171-490F-9CFD-A23E89A31F10}" sibTransId="{199C0326-8ACD-4215-9F6C-EDC7ACE33268}"/>
    <dgm:cxn modelId="{FC606FB5-54A6-4779-BD64-A770C5989750}" type="presOf" srcId="{103C515A-12E9-40FB-BE55-9EF3E6B4D96A}" destId="{142D3438-DB88-42FE-A59F-CC88C5931383}" srcOrd="0" destOrd="0" presId="urn:microsoft.com/office/officeart/2018/2/layout/IconCircleList"/>
    <dgm:cxn modelId="{C5D26F34-B3FE-458F-8681-682A6CD5E4B5}" type="presOf" srcId="{199C0326-8ACD-4215-9F6C-EDC7ACE33268}" destId="{C28BF510-B934-4E80-8C8C-2FFC6B73E746}" srcOrd="0" destOrd="0" presId="urn:microsoft.com/office/officeart/2018/2/layout/IconCircleList"/>
    <dgm:cxn modelId="{09807BF0-349C-4963-87FA-71CC03AD12A3}" srcId="{51CA0E10-B286-4E70-B82A-365C5D9164B0}" destId="{18F87470-F4AA-4A3A-AF2D-0BA949542140}" srcOrd="3" destOrd="0" parTransId="{94C3A9ED-0EC5-41E0-8984-A1B1F0552B4B}" sibTransId="{158F3A42-C537-4046-A78B-837D804AA122}"/>
    <dgm:cxn modelId="{CD271611-41C4-47B1-ABCA-D55CE184684B}" srcId="{51CA0E10-B286-4E70-B82A-365C5D9164B0}" destId="{44ED9A91-62F6-481D-87D2-90304C12A146}" srcOrd="0" destOrd="0" parTransId="{805873DA-C63F-4370-9DF0-8D7A08C67B99}" sibTransId="{CC0B181B-8780-4C49-B647-E4A62E6AD525}"/>
    <dgm:cxn modelId="{2D6FEC2E-FE86-4BE6-A64F-87D0F2224C40}" srcId="{51CA0E10-B286-4E70-B82A-365C5D9164B0}" destId="{425CCE50-CA61-4449-9C6D-958F11F4653F}" srcOrd="2" destOrd="0" parTransId="{C1BE7F9D-D9A2-4870-904A-56624C8A78E0}" sibTransId="{C96E0067-83EF-41AB-BEA3-50A8F518B8DE}"/>
    <dgm:cxn modelId="{AD06E0D3-4B79-48C7-8782-256936679818}" type="presOf" srcId="{425CCE50-CA61-4449-9C6D-958F11F4653F}" destId="{9F47BCA5-D504-44C4-B3AB-7694E4F20261}" srcOrd="0" destOrd="0" presId="urn:microsoft.com/office/officeart/2018/2/layout/IconCircleList"/>
    <dgm:cxn modelId="{33655EF6-0ACA-44AD-9A29-A0584272D00A}" type="presOf" srcId="{44ED9A91-62F6-481D-87D2-90304C12A146}" destId="{05518B46-F476-403D-AFBE-CFC5471E6DC0}" srcOrd="0" destOrd="0" presId="urn:microsoft.com/office/officeart/2018/2/layout/IconCircleList"/>
    <dgm:cxn modelId="{725F01C2-50C7-4CF0-B705-CD4FEABB82B5}" type="presOf" srcId="{C96E0067-83EF-41AB-BEA3-50A8F518B8DE}" destId="{1F846342-E0FB-4E81-8CC8-EC9346207FA1}" srcOrd="0" destOrd="0" presId="urn:microsoft.com/office/officeart/2018/2/layout/IconCircleList"/>
    <dgm:cxn modelId="{3C5661D4-5D0C-417E-97F4-BC648060B8E5}" type="presOf" srcId="{CC0B181B-8780-4C49-B647-E4A62E6AD525}" destId="{D868A645-FD25-4B3B-923B-813581C024C9}" srcOrd="0" destOrd="0" presId="urn:microsoft.com/office/officeart/2018/2/layout/IconCircleList"/>
    <dgm:cxn modelId="{FC8728F4-ED00-4C28-897B-B55445443939}" type="presOf" srcId="{51CA0E10-B286-4E70-B82A-365C5D9164B0}" destId="{CAE25B26-CAFE-491F-8CB2-FF5B2C1CEB86}" srcOrd="0" destOrd="0" presId="urn:microsoft.com/office/officeart/2018/2/layout/IconCircleList"/>
    <dgm:cxn modelId="{6F5B6EB1-F06F-4688-9D85-D4A2161FD375}" type="presOf" srcId="{18F87470-F4AA-4A3A-AF2D-0BA949542140}" destId="{1E329367-D6D0-4B77-9851-9E3CB4C79173}" srcOrd="0" destOrd="0" presId="urn:microsoft.com/office/officeart/2018/2/layout/IconCircleList"/>
    <dgm:cxn modelId="{C0F39DBE-111A-49DF-A855-E94D5F784129}" type="presParOf" srcId="{CAE25B26-CAFE-491F-8CB2-FF5B2C1CEB86}" destId="{790FDD5D-C026-4FE8-9CFE-45584E9D0FA6}" srcOrd="0" destOrd="0" presId="urn:microsoft.com/office/officeart/2018/2/layout/IconCircleList"/>
    <dgm:cxn modelId="{90B77683-2DFE-4D16-B450-9B8322EEBEFE}" type="presParOf" srcId="{790FDD5D-C026-4FE8-9CFE-45584E9D0FA6}" destId="{25DC1A22-75E3-41A9-8C4B-34AA5447A9FD}" srcOrd="0" destOrd="0" presId="urn:microsoft.com/office/officeart/2018/2/layout/IconCircleList"/>
    <dgm:cxn modelId="{98976EC8-0FC1-41BB-B3BD-B49671318EAA}" type="presParOf" srcId="{25DC1A22-75E3-41A9-8C4B-34AA5447A9FD}" destId="{3353A7DC-30BE-447A-9215-C16E6EE55A1E}" srcOrd="0" destOrd="0" presId="urn:microsoft.com/office/officeart/2018/2/layout/IconCircleList"/>
    <dgm:cxn modelId="{13DD7D16-C788-4DED-B9BD-D25E5196E271}" type="presParOf" srcId="{25DC1A22-75E3-41A9-8C4B-34AA5447A9FD}" destId="{3AF11741-89C8-4DF9-9C3D-53E979D2D7DF}" srcOrd="1" destOrd="0" presId="urn:microsoft.com/office/officeart/2018/2/layout/IconCircleList"/>
    <dgm:cxn modelId="{3FEFD46E-26A4-4D90-AFE0-6540368561AA}" type="presParOf" srcId="{25DC1A22-75E3-41A9-8C4B-34AA5447A9FD}" destId="{45F84736-AA94-4B3F-B8A1-F0CA03F75E25}" srcOrd="2" destOrd="0" presId="urn:microsoft.com/office/officeart/2018/2/layout/IconCircleList"/>
    <dgm:cxn modelId="{7DD4FC70-676C-466D-9C1D-CDF0E874243A}" type="presParOf" srcId="{25DC1A22-75E3-41A9-8C4B-34AA5447A9FD}" destId="{05518B46-F476-403D-AFBE-CFC5471E6DC0}" srcOrd="3" destOrd="0" presId="urn:microsoft.com/office/officeart/2018/2/layout/IconCircleList"/>
    <dgm:cxn modelId="{C427C3D0-61E6-4469-9C43-E88CF4012F18}" type="presParOf" srcId="{790FDD5D-C026-4FE8-9CFE-45584E9D0FA6}" destId="{D868A645-FD25-4B3B-923B-813581C024C9}" srcOrd="1" destOrd="0" presId="urn:microsoft.com/office/officeart/2018/2/layout/IconCircleList"/>
    <dgm:cxn modelId="{7A31EFEC-32FB-43B2-8BE1-743402F40030}" type="presParOf" srcId="{790FDD5D-C026-4FE8-9CFE-45584E9D0FA6}" destId="{EE04D8B5-295F-4479-BE03-9D0BE3E771A5}" srcOrd="2" destOrd="0" presId="urn:microsoft.com/office/officeart/2018/2/layout/IconCircleList"/>
    <dgm:cxn modelId="{954BF33A-59D0-4298-B2BC-EA2CBEF610E1}" type="presParOf" srcId="{EE04D8B5-295F-4479-BE03-9D0BE3E771A5}" destId="{95138393-33E0-4E46-943D-F98E99F40852}" srcOrd="0" destOrd="0" presId="urn:microsoft.com/office/officeart/2018/2/layout/IconCircleList"/>
    <dgm:cxn modelId="{53006AAA-F027-4A89-AC15-3556CCA54EE6}" type="presParOf" srcId="{EE04D8B5-295F-4479-BE03-9D0BE3E771A5}" destId="{BF6EB860-F66D-415B-88EB-715992651420}" srcOrd="1" destOrd="0" presId="urn:microsoft.com/office/officeart/2018/2/layout/IconCircleList"/>
    <dgm:cxn modelId="{1208B31A-DC01-45EE-84B4-680A01964D79}" type="presParOf" srcId="{EE04D8B5-295F-4479-BE03-9D0BE3E771A5}" destId="{02789201-C283-4F6D-87D3-98A5DF4B0410}" srcOrd="2" destOrd="0" presId="urn:microsoft.com/office/officeart/2018/2/layout/IconCircleList"/>
    <dgm:cxn modelId="{3B308B10-C355-4324-A65E-6C58CAE8D8F6}" type="presParOf" srcId="{EE04D8B5-295F-4479-BE03-9D0BE3E771A5}" destId="{142D3438-DB88-42FE-A59F-CC88C5931383}" srcOrd="3" destOrd="0" presId="urn:microsoft.com/office/officeart/2018/2/layout/IconCircleList"/>
    <dgm:cxn modelId="{A4AE5218-9D8E-4942-A452-E31E71AB26CF}" type="presParOf" srcId="{790FDD5D-C026-4FE8-9CFE-45584E9D0FA6}" destId="{C28BF510-B934-4E80-8C8C-2FFC6B73E746}" srcOrd="3" destOrd="0" presId="urn:microsoft.com/office/officeart/2018/2/layout/IconCircleList"/>
    <dgm:cxn modelId="{72667AAA-2F65-4689-8126-4650B20D227B}" type="presParOf" srcId="{790FDD5D-C026-4FE8-9CFE-45584E9D0FA6}" destId="{F6DC0982-CE51-4498-BC65-8B481968C5E5}" srcOrd="4" destOrd="0" presId="urn:microsoft.com/office/officeart/2018/2/layout/IconCircleList"/>
    <dgm:cxn modelId="{D7310B10-CBBB-4AE6-AC5E-9E35559ED3E2}" type="presParOf" srcId="{F6DC0982-CE51-4498-BC65-8B481968C5E5}" destId="{22F6FB83-CA24-48C8-AA0E-6EB7F1B94AC0}" srcOrd="0" destOrd="0" presId="urn:microsoft.com/office/officeart/2018/2/layout/IconCircleList"/>
    <dgm:cxn modelId="{782CA2D5-AD2B-4B0A-8EAF-89B27706684D}" type="presParOf" srcId="{F6DC0982-CE51-4498-BC65-8B481968C5E5}" destId="{F475E4D2-267F-4A1A-B7A0-254362CD5AC8}" srcOrd="1" destOrd="0" presId="urn:microsoft.com/office/officeart/2018/2/layout/IconCircleList"/>
    <dgm:cxn modelId="{2C1DD89F-D025-445A-9C1F-509B6A4FCF8B}" type="presParOf" srcId="{F6DC0982-CE51-4498-BC65-8B481968C5E5}" destId="{7C388694-F19B-4BC4-B018-D762F02ED386}" srcOrd="2" destOrd="0" presId="urn:microsoft.com/office/officeart/2018/2/layout/IconCircleList"/>
    <dgm:cxn modelId="{C82E5F75-F12E-4A70-A039-4F2E889114B3}" type="presParOf" srcId="{F6DC0982-CE51-4498-BC65-8B481968C5E5}" destId="{9F47BCA5-D504-44C4-B3AB-7694E4F20261}" srcOrd="3" destOrd="0" presId="urn:microsoft.com/office/officeart/2018/2/layout/IconCircleList"/>
    <dgm:cxn modelId="{6F41A2D1-BBFE-4EBF-BF9A-04E4938F228B}" type="presParOf" srcId="{790FDD5D-C026-4FE8-9CFE-45584E9D0FA6}" destId="{1F846342-E0FB-4E81-8CC8-EC9346207FA1}" srcOrd="5" destOrd="0" presId="urn:microsoft.com/office/officeart/2018/2/layout/IconCircleList"/>
    <dgm:cxn modelId="{AF8808AB-B890-4F99-BB2A-591CE829C5E6}" type="presParOf" srcId="{790FDD5D-C026-4FE8-9CFE-45584E9D0FA6}" destId="{64ECDAE2-8362-4317-B654-31AA0D41EEFA}" srcOrd="6" destOrd="0" presId="urn:microsoft.com/office/officeart/2018/2/layout/IconCircleList"/>
    <dgm:cxn modelId="{F284E2B7-B4C9-4812-BD95-97B008366761}" type="presParOf" srcId="{64ECDAE2-8362-4317-B654-31AA0D41EEFA}" destId="{1399B67A-F6C2-4739-8E0E-1A86B6858DB3}" srcOrd="0" destOrd="0" presId="urn:microsoft.com/office/officeart/2018/2/layout/IconCircleList"/>
    <dgm:cxn modelId="{0E3581B2-3E86-4A90-A57E-A69FCDB97181}" type="presParOf" srcId="{64ECDAE2-8362-4317-B654-31AA0D41EEFA}" destId="{62A51747-58B8-4981-A9D3-71EC03406A92}" srcOrd="1" destOrd="0" presId="urn:microsoft.com/office/officeart/2018/2/layout/IconCircleList"/>
    <dgm:cxn modelId="{B48374DC-973D-406D-8943-C26F6DAA63F9}" type="presParOf" srcId="{64ECDAE2-8362-4317-B654-31AA0D41EEFA}" destId="{22A567EA-13BA-4E34-8BBF-9FA14F251E9F}" srcOrd="2" destOrd="0" presId="urn:microsoft.com/office/officeart/2018/2/layout/IconCircleList"/>
    <dgm:cxn modelId="{90DC8E45-D55D-4B7D-BDCE-BFBD4D77BAF8}" type="presParOf" srcId="{64ECDAE2-8362-4317-B654-31AA0D41EEFA}" destId="{1E329367-D6D0-4B77-9851-9E3CB4C7917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F170B4-0CE0-4AC8-99FD-90C61F312D50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CD93D72-5F6D-4F74-92B5-4BBE41D93A02}">
      <dgm:prSet custT="1"/>
      <dgm:spPr/>
      <dgm:t>
        <a:bodyPr/>
        <a:lstStyle/>
        <a:p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70-е гг. – создана развитая телевизионная передающая сеть 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FF9D6D-175B-46B5-A6D9-598B0B0EB88B}" type="parTrans" cxnId="{1426C2B3-51A2-4AEC-959F-017A4356276F}">
      <dgm:prSet/>
      <dgm:spPr/>
      <dgm:t>
        <a:bodyPr/>
        <a:lstStyle/>
        <a:p>
          <a:endParaRPr lang="en-US"/>
        </a:p>
      </dgm:t>
    </dgm:pt>
    <dgm:pt modelId="{AF07A825-4F29-4F98-A699-5DD3EDDAEC0C}" type="sibTrans" cxnId="{1426C2B3-51A2-4AEC-959F-017A4356276F}">
      <dgm:prSet/>
      <dgm:spPr/>
      <dgm:t>
        <a:bodyPr/>
        <a:lstStyle/>
        <a:p>
          <a:endParaRPr lang="en-US"/>
        </a:p>
      </dgm:t>
    </dgm:pt>
    <dgm:pt modelId="{25984CF8-C639-4140-9CB5-B7652EF81884}">
      <dgm:prSet custT="1"/>
      <dgm:spPr/>
      <dgm:t>
        <a:bodyPr/>
        <a:lstStyle/>
        <a:p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70-80-е гг. – локальные телевизионные сети объединены наземными и спутниковыми линиями связи в единую сеть.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F4A58-0E5B-43C0-A927-C777BD8937CD}" type="parTrans" cxnId="{A404337B-64CC-4D1C-960C-586045E447F7}">
      <dgm:prSet/>
      <dgm:spPr/>
      <dgm:t>
        <a:bodyPr/>
        <a:lstStyle/>
        <a:p>
          <a:endParaRPr lang="en-US"/>
        </a:p>
      </dgm:t>
    </dgm:pt>
    <dgm:pt modelId="{C717BDD0-13FB-47D9-989D-BCE5E19B6536}" type="sibTrans" cxnId="{A404337B-64CC-4D1C-960C-586045E447F7}">
      <dgm:prSet/>
      <dgm:spPr/>
      <dgm:t>
        <a:bodyPr/>
        <a:lstStyle/>
        <a:p>
          <a:endParaRPr lang="en-US"/>
        </a:p>
      </dgm:t>
    </dgm:pt>
    <dgm:pt modelId="{77C9D93A-BDA6-48FC-8114-74757C19D6F0}">
      <dgm:prSet custT="1"/>
      <dgm:spPr/>
      <dgm:t>
        <a:bodyPr/>
        <a:lstStyle/>
        <a:p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70-80-е гг. - расцвет учебного телевещания (преимущественно «передачи на урок») 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324B5A-3285-42F5-AFD7-4F51A1A87C74}" type="parTrans" cxnId="{448AF0AA-AACD-4811-8CBF-FFBFCA5BD7E4}">
      <dgm:prSet/>
      <dgm:spPr/>
      <dgm:t>
        <a:bodyPr/>
        <a:lstStyle/>
        <a:p>
          <a:endParaRPr lang="en-US"/>
        </a:p>
      </dgm:t>
    </dgm:pt>
    <dgm:pt modelId="{47408A40-6AFD-45D7-AAEE-C19A8889CDC5}" type="sibTrans" cxnId="{448AF0AA-AACD-4811-8CBF-FFBFCA5BD7E4}">
      <dgm:prSet/>
      <dgm:spPr/>
      <dgm:t>
        <a:bodyPr/>
        <a:lstStyle/>
        <a:p>
          <a:endParaRPr lang="en-US"/>
        </a:p>
      </dgm:t>
    </dgm:pt>
    <dgm:pt modelId="{5B69BBDF-8A2E-439E-995B-61FDBCBCCF40}">
      <dgm:prSet custT="1"/>
      <dgm:spPr/>
      <dgm:t>
        <a:bodyPr/>
        <a:lstStyle/>
        <a:p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80-90-е гг. - цикл учебных телепередач на Ленинградском телевидении «Практическая электроника — школьникам», «Цифровая электроника», «С микрокалькулятором в школе и дома»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CA6F7A-38EF-442C-810B-8C69A866F185}" type="parTrans" cxnId="{15A46374-B7F5-46FD-B32A-8DCF9EF6457D}">
      <dgm:prSet/>
      <dgm:spPr/>
      <dgm:t>
        <a:bodyPr/>
        <a:lstStyle/>
        <a:p>
          <a:endParaRPr lang="en-US"/>
        </a:p>
      </dgm:t>
    </dgm:pt>
    <dgm:pt modelId="{99F88734-7328-4DF4-B0F8-B43251F27AE5}" type="sibTrans" cxnId="{15A46374-B7F5-46FD-B32A-8DCF9EF6457D}">
      <dgm:prSet/>
      <dgm:spPr/>
      <dgm:t>
        <a:bodyPr/>
        <a:lstStyle/>
        <a:p>
          <a:endParaRPr lang="en-US"/>
        </a:p>
      </dgm:t>
    </dgm:pt>
    <dgm:pt modelId="{648F8EA3-15FD-44B9-A9CD-B3B07DF5AA71}" type="pres">
      <dgm:prSet presAssocID="{3EF170B4-0CE0-4AC8-99FD-90C61F312D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BDECD4-AA0A-426D-819F-0772EB12FCD5}" type="pres">
      <dgm:prSet presAssocID="{5CD93D72-5F6D-4F74-92B5-4BBE41D93A02}" presName="parentText" presStyleLbl="node1" presStyleIdx="0" presStyleCnt="4" custScaleY="75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F69A-041F-4B68-B758-BE585573F55E}" type="pres">
      <dgm:prSet presAssocID="{AF07A825-4F29-4F98-A699-5DD3EDDAEC0C}" presName="spacer" presStyleCnt="0"/>
      <dgm:spPr/>
    </dgm:pt>
    <dgm:pt modelId="{5E1B8CDA-7190-444D-BAAD-7FBCF321DCDC}" type="pres">
      <dgm:prSet presAssocID="{25984CF8-C639-4140-9CB5-B7652EF81884}" presName="parentText" presStyleLbl="node1" presStyleIdx="1" presStyleCnt="4" custScaleY="799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08903-D3CC-4D33-8743-43B1302A7F92}" type="pres">
      <dgm:prSet presAssocID="{C717BDD0-13FB-47D9-989D-BCE5E19B6536}" presName="spacer" presStyleCnt="0"/>
      <dgm:spPr/>
    </dgm:pt>
    <dgm:pt modelId="{B19405C4-C538-434C-9D8C-4D7C4C5386CF}" type="pres">
      <dgm:prSet presAssocID="{77C9D93A-BDA6-48FC-8114-74757C19D6F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FA635-F73E-4EA7-A0BA-8F03FB553075}" type="pres">
      <dgm:prSet presAssocID="{47408A40-6AFD-45D7-AAEE-C19A8889CDC5}" presName="spacer" presStyleCnt="0"/>
      <dgm:spPr/>
    </dgm:pt>
    <dgm:pt modelId="{B645A1C8-4DFF-475C-B198-6370CE305E77}" type="pres">
      <dgm:prSet presAssocID="{5B69BBDF-8A2E-439E-995B-61FDBCBCCF40}" presName="parentText" presStyleLbl="node1" presStyleIdx="3" presStyleCnt="4" custScaleY="137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A75F6-58E3-4999-85C4-C8CCE33725B1}" type="presOf" srcId="{3EF170B4-0CE0-4AC8-99FD-90C61F312D50}" destId="{648F8EA3-15FD-44B9-A9CD-B3B07DF5AA71}" srcOrd="0" destOrd="0" presId="urn:microsoft.com/office/officeart/2005/8/layout/vList2"/>
    <dgm:cxn modelId="{A404337B-64CC-4D1C-960C-586045E447F7}" srcId="{3EF170B4-0CE0-4AC8-99FD-90C61F312D50}" destId="{25984CF8-C639-4140-9CB5-B7652EF81884}" srcOrd="1" destOrd="0" parTransId="{998F4A58-0E5B-43C0-A927-C777BD8937CD}" sibTransId="{C717BDD0-13FB-47D9-989D-BCE5E19B6536}"/>
    <dgm:cxn modelId="{B7C0D9F2-1D15-487F-B062-15F3C0BB362F}" type="presOf" srcId="{25984CF8-C639-4140-9CB5-B7652EF81884}" destId="{5E1B8CDA-7190-444D-BAAD-7FBCF321DCDC}" srcOrd="0" destOrd="0" presId="urn:microsoft.com/office/officeart/2005/8/layout/vList2"/>
    <dgm:cxn modelId="{15A46374-B7F5-46FD-B32A-8DCF9EF6457D}" srcId="{3EF170B4-0CE0-4AC8-99FD-90C61F312D50}" destId="{5B69BBDF-8A2E-439E-995B-61FDBCBCCF40}" srcOrd="3" destOrd="0" parTransId="{0DCA6F7A-38EF-442C-810B-8C69A866F185}" sibTransId="{99F88734-7328-4DF4-B0F8-B43251F27AE5}"/>
    <dgm:cxn modelId="{FFD22CEA-B1BE-4FAD-A1E4-17DA4205AE22}" type="presOf" srcId="{5CD93D72-5F6D-4F74-92B5-4BBE41D93A02}" destId="{B0BDECD4-AA0A-426D-819F-0772EB12FCD5}" srcOrd="0" destOrd="0" presId="urn:microsoft.com/office/officeart/2005/8/layout/vList2"/>
    <dgm:cxn modelId="{F89D5C92-D4A4-4232-86B3-C473B35BED8E}" type="presOf" srcId="{5B69BBDF-8A2E-439E-995B-61FDBCBCCF40}" destId="{B645A1C8-4DFF-475C-B198-6370CE305E77}" srcOrd="0" destOrd="0" presId="urn:microsoft.com/office/officeart/2005/8/layout/vList2"/>
    <dgm:cxn modelId="{6CB4306B-A2E0-404A-B925-B00438530BFA}" type="presOf" srcId="{77C9D93A-BDA6-48FC-8114-74757C19D6F0}" destId="{B19405C4-C538-434C-9D8C-4D7C4C5386CF}" srcOrd="0" destOrd="0" presId="urn:microsoft.com/office/officeart/2005/8/layout/vList2"/>
    <dgm:cxn modelId="{1426C2B3-51A2-4AEC-959F-017A4356276F}" srcId="{3EF170B4-0CE0-4AC8-99FD-90C61F312D50}" destId="{5CD93D72-5F6D-4F74-92B5-4BBE41D93A02}" srcOrd="0" destOrd="0" parTransId="{CCFF9D6D-175B-46B5-A6D9-598B0B0EB88B}" sibTransId="{AF07A825-4F29-4F98-A699-5DD3EDDAEC0C}"/>
    <dgm:cxn modelId="{448AF0AA-AACD-4811-8CBF-FFBFCA5BD7E4}" srcId="{3EF170B4-0CE0-4AC8-99FD-90C61F312D50}" destId="{77C9D93A-BDA6-48FC-8114-74757C19D6F0}" srcOrd="2" destOrd="0" parTransId="{97324B5A-3285-42F5-AFD7-4F51A1A87C74}" sibTransId="{47408A40-6AFD-45D7-AAEE-C19A8889CDC5}"/>
    <dgm:cxn modelId="{E9EA244C-58BE-41FB-A5BF-57B9F51EC120}" type="presParOf" srcId="{648F8EA3-15FD-44B9-A9CD-B3B07DF5AA71}" destId="{B0BDECD4-AA0A-426D-819F-0772EB12FCD5}" srcOrd="0" destOrd="0" presId="urn:microsoft.com/office/officeart/2005/8/layout/vList2"/>
    <dgm:cxn modelId="{1125AFC2-9A87-4D63-A46E-1EE0EDB0FA9B}" type="presParOf" srcId="{648F8EA3-15FD-44B9-A9CD-B3B07DF5AA71}" destId="{CAC1F69A-041F-4B68-B758-BE585573F55E}" srcOrd="1" destOrd="0" presId="urn:microsoft.com/office/officeart/2005/8/layout/vList2"/>
    <dgm:cxn modelId="{FB18888B-218A-4C84-A88A-B82FEF3BF9E4}" type="presParOf" srcId="{648F8EA3-15FD-44B9-A9CD-B3B07DF5AA71}" destId="{5E1B8CDA-7190-444D-BAAD-7FBCF321DCDC}" srcOrd="2" destOrd="0" presId="urn:microsoft.com/office/officeart/2005/8/layout/vList2"/>
    <dgm:cxn modelId="{70CE2869-7FF3-42B4-B0E9-E183A990245C}" type="presParOf" srcId="{648F8EA3-15FD-44B9-A9CD-B3B07DF5AA71}" destId="{43408903-D3CC-4D33-8743-43B1302A7F92}" srcOrd="3" destOrd="0" presId="urn:microsoft.com/office/officeart/2005/8/layout/vList2"/>
    <dgm:cxn modelId="{02DB84CB-A606-4C71-BA10-7DB86B6F9A3A}" type="presParOf" srcId="{648F8EA3-15FD-44B9-A9CD-B3B07DF5AA71}" destId="{B19405C4-C538-434C-9D8C-4D7C4C5386CF}" srcOrd="4" destOrd="0" presId="urn:microsoft.com/office/officeart/2005/8/layout/vList2"/>
    <dgm:cxn modelId="{37D98A5B-179C-4701-88F7-CED073188B2B}" type="presParOf" srcId="{648F8EA3-15FD-44B9-A9CD-B3B07DF5AA71}" destId="{949FA635-F73E-4EA7-A0BA-8F03FB553075}" srcOrd="5" destOrd="0" presId="urn:microsoft.com/office/officeart/2005/8/layout/vList2"/>
    <dgm:cxn modelId="{8C71EDAB-F39D-4926-A1A1-05CC789B9501}" type="presParOf" srcId="{648F8EA3-15FD-44B9-A9CD-B3B07DF5AA71}" destId="{B645A1C8-4DFF-475C-B198-6370CE305E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987F63-40E2-46B4-905A-628560F1FACB}" type="doc">
      <dgm:prSet loTypeId="urn:microsoft.com/office/officeart/2016/7/layout/BasicProcessNew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5D72BF-53FA-4654-8EC8-C2331972CEC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Концепция формирования </a:t>
          </a:r>
          <a:r>
            <a:rPr lang="ru-RU" sz="2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информацион-ного</a:t>
          </a: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общества в России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(199</a:t>
          </a: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9г.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2AEAA76D-7E27-4701-A160-926ADB914394}" type="parTrans" cxnId="{FF5B2C0F-D41F-4898-958A-7FF09AF16D21}">
      <dgm:prSet/>
      <dgm:spPr/>
      <dgm:t>
        <a:bodyPr/>
        <a:lstStyle/>
        <a:p>
          <a:endParaRPr lang="en-US"/>
        </a:p>
      </dgm:t>
    </dgm:pt>
    <dgm:pt modelId="{7A9130A4-3C7D-44EE-895F-E64B68D50523}" type="sibTrans" cxnId="{FF5B2C0F-D41F-4898-958A-7FF09AF16D21}">
      <dgm:prSet/>
      <dgm:spPr/>
      <dgm:t>
        <a:bodyPr/>
        <a:lstStyle/>
        <a:p>
          <a:endParaRPr lang="en-US"/>
        </a:p>
      </dgm:t>
    </dgm:pt>
    <dgm:pt modelId="{2AC6F8AD-3330-49AB-BBC7-9C5F8400D8D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Стратегия развития </a:t>
          </a:r>
          <a:r>
            <a:rPr lang="ru-RU" sz="2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информацион-ного</a:t>
          </a: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общества в Российской Федерации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(2008 г.)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BEBEC6-2598-4FD1-839E-B22A7B698E12}" type="parTrans" cxnId="{03ACE268-3F7C-462F-8C11-D80AFB159738}">
      <dgm:prSet/>
      <dgm:spPr/>
      <dgm:t>
        <a:bodyPr/>
        <a:lstStyle/>
        <a:p>
          <a:endParaRPr lang="en-US"/>
        </a:p>
      </dgm:t>
    </dgm:pt>
    <dgm:pt modelId="{3B273F77-A262-4716-A556-7A59ECAB7FFD}" type="sibTrans" cxnId="{03ACE268-3F7C-462F-8C11-D80AFB159738}">
      <dgm:prSet/>
      <dgm:spPr/>
      <dgm:t>
        <a:bodyPr/>
        <a:lstStyle/>
        <a:p>
          <a:endParaRPr lang="en-US"/>
        </a:p>
      </dgm:t>
    </dgm:pt>
    <dgm:pt modelId="{4747C282-57BF-421B-9524-BF8BEC4B3EF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Постановление Правительства РФ "Об утверждении государственной программы Российской Федерации "</a:t>
          </a:r>
          <a:r>
            <a:rPr lang="ru-RU" sz="2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Информацион-ное</a:t>
          </a: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общество (2011 - 2020 годы)"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(2014 г.)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664630-3F54-4DDB-8D70-0CE8557D5A07}" type="parTrans" cxnId="{8D4E15FA-720D-4253-8012-DCBE547D8644}">
      <dgm:prSet/>
      <dgm:spPr/>
      <dgm:t>
        <a:bodyPr/>
        <a:lstStyle/>
        <a:p>
          <a:endParaRPr lang="en-US"/>
        </a:p>
      </dgm:t>
    </dgm:pt>
    <dgm:pt modelId="{F3C74CE5-7633-4532-AB09-04CB7678432C}" type="sibTrans" cxnId="{8D4E15FA-720D-4253-8012-DCBE547D8644}">
      <dgm:prSet/>
      <dgm:spPr/>
      <dgm:t>
        <a:bodyPr/>
        <a:lstStyle/>
        <a:p>
          <a:endParaRPr lang="en-US"/>
        </a:p>
      </dgm:t>
    </dgm:pt>
    <dgm:pt modelId="{3C72FFA4-8432-4825-AC60-037602C8403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Указ Президента РФ “О Стратегии развития </a:t>
          </a:r>
          <a:r>
            <a:rPr lang="ru-RU" sz="2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информацион-ного</a:t>
          </a: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общества в Российской Федерации на 2017 - 2030 годы”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(2017 г.) 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D04A1A-E6C8-4DE6-98BC-281ACB5023AE}" type="parTrans" cxnId="{39B1024D-0337-4199-B161-A4923B51E756}">
      <dgm:prSet/>
      <dgm:spPr/>
      <dgm:t>
        <a:bodyPr/>
        <a:lstStyle/>
        <a:p>
          <a:endParaRPr lang="en-US"/>
        </a:p>
      </dgm:t>
    </dgm:pt>
    <dgm:pt modelId="{4FE074A7-2DF5-41F1-AA79-192F656AA7A7}" type="sibTrans" cxnId="{39B1024D-0337-4199-B161-A4923B51E756}">
      <dgm:prSet/>
      <dgm:spPr/>
      <dgm:t>
        <a:bodyPr/>
        <a:lstStyle/>
        <a:p>
          <a:endParaRPr lang="en-US"/>
        </a:p>
      </dgm:t>
    </dgm:pt>
    <dgm:pt modelId="{3984063D-3DB8-44D0-A9A6-9B0DD40B5790}" type="pres">
      <dgm:prSet presAssocID="{82987F63-40E2-46B4-905A-628560F1FA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641F35-3230-4E01-B7A1-16B3446B3F5E}" type="pres">
      <dgm:prSet presAssocID="{465D72BF-53FA-4654-8EC8-C2331972CEC4}" presName="node" presStyleLbl="node1" presStyleIdx="0" presStyleCnt="7" custScaleY="186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8A91C-2B7C-415D-8D32-6150B5FB2CEA}" type="pres">
      <dgm:prSet presAssocID="{7A9130A4-3C7D-44EE-895F-E64B68D50523}" presName="sibTransSpacerBeforeConnector" presStyleCnt="0"/>
      <dgm:spPr/>
    </dgm:pt>
    <dgm:pt modelId="{C4F3EAA3-27C4-4653-8D6B-ABD9FDEDEEB1}" type="pres">
      <dgm:prSet presAssocID="{7A9130A4-3C7D-44EE-895F-E64B68D50523}" presName="sibTrans" presStyleLbl="node1" presStyleIdx="1" presStyleCnt="7"/>
      <dgm:spPr/>
      <dgm:t>
        <a:bodyPr/>
        <a:lstStyle/>
        <a:p>
          <a:endParaRPr lang="ru-RU"/>
        </a:p>
      </dgm:t>
    </dgm:pt>
    <dgm:pt modelId="{699018B4-2032-4094-88A4-21D73318F7FF}" type="pres">
      <dgm:prSet presAssocID="{7A9130A4-3C7D-44EE-895F-E64B68D50523}" presName="sibTransSpacerAfterConnector" presStyleCnt="0"/>
      <dgm:spPr/>
    </dgm:pt>
    <dgm:pt modelId="{D9200524-E4D1-4381-94A7-1487A02E9A1A}" type="pres">
      <dgm:prSet presAssocID="{2AC6F8AD-3330-49AB-BBC7-9C5F8400D8D5}" presName="node" presStyleLbl="node1" presStyleIdx="2" presStyleCnt="7" custScaleY="186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12E4C-EF52-4188-B008-25022DC0F160}" type="pres">
      <dgm:prSet presAssocID="{3B273F77-A262-4716-A556-7A59ECAB7FFD}" presName="sibTransSpacerBeforeConnector" presStyleCnt="0"/>
      <dgm:spPr/>
    </dgm:pt>
    <dgm:pt modelId="{C7ABA479-3AF4-4429-9BD0-3D98BC867ED0}" type="pres">
      <dgm:prSet presAssocID="{3B273F77-A262-4716-A556-7A59ECAB7FFD}" presName="sibTrans" presStyleLbl="node1" presStyleIdx="3" presStyleCnt="7"/>
      <dgm:spPr/>
      <dgm:t>
        <a:bodyPr/>
        <a:lstStyle/>
        <a:p>
          <a:endParaRPr lang="ru-RU"/>
        </a:p>
      </dgm:t>
    </dgm:pt>
    <dgm:pt modelId="{1ED2F14B-74AE-49D3-8183-1F474FE39B0D}" type="pres">
      <dgm:prSet presAssocID="{3B273F77-A262-4716-A556-7A59ECAB7FFD}" presName="sibTransSpacerAfterConnector" presStyleCnt="0"/>
      <dgm:spPr/>
    </dgm:pt>
    <dgm:pt modelId="{E6DD71B1-5650-4201-B722-C09136EF87CC}" type="pres">
      <dgm:prSet presAssocID="{4747C282-57BF-421B-9524-BF8BEC4B3EF4}" presName="node" presStyleLbl="node1" presStyleIdx="4" presStyleCnt="7" custScaleY="186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44913-E45E-4A9F-90DF-C0864574DB56}" type="pres">
      <dgm:prSet presAssocID="{F3C74CE5-7633-4532-AB09-04CB7678432C}" presName="sibTransSpacerBeforeConnector" presStyleCnt="0"/>
      <dgm:spPr/>
    </dgm:pt>
    <dgm:pt modelId="{66771812-0BB8-4602-83BA-2C9CBD859870}" type="pres">
      <dgm:prSet presAssocID="{F3C74CE5-7633-4532-AB09-04CB7678432C}" presName="sibTrans" presStyleLbl="node1" presStyleIdx="5" presStyleCnt="7"/>
      <dgm:spPr/>
      <dgm:t>
        <a:bodyPr/>
        <a:lstStyle/>
        <a:p>
          <a:endParaRPr lang="ru-RU"/>
        </a:p>
      </dgm:t>
    </dgm:pt>
    <dgm:pt modelId="{8D772A84-EFFE-479E-8929-6C97789C3147}" type="pres">
      <dgm:prSet presAssocID="{F3C74CE5-7633-4532-AB09-04CB7678432C}" presName="sibTransSpacerAfterConnector" presStyleCnt="0"/>
      <dgm:spPr/>
    </dgm:pt>
    <dgm:pt modelId="{21B8A82E-D621-4BFD-88A4-BDAEA3DC967E}" type="pres">
      <dgm:prSet presAssocID="{3C72FFA4-8432-4825-AC60-037602C84037}" presName="node" presStyleLbl="node1" presStyleIdx="6" presStyleCnt="7" custScaleY="186958" custLinFactNeighborX="-70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2FD10-1435-432A-876F-365E1A192BE2}" type="presOf" srcId="{3B273F77-A262-4716-A556-7A59ECAB7FFD}" destId="{C7ABA479-3AF4-4429-9BD0-3D98BC867ED0}" srcOrd="0" destOrd="0" presId="urn:microsoft.com/office/officeart/2016/7/layout/BasicProcessNew"/>
    <dgm:cxn modelId="{03ACE268-3F7C-462F-8C11-D80AFB159738}" srcId="{82987F63-40E2-46B4-905A-628560F1FACB}" destId="{2AC6F8AD-3330-49AB-BBC7-9C5F8400D8D5}" srcOrd="1" destOrd="0" parTransId="{37BEBEC6-2598-4FD1-839E-B22A7B698E12}" sibTransId="{3B273F77-A262-4716-A556-7A59ECAB7FFD}"/>
    <dgm:cxn modelId="{A520F371-A813-4726-9835-3323F6344057}" type="presOf" srcId="{7A9130A4-3C7D-44EE-895F-E64B68D50523}" destId="{C4F3EAA3-27C4-4653-8D6B-ABD9FDEDEEB1}" srcOrd="0" destOrd="0" presId="urn:microsoft.com/office/officeart/2016/7/layout/BasicProcessNew"/>
    <dgm:cxn modelId="{AF8A6B20-CC58-4597-9FA5-24B6B6B44879}" type="presOf" srcId="{82987F63-40E2-46B4-905A-628560F1FACB}" destId="{3984063D-3DB8-44D0-A9A6-9B0DD40B5790}" srcOrd="0" destOrd="0" presId="urn:microsoft.com/office/officeart/2016/7/layout/BasicProcessNew"/>
    <dgm:cxn modelId="{FF5B2C0F-D41F-4898-958A-7FF09AF16D21}" srcId="{82987F63-40E2-46B4-905A-628560F1FACB}" destId="{465D72BF-53FA-4654-8EC8-C2331972CEC4}" srcOrd="0" destOrd="0" parTransId="{2AEAA76D-7E27-4701-A160-926ADB914394}" sibTransId="{7A9130A4-3C7D-44EE-895F-E64B68D50523}"/>
    <dgm:cxn modelId="{3972D4E4-492E-49BB-B11C-C0B70AC94839}" type="presOf" srcId="{2AC6F8AD-3330-49AB-BBC7-9C5F8400D8D5}" destId="{D9200524-E4D1-4381-94A7-1487A02E9A1A}" srcOrd="0" destOrd="0" presId="urn:microsoft.com/office/officeart/2016/7/layout/BasicProcessNew"/>
    <dgm:cxn modelId="{ED51B36E-D2DF-43E1-A12F-36A780F86E54}" type="presOf" srcId="{3C72FFA4-8432-4825-AC60-037602C84037}" destId="{21B8A82E-D621-4BFD-88A4-BDAEA3DC967E}" srcOrd="0" destOrd="0" presId="urn:microsoft.com/office/officeart/2016/7/layout/BasicProcessNew"/>
    <dgm:cxn modelId="{39B1024D-0337-4199-B161-A4923B51E756}" srcId="{82987F63-40E2-46B4-905A-628560F1FACB}" destId="{3C72FFA4-8432-4825-AC60-037602C84037}" srcOrd="3" destOrd="0" parTransId="{E2D04A1A-E6C8-4DE6-98BC-281ACB5023AE}" sibTransId="{4FE074A7-2DF5-41F1-AA79-192F656AA7A7}"/>
    <dgm:cxn modelId="{4325D06C-09B0-43CC-B335-DFE8B7295145}" type="presOf" srcId="{4747C282-57BF-421B-9524-BF8BEC4B3EF4}" destId="{E6DD71B1-5650-4201-B722-C09136EF87CC}" srcOrd="0" destOrd="0" presId="urn:microsoft.com/office/officeart/2016/7/layout/BasicProcessNew"/>
    <dgm:cxn modelId="{B6EEBCE4-F606-4FE1-A784-780968F2A1F0}" type="presOf" srcId="{465D72BF-53FA-4654-8EC8-C2331972CEC4}" destId="{A0641F35-3230-4E01-B7A1-16B3446B3F5E}" srcOrd="0" destOrd="0" presId="urn:microsoft.com/office/officeart/2016/7/layout/BasicProcessNew"/>
    <dgm:cxn modelId="{EFD25C9B-41AB-471F-8C4F-30A9EDB6C3D1}" type="presOf" srcId="{F3C74CE5-7633-4532-AB09-04CB7678432C}" destId="{66771812-0BB8-4602-83BA-2C9CBD859870}" srcOrd="0" destOrd="0" presId="urn:microsoft.com/office/officeart/2016/7/layout/BasicProcessNew"/>
    <dgm:cxn modelId="{8D4E15FA-720D-4253-8012-DCBE547D8644}" srcId="{82987F63-40E2-46B4-905A-628560F1FACB}" destId="{4747C282-57BF-421B-9524-BF8BEC4B3EF4}" srcOrd="2" destOrd="0" parTransId="{E4664630-3F54-4DDB-8D70-0CE8557D5A07}" sibTransId="{F3C74CE5-7633-4532-AB09-04CB7678432C}"/>
    <dgm:cxn modelId="{E5A4F654-66AE-428D-B3D1-1E5381D4D959}" type="presParOf" srcId="{3984063D-3DB8-44D0-A9A6-9B0DD40B5790}" destId="{A0641F35-3230-4E01-B7A1-16B3446B3F5E}" srcOrd="0" destOrd="0" presId="urn:microsoft.com/office/officeart/2016/7/layout/BasicProcessNew"/>
    <dgm:cxn modelId="{DD1B9400-4A46-408D-9977-DB759037AABB}" type="presParOf" srcId="{3984063D-3DB8-44D0-A9A6-9B0DD40B5790}" destId="{3F88A91C-2B7C-415D-8D32-6150B5FB2CEA}" srcOrd="1" destOrd="0" presId="urn:microsoft.com/office/officeart/2016/7/layout/BasicProcessNew"/>
    <dgm:cxn modelId="{59CE3A0A-86AB-42A3-B45E-BCB1A0D59334}" type="presParOf" srcId="{3984063D-3DB8-44D0-A9A6-9B0DD40B5790}" destId="{C4F3EAA3-27C4-4653-8D6B-ABD9FDEDEEB1}" srcOrd="2" destOrd="0" presId="urn:microsoft.com/office/officeart/2016/7/layout/BasicProcessNew"/>
    <dgm:cxn modelId="{053400BD-B00B-4D98-B09A-CAC2C6BC6546}" type="presParOf" srcId="{3984063D-3DB8-44D0-A9A6-9B0DD40B5790}" destId="{699018B4-2032-4094-88A4-21D73318F7FF}" srcOrd="3" destOrd="0" presId="urn:microsoft.com/office/officeart/2016/7/layout/BasicProcessNew"/>
    <dgm:cxn modelId="{265A71EE-E3BD-450F-B9C7-F29789A1063E}" type="presParOf" srcId="{3984063D-3DB8-44D0-A9A6-9B0DD40B5790}" destId="{D9200524-E4D1-4381-94A7-1487A02E9A1A}" srcOrd="4" destOrd="0" presId="urn:microsoft.com/office/officeart/2016/7/layout/BasicProcessNew"/>
    <dgm:cxn modelId="{03689C08-9F0A-4DC6-A5ED-E2414231C314}" type="presParOf" srcId="{3984063D-3DB8-44D0-A9A6-9B0DD40B5790}" destId="{A3312E4C-EF52-4188-B008-25022DC0F160}" srcOrd="5" destOrd="0" presId="urn:microsoft.com/office/officeart/2016/7/layout/BasicProcessNew"/>
    <dgm:cxn modelId="{9E785C4C-17B1-4882-9F58-D0AD6014C69C}" type="presParOf" srcId="{3984063D-3DB8-44D0-A9A6-9B0DD40B5790}" destId="{C7ABA479-3AF4-4429-9BD0-3D98BC867ED0}" srcOrd="6" destOrd="0" presId="urn:microsoft.com/office/officeart/2016/7/layout/BasicProcessNew"/>
    <dgm:cxn modelId="{820FE1EC-7DC6-4688-B2FD-599AC4CB8DC2}" type="presParOf" srcId="{3984063D-3DB8-44D0-A9A6-9B0DD40B5790}" destId="{1ED2F14B-74AE-49D3-8183-1F474FE39B0D}" srcOrd="7" destOrd="0" presId="urn:microsoft.com/office/officeart/2016/7/layout/BasicProcessNew"/>
    <dgm:cxn modelId="{57F15CEC-0F2D-4C1B-B9A2-29903616A650}" type="presParOf" srcId="{3984063D-3DB8-44D0-A9A6-9B0DD40B5790}" destId="{E6DD71B1-5650-4201-B722-C09136EF87CC}" srcOrd="8" destOrd="0" presId="urn:microsoft.com/office/officeart/2016/7/layout/BasicProcessNew"/>
    <dgm:cxn modelId="{24F0E163-A374-40DF-A44C-D1EA81B57F1F}" type="presParOf" srcId="{3984063D-3DB8-44D0-A9A6-9B0DD40B5790}" destId="{7D744913-E45E-4A9F-90DF-C0864574DB56}" srcOrd="9" destOrd="0" presId="urn:microsoft.com/office/officeart/2016/7/layout/BasicProcessNew"/>
    <dgm:cxn modelId="{5C03FC03-264F-4BD1-9719-8143BDF3A27D}" type="presParOf" srcId="{3984063D-3DB8-44D0-A9A6-9B0DD40B5790}" destId="{66771812-0BB8-4602-83BA-2C9CBD859870}" srcOrd="10" destOrd="0" presId="urn:microsoft.com/office/officeart/2016/7/layout/BasicProcessNew"/>
    <dgm:cxn modelId="{87ED8443-D3DC-4F3B-B25C-0D205DD5B9E0}" type="presParOf" srcId="{3984063D-3DB8-44D0-A9A6-9B0DD40B5790}" destId="{8D772A84-EFFE-479E-8929-6C97789C3147}" srcOrd="11" destOrd="0" presId="urn:microsoft.com/office/officeart/2016/7/layout/BasicProcessNew"/>
    <dgm:cxn modelId="{F9E0D6B2-6AE0-4366-AA5E-CB639E40FD53}" type="presParOf" srcId="{3984063D-3DB8-44D0-A9A6-9B0DD40B5790}" destId="{21B8A82E-D621-4BFD-88A4-BDAEA3DC967E}" srcOrd="12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6E1532-FB35-469C-AEB2-FC1E80F37B3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42638A7-8495-4FC0-A703-D179836AFC8B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Поиск взаимосвязи дидактики и методик обучения отдельным предметам</a:t>
          </a:r>
        </a:p>
      </dgm:t>
    </dgm:pt>
    <dgm:pt modelId="{09BB8AC4-6C5C-4DF3-A91A-4ABACB23892B}" type="parTrans" cxnId="{82035C2A-753C-4A26-BA4D-71703F6E63C2}">
      <dgm:prSet/>
      <dgm:spPr/>
      <dgm:t>
        <a:bodyPr/>
        <a:lstStyle/>
        <a:p>
          <a:endParaRPr lang="ru-RU"/>
        </a:p>
      </dgm:t>
    </dgm:pt>
    <dgm:pt modelId="{E4B6814C-E2B9-4D0A-A6BF-E1D2EB69FEC3}" type="sibTrans" cxnId="{82035C2A-753C-4A26-BA4D-71703F6E63C2}">
      <dgm:prSet/>
      <dgm:spPr/>
      <dgm:t>
        <a:bodyPr/>
        <a:lstStyle/>
        <a:p>
          <a:endParaRPr lang="ru-RU"/>
        </a:p>
      </dgm:t>
    </dgm:pt>
    <dgm:pt modelId="{D5E2D44D-A46D-4AC1-8CAA-E1643A338D60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Необходимость выявления современных подходов к преодолению предметной разобщённости, к определению перспективных путей отбора содержания образования и построения образовательного процесса в новых социокультурных условиях </a:t>
          </a:r>
        </a:p>
      </dgm:t>
    </dgm:pt>
    <dgm:pt modelId="{EE38B7CE-BA5C-44C9-87D1-B4F17310DE2E}" type="parTrans" cxnId="{160D266E-E15E-425B-BFC1-5221E24F1B37}">
      <dgm:prSet/>
      <dgm:spPr/>
      <dgm:t>
        <a:bodyPr/>
        <a:lstStyle/>
        <a:p>
          <a:endParaRPr lang="ru-RU"/>
        </a:p>
      </dgm:t>
    </dgm:pt>
    <dgm:pt modelId="{F7C90B2C-8B54-4C57-97FF-3404191D1775}" type="sibTrans" cxnId="{160D266E-E15E-425B-BFC1-5221E24F1B37}">
      <dgm:prSet/>
      <dgm:spPr/>
      <dgm:t>
        <a:bodyPr/>
        <a:lstStyle/>
        <a:p>
          <a:endParaRPr lang="ru-RU"/>
        </a:p>
      </dgm:t>
    </dgm:pt>
    <dgm:pt modelId="{8D900D51-30AB-410B-845D-E15D003FFE51}" type="pres">
      <dgm:prSet presAssocID="{6A6E1532-FB35-469C-AEB2-FC1E80F37B32}" presName="Name0" presStyleCnt="0">
        <dgm:presLayoutVars>
          <dgm:dir/>
          <dgm:resizeHandles val="exact"/>
        </dgm:presLayoutVars>
      </dgm:prSet>
      <dgm:spPr/>
    </dgm:pt>
    <dgm:pt modelId="{9B4FA206-99BD-4495-A09F-DFB0E7C45081}" type="pres">
      <dgm:prSet presAssocID="{D5E2D44D-A46D-4AC1-8CAA-E1643A338D6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428BB-D14B-4871-9BE4-B88245E8DE46}" type="pres">
      <dgm:prSet presAssocID="{F7C90B2C-8B54-4C57-97FF-3404191D177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AB49202-A0FC-4D27-83E2-1E61BEBB63D5}" type="pres">
      <dgm:prSet presAssocID="{F7C90B2C-8B54-4C57-97FF-3404191D177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7ADD5D43-A469-465F-A1B5-4904F6E013C8}" type="pres">
      <dgm:prSet presAssocID="{F42638A7-8495-4FC0-A703-D179836AFC8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45621-6CFC-45E4-A96E-42DF8FFD1BB9}" type="presOf" srcId="{F42638A7-8495-4FC0-A703-D179836AFC8B}" destId="{7ADD5D43-A469-465F-A1B5-4904F6E013C8}" srcOrd="0" destOrd="0" presId="urn:microsoft.com/office/officeart/2005/8/layout/process1"/>
    <dgm:cxn modelId="{73789452-C75A-4A3B-8F34-1BF2E0525C83}" type="presOf" srcId="{D5E2D44D-A46D-4AC1-8CAA-E1643A338D60}" destId="{9B4FA206-99BD-4495-A09F-DFB0E7C45081}" srcOrd="0" destOrd="0" presId="urn:microsoft.com/office/officeart/2005/8/layout/process1"/>
    <dgm:cxn modelId="{C6535033-9814-49AA-B779-BBCC92ADC849}" type="presOf" srcId="{F7C90B2C-8B54-4C57-97FF-3404191D1775}" destId="{9AB49202-A0FC-4D27-83E2-1E61BEBB63D5}" srcOrd="1" destOrd="0" presId="urn:microsoft.com/office/officeart/2005/8/layout/process1"/>
    <dgm:cxn modelId="{9C71D495-4457-434B-8467-522DC3E80E5A}" type="presOf" srcId="{6A6E1532-FB35-469C-AEB2-FC1E80F37B32}" destId="{8D900D51-30AB-410B-845D-E15D003FFE51}" srcOrd="0" destOrd="0" presId="urn:microsoft.com/office/officeart/2005/8/layout/process1"/>
    <dgm:cxn modelId="{160D266E-E15E-425B-BFC1-5221E24F1B37}" srcId="{6A6E1532-FB35-469C-AEB2-FC1E80F37B32}" destId="{D5E2D44D-A46D-4AC1-8CAA-E1643A338D60}" srcOrd="0" destOrd="0" parTransId="{EE38B7CE-BA5C-44C9-87D1-B4F17310DE2E}" sibTransId="{F7C90B2C-8B54-4C57-97FF-3404191D1775}"/>
    <dgm:cxn modelId="{8AC51714-871D-4B22-A7AF-C38F5F09A1B4}" type="presOf" srcId="{F7C90B2C-8B54-4C57-97FF-3404191D1775}" destId="{AE3428BB-D14B-4871-9BE4-B88245E8DE46}" srcOrd="0" destOrd="0" presId="urn:microsoft.com/office/officeart/2005/8/layout/process1"/>
    <dgm:cxn modelId="{82035C2A-753C-4A26-BA4D-71703F6E63C2}" srcId="{6A6E1532-FB35-469C-AEB2-FC1E80F37B32}" destId="{F42638A7-8495-4FC0-A703-D179836AFC8B}" srcOrd="1" destOrd="0" parTransId="{09BB8AC4-6C5C-4DF3-A91A-4ABACB23892B}" sibTransId="{E4B6814C-E2B9-4D0A-A6BF-E1D2EB69FEC3}"/>
    <dgm:cxn modelId="{BAB22738-42D6-423D-AC31-235D55738596}" type="presParOf" srcId="{8D900D51-30AB-410B-845D-E15D003FFE51}" destId="{9B4FA206-99BD-4495-A09F-DFB0E7C45081}" srcOrd="0" destOrd="0" presId="urn:microsoft.com/office/officeart/2005/8/layout/process1"/>
    <dgm:cxn modelId="{F16B4902-EDFC-44FE-A1E0-A468E01ADE0F}" type="presParOf" srcId="{8D900D51-30AB-410B-845D-E15D003FFE51}" destId="{AE3428BB-D14B-4871-9BE4-B88245E8DE46}" srcOrd="1" destOrd="0" presId="urn:microsoft.com/office/officeart/2005/8/layout/process1"/>
    <dgm:cxn modelId="{E6064331-9C96-4AB1-9757-73560C7F15E2}" type="presParOf" srcId="{AE3428BB-D14B-4871-9BE4-B88245E8DE46}" destId="{9AB49202-A0FC-4D27-83E2-1E61BEBB63D5}" srcOrd="0" destOrd="0" presId="urn:microsoft.com/office/officeart/2005/8/layout/process1"/>
    <dgm:cxn modelId="{5DB11FB4-AFD6-41CD-8B0E-AB3F55A9B415}" type="presParOf" srcId="{8D900D51-30AB-410B-845D-E15D003FFE51}" destId="{7ADD5D43-A469-465F-A1B5-4904F6E013C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E9EEB-B3AD-468E-BA6A-C7AA7742A58B}">
      <dsp:nvSpPr>
        <dsp:cNvPr id="0" name=""/>
        <dsp:cNvSpPr/>
      </dsp:nvSpPr>
      <dsp:spPr>
        <a:xfrm>
          <a:off x="1997" y="0"/>
          <a:ext cx="4259185" cy="18254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Индустриальное общество </a:t>
          </a:r>
        </a:p>
      </dsp:txBody>
      <dsp:txXfrm>
        <a:off x="55462" y="53465"/>
        <a:ext cx="4152255" cy="1718483"/>
      </dsp:txXfrm>
    </dsp:sp>
    <dsp:sp modelId="{136AB92E-35CA-46C7-AF50-D6ACC6869AAB}">
      <dsp:nvSpPr>
        <dsp:cNvPr id="0" name=""/>
        <dsp:cNvSpPr/>
      </dsp:nvSpPr>
      <dsp:spPr>
        <a:xfrm>
          <a:off x="4687101" y="384567"/>
          <a:ext cx="902947" cy="10562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687101" y="595823"/>
        <a:ext cx="632063" cy="633766"/>
      </dsp:txXfrm>
    </dsp:sp>
    <dsp:sp modelId="{9F61A054-D0AE-41FF-89E9-8E7AE5352CF7}">
      <dsp:nvSpPr>
        <dsp:cNvPr id="0" name=""/>
        <dsp:cNvSpPr/>
      </dsp:nvSpPr>
      <dsp:spPr>
        <a:xfrm>
          <a:off x="5964857" y="0"/>
          <a:ext cx="4259185" cy="1825413"/>
        </a:xfrm>
        <a:prstGeom prst="roundRect">
          <a:avLst>
            <a:gd name="adj" fmla="val 10000"/>
          </a:avLst>
        </a:prstGeom>
        <a:solidFill>
          <a:schemeClr val="accent4">
            <a:hueOff val="-1714265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Постиндустриальное (информационное) общество </a:t>
          </a:r>
        </a:p>
      </dsp:txBody>
      <dsp:txXfrm>
        <a:off x="6018322" y="53465"/>
        <a:ext cx="4152255" cy="1718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3A7DC-30BE-447A-9215-C16E6EE55A1E}">
      <dsp:nvSpPr>
        <dsp:cNvPr id="0" name=""/>
        <dsp:cNvSpPr/>
      </dsp:nvSpPr>
      <dsp:spPr>
        <a:xfrm>
          <a:off x="83353" y="562615"/>
          <a:ext cx="1400632" cy="14006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11741-89C8-4DF9-9C3D-53E979D2D7DF}">
      <dsp:nvSpPr>
        <dsp:cNvPr id="0" name=""/>
        <dsp:cNvSpPr/>
      </dsp:nvSpPr>
      <dsp:spPr>
        <a:xfrm>
          <a:off x="377486" y="856748"/>
          <a:ext cx="812366" cy="81236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518B46-F476-403D-AFBE-CFC5471E6DC0}">
      <dsp:nvSpPr>
        <dsp:cNvPr id="0" name=""/>
        <dsp:cNvSpPr/>
      </dsp:nvSpPr>
      <dsp:spPr>
        <a:xfrm>
          <a:off x="1604867" y="583064"/>
          <a:ext cx="3923987" cy="140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/>
            <a:t>Технологический: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i="1" kern="1200" dirty="0"/>
            <a:t>информационные технологии </a:t>
          </a:r>
          <a:r>
            <a:rPr lang="ru-RU" sz="2200" kern="1200" dirty="0"/>
            <a:t>широко применяются в производстве, учреждениях, системе образования и в быту. </a:t>
          </a:r>
          <a:endParaRPr lang="en-US" sz="2200" kern="1200" dirty="0"/>
        </a:p>
      </dsp:txBody>
      <dsp:txXfrm>
        <a:off x="1604867" y="583064"/>
        <a:ext cx="3923987" cy="1400632"/>
      </dsp:txXfrm>
    </dsp:sp>
    <dsp:sp modelId="{95138393-33E0-4E46-943D-F98E99F40852}">
      <dsp:nvSpPr>
        <dsp:cNvPr id="0" name=""/>
        <dsp:cNvSpPr/>
      </dsp:nvSpPr>
      <dsp:spPr>
        <a:xfrm>
          <a:off x="5972120" y="562615"/>
          <a:ext cx="1400632" cy="14006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6EB860-F66D-415B-88EB-715992651420}">
      <dsp:nvSpPr>
        <dsp:cNvPr id="0" name=""/>
        <dsp:cNvSpPr/>
      </dsp:nvSpPr>
      <dsp:spPr>
        <a:xfrm>
          <a:off x="6266253" y="856748"/>
          <a:ext cx="812366" cy="81236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D3438-DB88-42FE-A59F-CC88C5931383}">
      <dsp:nvSpPr>
        <dsp:cNvPr id="0" name=""/>
        <dsp:cNvSpPr/>
      </dsp:nvSpPr>
      <dsp:spPr>
        <a:xfrm>
          <a:off x="7527029" y="582630"/>
          <a:ext cx="3696481" cy="140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/>
            <a:t>Социальный: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i="1" kern="1200" dirty="0"/>
            <a:t>информация</a:t>
          </a:r>
          <a:r>
            <a:rPr lang="ru-RU" sz="2200" kern="1200" dirty="0"/>
            <a:t> является стимулятором изменения </a:t>
          </a:r>
          <a:r>
            <a:rPr lang="ru-RU" sz="2200" b="1" i="1" kern="1200" dirty="0"/>
            <a:t>качества жизни</a:t>
          </a:r>
          <a:r>
            <a:rPr lang="ru-RU" sz="2200" kern="1200" dirty="0"/>
            <a:t>, формируется «информационное сознание». </a:t>
          </a:r>
          <a:endParaRPr lang="en-US" sz="2200" kern="1200" dirty="0"/>
        </a:p>
      </dsp:txBody>
      <dsp:txXfrm>
        <a:off x="7527029" y="582630"/>
        <a:ext cx="3696481" cy="1400632"/>
      </dsp:txXfrm>
    </dsp:sp>
    <dsp:sp modelId="{22F6FB83-CA24-48C8-AA0E-6EB7F1B94AC0}">
      <dsp:nvSpPr>
        <dsp:cNvPr id="0" name=""/>
        <dsp:cNvSpPr/>
      </dsp:nvSpPr>
      <dsp:spPr>
        <a:xfrm>
          <a:off x="83353" y="2767470"/>
          <a:ext cx="1400632" cy="14006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75E4D2-267F-4A1A-B7A0-254362CD5AC8}">
      <dsp:nvSpPr>
        <dsp:cNvPr id="0" name=""/>
        <dsp:cNvSpPr/>
      </dsp:nvSpPr>
      <dsp:spPr>
        <a:xfrm>
          <a:off x="377486" y="3061602"/>
          <a:ext cx="812366" cy="81236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7BCA5-D504-44C4-B3AB-7694E4F20261}">
      <dsp:nvSpPr>
        <dsp:cNvPr id="0" name=""/>
        <dsp:cNvSpPr/>
      </dsp:nvSpPr>
      <dsp:spPr>
        <a:xfrm>
          <a:off x="1652128" y="2785061"/>
          <a:ext cx="3876742" cy="140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/>
            <a:t>Экономический: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i="1" kern="1200" dirty="0"/>
            <a:t>информация</a:t>
          </a:r>
          <a:r>
            <a:rPr lang="ru-RU" sz="2200" kern="1200" dirty="0"/>
            <a:t> составляет ключевой </a:t>
          </a:r>
          <a:r>
            <a:rPr lang="ru-RU" sz="2200" i="1" kern="1200" dirty="0"/>
            <a:t>фактор в экономике </a:t>
          </a:r>
          <a:r>
            <a:rPr lang="ru-RU" sz="2200" kern="1200" dirty="0"/>
            <a:t>в качестве ресурса, услуг, товара, источника добавленной стоимости и занятости.</a:t>
          </a:r>
          <a:endParaRPr lang="en-US" sz="2200" kern="1200" dirty="0"/>
        </a:p>
      </dsp:txBody>
      <dsp:txXfrm>
        <a:off x="1652128" y="2785061"/>
        <a:ext cx="3876742" cy="1400632"/>
      </dsp:txXfrm>
    </dsp:sp>
    <dsp:sp modelId="{1399B67A-F6C2-4739-8E0E-1A86B6858DB3}">
      <dsp:nvSpPr>
        <dsp:cNvPr id="0" name=""/>
        <dsp:cNvSpPr/>
      </dsp:nvSpPr>
      <dsp:spPr>
        <a:xfrm>
          <a:off x="5948498" y="2767470"/>
          <a:ext cx="1400632" cy="14006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51747-58B8-4981-A9D3-71EC03406A92}">
      <dsp:nvSpPr>
        <dsp:cNvPr id="0" name=""/>
        <dsp:cNvSpPr/>
      </dsp:nvSpPr>
      <dsp:spPr>
        <a:xfrm>
          <a:off x="6242631" y="3061602"/>
          <a:ext cx="812366" cy="81236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29367-D6D0-4B77-9851-9E3CB4C79173}">
      <dsp:nvSpPr>
        <dsp:cNvPr id="0" name=""/>
        <dsp:cNvSpPr/>
      </dsp:nvSpPr>
      <dsp:spPr>
        <a:xfrm>
          <a:off x="7649266" y="2767470"/>
          <a:ext cx="3301490" cy="140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/>
            <a:t>Культурный: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i="1" kern="1200" dirty="0"/>
            <a:t>информация</a:t>
          </a:r>
          <a:r>
            <a:rPr lang="ru-RU" sz="2200" kern="1200" dirty="0"/>
            <a:t> признается </a:t>
          </a:r>
          <a:r>
            <a:rPr lang="ru-RU" sz="2200" b="1" i="1" kern="1200" dirty="0"/>
            <a:t>культурной ценностью</a:t>
          </a:r>
          <a:r>
            <a:rPr lang="ru-RU" sz="2200" kern="1200" dirty="0"/>
            <a:t>. </a:t>
          </a:r>
          <a:endParaRPr lang="en-US" sz="2200" kern="1200" dirty="0"/>
        </a:p>
      </dsp:txBody>
      <dsp:txXfrm>
        <a:off x="7649266" y="2767470"/>
        <a:ext cx="3301490" cy="1400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DECD4-AA0A-426D-819F-0772EB12FCD5}">
      <dsp:nvSpPr>
        <dsp:cNvPr id="0" name=""/>
        <dsp:cNvSpPr/>
      </dsp:nvSpPr>
      <dsp:spPr>
        <a:xfrm>
          <a:off x="0" y="213990"/>
          <a:ext cx="8270631" cy="80112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70-е гг. – создана развитая телевизионная передающая сеть 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08" y="253098"/>
        <a:ext cx="8192415" cy="722907"/>
      </dsp:txXfrm>
    </dsp:sp>
    <dsp:sp modelId="{5E1B8CDA-7190-444D-BAAD-7FBCF321DCDC}">
      <dsp:nvSpPr>
        <dsp:cNvPr id="0" name=""/>
        <dsp:cNvSpPr/>
      </dsp:nvSpPr>
      <dsp:spPr>
        <a:xfrm>
          <a:off x="0" y="1025955"/>
          <a:ext cx="8270631" cy="8493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70-80-е гг. – локальные телевизионные сети объединены наземными и спутниковыми линиями связи в единую сеть.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62" y="1067417"/>
        <a:ext cx="8187707" cy="766423"/>
      </dsp:txXfrm>
    </dsp:sp>
    <dsp:sp modelId="{B19405C4-C538-434C-9D8C-4D7C4C5386CF}">
      <dsp:nvSpPr>
        <dsp:cNvPr id="0" name=""/>
        <dsp:cNvSpPr/>
      </dsp:nvSpPr>
      <dsp:spPr>
        <a:xfrm>
          <a:off x="0" y="1886145"/>
          <a:ext cx="8270631" cy="10619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70-80-е гг. - расцвет учебного телевещания (преимущественно «передачи на урок») 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41" y="1937986"/>
        <a:ext cx="8166949" cy="958294"/>
      </dsp:txXfrm>
    </dsp:sp>
    <dsp:sp modelId="{B645A1C8-4DFF-475C-B198-6370CE305E77}">
      <dsp:nvSpPr>
        <dsp:cNvPr id="0" name=""/>
        <dsp:cNvSpPr/>
      </dsp:nvSpPr>
      <dsp:spPr>
        <a:xfrm>
          <a:off x="0" y="2958963"/>
          <a:ext cx="8270631" cy="14622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80-90-е гг. - цикл учебных телепередач на Ленинградском телевидении «Практическая электроника — школьникам», «Цифровая электроника», «С микрокалькулятором в школе и дома»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383" y="3030346"/>
        <a:ext cx="8127865" cy="1319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41F35-3230-4E01-B7A1-16B3446B3F5E}">
      <dsp:nvSpPr>
        <dsp:cNvPr id="0" name=""/>
        <dsp:cNvSpPr/>
      </dsp:nvSpPr>
      <dsp:spPr>
        <a:xfrm>
          <a:off x="10455" y="9346"/>
          <a:ext cx="2459173" cy="44162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Концепция формирования </a:t>
          </a:r>
          <a:r>
            <a:rPr lang="ru-RU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информацион-ного</a:t>
          </a: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общества в России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(199</a:t>
          </a: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9г.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0455" y="9346"/>
        <a:ext cx="2459173" cy="4416241"/>
      </dsp:txXfrm>
    </dsp:sp>
    <dsp:sp modelId="{C4F3EAA3-27C4-4653-8D6B-ABD9FDEDEEB1}">
      <dsp:nvSpPr>
        <dsp:cNvPr id="0" name=""/>
        <dsp:cNvSpPr/>
      </dsp:nvSpPr>
      <dsp:spPr>
        <a:xfrm>
          <a:off x="2505268" y="2095967"/>
          <a:ext cx="36887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1001783"/>
            <a:satOff val="-4397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200524-E4D1-4381-94A7-1487A02E9A1A}">
      <dsp:nvSpPr>
        <dsp:cNvPr id="0" name=""/>
        <dsp:cNvSpPr/>
      </dsp:nvSpPr>
      <dsp:spPr>
        <a:xfrm>
          <a:off x="2909784" y="0"/>
          <a:ext cx="2459173" cy="4434934"/>
        </a:xfrm>
        <a:prstGeom prst="rect">
          <a:avLst/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Стратегия развития </a:t>
          </a:r>
          <a:r>
            <a:rPr lang="ru-RU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информацион-ного</a:t>
          </a: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общества в Российской Федерации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(2008 г.)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9784" y="0"/>
        <a:ext cx="2459173" cy="4434934"/>
      </dsp:txXfrm>
    </dsp:sp>
    <dsp:sp modelId="{C7ABA479-3AF4-4429-9BD0-3D98BC867ED0}">
      <dsp:nvSpPr>
        <dsp:cNvPr id="0" name=""/>
        <dsp:cNvSpPr/>
      </dsp:nvSpPr>
      <dsp:spPr>
        <a:xfrm>
          <a:off x="5404598" y="2095967"/>
          <a:ext cx="36887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DD71B1-5650-4201-B722-C09136EF87CC}">
      <dsp:nvSpPr>
        <dsp:cNvPr id="0" name=""/>
        <dsp:cNvSpPr/>
      </dsp:nvSpPr>
      <dsp:spPr>
        <a:xfrm>
          <a:off x="5809114" y="0"/>
          <a:ext cx="2459173" cy="4434934"/>
        </a:xfrm>
        <a:prstGeom prst="rect">
          <a:avLst/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Постановление Правительства РФ "Об утверждении государственной программы Российской Федерации "</a:t>
          </a:r>
          <a:r>
            <a:rPr lang="ru-RU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Информацион-ное</a:t>
          </a: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общество (2011 - 2020 годы)"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(2014 г.)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09114" y="0"/>
        <a:ext cx="2459173" cy="4434934"/>
      </dsp:txXfrm>
    </dsp:sp>
    <dsp:sp modelId="{66771812-0BB8-4602-83BA-2C9CBD859870}">
      <dsp:nvSpPr>
        <dsp:cNvPr id="0" name=""/>
        <dsp:cNvSpPr/>
      </dsp:nvSpPr>
      <dsp:spPr>
        <a:xfrm>
          <a:off x="8303928" y="2095967"/>
          <a:ext cx="36887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5008916"/>
            <a:satOff val="-21983"/>
            <a:lumOff val="65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B8A82E-D621-4BFD-88A4-BDAEA3DC967E}">
      <dsp:nvSpPr>
        <dsp:cNvPr id="0" name=""/>
        <dsp:cNvSpPr/>
      </dsp:nvSpPr>
      <dsp:spPr>
        <a:xfrm>
          <a:off x="8683301" y="0"/>
          <a:ext cx="2459173" cy="4434934"/>
        </a:xfrm>
        <a:prstGeom prst="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Указ Президента РФ “О Стратегии развития </a:t>
          </a:r>
          <a:r>
            <a:rPr lang="ru-RU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информацион-ного</a:t>
          </a: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общества в Российской Федерации на 2017 - 2030 годы”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(2017 г.) 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83301" y="0"/>
        <a:ext cx="2459173" cy="4434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FA206-99BD-4495-A09F-DFB0E7C45081}">
      <dsp:nvSpPr>
        <dsp:cNvPr id="0" name=""/>
        <dsp:cNvSpPr/>
      </dsp:nvSpPr>
      <dsp:spPr>
        <a:xfrm>
          <a:off x="2028" y="967977"/>
          <a:ext cx="4325865" cy="2595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Необходимость выявления современных подходов к преодолению предметной разобщённости, к определению перспективных путей отбора содержания образования и построения образовательного процесса в новых социокультурных условиях </a:t>
          </a:r>
        </a:p>
      </dsp:txBody>
      <dsp:txXfrm>
        <a:off x="78048" y="1043997"/>
        <a:ext cx="4173825" cy="2443479"/>
      </dsp:txXfrm>
    </dsp:sp>
    <dsp:sp modelId="{AE3428BB-D14B-4871-9BE4-B88245E8DE46}">
      <dsp:nvSpPr>
        <dsp:cNvPr id="0" name=""/>
        <dsp:cNvSpPr/>
      </dsp:nvSpPr>
      <dsp:spPr>
        <a:xfrm>
          <a:off x="4760480" y="1729330"/>
          <a:ext cx="917083" cy="1072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760480" y="1943893"/>
        <a:ext cx="641958" cy="643688"/>
      </dsp:txXfrm>
    </dsp:sp>
    <dsp:sp modelId="{7ADD5D43-A469-465F-A1B5-4904F6E013C8}">
      <dsp:nvSpPr>
        <dsp:cNvPr id="0" name=""/>
        <dsp:cNvSpPr/>
      </dsp:nvSpPr>
      <dsp:spPr>
        <a:xfrm>
          <a:off x="6058240" y="967977"/>
          <a:ext cx="4325865" cy="2595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Поиск взаимосвязи дидактики и методик обучения отдельным предметам</a:t>
          </a:r>
        </a:p>
      </dsp:txBody>
      <dsp:txXfrm>
        <a:off x="6134260" y="1043997"/>
        <a:ext cx="4173825" cy="2443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9925E-60E2-46C2-9CCA-F949D1EBB9BE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21C75-EAFF-40FB-9587-CF1C15F29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6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1C75-EAFF-40FB-9587-CF1C15F2950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1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C1DAA2-5F91-49B5-881E-93050F643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C3A555-A2DF-4509-9CEE-188AF353F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2AF16E-6867-412F-AECF-C204A9E7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D85-3FCA-45A4-8D74-985829960A9E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69F8AE-BD8E-4B8C-948D-DF4CB9B2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60C93B-76ED-4595-B472-F3062B70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0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C5EBFD-8950-4670-8831-92997BBE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F36B75-AAE7-4EAB-89A5-8649972BE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1FE03F-635D-4246-83FC-9E726B8F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E6DE-72FF-41FA-827B-11D4F3A9471F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911DF3-4972-46E9-B2A8-C8783E26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6B9378-DC5A-4779-B0D7-66254E4E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1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ED68301-87D4-440F-B4F9-159252C41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DCBCA8-5136-40F3-8DD0-119952039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B0EE03-93D2-4F8F-A466-04E3E396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8C67-FDA2-4D97-9565-BB6B790B4115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AFCC68-C7D0-4FF2-8FB6-1203F2B2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543A95-F9A2-4D1B-A0BD-9C6415E0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5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5A49-9BA3-42CE-9BDE-0CCE708D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28D042-E21E-49C7-BA7C-B91BBE96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5F223E-57DD-4C2B-BACB-CDACD575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E27-D370-4B1E-BC7A-ECED777499B8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B56A58-C34E-4413-A5C9-AC4BBE9F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826244-8F82-42E6-9846-FB973637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3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71B2A4-46CA-4FF7-BD6D-01FE170B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3E7E9C-0B97-41F6-B149-11267B942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D0BF82-A750-4425-83E6-022417D5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594F-3E37-4115-BEB9-18359DFC10D1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2E287F-7EF4-4B63-B464-CA27EB17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4A6A7F-26A8-414F-AB3A-2608374F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6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DCE2F0-53F1-4DA7-97DF-408D4697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B35CD0-7744-455E-9731-029B59C2A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6FA3E6-1C4E-4824-BE01-18C48AD1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38FF7D-5BCD-42BF-AC9C-F49DD456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4EE5-4A5E-44F6-928A-5A7D53E28934}" type="datetime1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A9508A-0129-4228-8F40-856EF0C5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32532A-C31D-44B6-8550-904DF105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4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99FBE-4FA6-48A8-991B-C14EBF9D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35AECA-9CB8-41C1-95E7-3DECD162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B3A8D6-83BE-479B-8EF8-BAC068CBE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695EA65-400A-42C5-AF3C-1DA6B24C9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26AD68A-85E0-4557-B33C-208792236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C16B07F-8EC2-47D9-8620-746E5A33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E801-78FD-4B3E-90DF-440962F2F448}" type="datetime1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6CDD508-CA23-4493-9019-9E9304CE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647284-AB86-46B8-BF2F-F4928419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243B3D-8394-41F5-80EA-DB1185BD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D3FFFBE-4FB0-4D1F-B160-17E06BDA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33AF-60F5-4110-AE01-B1808B709836}" type="datetime1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990BF2E-79A0-47C6-9954-C8378EE5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26F467-6BDA-40D0-B338-21973D85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5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F8EF739-5190-4D56-93A8-6C5B7B2A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6BFD-F689-4A67-B4B5-1823E1DA9ADA}" type="datetime1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F85D35A-F3E5-42CA-A5D0-5180DF02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29655B4-9B3A-46F5-ACBB-12044066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6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B5C7D-24EE-461B-AC9C-A2EB7930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FB817D-16C8-487B-B961-26F99AED3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54BCB4-0DCD-4FAE-9547-3337A5320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0D8D37-D83E-4943-98B5-F33A1C72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92D9-9FD7-4C30-8465-E419204453BE}" type="datetime1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A20279-6C4A-40E0-B8A8-F190DC18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B05B05-D530-4494-A51B-42E50D33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2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B78091-1CD6-4771-A3CA-4C4570F1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0E47C45-B88C-490E-83AF-3292ED1E9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A42DD6-C0CD-4194-B6CD-617C24D3F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EBD5CE-CDA4-48F2-BF5A-06453CC5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D76-E08C-4EE6-ACAB-A33F1C6364B0}" type="datetime1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F3089A-DCDA-4254-B8BD-CB1E918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487265-62AF-425B-AB45-824788EA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9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F7599-5701-487D-8F74-A7DE9758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67EE14-F4B7-4E1A-93D8-911111DC4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FF81AA-6B5D-461D-8EBC-AE3433FDF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2478-56E7-42E5-B99B-FD5E828F5EBA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83A62-AA77-4911-A356-F21ACA54C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6FD9E2-179B-4682-9A64-31D3FADBC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A5731-8908-49BE-B581-59B5060A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6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vo.garant.ru/#/document/71374142/paragraph/13: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list.ru/kids-report-2018/90138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6CFCA6-DEC1-48AC-B029-B8E1B78CB9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Современные вызовы образованию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5B7B73-75CE-4257-905E-72C8C9E4A6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Владимир Валентинович Лаптев </a:t>
            </a:r>
          </a:p>
        </p:txBody>
      </p:sp>
      <p:pic>
        <p:nvPicPr>
          <p:cNvPr id="4" name="Picture 4" descr="427">
            <a:extLst>
              <a:ext uri="{FF2B5EF4-FFF2-40B4-BE49-F238E27FC236}">
                <a16:creationId xmlns:a16="http://schemas.microsoft.com/office/drawing/2014/main" xmlns="" id="{66EF6227-E27D-480E-BE24-10FB405D0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27650"/>
            <a:ext cx="12192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ress_logo3">
            <a:extLst>
              <a:ext uri="{FF2B5EF4-FFF2-40B4-BE49-F238E27FC236}">
                <a16:creationId xmlns:a16="http://schemas.microsoft.com/office/drawing/2014/main" xmlns="" id="{9B105EA2-3C62-4351-B593-3047F417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65" y="435561"/>
            <a:ext cx="4562437" cy="6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erzen">
            <a:extLst>
              <a:ext uri="{FF2B5EF4-FFF2-40B4-BE49-F238E27FC236}">
                <a16:creationId xmlns:a16="http://schemas.microsoft.com/office/drawing/2014/main" xmlns="" id="{D4D0D10B-6512-4345-8A83-5DC12676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048"/>
          <a:stretch>
            <a:fillRect/>
          </a:stretch>
        </p:blipFill>
        <p:spPr bwMode="auto">
          <a:xfrm>
            <a:off x="7087698" y="514350"/>
            <a:ext cx="3580302" cy="608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rgpu_gercen">
            <a:extLst>
              <a:ext uri="{FF2B5EF4-FFF2-40B4-BE49-F238E27FC236}">
                <a16:creationId xmlns:a16="http://schemas.microsoft.com/office/drawing/2014/main" xmlns="" id="{59F96AB8-AAF4-4DC2-A513-AA33A059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54478" y="130628"/>
            <a:ext cx="1073888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">
            <a:extLst>
              <a:ext uri="{FF2B5EF4-FFF2-40B4-BE49-F238E27FC236}">
                <a16:creationId xmlns:a16="http://schemas.microsoft.com/office/drawing/2014/main" xmlns="" id="{A879BB48-8C94-449F-9888-25122A2B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8500" y="6092825"/>
            <a:ext cx="7620001" cy="764558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186852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1B34FD-3286-4A91-89D2-578F25FC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развития информационного общества в Российской Федерации на 2017 - 2030 годы (важные извлечения для образования)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A4F2F3-8DE1-4D13-9FAA-4275C4F2F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539" y="804671"/>
            <a:ext cx="7043735" cy="5764079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/>
              <a:t>Целью</a:t>
            </a:r>
            <a:r>
              <a:rPr lang="ru-RU" sz="2200" dirty="0"/>
              <a:t> настоящей Стратегии является </a:t>
            </a:r>
            <a:r>
              <a:rPr lang="ru-RU" sz="2200" b="1" dirty="0"/>
              <a:t>создание условий для формирования в</a:t>
            </a:r>
            <a:r>
              <a:rPr lang="ru-RU" sz="2200" dirty="0"/>
              <a:t> Российской Федерации </a:t>
            </a:r>
            <a:r>
              <a:rPr lang="ru-RU" sz="2200" b="1" dirty="0"/>
              <a:t>общества знаний</a:t>
            </a:r>
            <a:r>
              <a:rPr lang="ru-RU" sz="2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u="sng" dirty="0"/>
              <a:t>Для формирования информационного пространства знаний необходимо: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/>
              <a:t>реализовать </a:t>
            </a:r>
            <a:r>
              <a:rPr lang="ru-RU" sz="2200" b="1" dirty="0"/>
              <a:t>просветительские проекты</a:t>
            </a:r>
            <a:r>
              <a:rPr lang="ru-RU" sz="2200" dirty="0"/>
              <a:t>, направленные на </a:t>
            </a:r>
            <a:r>
              <a:rPr lang="ru-RU" sz="2200" b="1" dirty="0"/>
              <a:t>обеспечение доступа к знаниям</a:t>
            </a:r>
            <a:r>
              <a:rPr lang="ru-RU" sz="2200" dirty="0"/>
              <a:t>, достижениям современной науки и культуры;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/>
              <a:t>усовершенствовать механизмы </a:t>
            </a:r>
            <a:r>
              <a:rPr lang="ru-RU" sz="2200" b="1" dirty="0"/>
              <a:t>обмена знаниями</a:t>
            </a:r>
            <a:r>
              <a:rPr lang="ru-RU" sz="2200" dirty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/>
              <a:t>обеспечить </a:t>
            </a:r>
            <a:r>
              <a:rPr lang="ru-RU" sz="2200" b="1" dirty="0"/>
              <a:t>совершенствование дополнительного образования </a:t>
            </a:r>
            <a:r>
              <a:rPr lang="ru-RU" sz="2200" dirty="0"/>
              <a:t>для привлечения детей к занятиям научными изысканиями и творчеством, развития их способности решать нестандартные задачи;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/>
              <a:t>использовать и развивать различные </a:t>
            </a:r>
            <a:r>
              <a:rPr lang="ru-RU" sz="2200" b="1" dirty="0"/>
              <a:t>образовательные технологии</a:t>
            </a:r>
            <a:r>
              <a:rPr lang="ru-RU" sz="2200" dirty="0"/>
              <a:t>, в том числе дистанционные, электронное обучение, при реализации образовательных программ;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/>
              <a:t>и др. </a:t>
            </a:r>
          </a:p>
          <a:p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402C57-A5F6-4C17-8B06-34716862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5D8348-CEA7-4B81-BD81-5D48D9C0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4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A53026-2FA1-4263-BB6E-849C2668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Особенности образования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информационном обществе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43892F-570A-48F7-9639-715C8402A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331" y="1825625"/>
            <a:ext cx="4965440" cy="43513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Расширение уникальных возможностей доступа к информации (мгновенно, на любом носителе, любым человеком)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Развитие интерактивного характера взаимодействия с информацией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Разнообразие форматов представления информации (текст, звук, видео)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Открытость информационного пространства для разнообразных контактов и презентаций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BD30EAF-FF22-4EE6-80AA-599D182F7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6230" y="1825625"/>
            <a:ext cx="4965439" cy="466725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Учитель и ученик находятся в разных информационных потоках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Ученики активно используют возможность интерактива в социальных сетях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Разнообразие форматов информации позволяют усилить наглядность в образовательном процессе 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Любая информация может быть моментально выложена в открытый доступ и бесконечно копироваться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636D6F55-6A9D-4A46-B8FA-142EC4BD1C20}"/>
              </a:ext>
            </a:extLst>
          </p:cNvPr>
          <p:cNvSpPr/>
          <p:nvPr/>
        </p:nvSpPr>
        <p:spPr>
          <a:xfrm>
            <a:off x="5094514" y="1864723"/>
            <a:ext cx="1604866" cy="310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F1A584EC-087D-4739-BBCA-7EEDFD9459CB}"/>
              </a:ext>
            </a:extLst>
          </p:cNvPr>
          <p:cNvSpPr/>
          <p:nvPr/>
        </p:nvSpPr>
        <p:spPr>
          <a:xfrm>
            <a:off x="5094514" y="2886874"/>
            <a:ext cx="1604866" cy="310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9FEAD920-A8FF-495C-9199-DBA29097A3BA}"/>
              </a:ext>
            </a:extLst>
          </p:cNvPr>
          <p:cNvSpPr/>
          <p:nvPr/>
        </p:nvSpPr>
        <p:spPr>
          <a:xfrm>
            <a:off x="5094514" y="3816676"/>
            <a:ext cx="1604866" cy="310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6662E8D1-D582-40A4-8BA9-7311BB5128AE}"/>
              </a:ext>
            </a:extLst>
          </p:cNvPr>
          <p:cNvSpPr/>
          <p:nvPr/>
        </p:nvSpPr>
        <p:spPr>
          <a:xfrm>
            <a:off x="5094514" y="4686281"/>
            <a:ext cx="1604866" cy="310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D2768E63-ABF9-467B-957D-9BA9F8EB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816A4279-D389-4488-AEDB-75885F14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8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7596EE-3314-482C-9D0C-994A49833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273001"/>
            <a:ext cx="111442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3A54247D-A746-490A-9DFE-28B640FC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Вызовы информационного общества образованию 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504E2610-82BA-43D1-93BF-CDC777FC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9A741B9E-81B9-49EA-B8FB-DF7FFA60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7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01333D-9604-4AB6-8792-D0B2DE1C23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74144"/>
            <a:ext cx="119954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Вызов 1: н</a:t>
            </a:r>
            <a:r>
              <a:rPr lang="ru-RU" b="1" dirty="0" smtClean="0">
                <a:solidFill>
                  <a:srgbClr val="C00000"/>
                </a:solidFill>
              </a:rPr>
              <a:t>еобходимость </a:t>
            </a:r>
            <a:r>
              <a:rPr lang="ru-RU" b="1" dirty="0">
                <a:solidFill>
                  <a:srgbClr val="C00000"/>
                </a:solidFill>
              </a:rPr>
              <a:t>построения образовательного процесса в технологически насыщенной среде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25CC77D-521D-430B-AD6E-1F78DC9C5CA8}"/>
              </a:ext>
            </a:extLst>
          </p:cNvPr>
          <p:cNvSpPr/>
          <p:nvPr/>
        </p:nvSpPr>
        <p:spPr>
          <a:xfrm>
            <a:off x="492414" y="2507932"/>
            <a:ext cx="4106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Приказ</a:t>
            </a:r>
            <a:r>
              <a:rPr lang="ru-RU" dirty="0"/>
              <a:t> Министерства образования и науки РФ от 30 марта 2016 г. N 336 "</a:t>
            </a:r>
            <a:r>
              <a:rPr lang="ru-RU" b="1" dirty="0"/>
              <a:t>Об утверждении перечня средств обучения и воспитания, необходимых для реализации образовательных программ начального общего, основного общего и среднего общего образования…</a:t>
            </a:r>
            <a:r>
              <a:rPr lang="ru-RU" dirty="0"/>
              <a:t>» Доступ: </a:t>
            </a:r>
            <a:r>
              <a:rPr lang="en-US" dirty="0">
                <a:hlinkClick r:id="rId2"/>
              </a:rPr>
              <a:t>http://ivo.garant.ru/#/document/71374142/paragraph/13:0</a:t>
            </a:r>
            <a:r>
              <a:rPr lang="ru-RU" dirty="0"/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71548C-DE7F-4D33-8CD8-850D7E857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90" y="1625824"/>
            <a:ext cx="6934676" cy="462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xmlns="" id="{BA7108B4-82CE-4280-8C42-F38E0DE8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15D6E32E-14BF-4AE7-911F-0974673A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1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844E96-E8DE-44D8-B630-A558A6B3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72440"/>
            <a:ext cx="7672526" cy="221001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Вызов 2: необходимость </a:t>
            </a:r>
            <a:r>
              <a:rPr lang="ru-RU" sz="2800" b="1" dirty="0">
                <a:solidFill>
                  <a:srgbClr val="C00000"/>
                </a:solidFill>
              </a:rPr>
              <a:t>отбора, построения и передачи содержания образования в открытом информационном обществе, где каждый субъект образовательного процесса имеет одинаковые возможности для доступа к любой информации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31EAD6-54B0-41B1-B4CC-DC69D57B1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17" y="472440"/>
            <a:ext cx="3636543" cy="238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669D366-CFC6-4EC6-B23F-45E874CECB8D}"/>
              </a:ext>
            </a:extLst>
          </p:cNvPr>
          <p:cNvSpPr/>
          <p:nvPr/>
        </p:nvSpPr>
        <p:spPr>
          <a:xfrm>
            <a:off x="299621" y="3072011"/>
            <a:ext cx="11416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0" dirty="0">
                <a:solidFill>
                  <a:srgbClr val="1E2423"/>
                </a:solidFill>
                <a:effectLst/>
              </a:rPr>
              <a:t>Запросы школьников в поисковых системах (исследование «Лаборатории Касперского»): 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200" b="0" i="0" dirty="0">
                <a:solidFill>
                  <a:srgbClr val="1E2423"/>
                </a:solidFill>
                <a:effectLst/>
              </a:rPr>
              <a:t>17,25% - </a:t>
            </a:r>
            <a:r>
              <a:rPr lang="ru-RU" sz="2200" b="1" i="0" dirty="0">
                <a:solidFill>
                  <a:srgbClr val="1E2423"/>
                </a:solidFill>
                <a:effectLst/>
              </a:rPr>
              <a:t>видеоконтент</a:t>
            </a:r>
            <a:r>
              <a:rPr lang="ru-RU" sz="2200" b="0" i="0" dirty="0">
                <a:solidFill>
                  <a:srgbClr val="1E2423"/>
                </a:solidFill>
                <a:effectLst/>
              </a:rPr>
              <a:t> (</a:t>
            </a:r>
            <a:r>
              <a:rPr lang="ru-RU" sz="2200" dirty="0">
                <a:solidFill>
                  <a:srgbClr val="1E2423"/>
                </a:solidFill>
              </a:rPr>
              <a:t>мультфильмы, видеоблоги и трансляции компьютерных игр)</a:t>
            </a:r>
            <a:r>
              <a:rPr lang="ru-RU" sz="2200" b="0" i="0" dirty="0">
                <a:solidFill>
                  <a:srgbClr val="1E2423"/>
                </a:solidFill>
                <a:effectLst/>
              </a:rPr>
              <a:t> 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200" dirty="0"/>
              <a:t>13,59% - </a:t>
            </a:r>
            <a:r>
              <a:rPr lang="ru-RU" sz="2200" b="1" dirty="0"/>
              <a:t>перевод текста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200" dirty="0"/>
              <a:t>9,88% - онлайн-</a:t>
            </a:r>
            <a:r>
              <a:rPr lang="ru-RU" sz="2200" b="1" dirty="0"/>
              <a:t>общение</a:t>
            </a:r>
            <a:r>
              <a:rPr lang="ru-RU" sz="2200" dirty="0"/>
              <a:t> и обмен фотографиями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200" dirty="0"/>
              <a:t>9,09% - </a:t>
            </a:r>
            <a:r>
              <a:rPr lang="ru-RU" sz="2200" b="1" dirty="0"/>
              <a:t>компьютерные игры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200" dirty="0"/>
              <a:t>8,59% - </a:t>
            </a:r>
            <a:r>
              <a:rPr lang="ru-RU" sz="2200" b="1" dirty="0"/>
              <a:t>«взрослый контент»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200" dirty="0"/>
              <a:t>4,86% - </a:t>
            </a:r>
            <a:r>
              <a:rPr lang="ru-RU" sz="2200" b="1" dirty="0"/>
              <a:t>учеба</a:t>
            </a:r>
            <a:r>
              <a:rPr lang="ru-RU" sz="2200" dirty="0"/>
              <a:t> (готовые домашние задания, решения для ОГЭ и ЕГЭ, электронный дневник)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E2F742-0537-4DB4-A5B8-85338284EA6D}"/>
              </a:ext>
            </a:extLst>
          </p:cNvPr>
          <p:cNvSpPr txBox="1"/>
          <p:nvPr/>
        </p:nvSpPr>
        <p:spPr>
          <a:xfrm>
            <a:off x="1423978" y="5872778"/>
            <a:ext cx="916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Источник: Детки в «сетке», 01.06.2018. Доступ: </a:t>
            </a:r>
            <a:r>
              <a:rPr lang="en-US" dirty="0">
                <a:hlinkClick r:id="rId3"/>
              </a:rPr>
              <a:t>https://securelist.ru/kids-report-2018/90138/</a:t>
            </a:r>
            <a:r>
              <a:rPr lang="ru-RU" dirty="0"/>
              <a:t>    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928AA97-77E3-48FF-83D2-4DBFAA7E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DF574E9-029E-4391-9853-A1CE8CD6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4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B15AB4-5221-4846-88A3-6299FAB3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Вызов 3: запрос </a:t>
            </a:r>
            <a:r>
              <a:rPr lang="ru-RU" b="1" dirty="0">
                <a:solidFill>
                  <a:srgbClr val="C00000"/>
                </a:solidFill>
              </a:rPr>
              <a:t>на компетенции человека, обусловленные изменениями рынка труда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C3CA4C-2BF1-4BC4-9FC0-DAD3796D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Ожидания работодателей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b="1" dirty="0"/>
              <a:t>личностные характеристики</a:t>
            </a:r>
            <a:r>
              <a:rPr lang="ru-RU" sz="2600" dirty="0"/>
              <a:t>: умение работать в команде и сотрудничать, мораль и социальная ответственность, лидерство.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600" b="1" dirty="0"/>
              <a:t>познавательные компетенции</a:t>
            </a:r>
            <a:r>
              <a:rPr lang="ru-RU" sz="2600" dirty="0"/>
              <a:t>:  умение решать проблемы, возникающие на рабочем месте; умение рассматривать несколько альтернатив при принятии решений; умение определять текущие и перспективные потребности в процессе работы; умение оценивать эффективность результата рабочего процесса; умение прогнозировать события; умение организовать работу.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9C080C-B2E2-4900-81BE-AD098BC3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15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C47D68-5019-4DE2-B151-226569A96BA7}"/>
              </a:ext>
            </a:extLst>
          </p:cNvPr>
          <p:cNvSpPr txBox="1"/>
          <p:nvPr/>
        </p:nvSpPr>
        <p:spPr>
          <a:xfrm>
            <a:off x="467557" y="5846544"/>
            <a:ext cx="1125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Источник: Подольский О.А., </a:t>
            </a:r>
            <a:r>
              <a:rPr lang="ru-RU" dirty="0" err="1"/>
              <a:t>Погожина</a:t>
            </a:r>
            <a:r>
              <a:rPr lang="ru-RU" dirty="0"/>
              <a:t> В.А. Ключевые компетенции выпускников и молодых специалистов при приеме на работу// Научное обозрение: гуманитарные исследования. 2016. № 1. С. 96-103.</a:t>
            </a:r>
          </a:p>
        </p:txBody>
      </p:sp>
    </p:spTree>
    <p:extLst>
      <p:ext uri="{BB962C8B-B14F-4D97-AF65-F5344CB8AC3E}">
        <p14:creationId xmlns:p14="http://schemas.microsoft.com/office/powerpoint/2010/main" val="105543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99C65C-388F-49D9-8ED9-C7EC6128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Задача для исследователей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A5B289D-7B00-45E3-8129-7A4567DB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0CE669A-965E-484D-B5DA-91664BAC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1FFFBEE7-57C8-452F-861D-6F65F99A3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574918"/>
              </p:ext>
            </p:extLst>
          </p:nvPr>
        </p:nvGraphicFramePr>
        <p:xfrm>
          <a:off x="967666" y="1455938"/>
          <a:ext cx="10386134" cy="453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73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E87C93F-E449-489E-9C9E-020409C4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Благодарю за внимание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FCFA1E-A37A-4AE7-93D9-D5BD333B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B1D04B-5D4F-46E9-A6AD-DD01B596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5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5A5A40-39A0-43DE-8011-B06FF44A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83" y="470850"/>
            <a:ext cx="6548748" cy="4040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D2425C6-1CDB-4553-831B-F77D53891B82}"/>
              </a:ext>
            </a:extLst>
          </p:cNvPr>
          <p:cNvSpPr/>
          <p:nvPr/>
        </p:nvSpPr>
        <p:spPr>
          <a:xfrm>
            <a:off x="467783" y="4895974"/>
            <a:ext cx="62688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Выступление на пленарном заседании XVIII съезда Всероссийской политической партии «Единая Россия»</a:t>
            </a:r>
          </a:p>
          <a:p>
            <a:pPr algn="r"/>
            <a:r>
              <a:rPr lang="ru-RU" sz="2000" i="1" dirty="0"/>
              <a:t>8 декабря 2018 года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D2EC41-F037-4B71-9831-6204227C02A6}"/>
              </a:ext>
            </a:extLst>
          </p:cNvPr>
          <p:cNvSpPr txBox="1"/>
          <p:nvPr/>
        </p:nvSpPr>
        <p:spPr>
          <a:xfrm>
            <a:off x="6096000" y="1773606"/>
            <a:ext cx="5628217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«Мир в целом находится в состоянии трансформации, очень мощной, динамично развивающейся трансформации, и если мы вовремя не сориентируемся, если мы вовремя не поймём, что нам нужно делать и как, отстать можем навсегда».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FC3DB6-438F-4881-84ED-C004E595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5A6-C700-486E-8493-CD7FC2842BA5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A6F265DD-CD65-432E-88C7-DF9BA3B9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Научный семинар Северо-Западного регионального научного центра РАО, 18.02.2019</a:t>
            </a:r>
          </a:p>
        </p:txBody>
      </p:sp>
    </p:spTree>
    <p:extLst>
      <p:ext uri="{BB962C8B-B14F-4D97-AF65-F5344CB8AC3E}">
        <p14:creationId xmlns:p14="http://schemas.microsoft.com/office/powerpoint/2010/main" val="28304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0F4F09E-BBD3-4C9C-8306-B5E74F43CAA1}"/>
              </a:ext>
            </a:extLst>
          </p:cNvPr>
          <p:cNvSpPr/>
          <p:nvPr/>
        </p:nvSpPr>
        <p:spPr>
          <a:xfrm>
            <a:off x="746760" y="1443841"/>
            <a:ext cx="109270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«</a:t>
            </a:r>
            <a:r>
              <a:rPr lang="ru-RU" sz="2800" b="1" dirty="0"/>
              <a:t>Информационная эпоха</a:t>
            </a:r>
            <a:r>
              <a:rPr lang="ru-RU" sz="2800" dirty="0"/>
              <a:t>, которую принесли с собой </a:t>
            </a:r>
            <a:r>
              <a:rPr lang="ru-RU" sz="2800" b="1" dirty="0"/>
              <a:t>компьютерная технология</a:t>
            </a:r>
            <a:r>
              <a:rPr lang="ru-RU" sz="2800" dirty="0"/>
              <a:t> и </a:t>
            </a:r>
            <a:r>
              <a:rPr lang="ru-RU" sz="2800" b="1" dirty="0"/>
              <a:t>средства коммуникаций</a:t>
            </a:r>
            <a:r>
              <a:rPr lang="ru-RU" sz="2800" dirty="0"/>
              <a:t>, не просто окажет большое социально-экономическое воздействие на современное индустриальное общество; она </a:t>
            </a:r>
            <a:r>
              <a:rPr lang="ru-RU" sz="2800" b="1" dirty="0"/>
              <a:t>повлечет за собой общественные перемены</a:t>
            </a:r>
            <a:r>
              <a:rPr lang="ru-RU" sz="2800" dirty="0"/>
              <a:t> такого масштаба, которые </a:t>
            </a:r>
            <a:r>
              <a:rPr lang="ru-RU" sz="2800" b="1" dirty="0"/>
              <a:t>вызовут трансформацию современной системы в полностью новый тип человеческого общества</a:t>
            </a:r>
            <a:r>
              <a:rPr lang="ru-RU" sz="2800" dirty="0"/>
              <a:t>, то есть в </a:t>
            </a:r>
            <a:r>
              <a:rPr lang="ru-RU" sz="2800" b="1" dirty="0">
                <a:solidFill>
                  <a:srgbClr val="C00000"/>
                </a:solidFill>
              </a:rPr>
              <a:t>информационное общество</a:t>
            </a:r>
            <a:r>
              <a:rPr lang="ru-RU" sz="2800" dirty="0"/>
              <a:t>»</a:t>
            </a:r>
          </a:p>
          <a:p>
            <a:pPr algn="r"/>
            <a:r>
              <a:rPr lang="ru-RU" sz="2800" i="1" dirty="0" err="1"/>
              <a:t>Ёнэдзи</a:t>
            </a:r>
            <a:r>
              <a:rPr lang="ru-RU" sz="2800" i="1" dirty="0"/>
              <a:t> Масуда, </a:t>
            </a:r>
          </a:p>
          <a:p>
            <a:pPr algn="r"/>
            <a:r>
              <a:rPr lang="ru-RU" sz="2800" i="1" dirty="0"/>
              <a:t>основатель и президент Института информационного общества, </a:t>
            </a:r>
          </a:p>
          <a:p>
            <a:pPr algn="r"/>
            <a:r>
              <a:rPr lang="ru-RU" sz="2800" i="1" dirty="0"/>
              <a:t>Япония, 1966 г.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D3AF15-9FA4-4C5E-9868-53FF8104E4E8}"/>
              </a:ext>
            </a:extLst>
          </p:cNvPr>
          <p:cNvSpPr txBox="1"/>
          <p:nvPr/>
        </p:nvSpPr>
        <p:spPr>
          <a:xfrm>
            <a:off x="7117080" y="685800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Предыстория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7637B21-8F4F-4A02-87F0-6CECB2F3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9E66DEA-9DA4-44B0-898C-41282F56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2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4A2BC-4489-4CAD-B736-11840068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Экономисты о признаках информационного общества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291851-92BF-4E6D-8E42-AEC275F2F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564" y="1844516"/>
            <a:ext cx="5157787" cy="52863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Индустриальное общество 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95D979-2571-4815-A8C1-825F1F3BF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065" y="2565693"/>
            <a:ext cx="5157787" cy="3684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Развитое машинное производство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Применение достижений научно-технологического прогресса во всех сферах деятельности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22222"/>
                </a:solidFill>
              </a:rPr>
              <a:t>Конкуренция во всех видах деятельности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A76B559-4834-445E-893E-6E1BE401B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712595"/>
            <a:ext cx="5183188" cy="7924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Постиндустриальное (информационное ) общество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9DEDFC-B0B1-44D9-896A-E41734BF9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630910"/>
            <a:ext cx="5183188" cy="36845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22222"/>
                </a:solidFill>
              </a:rPr>
              <a:t>Преобладает </a:t>
            </a:r>
            <a:r>
              <a:rPr lang="ru-RU" b="1" i="1" dirty="0">
                <a:solidFill>
                  <a:srgbClr val="222222"/>
                </a:solidFill>
              </a:rPr>
              <a:t>инновационный сектор экономики </a:t>
            </a:r>
            <a:r>
              <a:rPr lang="ru-RU" dirty="0">
                <a:solidFill>
                  <a:srgbClr val="222222"/>
                </a:solidFill>
              </a:rPr>
              <a:t>с высокопроизводительной промышленностью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22222"/>
                </a:solidFill>
              </a:rPr>
              <a:t>Развивается </a:t>
            </a:r>
            <a:r>
              <a:rPr lang="ru-RU" b="1" i="1" dirty="0">
                <a:solidFill>
                  <a:srgbClr val="222222"/>
                </a:solidFill>
              </a:rPr>
              <a:t>индустрия знаний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22222"/>
                </a:solidFill>
              </a:rPr>
              <a:t>Конкуренция во всех видах деятельности</a:t>
            </a:r>
          </a:p>
          <a:p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387EDC12-90A3-4CA4-917A-30DEEED4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CE812C80-C08D-486D-9094-62BCFD58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8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31967403-30BC-4A4E-80BD-E2363D79E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639144"/>
              </p:ext>
            </p:extLst>
          </p:nvPr>
        </p:nvGraphicFramePr>
        <p:xfrm>
          <a:off x="944880" y="1923627"/>
          <a:ext cx="10226040" cy="182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5AB921-118D-41F6-837D-6EA8EA11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Футурологи о сути информационного общества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7BD8411-CF4B-4BC7-8D90-A1CA3B283458}"/>
              </a:ext>
            </a:extLst>
          </p:cNvPr>
          <p:cNvSpPr/>
          <p:nvPr/>
        </p:nvSpPr>
        <p:spPr>
          <a:xfrm>
            <a:off x="1605456" y="3981979"/>
            <a:ext cx="295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КАПИТАЛ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DE23114-8839-4BA9-9057-ADE3DAB26229}"/>
              </a:ext>
            </a:extLst>
          </p:cNvPr>
          <p:cNvSpPr/>
          <p:nvPr/>
        </p:nvSpPr>
        <p:spPr>
          <a:xfrm>
            <a:off x="2263040" y="4905309"/>
            <a:ext cx="1641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C576C1D-B667-4830-A629-89B1B7D31F50}"/>
              </a:ext>
            </a:extLst>
          </p:cNvPr>
          <p:cNvSpPr/>
          <p:nvPr/>
        </p:nvSpPr>
        <p:spPr>
          <a:xfrm>
            <a:off x="6732021" y="3981979"/>
            <a:ext cx="4621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ИНФОРМАЦИЯ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DDA70B9-EFCA-41D5-8DDF-43DAE6F453ED}"/>
              </a:ext>
            </a:extLst>
          </p:cNvPr>
          <p:cNvSpPr/>
          <p:nvPr/>
        </p:nvSpPr>
        <p:spPr>
          <a:xfrm>
            <a:off x="7840454" y="4905309"/>
            <a:ext cx="2558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ЗНАНИЕ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xmlns="" id="{EFA349FE-66AA-4395-A1F7-3957E3B9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0660AA95-2097-4363-A0F1-B688ACB0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1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14FDB-F77F-4904-A135-2F6C74B7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Контексты информационного общества </a:t>
            </a: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xmlns="" id="{BF57DF48-0C48-4490-87AD-1AE6EB423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294965"/>
              </p:ext>
            </p:extLst>
          </p:nvPr>
        </p:nvGraphicFramePr>
        <p:xfrm>
          <a:off x="506135" y="1463023"/>
          <a:ext cx="11255229" cy="47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A5DE67-96EB-47CC-946B-0A44D390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7DC70D94-4795-491D-B80A-AF4BB941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5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896FF2-1521-4E71-95AE-374C6A58E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769931"/>
            <a:ext cx="11849100" cy="488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36E3F2-D04A-4243-9734-3F5F5306454B}"/>
              </a:ext>
            </a:extLst>
          </p:cNvPr>
          <p:cNvSpPr/>
          <p:nvPr/>
        </p:nvSpPr>
        <p:spPr>
          <a:xfrm>
            <a:off x="4387442" y="279105"/>
            <a:ext cx="752261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Глобальное информационное общество </a:t>
            </a:r>
            <a:r>
              <a:rPr lang="ru-RU" sz="2800" dirty="0"/>
              <a:t>формируется локально и </a:t>
            </a:r>
            <a:r>
              <a:rPr lang="ru-RU" sz="2800" b="1" dirty="0"/>
              <a:t>в разных странах </a:t>
            </a:r>
            <a:r>
              <a:rPr lang="ru-RU" sz="2800" dirty="0"/>
              <a:t>этот процесс идет </a:t>
            </a:r>
            <a:r>
              <a:rPr lang="ru-RU" sz="2800" b="1" dirty="0"/>
              <a:t>с различной интенсивностью</a:t>
            </a:r>
            <a:r>
              <a:rPr lang="ru-RU" sz="2800" dirty="0"/>
              <a:t>, особенностями, движение к информационному обществу – </a:t>
            </a:r>
            <a:r>
              <a:rPr lang="ru-RU" sz="2800" b="1" dirty="0"/>
              <a:t>это общая тенденция 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380308-525A-4EA8-A828-3925B176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478C5F-5036-4C6B-9D8C-885F7A80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5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28D15-8891-4494-A413-BFB628FF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494214"/>
            <a:ext cx="8048625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Становление информационного общества в России ХХ века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2B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B4AE958-9107-4567-818E-DFDBB4979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8" b="-8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75619DC1-FAD9-4FA7-BA57-2015BBB641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206039"/>
              </p:ext>
            </p:extLst>
          </p:nvPr>
        </p:nvGraphicFramePr>
        <p:xfrm>
          <a:off x="339969" y="1953127"/>
          <a:ext cx="8270631" cy="4635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xmlns="" id="{B7D26167-E4A5-495B-B9C6-8772B815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РАО, 18.02.2019</a:t>
            </a: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xmlns="" id="{503D2094-270E-4287-9F6D-5CF549A8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5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C4F6CB-C06C-42FA-B930-BDD331DD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Становление информационного общества 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России ХХ</a:t>
            </a: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ru-RU" b="1" dirty="0">
                <a:solidFill>
                  <a:srgbClr val="C00000"/>
                </a:solidFill>
              </a:rPr>
              <a:t> века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7F554F0B-5697-47E7-994D-809B16D94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851257"/>
              </p:ext>
            </p:extLst>
          </p:nvPr>
        </p:nvGraphicFramePr>
        <p:xfrm>
          <a:off x="541175" y="2124486"/>
          <a:ext cx="11178073" cy="443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EBB05B-AE6B-4995-8CAD-2C4AE48E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731-8908-49BE-B581-59B5060A46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03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964</Words>
  <Application>Microsoft Office PowerPoint</Application>
  <PresentationFormat>Произвольный</PresentationFormat>
  <Paragraphs>121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Современные вызовы образованию </vt:lpstr>
      <vt:lpstr>Презентация PowerPoint</vt:lpstr>
      <vt:lpstr>Презентация PowerPoint</vt:lpstr>
      <vt:lpstr>Экономисты о признаках информационного общества </vt:lpstr>
      <vt:lpstr>Футурологи о сути информационного общества </vt:lpstr>
      <vt:lpstr>Контексты информационного общества </vt:lpstr>
      <vt:lpstr>Презентация PowerPoint</vt:lpstr>
      <vt:lpstr>Становление информационного общества в России ХХ века </vt:lpstr>
      <vt:lpstr>Становление информационного общества  в России ХХI века </vt:lpstr>
      <vt:lpstr>Стратегия развития информационного общества в Российской Федерации на 2017 - 2030 годы (важные извлечения для образования)</vt:lpstr>
      <vt:lpstr>Особенности образования  в информационном обществе </vt:lpstr>
      <vt:lpstr>Вызовы информационного общества образованию </vt:lpstr>
      <vt:lpstr>Вызов 1: необходимость построения образовательного процесса в технологически насыщенной среде</vt:lpstr>
      <vt:lpstr>Вызов 2: необходимость отбора, построения и передачи содержания образования в открытом информационном обществе, где каждый субъект образовательного процесса имеет одинаковые возможности для доступа к любой информации</vt:lpstr>
      <vt:lpstr>Вызов 3: запрос на компетенции человека, обусловленные изменениями рынка труда </vt:lpstr>
      <vt:lpstr>Задача для исследователей </vt:lpstr>
      <vt:lpstr>Благодарю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вызовы образованию </dc:title>
  <dc:creator>Светлана</dc:creator>
  <cp:lastModifiedBy>пк</cp:lastModifiedBy>
  <cp:revision>21</cp:revision>
  <cp:lastPrinted>2019-02-17T16:43:13Z</cp:lastPrinted>
  <dcterms:created xsi:type="dcterms:W3CDTF">2019-02-17T14:35:49Z</dcterms:created>
  <dcterms:modified xsi:type="dcterms:W3CDTF">2019-02-18T06:15:35Z</dcterms:modified>
</cp:coreProperties>
</file>