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3" r:id="rId8"/>
    <p:sldId id="265" r:id="rId9"/>
    <p:sldId id="262" r:id="rId10"/>
    <p:sldId id="26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58792/3d0cac60971a511280cbba229d9b6329c07731f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15064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40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совершенствовании </a:t>
            </a:r>
            <a:r>
              <a:rPr lang="ru-RU" sz="40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</a:t>
            </a:r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образовательных программ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4326304" cy="15121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Заседание кафедры </a:t>
            </a:r>
          </a:p>
          <a:p>
            <a:r>
              <a:rPr lang="ru-RU" dirty="0" smtClean="0"/>
              <a:t>теории и истории педагогики </a:t>
            </a:r>
          </a:p>
          <a:p>
            <a:r>
              <a:rPr lang="ru-RU" dirty="0" smtClean="0"/>
              <a:t>3 ноября 2020 года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Работа со студентами, обучающимися на ОПОП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dirty="0" smtClean="0"/>
              <a:t>Знакомство студентов с образовательной средой вуза;</a:t>
            </a:r>
          </a:p>
          <a:p>
            <a:r>
              <a:rPr lang="ru-RU" dirty="0" smtClean="0"/>
              <a:t>Участие студентов в опросах удовлетворенности на уровне вуза;</a:t>
            </a:r>
          </a:p>
          <a:p>
            <a:r>
              <a:rPr lang="ru-RU" dirty="0" smtClean="0"/>
              <a:t>Участие студентов в олимпиадах, конференциях, в том числе конференциях института педагогики;</a:t>
            </a:r>
          </a:p>
          <a:p>
            <a:r>
              <a:rPr lang="ru-RU" dirty="0" smtClean="0"/>
              <a:t>Участие в конкурсах на именные и повышенные стипендии;</a:t>
            </a:r>
          </a:p>
          <a:p>
            <a:r>
              <a:rPr lang="ru-RU" dirty="0" smtClean="0"/>
              <a:t>Помощь в преодолении затруднений студентов в период обучения…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Работа в условиях смешанного обучения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Качество подготовки ЭУК (содержание):</a:t>
            </a:r>
          </a:p>
          <a:p>
            <a:r>
              <a:rPr lang="ru-RU" sz="2200" dirty="0" smtClean="0"/>
              <a:t>Презентации лекций, тезисный план или текст лекций (или видео-лекция преподавателя);</a:t>
            </a:r>
          </a:p>
          <a:p>
            <a:r>
              <a:rPr lang="ru-RU" sz="2200" dirty="0" smtClean="0"/>
              <a:t>Методические материалы для выполнения заданий;</a:t>
            </a:r>
          </a:p>
          <a:p>
            <a:r>
              <a:rPr lang="ru-RU" sz="2200" dirty="0" smtClean="0"/>
              <a:t>Дополнительные материалы (</a:t>
            </a:r>
            <a:r>
              <a:rPr lang="ru-RU" sz="2200" dirty="0" smtClean="0"/>
              <a:t>ссылки на статьи, материалы и документы с правильно оформленными ссылками);</a:t>
            </a:r>
          </a:p>
          <a:p>
            <a:r>
              <a:rPr lang="ru-RU" sz="2200" dirty="0" smtClean="0"/>
              <a:t>Литература и источники</a:t>
            </a:r>
          </a:p>
          <a:p>
            <a:r>
              <a:rPr lang="ru-RU" sz="2200" dirty="0" smtClean="0"/>
              <a:t>Задания для текущей и промежуточной аттестации (разумное количество);</a:t>
            </a:r>
          </a:p>
          <a:p>
            <a:r>
              <a:rPr lang="ru-RU" sz="2200" dirty="0" smtClean="0"/>
              <a:t>Обратная связь, консультации, пояснения… </a:t>
            </a:r>
          </a:p>
          <a:p>
            <a:r>
              <a:rPr lang="ru-RU" sz="2200" dirty="0" smtClean="0"/>
              <a:t>Рабочая п</a:t>
            </a:r>
            <a:r>
              <a:rPr lang="ru-RU" sz="2200" dirty="0" smtClean="0"/>
              <a:t>рограмма  дисциплины или компетенции, которые развивает данная дисциплина;</a:t>
            </a:r>
          </a:p>
          <a:p>
            <a:r>
              <a:rPr lang="ru-RU" sz="2200" dirty="0" smtClean="0"/>
              <a:t>Соблюдение авторского права и научной этики…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Работа в условиях смешанного обучения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Реализация образовательного процесса:</a:t>
            </a:r>
          </a:p>
          <a:p>
            <a:r>
              <a:rPr lang="ru-RU" dirty="0" smtClean="0"/>
              <a:t>Работа с электронными журналами обязательна!</a:t>
            </a:r>
          </a:p>
          <a:p>
            <a:r>
              <a:rPr lang="ru-RU" dirty="0" smtClean="0"/>
              <a:t>Отметки посещаемости в журнале должны быть реальными;</a:t>
            </a:r>
          </a:p>
          <a:p>
            <a:r>
              <a:rPr lang="ru-RU" dirty="0" smtClean="0"/>
              <a:t>Не забывать об электронных ведомостях и направлениях на пересдачу зачетов и экзаменов!</a:t>
            </a:r>
          </a:p>
          <a:p>
            <a:r>
              <a:rPr lang="ru-RU" dirty="0" smtClean="0"/>
              <a:t>Ссылки на ЭУК из расписания должны работать;</a:t>
            </a:r>
          </a:p>
          <a:p>
            <a:r>
              <a:rPr lang="ru-RU" dirty="0" smtClean="0"/>
              <a:t>Продумать экзамен по модулю (нужен ли ЭУК, если да, то каким он должен быть?);</a:t>
            </a:r>
          </a:p>
          <a:p>
            <a:r>
              <a:rPr lang="ru-RU" dirty="0" smtClean="0"/>
              <a:t>Заявки на открытие </a:t>
            </a:r>
            <a:r>
              <a:rPr lang="ru-RU" dirty="0" err="1" smtClean="0"/>
              <a:t>ЭУКов</a:t>
            </a:r>
            <a:r>
              <a:rPr lang="ru-RU" dirty="0" smtClean="0"/>
              <a:t>… (помнить о существующих (прошлого года), которые могут быть связаны с вновь открываемыми.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Благодарю за внимание!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86408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/>
              <a:t>Нормативная основа системы оценки качества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877272"/>
          </a:xfrm>
        </p:spPr>
        <p:txBody>
          <a:bodyPr>
            <a:normAutofit fontScale="70000" lnSpcReduction="20000"/>
          </a:bodyPr>
          <a:lstStyle/>
          <a:p>
            <a:pPr lvl="0" fontAlgn="base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Напомним:</a:t>
            </a:r>
          </a:p>
          <a:p>
            <a:pPr lvl="0" fontAlgn="base"/>
            <a:r>
              <a:rPr lang="ru-RU" b="1" dirty="0" smtClean="0"/>
              <a:t>Федеральный закон от 29 декабря 2012 года № 273-ФЗ </a:t>
            </a:r>
            <a:r>
              <a:rPr lang="ru-RU" dirty="0" smtClean="0"/>
              <a:t>«Об образовании в Российской Федерации».</a:t>
            </a:r>
          </a:p>
          <a:p>
            <a:pPr lvl="0"/>
            <a:r>
              <a:rPr lang="ru-RU" b="1" dirty="0" smtClean="0"/>
              <a:t>Федеральный государственный образовательный стандарт высшего образования</a:t>
            </a:r>
            <a:r>
              <a:rPr lang="ru-RU" dirty="0" smtClean="0"/>
              <a:t>;</a:t>
            </a:r>
          </a:p>
          <a:p>
            <a:pPr lvl="0"/>
            <a:r>
              <a:rPr lang="ru-RU" b="1" dirty="0" smtClean="0"/>
              <a:t>Приказ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 от 28 мая 2014 г. № 594 </a:t>
            </a:r>
            <a:r>
              <a:rPr lang="ru-RU" dirty="0" smtClean="0"/>
              <a:t>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программ»;</a:t>
            </a:r>
          </a:p>
          <a:p>
            <a:pPr lvl="0"/>
            <a:r>
              <a:rPr lang="ru-RU" b="1" dirty="0" smtClean="0"/>
              <a:t>Приказ Министерства образования и науки Российской Федерации от 05.04.2017 г. № 301</a:t>
            </a:r>
            <a:r>
              <a:rPr lang="ru-RU" dirty="0" smtClean="0"/>
              <a:t> «Об утверждении Порядка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</a:t>
            </a:r>
            <a:r>
              <a:rPr lang="ru-RU" dirty="0" err="1" smtClean="0"/>
              <a:t>специалитета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магистратуры»;</a:t>
            </a:r>
          </a:p>
          <a:p>
            <a:pPr lvl="0"/>
            <a:r>
              <a:rPr lang="ru-RU" b="1" dirty="0" smtClean="0"/>
              <a:t>Приказ Министерства образования и науки РФ от 27 ноября 2015 г. № 1383 </a:t>
            </a:r>
            <a:r>
              <a:rPr lang="ru-RU" dirty="0" smtClean="0"/>
              <a:t>«Об утверждении Положения о практике обучающихся, осваивающих основные профессиональные образовательные программы высшего образования»;</a:t>
            </a:r>
          </a:p>
          <a:p>
            <a:pPr lvl="0"/>
            <a:r>
              <a:rPr lang="ru-RU" b="1" dirty="0" smtClean="0"/>
              <a:t>Приказ Министерства образования и науки Российской Федерации от 29.06.2015 № 636 </a:t>
            </a:r>
            <a:r>
              <a:rPr lang="ru-RU" dirty="0" smtClean="0"/>
              <a:t>«Об утверждении Порядка проведения государственной итоговой аттестации по образовательным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</a:t>
            </a:r>
            <a:r>
              <a:rPr lang="ru-RU" dirty="0" err="1" smtClean="0"/>
              <a:t>специалитета</a:t>
            </a:r>
            <a:r>
              <a:rPr lang="ru-RU" dirty="0" smtClean="0"/>
              <a:t> и программам магистратуры»; </a:t>
            </a:r>
          </a:p>
          <a:p>
            <a:pPr lvl="0"/>
            <a:r>
              <a:rPr lang="ru-RU" b="1" dirty="0" smtClean="0"/>
              <a:t>Локальные акты университета.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ФЗ № 273 «Об образовании в Российской Федерации»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Статья 12. Образовательные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Образовательные программы определяют содержание образования.</a:t>
            </a:r>
          </a:p>
          <a:p>
            <a:r>
              <a:rPr lang="ru-RU" sz="2000" dirty="0" smtClean="0"/>
              <a:t>… образовательные программы высшего образования - программы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программы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специалитета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программы</a:t>
            </a:r>
            <a:r>
              <a:rPr lang="ru-RU" sz="2000" dirty="0" smtClean="0"/>
              <a:t> магистратуры, программы подготовки научно-педагогических кадров в аспирантуре (адъюнктуре), программы ординатуры, программы </a:t>
            </a:r>
            <a:r>
              <a:rPr lang="ru-RU" sz="2000" dirty="0" err="1" smtClean="0"/>
              <a:t>ассистентуры-стажировки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Образовательные программы самостоятельно разрабатываются и утверждаются организацией, осуществляющей образовательную деятельность, если настоящим Федеральным законом не установлено иное.</a:t>
            </a:r>
          </a:p>
          <a:p>
            <a:r>
              <a:rPr lang="ru-RU" sz="2000" dirty="0" smtClean="0"/>
              <a:t>….разрабатывают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ФЗ № 273 «Об образовании в Российской Федерации»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Статья 12. Образовательные программы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41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Новое:</a:t>
            </a:r>
          </a:p>
          <a:p>
            <a:pPr>
              <a:buNone/>
            </a:pPr>
            <a:r>
              <a:rPr lang="ru-RU" dirty="0" smtClean="0"/>
              <a:t>12.9.1.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программы </a:t>
            </a:r>
            <a:r>
              <a:rPr lang="ru-RU" dirty="0" err="1" smtClean="0"/>
              <a:t>специалитета</a:t>
            </a:r>
            <a:r>
              <a:rPr lang="ru-RU" dirty="0" smtClean="0"/>
              <a:t>) включают в себя </a:t>
            </a:r>
            <a:r>
              <a:rPr lang="ru-RU" b="1" dirty="0" smtClean="0"/>
              <a:t>примерную рабочую программу воспитания и примерный календарный план воспитательной работы.</a:t>
            </a:r>
          </a:p>
          <a:p>
            <a:r>
              <a:rPr lang="ru-RU" dirty="0" smtClean="0"/>
              <a:t>(часть 9.1 введена Федеральным </a:t>
            </a:r>
            <a:r>
              <a:rPr lang="ru-RU" dirty="0" smtClean="0">
                <a:hlinkClick r:id="rId2"/>
              </a:rPr>
              <a:t>законом</a:t>
            </a:r>
            <a:r>
              <a:rPr lang="ru-RU" dirty="0" smtClean="0"/>
              <a:t> от 31.07.2020 N 304-ФЗ)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ФГОС ВО 3++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096344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В случае реализации </a:t>
            </a:r>
            <a:r>
              <a:rPr lang="ru-RU" sz="2000" dirty="0" smtClean="0"/>
              <a:t>программ … с </a:t>
            </a:r>
            <a:r>
              <a:rPr lang="ru-RU" sz="2000" dirty="0" smtClean="0"/>
              <a:t>применением электронного обучения, дистанционных образовательных технологий электронная информационно-образовательная среда Организации должна дополнительно обеспечивать:</a:t>
            </a:r>
          </a:p>
          <a:p>
            <a:r>
              <a:rPr lang="ru-RU" sz="2000" dirty="0" smtClean="0"/>
              <a:t>фиксацию хода образовательного процесса, результатов промежуточной аттестации и результатов освоения программы магистратуры;</a:t>
            </a:r>
          </a:p>
          <a:p>
            <a:r>
              <a:rPr lang="ru-RU" sz="2000" dirty="0" smtClean="0"/>
              <a:t>проведение учебных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</a:p>
          <a:p>
            <a:r>
              <a:rPr lang="ru-RU" sz="2000" dirty="0" smtClean="0"/>
              <a:t>взаимодействие между участниками образовательного процесса, в том числе синхронное и (или) асинхронное взаимодействия посредством сети «Интернет».</a:t>
            </a:r>
            <a:endParaRPr lang="ru-RU" sz="2000" dirty="0"/>
          </a:p>
        </p:txBody>
      </p:sp>
      <p:pic>
        <p:nvPicPr>
          <p:cNvPr id="1026" name="Picture 2" descr="C:\Users\Glubokova EN\Desktop\Dropbox\Скриншоты\Скриншот 2020-11-03 12.45.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734481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Качество разработки содержания ОПОП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институте педагогики - 46 ОПОП (</a:t>
            </a:r>
            <a:r>
              <a:rPr lang="ru-RU" sz="2800" dirty="0" err="1" smtClean="0"/>
              <a:t>бак.+</a:t>
            </a:r>
            <a:r>
              <a:rPr lang="ru-RU" sz="2800" dirty="0" smtClean="0"/>
              <a:t> </a:t>
            </a:r>
            <a:r>
              <a:rPr lang="ru-RU" sz="2800" dirty="0" err="1" smtClean="0"/>
              <a:t>маг.+</a:t>
            </a:r>
            <a:r>
              <a:rPr lang="ru-RU" sz="2800" dirty="0" smtClean="0"/>
              <a:t> </a:t>
            </a:r>
            <a:r>
              <a:rPr lang="ru-RU" sz="2800" dirty="0" err="1" smtClean="0"/>
              <a:t>асп</a:t>
            </a:r>
            <a:r>
              <a:rPr lang="ru-RU" sz="2800" dirty="0" smtClean="0"/>
              <a:t>.)</a:t>
            </a:r>
          </a:p>
          <a:p>
            <a:r>
              <a:rPr lang="ru-RU" sz="2800" dirty="0" smtClean="0"/>
              <a:t>Работа команды преподавателей под руководством директора;</a:t>
            </a:r>
          </a:p>
          <a:p>
            <a:r>
              <a:rPr lang="ru-RU" sz="2800" dirty="0" smtClean="0"/>
              <a:t>Ежегодное  обновление  содержания ОПОП;</a:t>
            </a:r>
          </a:p>
          <a:p>
            <a:r>
              <a:rPr lang="ru-RU" sz="2800" dirty="0" smtClean="0"/>
              <a:t>Внутренняя система оценки качества ОПОП (качественные  РПД, </a:t>
            </a:r>
            <a:r>
              <a:rPr lang="ru-RU" sz="2800" dirty="0" err="1" smtClean="0"/>
              <a:t>ЭУКи</a:t>
            </a:r>
            <a:r>
              <a:rPr lang="ru-RU" sz="2800" dirty="0" smtClean="0"/>
              <a:t>, оценочные материалы (ФОС</a:t>
            </a:r>
            <a:r>
              <a:rPr lang="ru-RU" sz="2800" dirty="0" smtClean="0"/>
              <a:t>), </a:t>
            </a:r>
            <a:r>
              <a:rPr lang="ru-RU" sz="2800" dirty="0" smtClean="0">
                <a:solidFill>
                  <a:srgbClr val="FF0000"/>
                </a:solidFill>
              </a:rPr>
              <a:t>удовлетворенность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трудности студентов);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Участие преподавателей в научных исследованиях и внедрение их результатов в образовательный процесс;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Практики и НИР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r>
              <a:rPr lang="ru-RU" dirty="0" smtClean="0"/>
              <a:t>Разработка содержания программ практик и НИР;</a:t>
            </a:r>
          </a:p>
          <a:p>
            <a:r>
              <a:rPr lang="ru-RU" dirty="0" smtClean="0"/>
              <a:t>Договоры с организациями о практике (с учетом направленности (профиля) ОПОП);</a:t>
            </a:r>
          </a:p>
          <a:p>
            <a:r>
              <a:rPr lang="ru-RU" dirty="0" smtClean="0"/>
              <a:t>Контроль за прохождением практик (консультации, семинары и т.п.)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Государственная итоговая аттестация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Совершенствование содержания государственного экзамена (профессиональные задачи) и его </a:t>
            </a:r>
            <a:r>
              <a:rPr lang="ru-RU" sz="2800" b="1" dirty="0" smtClean="0"/>
              <a:t>процедуры </a:t>
            </a:r>
            <a:r>
              <a:rPr lang="ru-RU" sz="2800" b="1" dirty="0" smtClean="0">
                <a:solidFill>
                  <a:srgbClr val="FF0000"/>
                </a:solidFill>
              </a:rPr>
              <a:t>с учетом дистанционного формата проведения</a:t>
            </a:r>
          </a:p>
          <a:p>
            <a:r>
              <a:rPr lang="ru-RU" sz="2800" b="1" dirty="0" smtClean="0"/>
              <a:t>Планомерная и систематическая работа над ВКР </a:t>
            </a:r>
            <a:r>
              <a:rPr lang="ru-RU" sz="2800" dirty="0" smtClean="0"/>
              <a:t>в течение всего периода обучения (контрольные точки работы над ВКР….)</a:t>
            </a:r>
          </a:p>
          <a:p>
            <a:r>
              <a:rPr lang="ru-RU" sz="2800" dirty="0" smtClean="0"/>
              <a:t>Методическая поддержка руководителей ВКР и студентов</a:t>
            </a:r>
          </a:p>
          <a:p>
            <a:r>
              <a:rPr lang="ru-RU" sz="2800" dirty="0" smtClean="0"/>
              <a:t>Процедура защиты ВКР (рецензирование…)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Работа команды ОПОП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Формирование полного пакета ОПОП, в т.ч. материалов по сопровождению деятельности преподавателя</a:t>
            </a:r>
          </a:p>
          <a:p>
            <a:r>
              <a:rPr lang="ru-RU" sz="2800" dirty="0" smtClean="0"/>
              <a:t> Сопровождение и поддержка студентов (функционал  академического  консультанта);</a:t>
            </a:r>
          </a:p>
          <a:p>
            <a:r>
              <a:rPr lang="ru-RU" sz="2800" dirty="0" smtClean="0"/>
              <a:t>Контроль реализации образовательного процесса (расписание, сессии, пересдачи и т.п.);</a:t>
            </a:r>
          </a:p>
          <a:p>
            <a:r>
              <a:rPr lang="ru-RU" sz="2800" dirty="0" smtClean="0"/>
              <a:t>Включенность преподавателей, работающих со студентами данной ОПОП в реализацию стратегии развития </a:t>
            </a:r>
            <a:r>
              <a:rPr lang="ru-RU" sz="2800" dirty="0" smtClean="0"/>
              <a:t>ОПОП (в т.ч. преподавателей дисциплин обязательной части учебного плана);</a:t>
            </a:r>
            <a:endParaRPr lang="ru-RU" sz="2800" dirty="0" smtClean="0"/>
          </a:p>
          <a:p>
            <a:r>
              <a:rPr lang="ru-RU" sz="2800" dirty="0" smtClean="0"/>
              <a:t>Работа с базами ЭБС, ресурсами </a:t>
            </a:r>
            <a:r>
              <a:rPr lang="ru-RU" sz="2800" dirty="0" err="1" smtClean="0"/>
              <a:t>интернет-порталов</a:t>
            </a:r>
            <a:r>
              <a:rPr lang="ru-RU" sz="2800" dirty="0" smtClean="0"/>
              <a:t>, официальными сайтами, …..</a:t>
            </a:r>
          </a:p>
          <a:p>
            <a:r>
              <a:rPr lang="ru-RU" sz="2800" dirty="0" smtClean="0"/>
              <a:t>Неформальное участие в программах повышения </a:t>
            </a:r>
            <a:r>
              <a:rPr lang="ru-RU" sz="2800" dirty="0" smtClean="0"/>
              <a:t>квалификации… 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706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 совершенствовании  качества реализации образовательных программ</vt:lpstr>
      <vt:lpstr>Нормативная основа системы оценки качества  </vt:lpstr>
      <vt:lpstr>ФЗ № 273 «Об образовании в Российской Федерации»  Статья 12. Образовательные программы</vt:lpstr>
      <vt:lpstr>ФЗ № 273 «Об образовании в Российской Федерации»  Статья 12. Образовательные программы</vt:lpstr>
      <vt:lpstr>ФГОС ВО 3++</vt:lpstr>
      <vt:lpstr>Качество разработки содержания ОПОП</vt:lpstr>
      <vt:lpstr>Практики и НИР</vt:lpstr>
      <vt:lpstr>Государственная итоговая аттестация</vt:lpstr>
      <vt:lpstr>Работа команды ОПОП</vt:lpstr>
      <vt:lpstr>Работа со студентами, обучающимися на ОПОП</vt:lpstr>
      <vt:lpstr>Работа в условиях смешанного обучения</vt:lpstr>
      <vt:lpstr>Работа в условиях смешанного обучения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качества реализации образовательных программ</dc:title>
  <dc:creator>Glubokova EN</dc:creator>
  <cp:lastModifiedBy>Glubokova EN</cp:lastModifiedBy>
  <cp:revision>33</cp:revision>
  <dcterms:created xsi:type="dcterms:W3CDTF">2020-11-03T07:29:30Z</dcterms:created>
  <dcterms:modified xsi:type="dcterms:W3CDTF">2020-11-03T10:47:29Z</dcterms:modified>
</cp:coreProperties>
</file>