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58" r:id="rId4"/>
    <p:sldId id="287" r:id="rId5"/>
    <p:sldId id="291" r:id="rId6"/>
    <p:sldId id="259" r:id="rId7"/>
    <p:sldId id="261" r:id="rId8"/>
    <p:sldId id="292" r:id="rId9"/>
    <p:sldId id="263" r:id="rId10"/>
    <p:sldId id="294" r:id="rId11"/>
    <p:sldId id="267" r:id="rId12"/>
    <p:sldId id="269" r:id="rId13"/>
    <p:sldId id="271" r:id="rId14"/>
    <p:sldId id="273" r:id="rId15"/>
    <p:sldId id="274" r:id="rId16"/>
    <p:sldId id="277" r:id="rId17"/>
    <p:sldId id="278" r:id="rId18"/>
    <p:sldId id="280" r:id="rId19"/>
    <p:sldId id="275" r:id="rId20"/>
    <p:sldId id="283" r:id="rId21"/>
    <p:sldId id="288" r:id="rId22"/>
    <p:sldId id="285" r:id="rId23"/>
    <p:sldId id="295" r:id="rId24"/>
    <p:sldId id="286" r:id="rId25"/>
    <p:sldId id="296" r:id="rId26"/>
    <p:sldId id="289" r:id="rId27"/>
    <p:sldId id="297" r:id="rId28"/>
    <p:sldId id="293" r:id="rId29"/>
    <p:sldId id="298" r:id="rId30"/>
    <p:sldId id="282" r:id="rId31"/>
    <p:sldId id="284" r:id="rId32"/>
    <p:sldId id="290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67" autoAdjust="0"/>
    <p:restoredTop sz="86455" autoAdjust="0"/>
  </p:normalViewPr>
  <p:slideViewPr>
    <p:cSldViewPr>
      <p:cViewPr varScale="1">
        <p:scale>
          <a:sx n="68" d="100"/>
          <a:sy n="68" d="100"/>
        </p:scale>
        <p:origin x="-12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4CB471-709B-4C97-AC36-760705B8C4BF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D45DA3-E200-4203-8808-4552582C1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E7A292-7D3E-4AB5-9889-6644A0E5053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C7F89A0-5F86-4019-A901-D1367610FAEE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D82E408-29D7-4FF1-AE59-93E4B5CA4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3BAA-3281-4ED5-97A2-4997607B8FE5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0CBB-B314-4BBD-A4B7-9A449FBB6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C6C6F9-89ED-4657-905C-98C01DC70EB1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C496CF0-6621-427B-8452-1BCBE00C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22869-B79B-433F-A947-FBC19421B952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D1AC-93C4-4D31-ACA6-A900E8D55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18F65B1-1C2B-4DB1-9503-0A28147A6B53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FB308F-F7C7-4C02-82D4-2C8CD01F2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3674-9368-41AB-81BF-C06CA588FD5E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A0F4C-C8AD-4B73-8A0E-9A019207F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FD54-55EC-4B9D-B5F3-572D89209EDF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6E14-040C-46ED-B206-30F9724A1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D06E-7851-4392-9587-F53DE7DA9113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132B4-DA62-4075-BC99-6ACD9CC46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778E-618B-4A0D-B49C-6459F55792E7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B7BD8-1084-4C74-A175-64216C307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63967-FB83-46D3-BBC4-AF8D8FCE54EB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E2447-FB72-4EF7-B916-F44657649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655BDD-FE06-4508-B57D-864FFA0BF839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478764-2DCA-4021-BD08-A50017A6B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48B874-7FCD-4571-ABB8-8879DC016B0D}" type="datetimeFigureOut">
              <a:rPr lang="ru-RU"/>
              <a:pPr>
                <a:defRPr/>
              </a:pPr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2917625-0A96-40CB-91FE-AFE9A5E77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ИМЯ в истории Петербургской школы и Герценовского университета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ru-RU" smtClean="0"/>
          </a:p>
          <a:p>
            <a:r>
              <a:rPr lang="ru-RU" sz="4400" smtClean="0"/>
              <a:t>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dirty="0">
                <a:solidFill>
                  <a:srgbClr val="FF0000"/>
                </a:solidFill>
              </a:rPr>
              <a:t>Воспитательный дом</a:t>
            </a:r>
            <a:endParaRPr lang="ru-RU" dirty="0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/>
              <a:t>Постепенно  в Воспитательном доме создается  система учебных заведений, готовившая </a:t>
            </a:r>
            <a:r>
              <a:rPr lang="ru-RU" altLang="ru-RU" sz="2800" i="1" smtClean="0"/>
              <a:t>нянь, гувернанток, учительниц французского языка, гимнастики, танцев, домашних учительниц, надзирательниц и учительниц - мастериц, </a:t>
            </a:r>
            <a:r>
              <a:rPr lang="ru-RU" altLang="ru-RU" sz="2800" smtClean="0"/>
              <a:t>что привело к различным подходам в преподавании педагогики.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400" dirty="0">
                <a:solidFill>
                  <a:srgbClr val="FF0000"/>
                </a:solidFill>
              </a:rPr>
              <a:t>Женский педагогический институт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559675" cy="4194175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3600" dirty="0"/>
              <a:t>В 1903 году  женские педагогические курсы при Воспитательном доме  реорганизуются в </a:t>
            </a:r>
            <a:endParaRPr lang="ru-RU" altLang="ru-RU" sz="36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3600" b="1" dirty="0" smtClean="0"/>
              <a:t>Женский </a:t>
            </a:r>
            <a:r>
              <a:rPr lang="ru-RU" altLang="ru-RU" sz="3600" b="1" dirty="0"/>
              <a:t>педагогический </a:t>
            </a:r>
            <a:r>
              <a:rPr lang="ru-RU" altLang="ru-RU" sz="3600" b="1" dirty="0" smtClean="0"/>
              <a:t>институт</a:t>
            </a:r>
            <a:r>
              <a:rPr lang="ru-RU" altLang="ru-RU" sz="3600" dirty="0" smtClean="0"/>
              <a:t>, единственный в России.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3600" dirty="0" smtClean="0"/>
              <a:t>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3600" dirty="0" smtClean="0"/>
              <a:t>К </a:t>
            </a:r>
            <a:r>
              <a:rPr lang="ru-RU" altLang="ru-RU" sz="3600" dirty="0"/>
              <a:t>1913 году в Институте было утверждено Положение, где определялись основные направления педагогической  деятельности   этого учебного заведения.  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altLang="ru-RU" sz="3600" dirty="0"/>
          </a:p>
          <a:p>
            <a:pPr marL="274320" indent="-274320" algn="ctr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altLang="ru-RU" sz="3600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ru-RU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Новый педагогический институт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800" smtClean="0"/>
              <a:t>   После октября 1917г. советское государство создавало новую систему образования, образовательные учреждения Ведомства императрицы Марии Федоровны были реорганизованы. 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800" smtClean="0"/>
              <a:t>На базе Женского педагогического института был создан </a:t>
            </a:r>
            <a:r>
              <a:rPr lang="ru-RU" sz="2800" i="1" smtClean="0"/>
              <a:t>Третий Педагогический институт </a:t>
            </a:r>
            <a:r>
              <a:rPr lang="ru-RU" sz="2800" smtClean="0"/>
              <a:t>в Петрограде, его в 1918 году возглавил Альберт Петрович Пинкевич.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Школьный комитет 1921 год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557338"/>
            <a:ext cx="6257925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Кафедру создавали люди….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800" smtClean="0"/>
              <a:t>13 октября 1921 года состоялось заседание </a:t>
            </a:r>
            <a:r>
              <a:rPr lang="ru-RU" sz="2800" b="1" smtClean="0"/>
              <a:t>Школьного комитета </a:t>
            </a:r>
            <a:r>
              <a:rPr lang="ru-RU" sz="2800" smtClean="0"/>
              <a:t>нашего педагогического института.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800" smtClean="0"/>
              <a:t>Школьный комитет и явился прообразом кафедры педагогики, создав условия для развития педагогической науки и практики в городе и стране.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800" smtClean="0"/>
              <a:t>В состав кафедры педагогики всегда входили творческие, профессиональные и талантливые люди, которые развивали и создавали новые направления в науке.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Идеи организации детского коллектива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dirty="0"/>
              <a:t>Слово «коллектив» происходит от латинского collido, что в переводе означает «объединяю», а латинское collektivus </a:t>
            </a:r>
            <a:r>
              <a:rPr lang="ru-RU" sz="3300" dirty="0" smtClean="0"/>
              <a:t>- </a:t>
            </a:r>
            <a:r>
              <a:rPr lang="ru-RU" sz="3300" dirty="0"/>
              <a:t>собирательный. Таким образом, слово «коллектив» означает «собирательность», т. е. некоторая целостность, единство. </a:t>
            </a:r>
            <a:endParaRPr lang="ru-RU" sz="33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300" dirty="0"/>
              <a:t>Д</a:t>
            </a:r>
            <a:r>
              <a:rPr lang="ru-RU" sz="3300" dirty="0" smtClean="0"/>
              <a:t>етский </a:t>
            </a:r>
            <a:r>
              <a:rPr lang="ru-RU" sz="3300" dirty="0"/>
              <a:t>коллектив «есть группа, сплоченная общими переживаниями, общими интересами, общей работой, общими взглядами, дружбой</a:t>
            </a:r>
            <a:r>
              <a:rPr lang="ru-RU" sz="3300" dirty="0" smtClean="0"/>
              <a:t>». </a:t>
            </a:r>
            <a:endParaRPr lang="ru-RU" i="1" dirty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Н.К. Крупская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Коллектив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«Коллектив - </a:t>
            </a:r>
            <a:r>
              <a:rPr lang="ru-RU" sz="2800" dirty="0"/>
              <a:t>это социальный живой организм, который потому и организм, что он имеет органы, что там есть полномочия, ответственность, соотношение </a:t>
            </a:r>
            <a:r>
              <a:rPr lang="ru-RU" sz="2800" dirty="0" smtClean="0"/>
              <a:t>частей, взаимозависимость</a:t>
            </a:r>
            <a:r>
              <a:rPr lang="ru-RU" sz="2800" dirty="0"/>
              <a:t>, а если ничего этого нет, то нет и коллектива, а есть просто толпа или сборище</a:t>
            </a:r>
            <a:r>
              <a:rPr lang="ru-RU" sz="2800" dirty="0" smtClean="0"/>
              <a:t>». </a:t>
            </a:r>
            <a:endParaRPr lang="ru-RU" sz="2800" dirty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А.С.Макаренко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Школьный коллектив</a:t>
            </a:r>
            <a:endParaRPr lang="ru-RU" dirty="0"/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800" smtClean="0"/>
              <a:t>  Т. Е. Конникова-директор школы № 210 и преподаватель кафедры педагогики, доктор педагогических наук, автор широко известной книги «Организация коллектива учащихся в школе».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800" smtClean="0"/>
              <a:t>Эта работа позволила в динамике рассмотреть и изучить этапы организации коллектива учеников, сделать выводы и предложить для новых поколений положительный опыт 40-50х гг.</a:t>
            </a:r>
            <a:r>
              <a:rPr lang="en-US" sz="2800" smtClean="0"/>
              <a:t>XX </a:t>
            </a:r>
            <a:r>
              <a:rPr lang="ru-RU" sz="2800" smtClean="0"/>
              <a:t>в.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Коллектив и личность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/>
              <a:t>«Углубленный </a:t>
            </a:r>
            <a:r>
              <a:rPr lang="ru-RU" sz="2800" dirty="0"/>
              <a:t>анализ взаимосвязи коллектива и нравственного формирования личности школьника представлен в трудах Т. Е. Конниковой и ее учеников (М. Е. Стеклов, В. К. Иванов, Н. Ф. Маслова и  </a:t>
            </a:r>
            <a:r>
              <a:rPr lang="ru-RU" sz="2800" dirty="0" smtClean="0"/>
              <a:t>М</a:t>
            </a:r>
            <a:r>
              <a:rPr lang="ru-RU" sz="2800" dirty="0"/>
              <a:t>. Г. </a:t>
            </a:r>
            <a:r>
              <a:rPr lang="ru-RU" sz="2800" dirty="0" smtClean="0"/>
              <a:t>Казакина)».</a:t>
            </a:r>
            <a:r>
              <a:rPr lang="ru-RU" sz="2800" i="1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i="1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З.И.Васильева</a:t>
            </a:r>
            <a:r>
              <a:rPr lang="ru-RU" dirty="0" smtClean="0"/>
              <a:t> </a:t>
            </a:r>
            <a:r>
              <a:rPr lang="ru-RU" i="1" dirty="0"/>
              <a:t>Научные направления и школа научной педагогики (1960—1980 гг.)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Пионерская организация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</a:t>
            </a:r>
            <a:r>
              <a:rPr lang="ru-RU" sz="3000" dirty="0" smtClean="0"/>
              <a:t>Существенный вклад </a:t>
            </a:r>
            <a:r>
              <a:rPr lang="ru-RU" sz="3000" dirty="0"/>
              <a:t>в развитие проблем нравственного воспитания учащихся в деятельности пионерской организации внесла К. Д. Радина и ее ученики (Б. П. Битинас, З. Ф. Пономарева, В. К. Григорова, С. А. Расчетина, Э. И. Стернина, </a:t>
            </a:r>
            <a:r>
              <a:rPr lang="ru-RU" sz="3000" dirty="0" smtClean="0"/>
              <a:t>Э</a:t>
            </a:r>
            <a:r>
              <a:rPr lang="ru-RU" sz="3000" dirty="0"/>
              <a:t>. Ф. Семенова и др.). </a:t>
            </a:r>
            <a:endParaRPr lang="ru-RU" sz="3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000" dirty="0" smtClean="0"/>
              <a:t>В </a:t>
            </a:r>
            <a:r>
              <a:rPr lang="ru-RU" sz="3000" dirty="0"/>
              <a:t>1970 г. в Ученых записках ЛГПИ им. А. И. Герцена (Т. 368) была опубликована концепция исследования К. Д. Радиной о взаимосвязи эстетических чувств детей в пионерской </a:t>
            </a:r>
            <a:r>
              <a:rPr lang="ru-RU" sz="3000" dirty="0" smtClean="0"/>
              <a:t>деятельности».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З.И.Васильева</a:t>
            </a:r>
            <a:r>
              <a:rPr lang="ru-RU" dirty="0"/>
              <a:t> </a:t>
            </a:r>
            <a:r>
              <a:rPr lang="ru-RU" i="1" dirty="0"/>
              <a:t>Научные направления и школа научной педагогики (1960—1980 гг.)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Научно-образовательный проект «ИМЯ  в истории»</a:t>
            </a:r>
            <a:endParaRPr lang="ru-RU" dirty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800" b="1" smtClean="0"/>
              <a:t>  Проект</a:t>
            </a:r>
            <a:r>
              <a:rPr lang="ru-RU" sz="2800" smtClean="0"/>
              <a:t> – это комплексное задание для самостоятельной работы студентов 2-3 курсов, включающее различные формы деятельности и предъявления результатов, которые логически связаны с биографией педагога, его идеями, наличием соответствующих ресурсов в виде работ ученого и различных материалов по 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Коммуна имени А.С.Макаренко</a:t>
            </a:r>
            <a:endParaRPr lang="ru-RU" dirty="0"/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smtClean="0"/>
          </a:p>
          <a:p>
            <a:r>
              <a:rPr lang="ru-RU" sz="2800" smtClean="0"/>
              <a:t>В 1963 г. на педагогическом факультете студентами была организована Коммуна имени А. С. Макаренко под руководством доцента, затем профессора, действительного члена АПН СССР Игоря  Петровича Иванова. </a:t>
            </a:r>
          </a:p>
          <a:p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Концепция З.И.Васильевой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«В теории нравственного воспитания предметом изучения явилась проблема личностно-деятельностного подхода к нравственному воспитанию в процессе обучения, в учебной деятельности (З. И. Васильева и ее ученики Е. И. Казакова, И. А. Колесникова, А. А. Кочетова, Л. А. Николенко, Н. В. Седова, В. Б. Ежеленко, С. В. Старшинина и др.)». 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/>
              <a:t>З.И.Васильева</a:t>
            </a:r>
            <a:r>
              <a:rPr lang="ru-RU" sz="2000" dirty="0" smtClean="0"/>
              <a:t> </a:t>
            </a:r>
            <a:r>
              <a:rPr lang="ru-RU" sz="2000" i="1" dirty="0" smtClean="0"/>
              <a:t>Научные направления и школа научной педагогики (1960—1980 гг.) </a:t>
            </a:r>
            <a:endParaRPr lang="ru-RU" sz="2000" dirty="0" smtClean="0"/>
          </a:p>
          <a:p>
            <a:pPr marL="274320" indent="-274320" algn="r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Идеи коллектива в </a:t>
            </a:r>
            <a:r>
              <a:rPr lang="en-US" dirty="0" smtClean="0"/>
              <a:t>XXI</a:t>
            </a:r>
            <a:r>
              <a:rPr lang="ru-RU" dirty="0" smtClean="0"/>
              <a:t> в.</a:t>
            </a:r>
            <a:endParaRPr lang="ru-RU" dirty="0"/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/>
              <a:t>Титова Е. В. </a:t>
            </a:r>
            <a:r>
              <a:rPr lang="ru-RU" sz="2800" smtClean="0"/>
              <a:t>Концептуальная модель педагогической теории коллектива. // Письма в Эмиссия. Оффлайн (</a:t>
            </a:r>
            <a:r>
              <a:rPr lang="ru-RU" sz="2800" i="1" smtClean="0"/>
              <a:t>The Emissia. Offline  Letters): электронный научный журнал; </a:t>
            </a:r>
          </a:p>
          <a:p>
            <a:r>
              <a:rPr lang="ru-RU" sz="2800" smtClean="0"/>
              <a:t>Титова Е. В. Концепция результативности и эффективности воспитания. // Герценовские чтения — Ч.2: Диалог о воспитании (Концепции, взгляды, размышления, опыт). — СПб: Изд-во РГПУ им. А. И. Герцена,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Идеи коллектива в </a:t>
            </a:r>
            <a:r>
              <a:rPr lang="en-US" dirty="0"/>
              <a:t>XXI</a:t>
            </a:r>
            <a:r>
              <a:rPr lang="ru-RU" dirty="0"/>
              <a:t> 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/>
              <a:t>Богданова Р.У. </a:t>
            </a:r>
            <a:r>
              <a:rPr lang="ru-RU" sz="2800" dirty="0"/>
              <a:t>Педагогическая технология обогащения опыта созидательной жизни школьников // Письма в Эмиссия. Оффлайн </a:t>
            </a:r>
            <a:r>
              <a:rPr lang="ru-RU" sz="2800" i="1" dirty="0"/>
              <a:t>(The </a:t>
            </a:r>
            <a:r>
              <a:rPr lang="ru-RU" sz="2800" i="1" dirty="0" err="1"/>
              <a:t>Emissia</a:t>
            </a:r>
            <a:r>
              <a:rPr lang="ru-RU" sz="2800" i="1" dirty="0"/>
              <a:t>. </a:t>
            </a:r>
            <a:r>
              <a:rPr lang="ru-RU" sz="2800" i="1" dirty="0" err="1"/>
              <a:t>Offline</a:t>
            </a:r>
            <a:r>
              <a:rPr lang="ru-RU" sz="2800" i="1" dirty="0"/>
              <a:t> </a:t>
            </a:r>
            <a:r>
              <a:rPr lang="ru-RU" sz="2800" i="1" dirty="0" err="1"/>
              <a:t>Letters</a:t>
            </a:r>
            <a:r>
              <a:rPr lang="ru-RU" sz="2800" i="1" dirty="0"/>
              <a:t>): электронный научный журнал, арт.854.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/>
              <a:t>Кочетова А.А. </a:t>
            </a:r>
            <a:r>
              <a:rPr lang="ru-RU" sz="2800" dirty="0"/>
              <a:t>Технологии содействия социализации и самоопределению учащихся в деятельности ученического самоуправления</a:t>
            </a:r>
            <a:r>
              <a:rPr lang="ru-RU" sz="2800" i="1" dirty="0"/>
              <a:t>//</a:t>
            </a:r>
            <a:r>
              <a:rPr lang="en-US" sz="2800" i="1" dirty="0"/>
              <a:t>http://sc.adm-edu.spb.ru/287/</a:t>
            </a:r>
            <a:r>
              <a:rPr lang="ru-RU" sz="2800" i="1" dirty="0"/>
              <a:t>Технологии содействия социализации.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Приглашаем к участию в нашем конкурсе!</a:t>
            </a:r>
            <a:endParaRPr lang="ru-RU" dirty="0"/>
          </a:p>
        </p:txBody>
      </p:sp>
      <p:sp>
        <p:nvSpPr>
          <p:cNvPr id="38914" name="Прямоугольник 2"/>
          <p:cNvSpPr>
            <a:spLocks noChangeArrowheads="1"/>
          </p:cNvSpPr>
          <p:nvPr/>
        </p:nvSpPr>
        <p:spPr bwMode="auto">
          <a:xfrm>
            <a:off x="611188" y="1582738"/>
            <a:ext cx="62468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latin typeface="Trebuchet MS" pitchFamily="34" charset="0"/>
            </a:endParaRPr>
          </a:p>
          <a:p>
            <a:endParaRPr lang="ru-RU" sz="2800">
              <a:latin typeface="Trebuchet MS" pitchFamily="34" charset="0"/>
            </a:endParaRPr>
          </a:p>
          <a:p>
            <a:r>
              <a:rPr lang="ru-RU" sz="2800">
                <a:latin typeface="Trebuchet MS" pitchFamily="34" charset="0"/>
              </a:rPr>
              <a:t>Номинации:</a:t>
            </a:r>
          </a:p>
          <a:p>
            <a:endParaRPr lang="ru-RU" sz="2800">
              <a:latin typeface="Trebuchet MS" pitchFamily="34" charset="0"/>
            </a:endParaRPr>
          </a:p>
          <a:p>
            <a:r>
              <a:rPr lang="ru-RU" sz="2800">
                <a:latin typeface="Trebuchet MS" pitchFamily="34" charset="0"/>
              </a:rPr>
              <a:t> </a:t>
            </a:r>
            <a:r>
              <a:rPr lang="ru-RU" sz="2800" b="1">
                <a:latin typeface="Trebuchet MS" pitchFamily="34" charset="0"/>
              </a:rPr>
              <a:t>«Статья» </a:t>
            </a:r>
            <a:r>
              <a:rPr lang="ru-RU" sz="2800">
                <a:latin typeface="Trebuchet MS" pitchFamily="34" charset="0"/>
              </a:rPr>
              <a:t>( до 5 стр. Ф А)</a:t>
            </a:r>
          </a:p>
          <a:p>
            <a:endParaRPr lang="ru-RU" sz="2800">
              <a:latin typeface="Trebuchet MS" pitchFamily="34" charset="0"/>
            </a:endParaRPr>
          </a:p>
          <a:p>
            <a:r>
              <a:rPr lang="ru-RU" sz="2800">
                <a:latin typeface="Trebuchet MS" pitchFamily="34" charset="0"/>
              </a:rPr>
              <a:t> </a:t>
            </a:r>
            <a:r>
              <a:rPr lang="ru-RU" sz="2800" b="1">
                <a:latin typeface="Trebuchet MS" pitchFamily="34" charset="0"/>
              </a:rPr>
              <a:t>«Эссе» </a:t>
            </a:r>
            <a:r>
              <a:rPr lang="ru-RU" sz="2800">
                <a:latin typeface="Trebuchet MS" pitchFamily="34" charset="0"/>
              </a:rPr>
              <a:t>(3 стр. Ф А)</a:t>
            </a:r>
          </a:p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Приглашаем к участию в нашем конкурсе!</a:t>
            </a:r>
          </a:p>
        </p:txBody>
      </p:sp>
      <p:sp>
        <p:nvSpPr>
          <p:cNvPr id="39938" name="Прямоугольник 2"/>
          <p:cNvSpPr>
            <a:spLocks noChangeArrowheads="1"/>
          </p:cNvSpPr>
          <p:nvPr/>
        </p:nvSpPr>
        <p:spPr bwMode="auto">
          <a:xfrm>
            <a:off x="468313" y="1844675"/>
            <a:ext cx="638968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u="sng">
                <a:latin typeface="Trebuchet MS" pitchFamily="34" charset="0"/>
              </a:rPr>
              <a:t>Критерии оценки конкурсных работ </a:t>
            </a:r>
          </a:p>
          <a:p>
            <a:endParaRPr lang="ru-RU" sz="2400">
              <a:latin typeface="Trebuchet MS" pitchFamily="34" charset="0"/>
            </a:endParaRPr>
          </a:p>
          <a:p>
            <a:r>
              <a:rPr lang="ru-RU" sz="2400">
                <a:latin typeface="Trebuchet MS" pitchFamily="34" charset="0"/>
              </a:rPr>
              <a:t>- Содержание текста соответствует тематике конкурса;</a:t>
            </a:r>
          </a:p>
          <a:p>
            <a:r>
              <a:rPr lang="ru-RU" sz="2400">
                <a:latin typeface="Trebuchet MS" pitchFamily="34" charset="0"/>
              </a:rPr>
              <a:t>- Текст имеет завершенную логическую структуру и авторское содержание; </a:t>
            </a:r>
          </a:p>
          <a:p>
            <a:r>
              <a:rPr lang="ru-RU" sz="2400">
                <a:latin typeface="Trebuchet MS" pitchFamily="34" charset="0"/>
              </a:rPr>
              <a:t>- Текст не содержит грамматических и стилистических ошибок;</a:t>
            </a:r>
          </a:p>
          <a:p>
            <a:r>
              <a:rPr lang="ru-RU" sz="2400">
                <a:latin typeface="Trebuchet MS" pitchFamily="34" charset="0"/>
              </a:rPr>
              <a:t>- Текст работы соответствует заявленному жанру; </a:t>
            </a:r>
          </a:p>
          <a:p>
            <a:r>
              <a:rPr lang="ru-RU" sz="2400">
                <a:latin typeface="Trebuchet MS" pitchFamily="34" charset="0"/>
              </a:rPr>
              <a:t>- В тексте раскрыта главная мысль и педагогическая позиция автора. </a:t>
            </a:r>
          </a:p>
          <a:p>
            <a:r>
              <a:rPr lang="ru-RU" sz="2400">
                <a:latin typeface="Trebuchet MS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Приглашаем к участию в нашем конкурсе!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1700213"/>
            <a:ext cx="7023100" cy="49561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Пакет конкурсных документов должен содержать: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b="1" i="1" u="sng" dirty="0">
                <a:latin typeface="+mn-lt"/>
                <a:cs typeface="+mn-cs"/>
              </a:rPr>
              <a:t>конкурсную </a:t>
            </a:r>
            <a:r>
              <a:rPr lang="ru-RU" sz="2400" b="1" i="1" u="sng" dirty="0">
                <a:latin typeface="+mn-lt"/>
                <a:cs typeface="+mn-cs"/>
              </a:rPr>
              <a:t>работу  </a:t>
            </a:r>
            <a:r>
              <a:rPr lang="ru-RU" sz="2400" dirty="0">
                <a:latin typeface="+mn-lt"/>
                <a:cs typeface="+mn-cs"/>
              </a:rPr>
              <a:t>по номинациям «Статья</a:t>
            </a:r>
            <a:r>
              <a:rPr lang="ru-RU" sz="2400" dirty="0">
                <a:latin typeface="+mn-lt"/>
                <a:cs typeface="+mn-cs"/>
              </a:rPr>
              <a:t>»( 5 стр.) или  </a:t>
            </a:r>
            <a:r>
              <a:rPr lang="ru-RU" sz="2400" dirty="0">
                <a:latin typeface="+mn-lt"/>
                <a:cs typeface="+mn-cs"/>
              </a:rPr>
              <a:t>«</a:t>
            </a:r>
            <a:r>
              <a:rPr lang="ru-RU" sz="2400" dirty="0">
                <a:latin typeface="+mn-lt"/>
                <a:cs typeface="+mn-cs"/>
              </a:rPr>
              <a:t>Эссе»(3 стр.), шрифт </a:t>
            </a:r>
            <a:r>
              <a:rPr lang="en-US" sz="2400" dirty="0">
                <a:latin typeface="+mn-lt"/>
                <a:cs typeface="+mn-cs"/>
              </a:rPr>
              <a:t>Times New Roman</a:t>
            </a:r>
            <a:r>
              <a:rPr lang="ru-RU" sz="2400" dirty="0">
                <a:latin typeface="+mn-lt"/>
                <a:cs typeface="+mn-cs"/>
              </a:rPr>
              <a:t>, кегль 14, интервал </a:t>
            </a:r>
            <a:r>
              <a:rPr lang="ru-RU" sz="2400" dirty="0">
                <a:latin typeface="+mn-lt"/>
                <a:cs typeface="+mn-cs"/>
              </a:rPr>
              <a:t>1.0, </a:t>
            </a:r>
            <a:r>
              <a:rPr lang="ru-RU" sz="2400" dirty="0">
                <a:latin typeface="+mn-lt"/>
                <a:cs typeface="+mn-cs"/>
              </a:rPr>
              <a:t>поля по 2 см</a:t>
            </a:r>
            <a:r>
              <a:rPr lang="ru-RU" sz="2400" dirty="0">
                <a:latin typeface="+mn-lt"/>
                <a:cs typeface="+mn-cs"/>
              </a:rPr>
              <a:t>.), </a:t>
            </a:r>
            <a:r>
              <a:rPr lang="ru-RU" sz="2400" dirty="0">
                <a:latin typeface="+mn-lt"/>
                <a:cs typeface="+mn-cs"/>
              </a:rPr>
              <a:t>ФИО автора и </a:t>
            </a:r>
            <a:r>
              <a:rPr lang="ru-RU" sz="2400" dirty="0">
                <a:latin typeface="+mn-lt"/>
                <a:cs typeface="+mn-cs"/>
              </a:rPr>
              <a:t>название. Ссылки </a:t>
            </a:r>
            <a:r>
              <a:rPr lang="ru-RU" sz="2400" dirty="0">
                <a:latin typeface="+mn-lt"/>
                <a:cs typeface="+mn-cs"/>
              </a:rPr>
              <a:t>на литературу приводятся в квадратных скобках, содержат номер указанного источника в списке литературы, составленном в алфавитном порядке, и, при необходимости, страницы (например: [5, 24]); </a:t>
            </a:r>
            <a:endParaRPr lang="ru-RU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Приглашаем к участию в нашем конкурсе!</a:t>
            </a:r>
          </a:p>
        </p:txBody>
      </p:sp>
      <p:sp>
        <p:nvSpPr>
          <p:cNvPr id="41986" name="Прямоугольник 2"/>
          <p:cNvSpPr>
            <a:spLocks noChangeArrowheads="1"/>
          </p:cNvSpPr>
          <p:nvPr/>
        </p:nvSpPr>
        <p:spPr bwMode="auto">
          <a:xfrm>
            <a:off x="684213" y="2274888"/>
            <a:ext cx="68405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u="sng">
                <a:latin typeface="Trebuchet MS" pitchFamily="34" charset="0"/>
              </a:rPr>
              <a:t>2) анкету участника </a:t>
            </a:r>
            <a:r>
              <a:rPr lang="ru-RU" sz="2800">
                <a:latin typeface="Trebuchet MS" pitchFamily="34" charset="0"/>
              </a:rPr>
              <a:t>со следующими сведениями: Ф.И.О. (</a:t>
            </a:r>
            <a:r>
              <a:rPr lang="ru-RU" sz="2800" b="1">
                <a:latin typeface="Trebuchet MS" pitchFamily="34" charset="0"/>
              </a:rPr>
              <a:t>полностью</a:t>
            </a:r>
            <a:r>
              <a:rPr lang="ru-RU" sz="2800">
                <a:latin typeface="Trebuchet MS" pitchFamily="34" charset="0"/>
              </a:rPr>
              <a:t>); факультет, курс, группа; контактные телефоны (мобильный или домашний); </a:t>
            </a:r>
            <a:r>
              <a:rPr lang="en-US" sz="2800">
                <a:latin typeface="Trebuchet MS" pitchFamily="34" charset="0"/>
              </a:rPr>
              <a:t>e</a:t>
            </a:r>
            <a:r>
              <a:rPr lang="ru-RU" sz="2800">
                <a:latin typeface="Trebuchet MS" pitchFamily="34" charset="0"/>
              </a:rPr>
              <a:t>-</a:t>
            </a:r>
            <a:r>
              <a:rPr lang="en-US" sz="2800">
                <a:latin typeface="Trebuchet MS" pitchFamily="34" charset="0"/>
              </a:rPr>
              <a:t>mail</a:t>
            </a:r>
            <a:r>
              <a:rPr lang="ru-RU" sz="2800">
                <a:latin typeface="Trebuchet MS" pitchFamily="34" charset="0"/>
              </a:rPr>
              <a:t> , указание номинации, на которую подается работа, Ф.И.О. преподавателя-консультанта.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0" cap="none" dirty="0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0" cap="none" dirty="0" smtClean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40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700" dirty="0" smtClean="0">
                <a:solidFill>
                  <a:prstClr val="black"/>
                </a:solidFill>
              </a:rPr>
              <a:t>кафедра </a:t>
            </a:r>
            <a:r>
              <a:rPr lang="ru-RU" sz="2700" dirty="0">
                <a:solidFill>
                  <a:prstClr val="black"/>
                </a:solidFill>
              </a:rPr>
              <a:t>теории и истории </a:t>
            </a:r>
            <a:r>
              <a:rPr lang="ru-RU" sz="2700" dirty="0" smtClean="0">
                <a:solidFill>
                  <a:prstClr val="black"/>
                </a:solidFill>
              </a:rPr>
              <a:t>педагогики</a:t>
            </a:r>
            <a:r>
              <a:rPr lang="ru-RU" sz="2700" dirty="0">
                <a:solidFill>
                  <a:prstClr val="black"/>
                </a:solidFill>
              </a:rPr>
              <a:t/>
            </a:r>
            <a:br>
              <a:rPr lang="ru-RU" sz="2700" dirty="0">
                <a:solidFill>
                  <a:prstClr val="black"/>
                </a:solidFill>
              </a:rPr>
            </a:br>
            <a:r>
              <a:rPr lang="ru-RU" sz="2700" dirty="0">
                <a:solidFill>
                  <a:prstClr val="black"/>
                </a:solidFill>
              </a:rPr>
              <a:t> &lt;herzen-kp@yandex.ru&gt;</a:t>
            </a:r>
            <a:br>
              <a:rPr lang="ru-RU" sz="2700" dirty="0">
                <a:solidFill>
                  <a:prstClr val="black"/>
                </a:solidFill>
              </a:rPr>
            </a:br>
            <a:endParaRPr lang="ru-RU" sz="2700" dirty="0"/>
          </a:p>
        </p:txBody>
      </p:sp>
      <p:sp>
        <p:nvSpPr>
          <p:cNvPr id="43010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solidFill>
                  <a:srgbClr val="000000"/>
                </a:solidFill>
              </a:rPr>
              <a:t>  </a:t>
            </a:r>
            <a:r>
              <a:rPr lang="ru-RU" sz="2800" smtClean="0">
                <a:solidFill>
                  <a:srgbClr val="000000"/>
                </a:solidFill>
              </a:rPr>
              <a:t>Пакет участника, озаглавленный  (</a:t>
            </a:r>
            <a:r>
              <a:rPr lang="ru-RU" sz="2800" i="1" smtClean="0">
                <a:solidFill>
                  <a:srgbClr val="000000"/>
                </a:solidFill>
              </a:rPr>
              <a:t>Иванов ИИ Эссе  конкурс ИМЯ  </a:t>
            </a:r>
            <a:r>
              <a:rPr lang="ru-RU" sz="2800" i="1" u="sng" smtClean="0">
                <a:solidFill>
                  <a:srgbClr val="000000"/>
                </a:solidFill>
              </a:rPr>
              <a:t>или</a:t>
            </a:r>
            <a:r>
              <a:rPr lang="ru-RU" sz="2800" i="1" smtClean="0">
                <a:solidFill>
                  <a:srgbClr val="000000"/>
                </a:solidFill>
              </a:rPr>
              <a:t> Иванов ИИ  Статья  конкурс ИМЯ</a:t>
            </a:r>
            <a:r>
              <a:rPr lang="ru-RU" sz="2800" smtClean="0">
                <a:solidFill>
                  <a:srgbClr val="000000"/>
                </a:solidFill>
              </a:rPr>
              <a:t>) направляется на адрес кафедры теории и истории педагогики</a:t>
            </a:r>
            <a:br>
              <a:rPr lang="ru-RU" sz="2800" smtClean="0">
                <a:solidFill>
                  <a:srgbClr val="000000"/>
                </a:solidFill>
              </a:rPr>
            </a:br>
            <a:r>
              <a:rPr lang="ru-RU" sz="2800" smtClean="0">
                <a:solidFill>
                  <a:srgbClr val="000000"/>
                </a:solidFill>
              </a:rPr>
              <a:t> </a:t>
            </a:r>
            <a:r>
              <a:rPr lang="ru-RU" sz="2800" b="1" smtClean="0">
                <a:solidFill>
                  <a:srgbClr val="000000"/>
                </a:solidFill>
              </a:rPr>
              <a:t>до 15 ноября 2018г. 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800" b="1" smtClean="0">
                <a:solidFill>
                  <a:srgbClr val="000000"/>
                </a:solidFill>
              </a:rPr>
              <a:t> &lt;herzen-kp@yandex.ru&gt;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800" b="1" smtClean="0">
                <a:solidFill>
                  <a:srgbClr val="000000"/>
                </a:solidFill>
              </a:rPr>
              <a:t/>
            </a:r>
            <a:br>
              <a:rPr lang="ru-RU" sz="2800" b="1" smtClean="0">
                <a:solidFill>
                  <a:srgbClr val="000000"/>
                </a:solidFill>
              </a:rPr>
            </a:b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>6 декабря 2018г. </a:t>
            </a:r>
            <a:r>
              <a:rPr lang="ru-RU" sz="2800" dirty="0">
                <a:solidFill>
                  <a:prstClr val="black"/>
                </a:solidFill>
              </a:rPr>
              <a:t>приглашаем участников конкурса и всех желающих на ежегодные </a:t>
            </a:r>
            <a:endParaRPr lang="ru-RU" sz="2800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prstClr val="black"/>
                </a:solidFill>
              </a:rPr>
              <a:t>Герценовские </a:t>
            </a:r>
            <a:r>
              <a:rPr lang="ru-RU" sz="2800" b="1" dirty="0">
                <a:solidFill>
                  <a:prstClr val="black"/>
                </a:solidFill>
              </a:rPr>
              <a:t>педагогические чтения «ИМЯ в истории Петербургской школы и Герценовского университета», </a:t>
            </a:r>
            <a:r>
              <a:rPr lang="ru-RU" sz="2800" dirty="0">
                <a:solidFill>
                  <a:prstClr val="black"/>
                </a:solidFill>
              </a:rPr>
              <a:t>где также состоится </a:t>
            </a:r>
            <a:r>
              <a:rPr lang="ru-RU" sz="2800" i="1" dirty="0">
                <a:solidFill>
                  <a:prstClr val="black"/>
                </a:solidFill>
              </a:rPr>
              <a:t>награждение победителей конкурса.</a:t>
            </a:r>
            <a:endParaRPr lang="ru-RU" sz="2800" i="1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Научные 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sz="2800" dirty="0" smtClean="0"/>
              <a:t>Студентам </a:t>
            </a:r>
            <a:r>
              <a:rPr lang="ru-RU" sz="2800" dirty="0"/>
              <a:t>предлагается написать </a:t>
            </a:r>
            <a:r>
              <a:rPr lang="ru-RU" sz="2800" b="1" dirty="0" smtClean="0"/>
              <a:t>статью </a:t>
            </a:r>
            <a:r>
              <a:rPr lang="ru-RU" sz="2800" dirty="0" smtClean="0"/>
              <a:t>или  </a:t>
            </a:r>
            <a:r>
              <a:rPr lang="ru-RU" sz="2800" b="1" dirty="0"/>
              <a:t>эссе </a:t>
            </a:r>
            <a:r>
              <a:rPr lang="ru-RU" sz="2800" dirty="0"/>
              <a:t>по заявленной </a:t>
            </a:r>
            <a:r>
              <a:rPr lang="ru-RU" sz="2800" dirty="0" smtClean="0"/>
              <a:t>теме, требования к которым отражены в Положении о конкурсе студенческих работ. Можно также  на основе данных работ принять </a:t>
            </a:r>
            <a:r>
              <a:rPr lang="ru-RU" sz="2800" dirty="0"/>
              <a:t>участие в </a:t>
            </a:r>
            <a:endParaRPr lang="ru-RU" sz="28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ежегодной </a:t>
            </a:r>
            <a:r>
              <a:rPr lang="ru-RU" sz="2800" dirty="0"/>
              <a:t>научной конференции «Студент. Исследователь. </a:t>
            </a:r>
            <a:r>
              <a:rPr lang="ru-RU" sz="2800" dirty="0" smtClean="0"/>
              <a:t> Учитель», Герценовских </a:t>
            </a:r>
            <a:r>
              <a:rPr lang="ru-RU" sz="2800" dirty="0"/>
              <a:t>педагогических </a:t>
            </a:r>
            <a:r>
              <a:rPr lang="ru-RU" sz="2800" dirty="0" smtClean="0"/>
              <a:t>чтениях, ежегодной выставке научных работ в РГПУ им.А.И.Герцена, в работе СНО института педагогики.</a:t>
            </a:r>
            <a:endParaRPr lang="ru-RU" sz="28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450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Профессора Российского государственного педагогического университета им. А. И. Герцена в XXI веке: 2001—2006 гг.: Биографический справочник / Под общ. ред. Г. А. Бордовского и В. А. Козырева. СПб.: РГПУ им. А. И. Герцена, 2007;</a:t>
            </a:r>
          </a:p>
          <a:p>
            <a:r>
              <a:rPr lang="ru-RU" smtClean="0"/>
              <a:t>Очерки истории кафедры педагогики Герценовского университета/Авторы-составители: Е.М.Колосова, Н.М.Федорова. СПб.: РГПУ им.А.И.Герцена, 2006.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460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Роботова А.С. Педагогика повседневная и научная: опыт, оценки, размышления. СПб., 2012;</a:t>
            </a:r>
          </a:p>
          <a:p>
            <a:r>
              <a:rPr lang="ru-RU" smtClean="0"/>
              <a:t>Диалог на лестнице успеха: книга для учителей и родителей / Е. И. Казакова , А. П. Тряпицына. - Санкт-Петербург : Петербург-XXI век, 1997;</a:t>
            </a:r>
          </a:p>
          <a:p>
            <a:r>
              <a:rPr lang="ru-RU" smtClean="0"/>
              <a:t>Титова Е.В. Методологический потенциал концепции И.П.Иванова  </a:t>
            </a:r>
            <a:r>
              <a:rPr lang="en-US" smtClean="0"/>
              <a:t>http:</a:t>
            </a:r>
            <a:r>
              <a:rPr lang="ru-RU" smtClean="0"/>
              <a:t> </a:t>
            </a:r>
            <a:r>
              <a:rPr lang="en-US" smtClean="0"/>
              <a:t>//www.kommunarstvo.ru/biblioteka/bibtitmet.html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Желаем успеха!</a:t>
            </a:r>
            <a:endParaRPr lang="ru-RU" dirty="0"/>
          </a:p>
        </p:txBody>
      </p:sp>
      <p:pic>
        <p:nvPicPr>
          <p:cNvPr id="4710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28700" y="1747838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Тема конкурса 2018 года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Font typeface="Wingdings 2" pitchFamily="18" charset="2"/>
              <a:buNone/>
            </a:pPr>
            <a:r>
              <a:rPr lang="ru-RU" smtClean="0"/>
              <a:t> </a:t>
            </a:r>
          </a:p>
          <a:p>
            <a:pPr marL="0" indent="0" algn="ctr">
              <a:lnSpc>
                <a:spcPct val="150000"/>
              </a:lnSpc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ru-RU" sz="2800" b="1" smtClean="0"/>
              <a:t>«Развитие идеи организации детского коллектива в деятельности ученых-педагогов кафедры педагогики Герценовского университета»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800" smtClean="0"/>
              <a:t>  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800" smtClean="0"/>
              <a:t>На основе изучения одной ( или нескольких) работ ученого-педагога  по проблеме развития детского коллектива предлагается написать </a:t>
            </a:r>
            <a:r>
              <a:rPr lang="ru-RU" sz="2800" i="1" smtClean="0"/>
              <a:t>статью</a:t>
            </a:r>
            <a:r>
              <a:rPr lang="ru-RU" sz="2800" smtClean="0"/>
              <a:t> или </a:t>
            </a:r>
            <a:r>
              <a:rPr lang="ru-RU" sz="2800" i="1" smtClean="0"/>
              <a:t>эссе, </a:t>
            </a:r>
            <a:r>
              <a:rPr lang="ru-RU" sz="2800" smtClean="0"/>
              <a:t>в которой отразить возможности использования этих идей и опыта работы в современном российском образовании.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наша История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/>
              <a:t>13 октября </a:t>
            </a:r>
            <a:r>
              <a:rPr lang="ru-RU" sz="2800" b="1" dirty="0" smtClean="0"/>
              <a:t>2018 </a:t>
            </a:r>
            <a:r>
              <a:rPr lang="ru-RU" sz="2800" dirty="0"/>
              <a:t>года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исполняется </a:t>
            </a:r>
            <a:r>
              <a:rPr lang="ru-RU" sz="2800" dirty="0" smtClean="0"/>
              <a:t>97 </a:t>
            </a:r>
            <a:r>
              <a:rPr lang="ru-RU" sz="2800" dirty="0"/>
              <a:t>лет со дня создания кафедры </a:t>
            </a:r>
            <a:r>
              <a:rPr lang="ru-RU" sz="2800" dirty="0" smtClean="0"/>
              <a:t>педагогики, а в настоящее время – Института педагогики </a:t>
            </a:r>
            <a:r>
              <a:rPr lang="ru-RU" sz="2800" dirty="0"/>
              <a:t>Герценовского </a:t>
            </a:r>
            <a:r>
              <a:rPr lang="ru-RU" sz="2800" dirty="0" smtClean="0"/>
              <a:t>университета, занимающего  ведущие позиции среди педагогических вузов России.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2800" dirty="0"/>
              <a:t>История кафедры педагогики начиналась  в Воспитательном Доме с преподавания педагогических дисциплин  и развития педагогики </a:t>
            </a:r>
            <a:r>
              <a:rPr lang="ru-RU" altLang="ru-RU" sz="2800" dirty="0" smtClean="0"/>
              <a:t>как науки и практики.</a:t>
            </a:r>
            <a:endParaRPr lang="ru-RU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rgbClr val="FF0000"/>
                </a:solidFill>
              </a:rPr>
              <a:t>Становление педагогики в России</a:t>
            </a:r>
            <a:endParaRPr lang="ru-RU" altLang="ru-RU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7632700" cy="42672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ru-RU" altLang="ru-RU" sz="900" dirty="0"/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altLang="ru-RU" sz="2800" dirty="0"/>
              <a:t> В </a:t>
            </a:r>
            <a:r>
              <a:rPr lang="en-US" altLang="ru-RU" sz="2800" dirty="0"/>
              <a:t>XVIII</a:t>
            </a:r>
            <a:r>
              <a:rPr lang="ru-RU" altLang="ru-RU" sz="2800" dirty="0"/>
              <a:t> </a:t>
            </a:r>
            <a:r>
              <a:rPr lang="ru-RU" altLang="ru-RU" sz="2800" dirty="0" smtClean="0"/>
              <a:t>веке в </a:t>
            </a:r>
            <a:r>
              <a:rPr lang="ru-RU" altLang="ru-RU" sz="2800" dirty="0"/>
              <a:t>русском языке  появился сам термин  «педагогика», началось издание педагогической литературы. </a:t>
            </a: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2800" dirty="0" smtClean="0"/>
              <a:t> </a:t>
            </a:r>
            <a:r>
              <a:rPr lang="ru-RU" altLang="ru-RU" sz="2800" dirty="0"/>
              <a:t>В этих книгах уделялось внимание идеям общественного воспитания, подготовке   учителей и созданию  национальной системы образования. </a:t>
            </a:r>
          </a:p>
          <a:p>
            <a:pPr marL="274320" indent="-274320" algn="just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altLang="ru-RU" sz="2800" dirty="0"/>
              <a:t>    Заметным событием в становлении педагогического образования в России  явился   «Устав народным училищам» 1786 года. Впервые в этом документе оговаривались требования, предъявляемые к учителю</a:t>
            </a:r>
            <a:r>
              <a:rPr lang="ru-RU" altLang="ru-RU" sz="2800" dirty="0" smtClean="0"/>
              <a:t>.</a:t>
            </a: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dirty="0">
                <a:solidFill>
                  <a:srgbClr val="FF0000"/>
                </a:solidFill>
              </a:rPr>
              <a:t>Воспитательный дом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 Созданный в период правления Екатерины </a:t>
            </a:r>
            <a:r>
              <a:rPr lang="en-US" altLang="ru-RU" sz="2800" dirty="0" smtClean="0"/>
              <a:t>II</a:t>
            </a:r>
            <a:r>
              <a:rPr lang="ru-RU" altLang="ru-RU" sz="2800" dirty="0" smtClean="0"/>
              <a:t> Воспитательный </a:t>
            </a:r>
            <a:r>
              <a:rPr lang="ru-RU" altLang="ru-RU" sz="2800" dirty="0"/>
              <a:t>дом </a:t>
            </a:r>
            <a:r>
              <a:rPr lang="ru-RU" altLang="ru-RU" sz="2800" dirty="0" smtClean="0"/>
              <a:t>в 1797 </a:t>
            </a:r>
            <a:r>
              <a:rPr lang="ru-RU" altLang="ru-RU" sz="2800" dirty="0"/>
              <a:t>году разместился на территории  близ реки </a:t>
            </a:r>
            <a:r>
              <a:rPr lang="ru-RU" altLang="ru-RU" sz="2800" dirty="0" smtClean="0"/>
              <a:t>Мойки.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altLang="ru-RU" sz="2800" dirty="0" smtClean="0"/>
              <a:t>  Императрица </a:t>
            </a:r>
            <a:r>
              <a:rPr lang="ru-RU" altLang="ru-RU" sz="2800" dirty="0"/>
              <a:t>Мария Федоровна взяла </a:t>
            </a:r>
            <a:r>
              <a:rPr lang="ru-RU" altLang="ru-RU" sz="2800" dirty="0" smtClean="0"/>
              <a:t>его под </a:t>
            </a:r>
            <a:r>
              <a:rPr lang="ru-RU" altLang="ru-RU" sz="2800" dirty="0"/>
              <a:t>свое </a:t>
            </a:r>
            <a:r>
              <a:rPr lang="ru-RU" altLang="ru-RU" sz="2800" dirty="0" smtClean="0"/>
              <a:t>покровительство, она  </a:t>
            </a:r>
            <a:r>
              <a:rPr lang="ru-RU" altLang="ru-RU" sz="2800" dirty="0"/>
              <a:t>заложила основы женского педагогического образования. С этого времени Воспитательный дом стал превращаться в педагогическое заведение, начиная </a:t>
            </a:r>
            <a:r>
              <a:rPr lang="ru-RU" altLang="ru-RU" sz="2800" dirty="0" smtClean="0"/>
              <a:t>с создания  </a:t>
            </a:r>
            <a:r>
              <a:rPr lang="ru-RU" altLang="ru-RU" sz="2800" i="1" dirty="0"/>
              <a:t>школы нянь</a:t>
            </a:r>
            <a:r>
              <a:rPr lang="ru-RU" altLang="ru-RU" sz="2800" dirty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dirty="0">
                <a:solidFill>
                  <a:srgbClr val="FF0000"/>
                </a:solidFill>
              </a:rPr>
              <a:t>Воспитательный дом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altLang="ru-RU" sz="2800" smtClean="0"/>
              <a:t>    </a:t>
            </a:r>
          </a:p>
          <a:p>
            <a:pPr marL="0" indent="0">
              <a:buFont typeface="Wingdings 2" pitchFamily="18" charset="2"/>
              <a:buNone/>
            </a:pPr>
            <a:r>
              <a:rPr lang="ru-RU" altLang="ru-RU" sz="2800" smtClean="0"/>
              <a:t>  В начале XIX века, в связи с нехваткой домашних учительниц, открываются 3-х летние классы – «французские», с целью подготовки </a:t>
            </a:r>
            <a:r>
              <a:rPr lang="ru-RU" altLang="ru-RU" sz="2800" i="1" smtClean="0"/>
              <a:t>гувернанток и домашних учительниц</a:t>
            </a:r>
            <a:r>
              <a:rPr lang="ru-RU" altLang="ru-RU" sz="2800" smtClean="0"/>
              <a:t>, с 1808 года вводится в учебный план изучение основ дидактики.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234</TotalTime>
  <Words>1136</Words>
  <Application>Microsoft Office PowerPoint</Application>
  <PresentationFormat>On-screen Show (4:3)</PresentationFormat>
  <Paragraphs>83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32</vt:i4>
      </vt:variant>
    </vt:vector>
  </HeadingPairs>
  <TitlesOfParts>
    <vt:vector size="42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в истории Петербургской школы и Герценовского университета</dc:title>
  <dc:creator>Наталья Федорова</dc:creator>
  <cp:lastModifiedBy>Admin</cp:lastModifiedBy>
  <cp:revision>60</cp:revision>
  <dcterms:created xsi:type="dcterms:W3CDTF">2018-09-08T19:52:28Z</dcterms:created>
  <dcterms:modified xsi:type="dcterms:W3CDTF">2018-10-30T20:04:04Z</dcterms:modified>
</cp:coreProperties>
</file>