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4" r:id="rId8"/>
    <p:sldId id="263"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FD023479-E01F-4398-814A-D2BE76E4DC52}" type="datetimeFigureOut">
              <a:rPr lang="ru-RU" smtClean="0"/>
              <a:pPr/>
              <a:t>19.03.2015</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3102A48E-FEF6-4864-9883-507FCA822353}"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02A48E-FEF6-4864-9883-507FCA82235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02A48E-FEF6-4864-9883-507FCA822353}"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02A48E-FEF6-4864-9883-507FCA822353}"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FD023479-E01F-4398-814A-D2BE76E4DC52}" type="datetimeFigureOut">
              <a:rPr lang="ru-RU" smtClean="0"/>
              <a:pPr/>
              <a:t>19.03.2015</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3102A48E-FEF6-4864-9883-507FCA822353}"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02A48E-FEF6-4864-9883-507FCA822353}"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02A48E-FEF6-4864-9883-507FCA822353}"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02A48E-FEF6-4864-9883-507FCA822353}"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02A48E-FEF6-4864-9883-507FCA822353}"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02A48E-FEF6-4864-9883-507FCA822353}"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D023479-E01F-4398-814A-D2BE76E4DC52}" type="datetimeFigureOut">
              <a:rPr lang="ru-RU" smtClean="0"/>
              <a:pPr/>
              <a:t>19.03.2015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02A48E-FEF6-4864-9883-507FCA822353}"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D023479-E01F-4398-814A-D2BE76E4DC52}" type="datetimeFigureOut">
              <a:rPr lang="ru-RU" smtClean="0"/>
              <a:pPr/>
              <a:t>19.03.2015</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102A48E-FEF6-4864-9883-507FCA822353}"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620688"/>
            <a:ext cx="7772400" cy="2115666"/>
          </a:xfrm>
        </p:spPr>
        <p:txBody>
          <a:bodyPr>
            <a:noAutofit/>
          </a:bodyPr>
          <a:lstStyle/>
          <a:p>
            <a:pPr algn="ctr"/>
            <a:r>
              <a:rPr lang="en-US" sz="5200" dirty="0" smtClean="0">
                <a:latin typeface="Calibri" charset="0"/>
                <a:ea typeface="Calibri" charset="0"/>
                <a:cs typeface="Calibri" charset="0"/>
              </a:rPr>
              <a:t>La vie </a:t>
            </a:r>
            <a:r>
              <a:rPr lang="en-US" sz="5200" dirty="0" err="1" smtClean="0">
                <a:latin typeface="Calibri" charset="0"/>
                <a:ea typeface="Calibri" charset="0"/>
                <a:cs typeface="Calibri" charset="0"/>
              </a:rPr>
              <a:t>culturelle</a:t>
            </a:r>
            <a:r>
              <a:rPr lang="en-US" sz="5200" dirty="0" smtClean="0">
                <a:latin typeface="Calibri" charset="0"/>
                <a:ea typeface="Calibri" charset="0"/>
                <a:cs typeface="Calibri" charset="0"/>
              </a:rPr>
              <a:t/>
            </a:r>
            <a:br>
              <a:rPr lang="en-US" sz="5200" dirty="0" smtClean="0">
                <a:latin typeface="Calibri" charset="0"/>
                <a:ea typeface="Calibri" charset="0"/>
                <a:cs typeface="Calibri" charset="0"/>
              </a:rPr>
            </a:br>
            <a:r>
              <a:rPr lang="en-US" sz="5200" dirty="0" smtClean="0">
                <a:latin typeface="Calibri" charset="0"/>
                <a:ea typeface="Calibri" charset="0"/>
                <a:cs typeface="Calibri" charset="0"/>
              </a:rPr>
              <a:t>pendant le </a:t>
            </a:r>
            <a:r>
              <a:rPr lang="fr-FR" sz="5200" dirty="0" smtClean="0">
                <a:latin typeface="Calibri" charset="0"/>
                <a:ea typeface="Calibri" charset="0"/>
                <a:cs typeface="Calibri" charset="0"/>
              </a:rPr>
              <a:t>Siège </a:t>
            </a:r>
            <a:r>
              <a:rPr lang="fr-FR" sz="5200" dirty="0">
                <a:latin typeface="Calibri" charset="0"/>
                <a:ea typeface="Calibri" charset="0"/>
                <a:cs typeface="Calibri" charset="0"/>
              </a:rPr>
              <a:t>de </a:t>
            </a:r>
            <a:r>
              <a:rPr lang="fr-FR" sz="5200" dirty="0" smtClean="0">
                <a:latin typeface="Calibri" charset="0"/>
                <a:ea typeface="Calibri" charset="0"/>
                <a:cs typeface="Calibri" charset="0"/>
              </a:rPr>
              <a:t>Leningrad</a:t>
            </a:r>
            <a:endParaRPr lang="ru-RU" sz="5200" dirty="0">
              <a:latin typeface="Calibri" charset="0"/>
              <a:ea typeface="Calibri" charset="0"/>
              <a:cs typeface="Calibri" charset="0"/>
            </a:endParaRPr>
          </a:p>
        </p:txBody>
      </p:sp>
      <p:sp>
        <p:nvSpPr>
          <p:cNvPr id="3" name="Подзаголовок 2"/>
          <p:cNvSpPr>
            <a:spLocks noGrp="1"/>
          </p:cNvSpPr>
          <p:nvPr>
            <p:ph type="subTitle" idx="1"/>
          </p:nvPr>
        </p:nvSpPr>
        <p:spPr>
          <a:xfrm>
            <a:off x="1187624" y="3717032"/>
            <a:ext cx="6840760" cy="1080120"/>
          </a:xfrm>
        </p:spPr>
        <p:txBody>
          <a:bodyPr>
            <a:normAutofit fontScale="70000" lnSpcReduction="20000"/>
          </a:bodyPr>
          <a:lstStyle/>
          <a:p>
            <a:pPr algn="r"/>
            <a:r>
              <a:rPr lang="en-US" sz="5100" dirty="0" err="1" smtClean="0">
                <a:solidFill>
                  <a:schemeClr val="tx1"/>
                </a:solidFill>
                <a:latin typeface="Calibri" charset="0"/>
                <a:ea typeface="Calibri" charset="0"/>
                <a:cs typeface="Calibri" charset="0"/>
              </a:rPr>
              <a:t>Antonova</a:t>
            </a:r>
            <a:r>
              <a:rPr lang="en-US" sz="5100" dirty="0" smtClean="0">
                <a:solidFill>
                  <a:schemeClr val="tx1"/>
                </a:solidFill>
                <a:latin typeface="Calibri" charset="0"/>
                <a:ea typeface="Calibri" charset="0"/>
                <a:cs typeface="Calibri" charset="0"/>
              </a:rPr>
              <a:t> Catherine</a:t>
            </a:r>
          </a:p>
          <a:p>
            <a:pPr algn="r"/>
            <a:r>
              <a:rPr lang="en-US" sz="5100" dirty="0" err="1" smtClean="0">
                <a:solidFill>
                  <a:schemeClr val="tx1"/>
                </a:solidFill>
                <a:latin typeface="Calibri" charset="0"/>
                <a:ea typeface="Calibri" charset="0"/>
                <a:cs typeface="Calibri" charset="0"/>
              </a:rPr>
              <a:t>Tolstihina</a:t>
            </a:r>
            <a:r>
              <a:rPr lang="en-US" sz="5100" dirty="0" smtClean="0">
                <a:solidFill>
                  <a:schemeClr val="tx1"/>
                </a:solidFill>
                <a:latin typeface="Calibri" charset="0"/>
                <a:ea typeface="Calibri" charset="0"/>
                <a:cs typeface="Calibri" charset="0"/>
              </a:rPr>
              <a:t> Anastasia</a:t>
            </a:r>
          </a:p>
          <a:p>
            <a:endParaRPr lang="en-US" dirty="0" smtClean="0"/>
          </a:p>
        </p:txBody>
      </p:sp>
      <p:sp>
        <p:nvSpPr>
          <p:cNvPr id="4" name="Прямоугольник 3"/>
          <p:cNvSpPr/>
          <p:nvPr/>
        </p:nvSpPr>
        <p:spPr>
          <a:xfrm>
            <a:off x="1187624" y="5085184"/>
            <a:ext cx="7056784" cy="400110"/>
          </a:xfrm>
          <a:prstGeom prst="rect">
            <a:avLst/>
          </a:prstGeom>
        </p:spPr>
        <p:txBody>
          <a:bodyPr wrap="square">
            <a:spAutoFit/>
          </a:bodyPr>
          <a:lstStyle/>
          <a:p>
            <a:pPr algn="r"/>
            <a:r>
              <a:rPr lang="en-US" sz="2000" dirty="0" smtClean="0">
                <a:solidFill>
                  <a:schemeClr val="tx1"/>
                </a:solidFill>
                <a:latin typeface="Arial" pitchFamily="34" charset="0"/>
                <a:cs typeface="Arial" pitchFamily="34" charset="0"/>
              </a:rPr>
              <a:t>Le </a:t>
            </a:r>
            <a:r>
              <a:rPr lang="en-US" sz="2000" dirty="0" err="1" smtClean="0">
                <a:solidFill>
                  <a:schemeClr val="tx1"/>
                </a:solidFill>
                <a:latin typeface="Arial" pitchFamily="34" charset="0"/>
                <a:cs typeface="Arial" pitchFamily="34" charset="0"/>
              </a:rPr>
              <a:t>groupe</a:t>
            </a:r>
            <a:r>
              <a:rPr lang="en-US" sz="2000" dirty="0" smtClean="0">
                <a:solidFill>
                  <a:schemeClr val="tx1"/>
                </a:solidFill>
                <a:latin typeface="Arial" pitchFamily="34" charset="0"/>
                <a:cs typeface="Arial" pitchFamily="34" charset="0"/>
              </a:rPr>
              <a:t> 1BF</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l’Institut</a:t>
            </a:r>
            <a:r>
              <a:rPr lang="fr-FR" sz="2000" dirty="0" smtClean="0">
                <a:latin typeface="Arial" pitchFamily="34" charset="0"/>
                <a:cs typeface="Arial" pitchFamily="34" charset="0"/>
              </a:rPr>
              <a:t> </a:t>
            </a:r>
            <a:r>
              <a:rPr lang="fr-FR" sz="2000" dirty="0" smtClean="0">
                <a:latin typeface="Arial" pitchFamily="34" charset="0"/>
                <a:cs typeface="Arial" pitchFamily="34" charset="0"/>
              </a:rPr>
              <a:t>des langues étrangère</a:t>
            </a:r>
            <a:r>
              <a:rPr lang="en-US" sz="2000" dirty="0" smtClean="0">
                <a:latin typeface="Arial" pitchFamily="34" charset="0"/>
                <a:cs typeface="Arial" pitchFamily="34" charset="0"/>
              </a:rPr>
              <a:t>s,</a:t>
            </a:r>
            <a:r>
              <a:rPr lang="fr-FR" sz="2000" dirty="0" smtClean="0">
                <a:latin typeface="Arial" pitchFamily="34" charset="0"/>
                <a:cs typeface="Arial" pitchFamily="34" charset="0"/>
              </a:rPr>
              <a:t> </a:t>
            </a:r>
            <a:r>
              <a:rPr lang="ru-RU" sz="2000" dirty="0" smtClean="0">
                <a:latin typeface="Arial" pitchFamily="34" charset="0"/>
                <a:cs typeface="Arial" pitchFamily="34" charset="0"/>
              </a:rPr>
              <a:t>2</a:t>
            </a:r>
            <a:r>
              <a:rPr lang="en-US" sz="2000" dirty="0" smtClean="0">
                <a:latin typeface="Arial" pitchFamily="34" charset="0"/>
                <a:cs typeface="Arial" pitchFamily="34" charset="0"/>
              </a:rPr>
              <a:t>e </a:t>
            </a:r>
            <a:r>
              <a:rPr lang="en-US" sz="2000" dirty="0" err="1" smtClean="0">
                <a:latin typeface="Arial" pitchFamily="34" charset="0"/>
                <a:cs typeface="Arial" pitchFamily="34" charset="0"/>
              </a:rPr>
              <a:t>année</a:t>
            </a:r>
            <a:endParaRPr lang="en-US" sz="2000" dirty="0" smtClean="0">
              <a:solidFill>
                <a:schemeClr val="tx1"/>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fr-FR" dirty="0">
                <a:latin typeface="Calibri" charset="0"/>
                <a:ea typeface="Calibri" charset="0"/>
                <a:cs typeface="Calibri" charset="0"/>
              </a:rPr>
              <a:t>L</a:t>
            </a:r>
            <a:r>
              <a:rPr lang="fr-FR" smtClean="0">
                <a:latin typeface="Calibri" charset="0"/>
                <a:ea typeface="Calibri" charset="0"/>
                <a:cs typeface="Calibri" charset="0"/>
              </a:rPr>
              <a:t>es </a:t>
            </a:r>
            <a:r>
              <a:rPr lang="fr-FR" dirty="0" smtClean="0">
                <a:latin typeface="Calibri" charset="0"/>
                <a:ea typeface="Calibri" charset="0"/>
                <a:cs typeface="Calibri" charset="0"/>
              </a:rPr>
              <a:t>sources:</a:t>
            </a:r>
            <a:endParaRPr lang="ru-RU" dirty="0">
              <a:latin typeface="Calibri" charset="0"/>
              <a:ea typeface="Calibri" charset="0"/>
              <a:cs typeface="Calibri" charset="0"/>
            </a:endParaRPr>
          </a:p>
        </p:txBody>
      </p:sp>
      <p:sp>
        <p:nvSpPr>
          <p:cNvPr id="4" name="Содержимое 3"/>
          <p:cNvSpPr>
            <a:spLocks noGrp="1"/>
          </p:cNvSpPr>
          <p:nvPr>
            <p:ph sz="quarter" idx="2"/>
          </p:nvPr>
        </p:nvSpPr>
        <p:spPr>
          <a:xfrm>
            <a:off x="457200" y="1340768"/>
            <a:ext cx="8075240" cy="4785395"/>
          </a:xfrm>
        </p:spPr>
        <p:txBody>
          <a:bodyPr/>
          <a:lstStyle/>
          <a:p>
            <a:r>
              <a:rPr lang="fr-FR" dirty="0" smtClean="0">
                <a:latin typeface="Calibri" charset="0"/>
                <a:ea typeface="Calibri" charset="0"/>
                <a:cs typeface="Calibri" charset="0"/>
              </a:rPr>
              <a:t>http://www.spb.aif.ru/leningrad/1315767</a:t>
            </a:r>
            <a:endParaRPr lang="ru-RU" dirty="0" smtClean="0">
              <a:latin typeface="Calibri" charset="0"/>
              <a:ea typeface="Calibri" charset="0"/>
              <a:cs typeface="Calibri" charset="0"/>
            </a:endParaRPr>
          </a:p>
          <a:p>
            <a:r>
              <a:rPr lang="fr-FR" dirty="0" smtClean="0">
                <a:latin typeface="Calibri" charset="0"/>
                <a:ea typeface="Calibri" charset="0"/>
                <a:cs typeface="Calibri" charset="0"/>
              </a:rPr>
              <a:t>http://wikischool2004.ru/index.php/klassnaya-baza-znanij/istoriya-spb/119-razvitie-kultury-v-leningrade-vo-vremya-blokady/102-razvitie-kultury-v-leningrade-vo-vremya-blokady</a:t>
            </a:r>
            <a:endParaRPr lang="ru-RU" dirty="0" smtClean="0">
              <a:latin typeface="Calibri" charset="0"/>
              <a:ea typeface="Calibri" charset="0"/>
              <a:cs typeface="Calibri" charset="0"/>
            </a:endParaRPr>
          </a:p>
          <a:p>
            <a:r>
              <a:rPr lang="fr-FR" dirty="0" smtClean="0">
                <a:latin typeface="Calibri" charset="0"/>
                <a:ea typeface="Calibri" charset="0"/>
                <a:cs typeface="Calibri" charset="0"/>
              </a:rPr>
              <a:t>http://www.likt590.ru/project/postavim_pamjatnik/kyl'tura.htm</a:t>
            </a:r>
            <a:endParaRPr lang="ru-RU" dirty="0" smtClean="0">
              <a:latin typeface="Calibri" charset="0"/>
              <a:ea typeface="Calibri" charset="0"/>
              <a:cs typeface="Calibri" charset="0"/>
            </a:endParaRPr>
          </a:p>
          <a:p>
            <a:r>
              <a:rPr lang="fr-FR" dirty="0" smtClean="0">
                <a:latin typeface="Calibri" charset="0"/>
                <a:ea typeface="Calibri" charset="0"/>
                <a:cs typeface="Calibri" charset="0"/>
              </a:rPr>
              <a:t>http://biofile.ru/his/24683.html</a:t>
            </a:r>
            <a:endParaRPr lang="ru-RU" dirty="0" smtClean="0">
              <a:latin typeface="Calibri" charset="0"/>
              <a:ea typeface="Calibri" charset="0"/>
              <a:cs typeface="Calibri" charset="0"/>
            </a:endParaRPr>
          </a:p>
          <a:p>
            <a:r>
              <a:rPr lang="fr-FR" dirty="0" smtClean="0">
                <a:latin typeface="Calibri" charset="0"/>
                <a:ea typeface="Calibri" charset="0"/>
                <a:cs typeface="Calibri" charset="0"/>
              </a:rPr>
              <a:t>http://nibler.ru/photo/5808-blokada-leningrada-43-redkih-fotografii.html</a:t>
            </a:r>
            <a:endParaRPr lang="ru-RU" dirty="0" smtClean="0">
              <a:latin typeface="Calibri" charset="0"/>
              <a:ea typeface="Calibri" charset="0"/>
              <a:cs typeface="Calibri" charset="0"/>
            </a:endParaRPr>
          </a:p>
          <a:p>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60987" y="764704"/>
            <a:ext cx="8208912" cy="5616624"/>
          </a:xfrm>
        </p:spPr>
        <p:txBody>
          <a:bodyPr>
            <a:noAutofit/>
          </a:bodyPr>
          <a:lstStyle/>
          <a:p>
            <a:pPr marL="0">
              <a:buNone/>
            </a:pPr>
            <a:endParaRPr lang="ru-RU" sz="4000" i="1" dirty="0" smtClean="0">
              <a:latin typeface="Arial" pitchFamily="34" charset="0"/>
              <a:cs typeface="Arial" pitchFamily="34" charset="0"/>
            </a:endParaRPr>
          </a:p>
          <a:p>
            <a:pPr marL="0">
              <a:buNone/>
            </a:pPr>
            <a:r>
              <a:rPr lang="ru-RU" sz="4000" i="1" dirty="0" smtClean="0">
                <a:latin typeface="Calibri" charset="0"/>
                <a:ea typeface="Calibri" charset="0"/>
                <a:cs typeface="Calibri" charset="0"/>
              </a:rPr>
              <a:t>«</a:t>
            </a:r>
            <a:r>
              <a:rPr lang="fr-FR" sz="4000" i="1" dirty="0" smtClean="0">
                <a:latin typeface="Calibri" charset="0"/>
                <a:ea typeface="Calibri" charset="0"/>
                <a:cs typeface="Calibri" charset="0"/>
              </a:rPr>
              <a:t>Pendant </a:t>
            </a:r>
            <a:r>
              <a:rPr lang="fr-FR" sz="4000" i="1" dirty="0" smtClean="0">
                <a:latin typeface="Calibri" charset="0"/>
                <a:ea typeface="Calibri" charset="0"/>
                <a:cs typeface="Calibri" charset="0"/>
              </a:rPr>
              <a:t>la guerre notre peuple</a:t>
            </a:r>
            <a:r>
              <a:rPr lang="ru-RU" sz="4000" i="1" dirty="0" smtClean="0">
                <a:latin typeface="Calibri" charset="0"/>
                <a:ea typeface="Calibri" charset="0"/>
                <a:cs typeface="Calibri" charset="0"/>
              </a:rPr>
              <a:t> </a:t>
            </a:r>
            <a:r>
              <a:rPr lang="fr-FR" sz="4000" i="1" dirty="0" smtClean="0">
                <a:latin typeface="Calibri" charset="0"/>
                <a:ea typeface="Calibri" charset="0"/>
                <a:cs typeface="Calibri" charset="0"/>
              </a:rPr>
              <a:t>a défendu</a:t>
            </a:r>
            <a:r>
              <a:rPr lang="ru-RU" sz="4000" i="1" dirty="0" smtClean="0">
                <a:latin typeface="Calibri" charset="0"/>
                <a:ea typeface="Calibri" charset="0"/>
                <a:cs typeface="Calibri" charset="0"/>
              </a:rPr>
              <a:t> </a:t>
            </a:r>
            <a:r>
              <a:rPr lang="fr-FR" sz="4000" i="1" dirty="0" smtClean="0">
                <a:latin typeface="Calibri" charset="0"/>
                <a:ea typeface="Calibri" charset="0"/>
                <a:cs typeface="Calibri" charset="0"/>
              </a:rPr>
              <a:t>non seulement notre terre</a:t>
            </a:r>
            <a:r>
              <a:rPr lang="fr-FR" sz="4000" i="1" dirty="0">
                <a:latin typeface="Calibri" charset="0"/>
                <a:ea typeface="Calibri" charset="0"/>
                <a:cs typeface="Calibri" charset="0"/>
              </a:rPr>
              <a:t> </a:t>
            </a:r>
            <a:r>
              <a:rPr lang="fr-FR" sz="4000" i="1" dirty="0" smtClean="0">
                <a:latin typeface="Calibri" charset="0"/>
                <a:ea typeface="Calibri" charset="0"/>
                <a:cs typeface="Calibri" charset="0"/>
              </a:rPr>
              <a:t>mais la culture</a:t>
            </a:r>
            <a:r>
              <a:rPr lang="ru-RU" sz="4000" i="1" dirty="0" smtClean="0">
                <a:latin typeface="Calibri" charset="0"/>
                <a:ea typeface="Calibri" charset="0"/>
                <a:cs typeface="Calibri" charset="0"/>
              </a:rPr>
              <a:t>.</a:t>
            </a:r>
            <a:r>
              <a:rPr lang="fr-FR" sz="4000" i="1" dirty="0" smtClean="0">
                <a:latin typeface="Calibri" charset="0"/>
                <a:ea typeface="Calibri" charset="0"/>
                <a:cs typeface="Calibri" charset="0"/>
              </a:rPr>
              <a:t> Il a défendu tout ce qui est beau</a:t>
            </a:r>
            <a:r>
              <a:rPr lang="ru-RU" sz="4000" i="1" dirty="0" smtClean="0">
                <a:latin typeface="Calibri" charset="0"/>
                <a:ea typeface="Calibri" charset="0"/>
                <a:cs typeface="Calibri" charset="0"/>
              </a:rPr>
              <a:t>, </a:t>
            </a:r>
            <a:r>
              <a:rPr lang="fr-FR" sz="4000" i="1" dirty="0" smtClean="0">
                <a:latin typeface="Calibri" charset="0"/>
                <a:ea typeface="Calibri" charset="0"/>
                <a:cs typeface="Calibri" charset="0"/>
              </a:rPr>
              <a:t>qui avait été créé par l'art.</a:t>
            </a:r>
            <a:r>
              <a:rPr lang="ru-RU" sz="4000" i="1" dirty="0" smtClean="0">
                <a:latin typeface="Calibri" charset="0"/>
                <a:ea typeface="Calibri" charset="0"/>
                <a:cs typeface="Calibri" charset="0"/>
              </a:rPr>
              <a:t>»</a:t>
            </a:r>
            <a:endParaRPr lang="ru-RU" sz="4000" i="1" dirty="0">
              <a:latin typeface="Calibri" charset="0"/>
              <a:ea typeface="Calibri" charset="0"/>
              <a:cs typeface="Calibri" charset="0"/>
            </a:endParaRPr>
          </a:p>
          <a:p>
            <a:pPr marL="0">
              <a:buNone/>
            </a:pPr>
            <a:endParaRPr lang="ru-RU" dirty="0" smtClean="0">
              <a:latin typeface="Calibri" charset="0"/>
              <a:ea typeface="Calibri" charset="0"/>
              <a:cs typeface="Calibri" charset="0"/>
            </a:endParaRPr>
          </a:p>
          <a:p>
            <a:pPr marL="0">
              <a:buNone/>
            </a:pPr>
            <a:r>
              <a:rPr lang="fr-FR" dirty="0" smtClean="0">
                <a:latin typeface="Calibri" charset="0"/>
                <a:ea typeface="Calibri" charset="0"/>
                <a:cs typeface="Calibri" charset="0"/>
              </a:rPr>
              <a:t>Tatyana </a:t>
            </a:r>
            <a:r>
              <a:rPr lang="fr-FR" dirty="0" err="1" smtClean="0">
                <a:latin typeface="Calibri" charset="0"/>
                <a:ea typeface="Calibri" charset="0"/>
                <a:cs typeface="Calibri" charset="0"/>
              </a:rPr>
              <a:t>Taiss</a:t>
            </a:r>
            <a:r>
              <a:rPr lang="ru-RU" dirty="0" smtClean="0">
                <a:latin typeface="Calibri" charset="0"/>
                <a:ea typeface="Calibri" charset="0"/>
                <a:cs typeface="Calibri" charset="0"/>
              </a:rPr>
              <a:t>, </a:t>
            </a:r>
            <a:r>
              <a:rPr lang="fr-FR" dirty="0" err="1" smtClean="0">
                <a:latin typeface="Calibri" charset="0"/>
                <a:ea typeface="Calibri" charset="0"/>
                <a:cs typeface="Calibri" charset="0"/>
              </a:rPr>
              <a:t>ecrivain</a:t>
            </a:r>
            <a:r>
              <a:rPr lang="fr-FR" dirty="0" smtClean="0">
                <a:latin typeface="Calibri" charset="0"/>
                <a:ea typeface="Calibri" charset="0"/>
                <a:cs typeface="Calibri" charset="0"/>
              </a:rPr>
              <a:t> soviétique</a:t>
            </a:r>
            <a:r>
              <a:rPr lang="ru-RU" dirty="0" smtClean="0">
                <a:latin typeface="Calibri" charset="0"/>
                <a:ea typeface="Calibri" charset="0"/>
                <a:cs typeface="Calibri" charset="0"/>
              </a:rPr>
              <a:t>, </a:t>
            </a:r>
            <a:r>
              <a:rPr lang="fr-FR" dirty="0" smtClean="0">
                <a:latin typeface="Calibri" charset="0"/>
                <a:ea typeface="Calibri" charset="0"/>
                <a:cs typeface="Calibri" charset="0"/>
              </a:rPr>
              <a:t>journaliste et publiciste</a:t>
            </a:r>
            <a:r>
              <a:rPr lang="ru-RU" dirty="0" smtClean="0">
                <a:latin typeface="Calibri" charset="0"/>
                <a:ea typeface="Calibri" charset="0"/>
                <a:cs typeface="Calibri" charset="0"/>
              </a:rPr>
              <a:t>, </a:t>
            </a:r>
            <a:r>
              <a:rPr lang="fr-FR" dirty="0" smtClean="0">
                <a:latin typeface="Calibri" charset="0"/>
                <a:ea typeface="Calibri" charset="0"/>
                <a:cs typeface="Calibri" charset="0"/>
              </a:rPr>
              <a:t>employée du journal</a:t>
            </a:r>
            <a:r>
              <a:rPr lang="ru-RU" dirty="0" smtClean="0">
                <a:latin typeface="Calibri" charset="0"/>
                <a:ea typeface="Calibri" charset="0"/>
                <a:cs typeface="Calibri" charset="0"/>
              </a:rPr>
              <a:t> «</a:t>
            </a:r>
            <a:r>
              <a:rPr lang="fr-FR" dirty="0" err="1" smtClean="0">
                <a:latin typeface="Calibri" charset="0"/>
                <a:ea typeface="Calibri" charset="0"/>
                <a:cs typeface="Calibri" charset="0"/>
              </a:rPr>
              <a:t>Izvestiya</a:t>
            </a:r>
            <a:r>
              <a:rPr lang="ru-RU" dirty="0" smtClean="0">
                <a:latin typeface="Calibri" charset="0"/>
                <a:ea typeface="Calibri" charset="0"/>
                <a:cs typeface="Calibri" charset="0"/>
              </a:rPr>
              <a:t>» </a:t>
            </a:r>
            <a:endParaRPr lang="ru-RU" dirty="0">
              <a:latin typeface="Calibri" charset="0"/>
              <a:ea typeface="Calibri" charset="0"/>
              <a:cs typeface="Calibri"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2932" y="0"/>
            <a:ext cx="8229600" cy="908720"/>
          </a:xfrm>
        </p:spPr>
        <p:txBody>
          <a:bodyPr/>
          <a:lstStyle/>
          <a:p>
            <a:r>
              <a:rPr lang="fr-FR" dirty="0" smtClean="0">
                <a:latin typeface="Calibri" charset="0"/>
                <a:ea typeface="Calibri" charset="0"/>
                <a:cs typeface="Calibri" charset="0"/>
              </a:rPr>
              <a:t>La musique</a:t>
            </a:r>
            <a:endParaRPr lang="ru-RU" dirty="0">
              <a:latin typeface="Calibri" charset="0"/>
              <a:ea typeface="Calibri" charset="0"/>
              <a:cs typeface="Calibri" charset="0"/>
            </a:endParaRPr>
          </a:p>
        </p:txBody>
      </p:sp>
      <p:sp>
        <p:nvSpPr>
          <p:cNvPr id="8" name="Содержимое 7"/>
          <p:cNvSpPr>
            <a:spLocks noGrp="1"/>
          </p:cNvSpPr>
          <p:nvPr>
            <p:ph sz="quarter" idx="1"/>
          </p:nvPr>
        </p:nvSpPr>
        <p:spPr>
          <a:xfrm>
            <a:off x="179512" y="4391046"/>
            <a:ext cx="4328220" cy="1512168"/>
          </a:xfrm>
          <a:prstGeom prst="rect">
            <a:avLst/>
          </a:prstGeom>
        </p:spPr>
        <p:txBody>
          <a:bodyPr>
            <a:normAutofit/>
          </a:bodyPr>
          <a:lstStyle/>
          <a:p>
            <a:pPr marL="0">
              <a:buNone/>
            </a:pPr>
            <a:r>
              <a:rPr lang="fr-FR" sz="2000" dirty="0" smtClean="0">
                <a:latin typeface="Arial" pitchFamily="34" charset="0"/>
                <a:ea typeface="Calibri" charset="0"/>
                <a:cs typeface="Arial" pitchFamily="34" charset="0"/>
              </a:rPr>
              <a:t>Le 9</a:t>
            </a:r>
            <a:r>
              <a:rPr lang="ru-RU" sz="2000" dirty="0" smtClean="0">
                <a:latin typeface="Arial" pitchFamily="34" charset="0"/>
                <a:ea typeface="Calibri" charset="0"/>
                <a:cs typeface="Arial" pitchFamily="34" charset="0"/>
              </a:rPr>
              <a:t> </a:t>
            </a:r>
            <a:r>
              <a:rPr lang="fr-FR" sz="2000" dirty="0" smtClean="0">
                <a:latin typeface="Arial" pitchFamily="34" charset="0"/>
                <a:ea typeface="Calibri" charset="0"/>
                <a:cs typeface="Arial" pitchFamily="34" charset="0"/>
              </a:rPr>
              <a:t>août</a:t>
            </a:r>
            <a:r>
              <a:rPr lang="ru-RU" sz="2000" dirty="0" smtClean="0">
                <a:latin typeface="Arial" pitchFamily="34" charset="0"/>
                <a:ea typeface="Calibri" charset="0"/>
                <a:cs typeface="Arial" pitchFamily="34" charset="0"/>
              </a:rPr>
              <a:t> 1942</a:t>
            </a:r>
            <a:r>
              <a:rPr lang="fr-FR" sz="2000" dirty="0" smtClean="0">
                <a:latin typeface="Arial" pitchFamily="34" charset="0"/>
                <a:ea typeface="Calibri" charset="0"/>
                <a:cs typeface="Arial" pitchFamily="34" charset="0"/>
              </a:rPr>
              <a:t>, la septième symphonie de Chostacovitch a </a:t>
            </a:r>
            <a:r>
              <a:rPr lang="fr-FR" sz="2000" dirty="0" smtClean="0">
                <a:latin typeface="Arial" pitchFamily="34" charset="0"/>
                <a:ea typeface="Calibri" charset="0"/>
                <a:cs typeface="Arial" pitchFamily="34" charset="0"/>
              </a:rPr>
              <a:t>touché le coeur des habitants de Leningrad </a:t>
            </a:r>
            <a:r>
              <a:rPr lang="fr-FR" sz="2000" dirty="0" smtClean="0">
                <a:latin typeface="Arial" pitchFamily="34" charset="0"/>
                <a:ea typeface="Calibri" charset="0"/>
                <a:cs typeface="Arial" pitchFamily="34" charset="0"/>
              </a:rPr>
              <a:t>durant le siège</a:t>
            </a:r>
            <a:r>
              <a:rPr lang="fr-FR" sz="2000" dirty="0">
                <a:latin typeface="Arial" pitchFamily="34" charset="0"/>
                <a:ea typeface="Calibri" charset="0"/>
                <a:cs typeface="Arial" pitchFamily="34" charset="0"/>
              </a:rPr>
              <a:t>.</a:t>
            </a:r>
            <a:endParaRPr lang="ru-RU" sz="2000" dirty="0" smtClean="0">
              <a:latin typeface="Arial" pitchFamily="34" charset="0"/>
              <a:ea typeface="Calibri" charset="0"/>
              <a:cs typeface="Arial" pitchFamily="34" charset="0"/>
            </a:endParaRPr>
          </a:p>
        </p:txBody>
      </p:sp>
      <p:sp>
        <p:nvSpPr>
          <p:cNvPr id="9" name="Содержимое 10"/>
          <p:cNvSpPr>
            <a:spLocks noGrp="1"/>
          </p:cNvSpPr>
          <p:nvPr>
            <p:ph sz="quarter" idx="4294967295"/>
          </p:nvPr>
        </p:nvSpPr>
        <p:spPr>
          <a:xfrm>
            <a:off x="4686593" y="4391046"/>
            <a:ext cx="4284662" cy="2193925"/>
          </a:xfrm>
          <a:prstGeom prst="rect">
            <a:avLst/>
          </a:prstGeom>
        </p:spPr>
        <p:txBody>
          <a:bodyPr>
            <a:normAutofit/>
          </a:bodyPr>
          <a:lstStyle/>
          <a:p>
            <a:pPr marL="0">
              <a:buNone/>
            </a:pPr>
            <a:r>
              <a:rPr lang="fr-FR" sz="2000" dirty="0" smtClean="0">
                <a:latin typeface="Arial" pitchFamily="34" charset="0"/>
                <a:ea typeface="Calibri" charset="0"/>
                <a:cs typeface="Arial" pitchFamily="34" charset="0"/>
              </a:rPr>
              <a:t>La grande salle de la philharmonie de Leningrad</a:t>
            </a:r>
            <a:r>
              <a:rPr lang="ru-RU" sz="2000" dirty="0" smtClean="0">
                <a:latin typeface="Arial" pitchFamily="34" charset="0"/>
                <a:ea typeface="Calibri" charset="0"/>
                <a:cs typeface="Arial" pitchFamily="34" charset="0"/>
              </a:rPr>
              <a:t>, 1942.</a:t>
            </a:r>
            <a:endParaRPr lang="ru-RU" sz="2000" dirty="0">
              <a:latin typeface="Arial" pitchFamily="34" charset="0"/>
              <a:ea typeface="Calibri" charset="0"/>
              <a:cs typeface="Arial" pitchFamily="34" charset="0"/>
            </a:endParaRPr>
          </a:p>
        </p:txBody>
      </p:sp>
      <p:pic>
        <p:nvPicPr>
          <p:cNvPr id="1026" name="Picture 2" descr="Кронштадтский вестник &quot; И ОБРУШИЛОСЬ СЕДЬМОЕ НЕБО СИМФОНИИ"/>
          <p:cNvPicPr>
            <a:picLocks noChangeAspect="1" noChangeArrowheads="1"/>
          </p:cNvPicPr>
          <p:nvPr/>
        </p:nvPicPr>
        <p:blipFill>
          <a:blip r:embed="rId2" cstate="print"/>
          <a:srcRect l="3130" r="2977"/>
          <a:stretch>
            <a:fillRect/>
          </a:stretch>
        </p:blipFill>
        <p:spPr bwMode="auto">
          <a:xfrm>
            <a:off x="179512" y="1268760"/>
            <a:ext cx="4428492" cy="3024336"/>
          </a:xfrm>
          <a:prstGeom prst="rect">
            <a:avLst/>
          </a:prstGeom>
          <a:noFill/>
        </p:spPr>
      </p:pic>
      <p:pic>
        <p:nvPicPr>
          <p:cNvPr id="1032" name="Picture 8" descr="Префектура ЮВАО"/>
          <p:cNvPicPr>
            <a:picLocks noChangeAspect="1" noChangeArrowheads="1"/>
          </p:cNvPicPr>
          <p:nvPr/>
        </p:nvPicPr>
        <p:blipFill>
          <a:blip r:embed="rId3" cstate="print"/>
          <a:srcRect/>
          <a:stretch>
            <a:fillRect/>
          </a:stretch>
        </p:blipFill>
        <p:spPr bwMode="auto">
          <a:xfrm>
            <a:off x="4770917" y="1268760"/>
            <a:ext cx="4200338" cy="302433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926"/>
            <a:ext cx="8229600" cy="1124744"/>
          </a:xfrm>
        </p:spPr>
        <p:txBody>
          <a:bodyPr/>
          <a:lstStyle/>
          <a:p>
            <a:r>
              <a:rPr lang="fr-FR" dirty="0" smtClean="0">
                <a:latin typeface="Calibri" charset="0"/>
                <a:ea typeface="Calibri" charset="0"/>
                <a:cs typeface="Calibri" charset="0"/>
              </a:rPr>
              <a:t>Le théâtre</a:t>
            </a:r>
            <a:endParaRPr lang="ru-RU" dirty="0">
              <a:latin typeface="Calibri" charset="0"/>
              <a:ea typeface="Calibri" charset="0"/>
              <a:cs typeface="Calibri" charset="0"/>
            </a:endParaRPr>
          </a:p>
        </p:txBody>
      </p:sp>
      <p:sp>
        <p:nvSpPr>
          <p:cNvPr id="6" name="Содержимое 9"/>
          <p:cNvSpPr>
            <a:spLocks noGrp="1"/>
          </p:cNvSpPr>
          <p:nvPr>
            <p:ph sz="quarter" idx="1"/>
          </p:nvPr>
        </p:nvSpPr>
        <p:spPr>
          <a:xfrm>
            <a:off x="235295" y="4437112"/>
            <a:ext cx="4185791" cy="1719040"/>
          </a:xfrm>
          <a:prstGeom prst="rect">
            <a:avLst/>
          </a:prstGeom>
        </p:spPr>
        <p:txBody>
          <a:bodyPr>
            <a:normAutofit/>
          </a:bodyPr>
          <a:lstStyle/>
          <a:p>
            <a:pPr marL="0">
              <a:buNone/>
            </a:pPr>
            <a:r>
              <a:rPr lang="fr-FR" sz="2000" dirty="0" smtClean="0">
                <a:latin typeface="Arial" pitchFamily="34" charset="0"/>
                <a:ea typeface="Calibri" charset="0"/>
                <a:cs typeface="Arial" pitchFamily="34" charset="0"/>
              </a:rPr>
              <a:t>Le sort du théâtre V. Ph. Komissarjevskaya est unique. </a:t>
            </a:r>
            <a:r>
              <a:rPr lang="fr-FR" sz="2000" dirty="0" smtClean="0">
                <a:latin typeface="Arial" pitchFamily="34" charset="0"/>
                <a:ea typeface="Calibri" charset="0"/>
                <a:cs typeface="Arial" pitchFamily="34" charset="0"/>
              </a:rPr>
              <a:t/>
            </a:r>
            <a:br>
              <a:rPr lang="fr-FR" sz="2000" dirty="0" smtClean="0">
                <a:latin typeface="Arial" pitchFamily="34" charset="0"/>
                <a:ea typeface="Calibri" charset="0"/>
                <a:cs typeface="Arial" pitchFamily="34" charset="0"/>
              </a:rPr>
            </a:br>
            <a:r>
              <a:rPr lang="fr-FR" sz="2000" dirty="0" smtClean="0">
                <a:latin typeface="Arial" pitchFamily="34" charset="0"/>
                <a:ea typeface="Calibri" charset="0"/>
                <a:cs typeface="Arial" pitchFamily="34" charset="0"/>
              </a:rPr>
              <a:t>Il </a:t>
            </a:r>
            <a:r>
              <a:rPr lang="fr-FR" sz="2000" dirty="0" smtClean="0">
                <a:latin typeface="Arial" pitchFamily="34" charset="0"/>
                <a:ea typeface="Calibri" charset="0"/>
                <a:cs typeface="Arial" pitchFamily="34" charset="0"/>
              </a:rPr>
              <a:t>a été fondé pendant le siège de Leningrad le 18 octobre 1942.</a:t>
            </a:r>
            <a:endParaRPr lang="ru-RU" sz="2000" dirty="0">
              <a:latin typeface="Arial" pitchFamily="34" charset="0"/>
              <a:ea typeface="Calibri" charset="0"/>
              <a:cs typeface="Arial" pitchFamily="34" charset="0"/>
            </a:endParaRPr>
          </a:p>
        </p:txBody>
      </p:sp>
      <p:pic>
        <p:nvPicPr>
          <p:cNvPr id="5" name="Picture 6" descr="фотографии-редких-Ленинграда-красивые фотографии-необычные фотографии"/>
          <p:cNvPicPr>
            <a:picLocks noChangeAspect="1" noChangeArrowheads="1"/>
          </p:cNvPicPr>
          <p:nvPr/>
        </p:nvPicPr>
        <p:blipFill>
          <a:blip r:embed="rId2" cstate="print"/>
          <a:srcRect/>
          <a:stretch>
            <a:fillRect/>
          </a:stretch>
        </p:blipFill>
        <p:spPr bwMode="auto">
          <a:xfrm>
            <a:off x="4572000" y="1268760"/>
            <a:ext cx="4339160" cy="3168352"/>
          </a:xfrm>
          <a:prstGeom prst="rect">
            <a:avLst/>
          </a:prstGeom>
          <a:noFill/>
        </p:spPr>
      </p:pic>
      <p:pic>
        <p:nvPicPr>
          <p:cNvPr id="17410" name="Picture 2" descr="Комиссаржевка: театр, рожденный в блокаду. Фото РИА Новости"/>
          <p:cNvPicPr>
            <a:picLocks noChangeAspect="1" noChangeArrowheads="1"/>
          </p:cNvPicPr>
          <p:nvPr/>
        </p:nvPicPr>
        <p:blipFill>
          <a:blip r:embed="rId3" cstate="print"/>
          <a:srcRect/>
          <a:stretch>
            <a:fillRect/>
          </a:stretch>
        </p:blipFill>
        <p:spPr bwMode="auto">
          <a:xfrm>
            <a:off x="235295" y="1268760"/>
            <a:ext cx="4218240" cy="3168352"/>
          </a:xfrm>
          <a:prstGeom prst="rect">
            <a:avLst/>
          </a:prstGeom>
          <a:noFill/>
        </p:spPr>
      </p:pic>
      <p:sp>
        <p:nvSpPr>
          <p:cNvPr id="8" name="Прямоугольник 7"/>
          <p:cNvSpPr/>
          <p:nvPr/>
        </p:nvSpPr>
        <p:spPr>
          <a:xfrm>
            <a:off x="4572000" y="4442032"/>
            <a:ext cx="4283968" cy="1015663"/>
          </a:xfrm>
          <a:prstGeom prst="rect">
            <a:avLst/>
          </a:prstGeom>
        </p:spPr>
        <p:txBody>
          <a:bodyPr wrap="square">
            <a:spAutoFit/>
          </a:bodyPr>
          <a:lstStyle/>
          <a:p>
            <a:r>
              <a:rPr lang="fr-FR" sz="2000" dirty="0" smtClean="0">
                <a:latin typeface="Arial" pitchFamily="34" charset="0"/>
                <a:ea typeface="Calibri" charset="0"/>
                <a:cs typeface="Arial" pitchFamily="34" charset="0"/>
              </a:rPr>
              <a:t>Le théâtre de la comédie </a:t>
            </a:r>
            <a:r>
              <a:rPr lang="fr-FR" sz="2000" dirty="0" smtClean="0">
                <a:latin typeface="Arial" pitchFamily="34" charset="0"/>
                <a:ea typeface="Calibri" charset="0"/>
                <a:cs typeface="Arial" pitchFamily="34" charset="0"/>
              </a:rPr>
              <a:t>musicale a fonctionné </a:t>
            </a:r>
            <a:r>
              <a:rPr lang="fr-FR" sz="2000" dirty="0" smtClean="0">
                <a:latin typeface="Arial" pitchFamily="34" charset="0"/>
                <a:ea typeface="Calibri" charset="0"/>
                <a:cs typeface="Arial" pitchFamily="34" charset="0"/>
              </a:rPr>
              <a:t>tous les 900 jours durant l'encerclement</a:t>
            </a:r>
            <a:r>
              <a:rPr lang="fr-FR" sz="2000" dirty="0" smtClean="0">
                <a:latin typeface="Arial" pitchFamily="34" charset="0"/>
                <a:cs typeface="Arial" pitchFamily="34" charset="0"/>
              </a:rPr>
              <a:t>.</a:t>
            </a:r>
            <a:endParaRPr lang="ru-RU" sz="20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6225" y="0"/>
            <a:ext cx="8229600" cy="980728"/>
          </a:xfrm>
        </p:spPr>
        <p:txBody>
          <a:bodyPr/>
          <a:lstStyle/>
          <a:p>
            <a:r>
              <a:rPr lang="fr-FR" dirty="0" smtClean="0">
                <a:latin typeface="Calibri" charset="0"/>
                <a:ea typeface="Calibri" charset="0"/>
                <a:cs typeface="Calibri" charset="0"/>
              </a:rPr>
              <a:t>La radio</a:t>
            </a:r>
            <a:endParaRPr lang="ru-RU" dirty="0">
              <a:latin typeface="Calibri" charset="0"/>
              <a:ea typeface="Calibri" charset="0"/>
              <a:cs typeface="Calibri" charset="0"/>
            </a:endParaRPr>
          </a:p>
        </p:txBody>
      </p:sp>
      <p:sp>
        <p:nvSpPr>
          <p:cNvPr id="3" name="Содержимое 2"/>
          <p:cNvSpPr>
            <a:spLocks noGrp="1"/>
          </p:cNvSpPr>
          <p:nvPr>
            <p:ph sz="quarter" idx="1"/>
          </p:nvPr>
        </p:nvSpPr>
        <p:spPr>
          <a:xfrm>
            <a:off x="169168" y="1124744"/>
            <a:ext cx="4042792" cy="3240360"/>
          </a:xfrm>
        </p:spPr>
        <p:txBody>
          <a:bodyPr>
            <a:noAutofit/>
          </a:bodyPr>
          <a:lstStyle/>
          <a:p>
            <a:pPr marL="514350" indent="-514350"/>
            <a:r>
              <a:rPr lang="fr-FR" sz="1600" dirty="0" smtClean="0">
                <a:latin typeface="Arial" pitchFamily="34" charset="0"/>
                <a:ea typeface="Calibri" charset="0"/>
                <a:cs typeface="Arial" pitchFamily="34" charset="0"/>
              </a:rPr>
              <a:t>La radiodiffusion ne s'est pas arrêtée pour un jour pendant le siège. </a:t>
            </a:r>
            <a:r>
              <a:rPr lang="ru-RU" sz="1600" dirty="0" smtClean="0">
                <a:latin typeface="Arial" pitchFamily="34" charset="0"/>
                <a:ea typeface="Calibri" charset="0"/>
                <a:cs typeface="Arial" pitchFamily="34" charset="0"/>
              </a:rPr>
              <a:t> </a:t>
            </a:r>
            <a:endParaRPr lang="ru-RU" sz="1600" dirty="0">
              <a:latin typeface="Arial" pitchFamily="34" charset="0"/>
              <a:ea typeface="Calibri" charset="0"/>
              <a:cs typeface="Arial" pitchFamily="34" charset="0"/>
            </a:endParaRPr>
          </a:p>
          <a:p>
            <a:pPr marL="514350" indent="-514350"/>
            <a:r>
              <a:rPr lang="en-US" sz="1600" dirty="0" smtClean="0">
                <a:latin typeface="Arial" pitchFamily="34" charset="0"/>
                <a:ea typeface="Calibri" charset="0"/>
                <a:cs typeface="Arial" pitchFamily="34" charset="0"/>
              </a:rPr>
              <a:t>La radio </a:t>
            </a:r>
            <a:r>
              <a:rPr lang="fr-FR" sz="1600" dirty="0" smtClean="0">
                <a:latin typeface="Arial" pitchFamily="34" charset="0"/>
                <a:ea typeface="Calibri" charset="0"/>
                <a:cs typeface="Arial" pitchFamily="34" charset="0"/>
              </a:rPr>
              <a:t>a réglementé la vie du peuple en plusieurs </a:t>
            </a:r>
            <a:r>
              <a:rPr lang="fr-FR" sz="1600" dirty="0" smtClean="0">
                <a:latin typeface="Arial" pitchFamily="34" charset="0"/>
                <a:ea typeface="Calibri" charset="0"/>
                <a:cs typeface="Arial" pitchFamily="34" charset="0"/>
              </a:rPr>
              <a:t>occasions. </a:t>
            </a:r>
            <a:endParaRPr lang="ru-RU" sz="1600" dirty="0" smtClean="0">
              <a:latin typeface="Arial" pitchFamily="34" charset="0"/>
              <a:ea typeface="Calibri" charset="0"/>
              <a:cs typeface="Arial" pitchFamily="34" charset="0"/>
            </a:endParaRPr>
          </a:p>
          <a:p>
            <a:pPr marL="514350" indent="-514350"/>
            <a:r>
              <a:rPr lang="fr-FR" sz="1600" dirty="0" smtClean="0">
                <a:latin typeface="Arial" pitchFamily="34" charset="0"/>
                <a:ea typeface="Calibri" charset="0"/>
                <a:cs typeface="Arial" pitchFamily="34" charset="0"/>
              </a:rPr>
              <a:t>Des émissions ont </a:t>
            </a:r>
            <a:r>
              <a:rPr lang="fr-FR" sz="1600" dirty="0" smtClean="0">
                <a:latin typeface="Arial" pitchFamily="34" charset="0"/>
                <a:ea typeface="Calibri" charset="0"/>
                <a:cs typeface="Arial" pitchFamily="34" charset="0"/>
              </a:rPr>
              <a:t> ét</a:t>
            </a:r>
            <a:r>
              <a:rPr lang="fr-FR" sz="1600" dirty="0" smtClean="0">
                <a:latin typeface="Arial" pitchFamily="34" charset="0"/>
                <a:ea typeface="Calibri" charset="0"/>
                <a:cs typeface="Arial" pitchFamily="34" charset="0"/>
              </a:rPr>
              <a:t>é t</a:t>
            </a:r>
            <a:r>
              <a:rPr lang="fr-FR" sz="1600" dirty="0" smtClean="0">
                <a:latin typeface="Arial" pitchFamily="34" charset="0"/>
                <a:ea typeface="Calibri" charset="0"/>
                <a:cs typeface="Arial" pitchFamily="34" charset="0"/>
              </a:rPr>
              <a:t>ransmises </a:t>
            </a:r>
            <a:r>
              <a:rPr lang="fr-FR" sz="1600" dirty="0" smtClean="0">
                <a:latin typeface="Arial" pitchFamily="34" charset="0"/>
                <a:ea typeface="Calibri" charset="0"/>
                <a:cs typeface="Arial" pitchFamily="34" charset="0"/>
              </a:rPr>
              <a:t>non seulement à Leningrad mais en notre pays et même dans le monde entier.</a:t>
            </a:r>
            <a:endParaRPr lang="ru-RU" sz="1600" dirty="0" smtClean="0">
              <a:latin typeface="Arial" pitchFamily="34" charset="0"/>
              <a:ea typeface="Calibri" charset="0"/>
              <a:cs typeface="Arial" pitchFamily="34" charset="0"/>
            </a:endParaRPr>
          </a:p>
          <a:p>
            <a:pPr marL="514350" indent="-514350"/>
            <a:r>
              <a:rPr lang="fr-FR" sz="1600" dirty="0" smtClean="0">
                <a:latin typeface="Arial" pitchFamily="34" charset="0"/>
                <a:ea typeface="Calibri" charset="0"/>
                <a:cs typeface="Arial" pitchFamily="34" charset="0"/>
              </a:rPr>
              <a:t>Beaucoup d'écrivains ont travaillé à la radio</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Vs. </a:t>
            </a:r>
            <a:r>
              <a:rPr lang="fr-FR" sz="1600" dirty="0" err="1" smtClean="0">
                <a:latin typeface="Arial" pitchFamily="34" charset="0"/>
                <a:ea typeface="Calibri" charset="0"/>
                <a:cs typeface="Arial" pitchFamily="34" charset="0"/>
              </a:rPr>
              <a:t>Vichnevski</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M. </a:t>
            </a:r>
            <a:r>
              <a:rPr lang="fr-FR" sz="1600" dirty="0" err="1" smtClean="0">
                <a:latin typeface="Arial" pitchFamily="34" charset="0"/>
                <a:ea typeface="Calibri" charset="0"/>
                <a:cs typeface="Arial" pitchFamily="34" charset="0"/>
              </a:rPr>
              <a:t>Cholokhov</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N. </a:t>
            </a:r>
            <a:r>
              <a:rPr lang="fr-FR" sz="1600" dirty="0" err="1" smtClean="0">
                <a:latin typeface="Arial" pitchFamily="34" charset="0"/>
                <a:ea typeface="Calibri" charset="0"/>
                <a:cs typeface="Arial" pitchFamily="34" charset="0"/>
              </a:rPr>
              <a:t>Tikhonov</a:t>
            </a:r>
            <a:r>
              <a:rPr lang="ru-RU" sz="1600" dirty="0" smtClean="0">
                <a:latin typeface="Arial" pitchFamily="34" charset="0"/>
                <a:ea typeface="Calibri" charset="0"/>
                <a:cs typeface="Arial" pitchFamily="34" charset="0"/>
              </a:rPr>
              <a:t>, А.</a:t>
            </a:r>
            <a:r>
              <a:rPr lang="fr-FR" sz="1600" dirty="0" smtClean="0">
                <a:latin typeface="Arial" pitchFamily="34" charset="0"/>
                <a:ea typeface="Calibri" charset="0"/>
                <a:cs typeface="Arial" pitchFamily="34" charset="0"/>
              </a:rPr>
              <a:t> </a:t>
            </a:r>
            <a:r>
              <a:rPr lang="fr-FR" sz="1600" dirty="0" err="1" smtClean="0">
                <a:latin typeface="Arial" pitchFamily="34" charset="0"/>
                <a:ea typeface="Calibri" charset="0"/>
                <a:cs typeface="Arial" pitchFamily="34" charset="0"/>
              </a:rPr>
              <a:t>Tolstoï</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V. </a:t>
            </a:r>
            <a:r>
              <a:rPr lang="fr-FR" sz="1600" dirty="0" err="1" smtClean="0">
                <a:latin typeface="Arial" pitchFamily="34" charset="0"/>
                <a:ea typeface="Calibri" charset="0"/>
                <a:cs typeface="Arial" pitchFamily="34" charset="0"/>
              </a:rPr>
              <a:t>Ketlïnskaya</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Vs. </a:t>
            </a:r>
            <a:r>
              <a:rPr lang="fr-FR" sz="1600" dirty="0" err="1" smtClean="0">
                <a:latin typeface="Arial" pitchFamily="34" charset="0"/>
                <a:ea typeface="Calibri" charset="0"/>
                <a:cs typeface="Arial" pitchFamily="34" charset="0"/>
              </a:rPr>
              <a:t>Asarov</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L. </a:t>
            </a:r>
            <a:r>
              <a:rPr lang="fr-FR" sz="1600" dirty="0" err="1" smtClean="0">
                <a:latin typeface="Arial" pitchFamily="34" charset="0"/>
                <a:ea typeface="Calibri" charset="0"/>
                <a:cs typeface="Arial" pitchFamily="34" charset="0"/>
              </a:rPr>
              <a:t>Ûspenskiy</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B. </a:t>
            </a:r>
            <a:r>
              <a:rPr lang="fr-FR" sz="1600" dirty="0" err="1" smtClean="0">
                <a:latin typeface="Arial" pitchFamily="34" charset="0"/>
                <a:ea typeface="Calibri" charset="0"/>
                <a:cs typeface="Arial" pitchFamily="34" charset="0"/>
              </a:rPr>
              <a:t>Lavrenev</a:t>
            </a:r>
            <a:r>
              <a:rPr lang="ru-RU" sz="1600" dirty="0" smtClean="0">
                <a:latin typeface="Arial" pitchFamily="34" charset="0"/>
                <a:ea typeface="Calibri" charset="0"/>
                <a:cs typeface="Arial" pitchFamily="34" charset="0"/>
              </a:rPr>
              <a:t>, А.</a:t>
            </a:r>
            <a:r>
              <a:rPr lang="fr-FR" sz="1600" dirty="0" smtClean="0">
                <a:latin typeface="Arial" pitchFamily="34" charset="0"/>
                <a:ea typeface="Calibri" charset="0"/>
                <a:cs typeface="Arial" pitchFamily="34" charset="0"/>
              </a:rPr>
              <a:t> Prokofiev</a:t>
            </a:r>
            <a:r>
              <a:rPr lang="ru-RU" sz="1600" dirty="0" smtClean="0">
                <a:latin typeface="Arial" pitchFamily="34" charset="0"/>
                <a:ea typeface="Calibri" charset="0"/>
                <a:cs typeface="Arial" pitchFamily="34" charset="0"/>
              </a:rPr>
              <a:t>, М.</a:t>
            </a:r>
            <a:r>
              <a:rPr lang="fr-FR" sz="1600" dirty="0" smtClean="0">
                <a:latin typeface="Arial" pitchFamily="34" charset="0"/>
                <a:ea typeface="Calibri" charset="0"/>
                <a:cs typeface="Arial" pitchFamily="34" charset="0"/>
              </a:rPr>
              <a:t> </a:t>
            </a:r>
            <a:r>
              <a:rPr lang="fr-FR" sz="1600" dirty="0" err="1" smtClean="0">
                <a:latin typeface="Arial" pitchFamily="34" charset="0"/>
                <a:ea typeface="Calibri" charset="0"/>
                <a:cs typeface="Arial" pitchFamily="34" charset="0"/>
              </a:rPr>
              <a:t>Doudïn</a:t>
            </a:r>
            <a:r>
              <a:rPr lang="ru-RU" sz="1600" dirty="0" smtClean="0">
                <a:latin typeface="Arial" pitchFamily="34" charset="0"/>
                <a:ea typeface="Calibri" charset="0"/>
                <a:cs typeface="Arial" pitchFamily="34" charset="0"/>
              </a:rPr>
              <a:t> </a:t>
            </a:r>
            <a:r>
              <a:rPr lang="fr-FR" sz="1600" dirty="0" smtClean="0">
                <a:latin typeface="Arial" pitchFamily="34" charset="0"/>
                <a:ea typeface="Calibri" charset="0"/>
                <a:cs typeface="Arial" pitchFamily="34" charset="0"/>
              </a:rPr>
              <a:t>et </a:t>
            </a:r>
            <a:r>
              <a:rPr lang="fr-FR" sz="1600" dirty="0" smtClean="0">
                <a:latin typeface="Arial" pitchFamily="34" charset="0"/>
                <a:ea typeface="Calibri" charset="0"/>
                <a:cs typeface="Arial" pitchFamily="34" charset="0"/>
              </a:rPr>
              <a:t>d’autres</a:t>
            </a:r>
            <a:r>
              <a:rPr lang="ru-RU" sz="1600" dirty="0" smtClean="0">
                <a:latin typeface="Arial" pitchFamily="34" charset="0"/>
                <a:ea typeface="Calibri" charset="0"/>
                <a:cs typeface="Arial" pitchFamily="34" charset="0"/>
              </a:rPr>
              <a:t>.</a:t>
            </a:r>
            <a:r>
              <a:rPr lang="ru-RU" sz="1600" dirty="0">
                <a:latin typeface="Arial" pitchFamily="34" charset="0"/>
                <a:ea typeface="Calibri" charset="0"/>
                <a:cs typeface="Arial" pitchFamily="34" charset="0"/>
              </a:rPr>
              <a:t> </a:t>
            </a:r>
          </a:p>
        </p:txBody>
      </p:sp>
      <p:pic>
        <p:nvPicPr>
          <p:cNvPr id="18434" name="Picture 2" descr="Христианские смыслы блокадной поэзии 4184 Православная социальная сеть Экклезия.Ру Новости"/>
          <p:cNvPicPr>
            <a:picLocks noChangeAspect="1" noChangeArrowheads="1"/>
          </p:cNvPicPr>
          <p:nvPr/>
        </p:nvPicPr>
        <p:blipFill>
          <a:blip r:embed="rId2" cstate="print"/>
          <a:srcRect/>
          <a:stretch>
            <a:fillRect/>
          </a:stretch>
        </p:blipFill>
        <p:spPr bwMode="auto">
          <a:xfrm>
            <a:off x="4716016" y="908720"/>
            <a:ext cx="3384376" cy="4243487"/>
          </a:xfrm>
          <a:prstGeom prst="rect">
            <a:avLst/>
          </a:prstGeom>
          <a:noFill/>
        </p:spPr>
      </p:pic>
      <p:sp>
        <p:nvSpPr>
          <p:cNvPr id="5" name="Содержимое 10"/>
          <p:cNvSpPr txBox="1">
            <a:spLocks/>
          </p:cNvSpPr>
          <p:nvPr/>
        </p:nvSpPr>
        <p:spPr>
          <a:xfrm>
            <a:off x="3563888" y="5229200"/>
            <a:ext cx="5580112" cy="1368153"/>
          </a:xfrm>
          <a:prstGeom prst="rect">
            <a:avLst/>
          </a:prstGeom>
        </p:spPr>
        <p:txBody>
          <a:bodyPr>
            <a:normAutofit/>
          </a:body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1600" noProof="0" dirty="0" smtClean="0">
                <a:latin typeface="Arial" pitchFamily="34" charset="0"/>
                <a:ea typeface="Calibri" charset="0"/>
                <a:cs typeface="Arial" pitchFamily="34" charset="0"/>
              </a:rPr>
              <a:t>Olga </a:t>
            </a:r>
            <a:r>
              <a:rPr lang="fr-FR" sz="1600" noProof="0" dirty="0" err="1" smtClean="0">
                <a:latin typeface="Arial" pitchFamily="34" charset="0"/>
                <a:ea typeface="Calibri" charset="0"/>
                <a:cs typeface="Arial" pitchFamily="34" charset="0"/>
              </a:rPr>
              <a:t>Bergholz</a:t>
            </a:r>
            <a:r>
              <a:rPr lang="fr-FR" sz="1600" noProof="0" dirty="0" smtClean="0">
                <a:latin typeface="Arial" pitchFamily="34" charset="0"/>
                <a:ea typeface="Calibri" charset="0"/>
                <a:cs typeface="Arial" pitchFamily="34" charset="0"/>
              </a:rPr>
              <a:t> a été poétesse et écrivain qui pendant la guerre est restée </a:t>
            </a:r>
            <a:r>
              <a:rPr lang="fr-FR" sz="1600" dirty="0" smtClean="0">
                <a:latin typeface="Arial" pitchFamily="34" charset="0"/>
                <a:ea typeface="Calibri" charset="0"/>
                <a:cs typeface="Arial" pitchFamily="34" charset="0"/>
              </a:rPr>
              <a:t>à Leningrad et a travaillé à la radio presque chaque jour</a:t>
            </a:r>
            <a:r>
              <a:rPr kumimoji="0" lang="ru-RU" sz="1600" u="none" strike="noStrike" kern="1200" cap="none" spc="0" normalizeH="0" baseline="0" noProof="0" dirty="0" smtClean="0">
                <a:ln>
                  <a:noFill/>
                </a:ln>
                <a:solidFill>
                  <a:schemeClr val="tx1"/>
                </a:solidFill>
                <a:effectLst/>
                <a:uLnTx/>
                <a:uFillTx/>
                <a:latin typeface="Arial" pitchFamily="34" charset="0"/>
                <a:ea typeface="Calibri" charset="0"/>
                <a:cs typeface="Arial" pitchFamily="34" charset="0"/>
              </a:rPr>
              <a:t>. </a:t>
            </a:r>
            <a:r>
              <a:rPr kumimoji="0" lang="en-US" sz="1600" u="none" strike="noStrike" kern="1200" cap="none" spc="0" normalizeH="0" baseline="0" noProof="0" dirty="0" smtClean="0">
                <a:ln>
                  <a:noFill/>
                </a:ln>
                <a:solidFill>
                  <a:schemeClr val="tx1"/>
                </a:solidFill>
                <a:effectLst/>
                <a:uLnTx/>
                <a:uFillTx/>
                <a:latin typeface="Arial" pitchFamily="34" charset="0"/>
                <a:ea typeface="Calibri" charset="0"/>
                <a:cs typeface="Arial" pitchFamily="34" charset="0"/>
              </a:rPr>
              <a:t>A </a:t>
            </a:r>
            <a:r>
              <a:rPr lang="fr-FR" sz="1600" noProof="0" dirty="0" smtClean="0">
                <a:latin typeface="Arial" pitchFamily="34" charset="0"/>
                <a:ea typeface="Calibri" charset="0"/>
                <a:cs typeface="Arial" pitchFamily="34" charset="0"/>
              </a:rPr>
              <a:t>c</a:t>
            </a:r>
            <a:r>
              <a:rPr lang="fr-FR" sz="1600" dirty="0" smtClean="0">
                <a:latin typeface="Arial" pitchFamily="34" charset="0"/>
                <a:ea typeface="Calibri" charset="0"/>
                <a:cs typeface="Arial" pitchFamily="34" charset="0"/>
              </a:rPr>
              <a:t>e </a:t>
            </a:r>
            <a:r>
              <a:rPr lang="fr-FR" sz="1600" dirty="0" smtClean="0">
                <a:latin typeface="Arial" pitchFamily="34" charset="0"/>
                <a:ea typeface="Calibri" charset="0"/>
                <a:cs typeface="Arial" pitchFamily="34" charset="0"/>
              </a:rPr>
              <a:t>temps-là elle a créé ces meilleurs poèmes. </a:t>
            </a:r>
            <a:endParaRPr kumimoji="0" lang="ru-RU" sz="1600" u="none" strike="noStrike" kern="1200" cap="none" spc="0" normalizeH="0" baseline="0" noProof="0" dirty="0" smtClean="0">
              <a:ln>
                <a:noFill/>
              </a:ln>
              <a:solidFill>
                <a:schemeClr val="tx1"/>
              </a:solidFill>
              <a:effectLst/>
              <a:uLnTx/>
              <a:uFillTx/>
              <a:latin typeface="Arial" pitchFamily="34" charset="0"/>
              <a:ea typeface="Calibri"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949" y="-245436"/>
            <a:ext cx="8229600" cy="1143000"/>
          </a:xfrm>
        </p:spPr>
        <p:txBody>
          <a:bodyPr/>
          <a:lstStyle/>
          <a:p>
            <a:r>
              <a:rPr lang="fr-FR" dirty="0" smtClean="0">
                <a:latin typeface="Calibri" charset="0"/>
                <a:ea typeface="Calibri" charset="0"/>
                <a:cs typeface="Calibri" charset="0"/>
              </a:rPr>
              <a:t>La peinture</a:t>
            </a:r>
            <a:endParaRPr lang="ru-RU" dirty="0">
              <a:latin typeface="Calibri" charset="0"/>
              <a:ea typeface="Calibri" charset="0"/>
              <a:cs typeface="Calibri" charset="0"/>
            </a:endParaRPr>
          </a:p>
        </p:txBody>
      </p:sp>
      <p:sp>
        <p:nvSpPr>
          <p:cNvPr id="3" name="Содержимое 2"/>
          <p:cNvSpPr>
            <a:spLocks noGrp="1"/>
          </p:cNvSpPr>
          <p:nvPr>
            <p:ph sz="quarter" idx="1"/>
          </p:nvPr>
        </p:nvSpPr>
        <p:spPr>
          <a:xfrm>
            <a:off x="4788024" y="5504800"/>
            <a:ext cx="4330824" cy="792088"/>
          </a:xfrm>
        </p:spPr>
        <p:txBody>
          <a:bodyPr>
            <a:noAutofit/>
          </a:bodyPr>
          <a:lstStyle/>
          <a:p>
            <a:pPr marL="0">
              <a:buNone/>
            </a:pPr>
            <a:r>
              <a:rPr lang="fr-FR" sz="1600" dirty="0" smtClean="0">
                <a:latin typeface="Arial" pitchFamily="34" charset="0"/>
                <a:cs typeface="Arial" pitchFamily="34" charset="0"/>
              </a:rPr>
              <a:t>L'Union </a:t>
            </a:r>
            <a:r>
              <a:rPr lang="fr-FR" sz="1600" dirty="0" smtClean="0">
                <a:latin typeface="Arial" pitchFamily="34" charset="0"/>
                <a:cs typeface="Arial" pitchFamily="34" charset="0"/>
              </a:rPr>
              <a:t>des </a:t>
            </a:r>
            <a:r>
              <a:rPr lang="fr-FR" sz="1600" dirty="0" smtClean="0">
                <a:latin typeface="Arial" pitchFamily="34" charset="0"/>
                <a:cs typeface="Arial" pitchFamily="34" charset="0"/>
              </a:rPr>
              <a:t>peintres </a:t>
            </a:r>
            <a:r>
              <a:rPr lang="fr-FR" sz="1600" dirty="0" smtClean="0">
                <a:latin typeface="Arial" pitchFamily="34" charset="0"/>
                <a:cs typeface="Arial" pitchFamily="34" charset="0"/>
              </a:rPr>
              <a:t>sovétiques de Leningrad. </a:t>
            </a:r>
            <a:r>
              <a:rPr lang="fr-FR" sz="1600" dirty="0" smtClean="0">
                <a:latin typeface="Arial" pitchFamily="34" charset="0"/>
                <a:cs typeface="Arial" pitchFamily="34" charset="0"/>
              </a:rPr>
              <a:t>(I. </a:t>
            </a:r>
            <a:r>
              <a:rPr lang="fr-FR" sz="1600" dirty="0" err="1" smtClean="0">
                <a:latin typeface="Arial" pitchFamily="34" charset="0"/>
                <a:cs typeface="Arial" pitchFamily="34" charset="0"/>
              </a:rPr>
              <a:t>Bilibine</a:t>
            </a:r>
            <a:r>
              <a:rPr lang="fr-FR" sz="1600" dirty="0" smtClean="0">
                <a:latin typeface="Arial" pitchFamily="34" charset="0"/>
                <a:cs typeface="Arial" pitchFamily="34" charset="0"/>
              </a:rPr>
              <a:t>, A. </a:t>
            </a:r>
            <a:r>
              <a:rPr lang="fr-FR" sz="1600" dirty="0" err="1" smtClean="0">
                <a:latin typeface="Arial" pitchFamily="34" charset="0"/>
                <a:cs typeface="Arial" pitchFamily="34" charset="0"/>
              </a:rPr>
              <a:t>Savïnov</a:t>
            </a:r>
            <a:r>
              <a:rPr lang="fr-FR" sz="1600" dirty="0" smtClean="0">
                <a:latin typeface="Arial" pitchFamily="34" charset="0"/>
                <a:cs typeface="Arial" pitchFamily="34" charset="0"/>
              </a:rPr>
              <a:t>, N. </a:t>
            </a:r>
            <a:r>
              <a:rPr lang="fr-FR" sz="1600" dirty="0" err="1" smtClean="0">
                <a:latin typeface="Arial" pitchFamily="34" charset="0"/>
                <a:cs typeface="Arial" pitchFamily="34" charset="0"/>
              </a:rPr>
              <a:t>Tirsa</a:t>
            </a:r>
            <a:r>
              <a:rPr lang="fr-FR" sz="1600" dirty="0" smtClean="0">
                <a:latin typeface="Arial" pitchFamily="34" charset="0"/>
                <a:cs typeface="Arial" pitchFamily="34" charset="0"/>
              </a:rPr>
              <a:t>, P. </a:t>
            </a:r>
            <a:r>
              <a:rPr lang="fr-FR" sz="1600" dirty="0" err="1" smtClean="0">
                <a:latin typeface="Arial" pitchFamily="34" charset="0"/>
                <a:cs typeface="Arial" pitchFamily="34" charset="0"/>
              </a:rPr>
              <a:t>Chillingovski</a:t>
            </a:r>
            <a:r>
              <a:rPr lang="fr-FR" sz="1600" dirty="0" smtClean="0">
                <a:latin typeface="Arial" pitchFamily="34" charset="0"/>
                <a:cs typeface="Arial" pitchFamily="34" charset="0"/>
              </a:rPr>
              <a:t>, N. </a:t>
            </a:r>
            <a:r>
              <a:rPr lang="fr-FR" sz="1600" dirty="0" err="1" smtClean="0">
                <a:latin typeface="Arial" pitchFamily="34" charset="0"/>
                <a:cs typeface="Arial" pitchFamily="34" charset="0"/>
              </a:rPr>
              <a:t>Danko</a:t>
            </a:r>
            <a:r>
              <a:rPr lang="fr-FR" sz="1600" dirty="0" smtClean="0">
                <a:latin typeface="Arial" pitchFamily="34" charset="0"/>
                <a:cs typeface="Arial" pitchFamily="34" charset="0"/>
              </a:rPr>
              <a:t>, N. </a:t>
            </a:r>
            <a:r>
              <a:rPr lang="fr-FR" sz="1600" dirty="0" err="1" smtClean="0">
                <a:latin typeface="Arial" pitchFamily="34" charset="0"/>
                <a:cs typeface="Arial" pitchFamily="34" charset="0"/>
              </a:rPr>
              <a:t>Lapchine</a:t>
            </a:r>
            <a:r>
              <a:rPr lang="fr-FR" sz="1600" dirty="0" smtClean="0">
                <a:latin typeface="Arial" pitchFamily="34" charset="0"/>
                <a:cs typeface="Arial" pitchFamily="34" charset="0"/>
              </a:rPr>
              <a:t>) la rue </a:t>
            </a:r>
            <a:r>
              <a:rPr lang="fr-FR" sz="1600" dirty="0" err="1" smtClean="0">
                <a:latin typeface="Arial" pitchFamily="34" charset="0"/>
                <a:cs typeface="Arial" pitchFamily="34" charset="0"/>
              </a:rPr>
              <a:t>Bolchaya</a:t>
            </a:r>
            <a:r>
              <a:rPr lang="fr-FR" sz="1600" dirty="0" smtClean="0">
                <a:latin typeface="Arial" pitchFamily="34" charset="0"/>
                <a:cs typeface="Arial" pitchFamily="34" charset="0"/>
              </a:rPr>
              <a:t> </a:t>
            </a:r>
            <a:r>
              <a:rPr lang="fr-FR" sz="1600" dirty="0" err="1" smtClean="0">
                <a:latin typeface="Arial" pitchFamily="34" charset="0"/>
                <a:cs typeface="Arial" pitchFamily="34" charset="0"/>
              </a:rPr>
              <a:t>Morskaya</a:t>
            </a:r>
            <a:r>
              <a:rPr lang="ru-RU" sz="1600" dirty="0" smtClean="0">
                <a:latin typeface="Arial" pitchFamily="34" charset="0"/>
                <a:cs typeface="Arial" pitchFamily="34" charset="0"/>
              </a:rPr>
              <a:t> 38.</a:t>
            </a:r>
            <a:endParaRPr lang="ru-RU" sz="1600" dirty="0">
              <a:latin typeface="Arial" pitchFamily="34" charset="0"/>
              <a:cs typeface="Arial" pitchFamily="34" charset="0"/>
            </a:endParaRPr>
          </a:p>
        </p:txBody>
      </p:sp>
      <p:sp>
        <p:nvSpPr>
          <p:cNvPr id="5" name="Содержимое 10"/>
          <p:cNvSpPr txBox="1">
            <a:spLocks/>
          </p:cNvSpPr>
          <p:nvPr/>
        </p:nvSpPr>
        <p:spPr>
          <a:xfrm>
            <a:off x="395536" y="5536644"/>
            <a:ext cx="4176464" cy="1184995"/>
          </a:xfrm>
          <a:prstGeom prst="rect">
            <a:avLst/>
          </a:prstGeom>
        </p:spPr>
        <p:txBody>
          <a:bodyPr>
            <a:normAutofit/>
          </a:bodyPr>
          <a:lstStyle/>
          <a:p>
            <a:pPr marL="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1600" dirty="0" smtClean="0">
                <a:latin typeface="Arial" pitchFamily="34" charset="0"/>
                <a:cs typeface="Arial" pitchFamily="34" charset="0"/>
              </a:rPr>
              <a:t>Durant le siège l'art de propagande a été très </a:t>
            </a:r>
            <a:r>
              <a:rPr lang="fr-FR" sz="1600" dirty="0" smtClean="0">
                <a:latin typeface="Arial" pitchFamily="34" charset="0"/>
                <a:cs typeface="Arial" pitchFamily="34" charset="0"/>
              </a:rPr>
              <a:t>répandu (</a:t>
            </a:r>
            <a:r>
              <a:rPr lang="fr-FR" sz="1600" dirty="0" smtClean="0">
                <a:latin typeface="Arial" pitchFamily="34" charset="0"/>
                <a:cs typeface="Arial" pitchFamily="34" charset="0"/>
              </a:rPr>
              <a:t>des </a:t>
            </a:r>
            <a:r>
              <a:rPr lang="fr-FR" sz="1600" dirty="0" smtClean="0">
                <a:latin typeface="Arial" pitchFamily="34" charset="0"/>
                <a:cs typeface="Arial" pitchFamily="34" charset="0"/>
              </a:rPr>
              <a:t>pancartes, </a:t>
            </a:r>
            <a:r>
              <a:rPr lang="fr-FR" sz="1600" dirty="0" smtClean="0">
                <a:latin typeface="Arial" pitchFamily="34" charset="0"/>
                <a:cs typeface="Arial" pitchFamily="34" charset="0"/>
              </a:rPr>
              <a:t>des tracts, des cartes postales).</a:t>
            </a:r>
            <a:endParaRPr kumimoji="0" lang="ru-RU" sz="1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pic>
        <p:nvPicPr>
          <p:cNvPr id="19460" name="Picture 4" descr="Кровь ленинградцев взывает к мести. Кровь ленинградцев взывает к мести!: советские плакаты"/>
          <p:cNvPicPr>
            <a:picLocks noChangeAspect="1" noChangeArrowheads="1"/>
          </p:cNvPicPr>
          <p:nvPr/>
        </p:nvPicPr>
        <p:blipFill>
          <a:blip r:embed="rId2" cstate="print"/>
          <a:srcRect/>
          <a:stretch>
            <a:fillRect/>
          </a:stretch>
        </p:blipFill>
        <p:spPr bwMode="auto">
          <a:xfrm>
            <a:off x="467544" y="1237298"/>
            <a:ext cx="3240360" cy="4205048"/>
          </a:xfrm>
          <a:prstGeom prst="rect">
            <a:avLst/>
          </a:prstGeom>
          <a:noFill/>
        </p:spPr>
      </p:pic>
      <p:pic>
        <p:nvPicPr>
          <p:cNvPr id="19462" name="Picture 6" descr="https://upload.wikimedia.org/wikipedia/commons/1/12/Obshchestvo_pooshchreniya_khudozhestv_S.-Petersburg_1912.jpg"/>
          <p:cNvPicPr>
            <a:picLocks noChangeAspect="1" noChangeArrowheads="1"/>
          </p:cNvPicPr>
          <p:nvPr/>
        </p:nvPicPr>
        <p:blipFill>
          <a:blip r:embed="rId3" cstate="print"/>
          <a:srcRect/>
          <a:stretch>
            <a:fillRect/>
          </a:stretch>
        </p:blipFill>
        <p:spPr bwMode="auto">
          <a:xfrm>
            <a:off x="5292080" y="1237298"/>
            <a:ext cx="3384376" cy="418398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4116"/>
            <a:ext cx="8229600" cy="1143000"/>
          </a:xfrm>
        </p:spPr>
        <p:txBody>
          <a:bodyPr>
            <a:normAutofit/>
          </a:bodyPr>
          <a:lstStyle/>
          <a:p>
            <a:r>
              <a:rPr lang="fr-FR" dirty="0" smtClean="0">
                <a:latin typeface="Calibri" charset="0"/>
                <a:ea typeface="Calibri" charset="0"/>
                <a:cs typeface="Calibri" charset="0"/>
              </a:rPr>
              <a:t>Musée de l'Ermitage</a:t>
            </a:r>
            <a:endParaRPr lang="ru-RU" dirty="0">
              <a:latin typeface="Calibri" charset="0"/>
              <a:ea typeface="Calibri" charset="0"/>
              <a:cs typeface="Calibri" charset="0"/>
            </a:endParaRPr>
          </a:p>
        </p:txBody>
      </p:sp>
      <p:sp>
        <p:nvSpPr>
          <p:cNvPr id="3" name="Содержимое 2"/>
          <p:cNvSpPr>
            <a:spLocks noGrp="1"/>
          </p:cNvSpPr>
          <p:nvPr>
            <p:ph sz="quarter" idx="1"/>
          </p:nvPr>
        </p:nvSpPr>
        <p:spPr>
          <a:xfrm>
            <a:off x="467544" y="5517232"/>
            <a:ext cx="8229600" cy="1080120"/>
          </a:xfrm>
        </p:spPr>
        <p:txBody>
          <a:bodyPr>
            <a:normAutofit/>
          </a:bodyPr>
          <a:lstStyle/>
          <a:p>
            <a:pPr marL="0">
              <a:buNone/>
            </a:pPr>
            <a:r>
              <a:rPr lang="fr-FR" sz="1800" dirty="0" smtClean="0">
                <a:latin typeface="Arial" pitchFamily="34" charset="0"/>
                <a:ea typeface="Calibri" charset="0"/>
                <a:cs typeface="Arial" pitchFamily="34" charset="0"/>
              </a:rPr>
              <a:t>Pendant la guerre l'Ermitage n'a pas fonctionné comme </a:t>
            </a:r>
            <a:r>
              <a:rPr lang="fr-FR" sz="1800" dirty="0" smtClean="0">
                <a:latin typeface="Arial" pitchFamily="34" charset="0"/>
                <a:ea typeface="Calibri" charset="0"/>
                <a:cs typeface="Arial" pitchFamily="34" charset="0"/>
              </a:rPr>
              <a:t>musée</a:t>
            </a:r>
            <a:r>
              <a:rPr lang="fr-FR" sz="1800" dirty="0" smtClean="0">
                <a:latin typeface="Arial" pitchFamily="34" charset="0"/>
                <a:ea typeface="Calibri" charset="0"/>
                <a:cs typeface="Arial" pitchFamily="34" charset="0"/>
              </a:rPr>
              <a:t>, mais </a:t>
            </a:r>
            <a:r>
              <a:rPr lang="fr-FR" sz="1800" dirty="0" smtClean="0">
                <a:latin typeface="Arial" pitchFamily="34" charset="0"/>
                <a:ea typeface="Calibri" charset="0"/>
                <a:cs typeface="Arial" pitchFamily="34" charset="0"/>
              </a:rPr>
              <a:t>les </a:t>
            </a:r>
            <a:r>
              <a:rPr lang="fr-FR" sz="1800" dirty="0" smtClean="0">
                <a:latin typeface="Arial" pitchFamily="34" charset="0"/>
                <a:ea typeface="Calibri" charset="0"/>
                <a:cs typeface="Arial" pitchFamily="34" charset="0"/>
              </a:rPr>
              <a:t>employés ont </a:t>
            </a:r>
            <a:r>
              <a:rPr lang="fr-FR" sz="1800" dirty="0" smtClean="0">
                <a:latin typeface="Arial" pitchFamily="34" charset="0"/>
                <a:ea typeface="Calibri" charset="0"/>
                <a:cs typeface="Arial" pitchFamily="34" charset="0"/>
              </a:rPr>
              <a:t>continué </a:t>
            </a:r>
            <a:r>
              <a:rPr lang="fr-FR" sz="1800" dirty="0" smtClean="0">
                <a:latin typeface="Arial" pitchFamily="34" charset="0"/>
                <a:ea typeface="Calibri" charset="0"/>
                <a:cs typeface="Arial" pitchFamily="34" charset="0"/>
              </a:rPr>
              <a:t>le travail scientifique et même ont </a:t>
            </a:r>
            <a:r>
              <a:rPr lang="fr-FR" sz="1800" dirty="0" smtClean="0">
                <a:latin typeface="Arial" pitchFamily="34" charset="0"/>
                <a:ea typeface="Calibri" charset="0"/>
                <a:cs typeface="Arial" pitchFamily="34" charset="0"/>
              </a:rPr>
              <a:t>donné </a:t>
            </a:r>
            <a:r>
              <a:rPr lang="fr-FR" sz="1800" dirty="0" smtClean="0">
                <a:latin typeface="Arial" pitchFamily="34" charset="0"/>
                <a:ea typeface="Calibri" charset="0"/>
                <a:cs typeface="Arial" pitchFamily="34" charset="0"/>
              </a:rPr>
              <a:t>des </a:t>
            </a:r>
            <a:r>
              <a:rPr lang="fr-FR" sz="1800" dirty="0" smtClean="0">
                <a:latin typeface="Arial" pitchFamily="34" charset="0"/>
                <a:ea typeface="Calibri" charset="0"/>
                <a:cs typeface="Arial" pitchFamily="34" charset="0"/>
              </a:rPr>
              <a:t>cours de </a:t>
            </a:r>
            <a:r>
              <a:rPr lang="fr-FR" sz="1800" dirty="0" smtClean="0">
                <a:latin typeface="Arial" pitchFamily="34" charset="0"/>
                <a:ea typeface="Calibri" charset="0"/>
                <a:cs typeface="Arial" pitchFamily="34" charset="0"/>
              </a:rPr>
              <a:t>critique d'art. </a:t>
            </a:r>
            <a:endParaRPr lang="ru-RU" sz="1800" dirty="0">
              <a:latin typeface="Arial" pitchFamily="34" charset="0"/>
              <a:ea typeface="Calibri" charset="0"/>
              <a:cs typeface="Arial" pitchFamily="34" charset="0"/>
            </a:endParaRPr>
          </a:p>
        </p:txBody>
      </p:sp>
      <p:pic>
        <p:nvPicPr>
          <p:cNvPr id="21506" name="Picture 2" descr="Зимний дворец"/>
          <p:cNvPicPr>
            <a:picLocks noChangeAspect="1" noChangeArrowheads="1"/>
          </p:cNvPicPr>
          <p:nvPr/>
        </p:nvPicPr>
        <p:blipFill>
          <a:blip r:embed="rId2" cstate="print"/>
          <a:srcRect/>
          <a:stretch>
            <a:fillRect/>
          </a:stretch>
        </p:blipFill>
        <p:spPr bwMode="auto">
          <a:xfrm>
            <a:off x="467544" y="1230856"/>
            <a:ext cx="5789615" cy="412841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065456"/>
          </a:xfrm>
        </p:spPr>
        <p:txBody>
          <a:bodyPr>
            <a:noAutofit/>
          </a:bodyPr>
          <a:lstStyle/>
          <a:p>
            <a:r>
              <a:rPr lang="fr-FR" sz="2800" dirty="0" smtClean="0">
                <a:latin typeface="Arial" pitchFamily="34" charset="0"/>
                <a:ea typeface="Calibri" charset="0"/>
                <a:cs typeface="Arial" pitchFamily="34" charset="0"/>
              </a:rPr>
              <a:t>Institut </a:t>
            </a:r>
            <a:r>
              <a:rPr lang="fr-FR" sz="2800" dirty="0" smtClean="0">
                <a:latin typeface="Arial" pitchFamily="34" charset="0"/>
                <a:cs typeface="Arial" pitchFamily="34" charset="0"/>
              </a:rPr>
              <a:t>pansoviétique </a:t>
            </a:r>
            <a:r>
              <a:rPr lang="fr-FR" sz="2800" dirty="0" smtClean="0">
                <a:latin typeface="Arial" pitchFamily="34" charset="0"/>
                <a:ea typeface="Calibri" charset="0"/>
                <a:cs typeface="Arial" pitchFamily="34" charset="0"/>
              </a:rPr>
              <a:t> </a:t>
            </a:r>
            <a:r>
              <a:rPr lang="fr-FR" sz="2800" dirty="0" smtClean="0">
                <a:latin typeface="Arial" pitchFamily="34" charset="0"/>
                <a:ea typeface="Calibri" charset="0"/>
                <a:cs typeface="Arial" pitchFamily="34" charset="0"/>
              </a:rPr>
              <a:t>des productions végétales N. I. Vavilov</a:t>
            </a:r>
            <a:endParaRPr lang="ru-RU" sz="2800" dirty="0">
              <a:latin typeface="Arial" pitchFamily="34" charset="0"/>
              <a:ea typeface="Calibri" charset="0"/>
              <a:cs typeface="Arial" pitchFamily="34" charset="0"/>
            </a:endParaRPr>
          </a:p>
        </p:txBody>
      </p:sp>
      <p:sp>
        <p:nvSpPr>
          <p:cNvPr id="3" name="Содержимое 2"/>
          <p:cNvSpPr>
            <a:spLocks noGrp="1"/>
          </p:cNvSpPr>
          <p:nvPr>
            <p:ph sz="quarter" idx="1"/>
          </p:nvPr>
        </p:nvSpPr>
        <p:spPr>
          <a:xfrm>
            <a:off x="467544" y="5589240"/>
            <a:ext cx="8229600" cy="864096"/>
          </a:xfrm>
        </p:spPr>
        <p:txBody>
          <a:bodyPr>
            <a:normAutofit/>
          </a:bodyPr>
          <a:lstStyle/>
          <a:p>
            <a:pPr marL="0">
              <a:buNone/>
            </a:pPr>
            <a:r>
              <a:rPr lang="fr-FR" sz="2000" dirty="0" smtClean="0">
                <a:latin typeface="Arial" pitchFamily="34" charset="0"/>
                <a:ea typeface="Calibri" charset="0"/>
                <a:cs typeface="Arial" pitchFamily="34" charset="0"/>
              </a:rPr>
              <a:t>Du fonds énorme de cet institut </a:t>
            </a:r>
            <a:r>
              <a:rPr lang="fr-FR" sz="2000" dirty="0" smtClean="0">
                <a:latin typeface="Arial" pitchFamily="34" charset="0"/>
                <a:ea typeface="Calibri" charset="0"/>
                <a:cs typeface="Arial" pitchFamily="34" charset="0"/>
              </a:rPr>
              <a:t>les 28 employés </a:t>
            </a:r>
            <a:r>
              <a:rPr lang="fr-FR" sz="2000" dirty="0" smtClean="0">
                <a:latin typeface="Arial" pitchFamily="34" charset="0"/>
                <a:ea typeface="Calibri" charset="0"/>
                <a:cs typeface="Arial" pitchFamily="34" charset="0"/>
              </a:rPr>
              <a:t>n‘ont </a:t>
            </a:r>
            <a:r>
              <a:rPr lang="fr-FR" sz="2000" dirty="0" smtClean="0">
                <a:latin typeface="Arial" pitchFamily="34" charset="0"/>
                <a:ea typeface="Calibri" charset="0"/>
                <a:cs typeface="Arial" pitchFamily="34" charset="0"/>
              </a:rPr>
              <a:t>pas pris un grain. </a:t>
            </a:r>
            <a:r>
              <a:rPr lang="fr-FR" sz="2000" dirty="0" smtClean="0">
                <a:latin typeface="Arial" pitchFamily="34" charset="0"/>
                <a:ea typeface="Calibri" charset="0"/>
                <a:cs typeface="Arial" pitchFamily="34" charset="0"/>
              </a:rPr>
              <a:t>Ils sont morts </a:t>
            </a:r>
            <a:r>
              <a:rPr lang="fr-FR" sz="2000" dirty="0" smtClean="0">
                <a:latin typeface="Arial" pitchFamily="34" charset="0"/>
                <a:ea typeface="Calibri" charset="0"/>
                <a:cs typeface="Arial" pitchFamily="34" charset="0"/>
              </a:rPr>
              <a:t>de faim mais ils ont gardé des matériaux. </a:t>
            </a:r>
            <a:endParaRPr lang="ru-RU" sz="2000" dirty="0">
              <a:latin typeface="Arial" pitchFamily="34" charset="0"/>
              <a:ea typeface="Calibri" charset="0"/>
              <a:cs typeface="Arial" pitchFamily="34" charset="0"/>
            </a:endParaRPr>
          </a:p>
        </p:txBody>
      </p:sp>
      <p:pic>
        <p:nvPicPr>
          <p:cNvPr id="20482" name="Picture 2" descr="Библиотека изображений &quot;РИА Новости&quot; :: Иллюстрации"/>
          <p:cNvPicPr>
            <a:picLocks noChangeAspect="1" noChangeArrowheads="1"/>
          </p:cNvPicPr>
          <p:nvPr/>
        </p:nvPicPr>
        <p:blipFill>
          <a:blip r:embed="rId2" cstate="print"/>
          <a:srcRect/>
          <a:stretch>
            <a:fillRect/>
          </a:stretch>
        </p:blipFill>
        <p:spPr bwMode="auto">
          <a:xfrm>
            <a:off x="559780" y="1441448"/>
            <a:ext cx="5505636" cy="403244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80928"/>
            <a:ext cx="7920880" cy="576064"/>
          </a:xfrm>
        </p:spPr>
        <p:txBody>
          <a:bodyPr>
            <a:noAutofit/>
          </a:bodyPr>
          <a:lstStyle/>
          <a:p>
            <a:r>
              <a:rPr lang="fr-FR" sz="3200" dirty="0" smtClean="0">
                <a:latin typeface="Calibri" charset="0"/>
                <a:ea typeface="Calibri" charset="0"/>
                <a:cs typeface="Calibri" charset="0"/>
              </a:rPr>
              <a:t>Le siège à </a:t>
            </a:r>
            <a:r>
              <a:rPr lang="fr-FR" sz="3200" dirty="0" smtClean="0">
                <a:latin typeface="Calibri" charset="0"/>
                <a:ea typeface="Calibri" charset="0"/>
                <a:cs typeface="Calibri" charset="0"/>
              </a:rPr>
              <a:t>montré </a:t>
            </a:r>
            <a:r>
              <a:rPr lang="fr-FR" sz="3200" dirty="0" smtClean="0">
                <a:latin typeface="Calibri" charset="0"/>
                <a:ea typeface="Calibri" charset="0"/>
                <a:cs typeface="Calibri" charset="0"/>
              </a:rPr>
              <a:t>non seulement </a:t>
            </a:r>
            <a:r>
              <a:rPr lang="en-US" sz="3200" dirty="0" smtClean="0">
                <a:latin typeface="Calibri" charset="0"/>
                <a:ea typeface="Calibri" charset="0"/>
                <a:cs typeface="Calibri" charset="0"/>
              </a:rPr>
              <a:t>des miracles </a:t>
            </a:r>
            <a:r>
              <a:rPr lang="en-US" sz="3200" dirty="0" smtClean="0">
                <a:latin typeface="Calibri" charset="0"/>
                <a:ea typeface="Calibri" charset="0"/>
                <a:cs typeface="Calibri" charset="0"/>
              </a:rPr>
              <a:t>du </a:t>
            </a:r>
            <a:r>
              <a:rPr lang="en-US" sz="3200" dirty="0" smtClean="0">
                <a:latin typeface="Calibri" charset="0"/>
                <a:ea typeface="Calibri" charset="0"/>
                <a:cs typeface="Calibri" charset="0"/>
              </a:rPr>
              <a:t>courage, de </a:t>
            </a:r>
            <a:r>
              <a:rPr lang="en-US" sz="3200" dirty="0" smtClean="0">
                <a:latin typeface="Calibri" charset="0"/>
                <a:ea typeface="Calibri" charset="0"/>
                <a:cs typeface="Calibri" charset="0"/>
              </a:rPr>
              <a:t>la </a:t>
            </a:r>
            <a:r>
              <a:rPr lang="en-US" sz="3200" dirty="0" err="1" smtClean="0">
                <a:latin typeface="Calibri" charset="0"/>
                <a:ea typeface="Calibri" charset="0"/>
                <a:cs typeface="Calibri" charset="0"/>
              </a:rPr>
              <a:t>fermeté</a:t>
            </a:r>
            <a:r>
              <a:rPr lang="en-US" sz="3200" dirty="0" smtClean="0">
                <a:latin typeface="Calibri" charset="0"/>
                <a:ea typeface="Calibri" charset="0"/>
                <a:cs typeface="Calibri" charset="0"/>
              </a:rPr>
              <a:t> de </a:t>
            </a:r>
            <a:r>
              <a:rPr lang="en-US" dirty="0" err="1" smtClean="0">
                <a:latin typeface="Calibri" charset="0"/>
                <a:ea typeface="Calibri" charset="0"/>
                <a:cs typeface="Calibri" charset="0"/>
              </a:rPr>
              <a:t>l'esprit</a:t>
            </a:r>
            <a:r>
              <a:rPr lang="en-US" dirty="0" smtClean="0">
                <a:latin typeface="Calibri" charset="0"/>
                <a:ea typeface="Calibri" charset="0"/>
                <a:cs typeface="Calibri" charset="0"/>
              </a:rPr>
              <a:t> </a:t>
            </a:r>
            <a:r>
              <a:rPr lang="en-US" dirty="0" err="1" smtClean="0">
                <a:latin typeface="Calibri" charset="0"/>
                <a:ea typeface="Calibri" charset="0"/>
                <a:cs typeface="Calibri" charset="0"/>
              </a:rPr>
              <a:t>humain</a:t>
            </a:r>
            <a:r>
              <a:rPr lang="en-US" dirty="0" smtClean="0">
                <a:latin typeface="Calibri" charset="0"/>
                <a:ea typeface="Calibri" charset="0"/>
                <a:cs typeface="Calibri" charset="0"/>
              </a:rPr>
              <a:t> </a:t>
            </a:r>
            <a:r>
              <a:rPr lang="en-US" dirty="0" smtClean="0">
                <a:latin typeface="Calibri" charset="0"/>
                <a:ea typeface="Calibri" charset="0"/>
                <a:cs typeface="Calibri" charset="0"/>
              </a:rPr>
              <a:t>et de </a:t>
            </a:r>
            <a:r>
              <a:rPr lang="en-US" dirty="0" err="1" smtClean="0">
                <a:latin typeface="Calibri" charset="0"/>
                <a:ea typeface="Calibri" charset="0"/>
                <a:cs typeface="Calibri" charset="0"/>
              </a:rPr>
              <a:t>l'héroïsme</a:t>
            </a:r>
            <a:r>
              <a:rPr lang="en-US" dirty="0" smtClean="0">
                <a:latin typeface="Calibri" charset="0"/>
                <a:ea typeface="Calibri" charset="0"/>
                <a:cs typeface="Calibri" charset="0"/>
              </a:rPr>
              <a:t>. </a:t>
            </a:r>
            <a:r>
              <a:rPr lang="en-US" dirty="0" smtClean="0">
                <a:latin typeface="Calibri" charset="0"/>
                <a:ea typeface="Calibri" charset="0"/>
                <a:cs typeface="Calibri" charset="0"/>
              </a:rPr>
              <a:t>Des gens</a:t>
            </a:r>
            <a:r>
              <a:rPr lang="en-US" dirty="0" smtClean="0">
                <a:latin typeface="Calibri" charset="0"/>
                <a:ea typeface="Calibri" charset="0"/>
                <a:cs typeface="Calibri" charset="0"/>
              </a:rPr>
              <a:t> </a:t>
            </a:r>
            <a:r>
              <a:rPr lang="fr-FR" dirty="0" smtClean="0">
                <a:latin typeface="Calibri" charset="0"/>
                <a:ea typeface="Calibri" charset="0"/>
                <a:cs typeface="Calibri" charset="0"/>
              </a:rPr>
              <a:t>ont non </a:t>
            </a:r>
            <a:r>
              <a:rPr lang="fr-FR" dirty="0" smtClean="0">
                <a:latin typeface="Calibri" charset="0"/>
                <a:ea typeface="Calibri" charset="0"/>
                <a:cs typeface="Calibri" charset="0"/>
              </a:rPr>
              <a:t>seulement travaillé </a:t>
            </a:r>
            <a:r>
              <a:rPr lang="fr-FR" dirty="0" smtClean="0">
                <a:latin typeface="Calibri" charset="0"/>
                <a:ea typeface="Calibri" charset="0"/>
                <a:cs typeface="Calibri" charset="0"/>
              </a:rPr>
              <a:t>et survécu mais ils ont créé et gardé les plus grandes valeurs </a:t>
            </a:r>
            <a:r>
              <a:rPr lang="fr-FR" dirty="0" smtClean="0">
                <a:latin typeface="Calibri" charset="0"/>
                <a:ea typeface="Calibri" charset="0"/>
                <a:cs typeface="Calibri" charset="0"/>
              </a:rPr>
              <a:t>humaines, </a:t>
            </a:r>
            <a:r>
              <a:rPr lang="fr-FR" dirty="0" smtClean="0">
                <a:latin typeface="Calibri" charset="0"/>
                <a:ea typeface="Calibri" charset="0"/>
                <a:cs typeface="Calibri" charset="0"/>
              </a:rPr>
              <a:t>des trésors d'art </a:t>
            </a:r>
            <a:r>
              <a:rPr lang="fr-FR" dirty="0" smtClean="0">
                <a:latin typeface="Calibri" charset="0"/>
                <a:ea typeface="Calibri" charset="0"/>
                <a:cs typeface="Calibri" charset="0"/>
              </a:rPr>
              <a:t>mondial </a:t>
            </a:r>
            <a:r>
              <a:rPr lang="fr-FR" dirty="0" smtClean="0">
                <a:latin typeface="Calibri" charset="0"/>
                <a:ea typeface="Calibri" charset="0"/>
                <a:cs typeface="Calibri" charset="0"/>
              </a:rPr>
              <a:t>pour des descendants.</a:t>
            </a:r>
            <a:endParaRPr lang="ru-RU" sz="3200" dirty="0">
              <a:latin typeface="Calibri" charset="0"/>
              <a:ea typeface="Calibri" charset="0"/>
              <a:cs typeface="Calibri"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1964</TotalTime>
  <Words>434</Words>
  <Application>Microsoft Office PowerPoint</Application>
  <PresentationFormat>Экран (4:3)</PresentationFormat>
  <Paragraphs>34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Начальная</vt:lpstr>
      <vt:lpstr>La vie culturelle pendant le Siège de Leningrad</vt:lpstr>
      <vt:lpstr>Слайд 2</vt:lpstr>
      <vt:lpstr>La musique</vt:lpstr>
      <vt:lpstr>Le théâtre</vt:lpstr>
      <vt:lpstr>La radio</vt:lpstr>
      <vt:lpstr>La peinture</vt:lpstr>
      <vt:lpstr>Musée de l'Ermitage</vt:lpstr>
      <vt:lpstr>Institut pansoviétique  des productions végétales N. I. Vavilov</vt:lpstr>
      <vt:lpstr>Le siège à montré non seulement des miracles du courage, de la fermeté de l'esprit humain et de l'héroïsme. Des gens ont non seulement travaillé et survécu mais ils ont créé et gardé les plus grandes valeurs humaines, des trésors d'art mondial pour des descendants.</vt:lpstr>
      <vt:lpstr>Les 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vie culturelle pendant le Siège de Leningrad</dc:title>
  <dc:creator>RePack by SPecialiST</dc:creator>
  <cp:lastModifiedBy>Veronika</cp:lastModifiedBy>
  <cp:revision>333</cp:revision>
  <dcterms:created xsi:type="dcterms:W3CDTF">2015-03-16T14:36:14Z</dcterms:created>
  <dcterms:modified xsi:type="dcterms:W3CDTF">2015-03-19T21:39:21Z</dcterms:modified>
</cp:coreProperties>
</file>