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85" r:id="rId3"/>
    <p:sldId id="257" r:id="rId4"/>
    <p:sldId id="258" r:id="rId5"/>
    <p:sldId id="286" r:id="rId6"/>
    <p:sldId id="259" r:id="rId7"/>
    <p:sldId id="260" r:id="rId8"/>
    <p:sldId id="287" r:id="rId9"/>
    <p:sldId id="263" r:id="rId10"/>
    <p:sldId id="264" r:id="rId11"/>
    <p:sldId id="288" r:id="rId12"/>
    <p:sldId id="261" r:id="rId13"/>
    <p:sldId id="289" r:id="rId14"/>
    <p:sldId id="265" r:id="rId15"/>
    <p:sldId id="266" r:id="rId16"/>
    <p:sldId id="290" r:id="rId17"/>
    <p:sldId id="267" r:id="rId18"/>
    <p:sldId id="268" r:id="rId19"/>
    <p:sldId id="291" r:id="rId20"/>
    <p:sldId id="269" r:id="rId21"/>
    <p:sldId id="270" r:id="rId22"/>
    <p:sldId id="297" r:id="rId23"/>
    <p:sldId id="282" r:id="rId24"/>
    <p:sldId id="283" r:id="rId25"/>
    <p:sldId id="296" r:id="rId26"/>
    <p:sldId id="271" r:id="rId27"/>
    <p:sldId id="273" r:id="rId28"/>
    <p:sldId id="295" r:id="rId29"/>
    <p:sldId id="272" r:id="rId30"/>
    <p:sldId id="274" r:id="rId31"/>
    <p:sldId id="294" r:id="rId32"/>
    <p:sldId id="277" r:id="rId33"/>
    <p:sldId id="278" r:id="rId34"/>
    <p:sldId id="293" r:id="rId35"/>
    <p:sldId id="279" r:id="rId36"/>
    <p:sldId id="280" r:id="rId37"/>
    <p:sldId id="292" r:id="rId38"/>
    <p:sldId id="281" r:id="rId39"/>
    <p:sldId id="28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188F5-BF35-4341-A1C0-3213B8C9C4DF}" type="datetimeFigureOut">
              <a:rPr lang="ru-RU" smtClean="0"/>
              <a:t>19.04.2016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98074-7C6A-4AF9-A2B4-3E82DAEAB0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59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98074-7C6A-4AF9-A2B4-3E82DAEAB01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07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7A1E6A-42A1-496F-BEC7-59F077AC7136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FBBFA3-0C28-4E35-990E-5A9DEB35E3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A1E6A-42A1-496F-BEC7-59F077AC7136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BBFA3-0C28-4E35-990E-5A9DEB35E3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27A1E6A-42A1-496F-BEC7-59F077AC7136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FBBFA3-0C28-4E35-990E-5A9DEB35E3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A1E6A-42A1-496F-BEC7-59F077AC7136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BBFA3-0C28-4E35-990E-5A9DEB35E3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7A1E6A-42A1-496F-BEC7-59F077AC7136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9FBBFA3-0C28-4E35-990E-5A9DEB35E3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A1E6A-42A1-496F-BEC7-59F077AC7136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BBFA3-0C28-4E35-990E-5A9DEB35E3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A1E6A-42A1-496F-BEC7-59F077AC7136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BBFA3-0C28-4E35-990E-5A9DEB35E3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A1E6A-42A1-496F-BEC7-59F077AC7136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BBFA3-0C28-4E35-990E-5A9DEB35E3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7A1E6A-42A1-496F-BEC7-59F077AC7136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BBFA3-0C28-4E35-990E-5A9DEB35E3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A1E6A-42A1-496F-BEC7-59F077AC7136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BBFA3-0C28-4E35-990E-5A9DEB35E3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A1E6A-42A1-496F-BEC7-59F077AC7136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BBFA3-0C28-4E35-990E-5A9DEB35E3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27A1E6A-42A1-496F-BEC7-59F077AC7136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9FBBFA3-0C28-4E35-990E-5A9DEB35E3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1700808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Современное англоязычное общество в мировом кинематографе: мифы и реальность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4653136"/>
            <a:ext cx="35910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Выполнили:</a:t>
            </a:r>
          </a:p>
          <a:p>
            <a:r>
              <a:rPr lang="ru-RU" sz="2000" dirty="0" err="1" smtClean="0"/>
              <a:t>Пугина</a:t>
            </a:r>
            <a:r>
              <a:rPr lang="ru-RU" sz="2000" dirty="0" smtClean="0"/>
              <a:t> Дарья 2 курс 1 БА</a:t>
            </a:r>
          </a:p>
          <a:p>
            <a:r>
              <a:rPr lang="ru-RU" sz="2000" dirty="0" smtClean="0"/>
              <a:t>Золотарева Маша 2 курс 1БА</a:t>
            </a:r>
          </a:p>
          <a:p>
            <a:r>
              <a:rPr lang="ru-RU" sz="2000" dirty="0" smtClean="0"/>
              <a:t>Макарова Аня 2 курс 2БА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orrentom.com/torrents/images/2015-04/21/32403_f9e030d4c6e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95536" y="3140968"/>
            <a:ext cx="5583388" cy="30243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http://p.kinozon.tv/%D0%BF%D0%BE%D1%81%D1%82%D0%B5%D1%80%D1%8B/882/%D0%AD%D1%80%D0%B8%D0%BD_%D0%91%D1%80%D0%BE%D0%BA%D0%BE%D0%B2%D0%B8%D1%87_%D0%BA%D1%80%D0%B0%D1%81%D0%B8%D0%B2%D0%B0%D1%8F_%D0%B8_%D1%80%D0%B5%D1%88%D0%B8%D1%82%D0%B5%D0%BB%D1%8C%D0%BD%D0%B0%D1%8F-10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5220072" y="2132856"/>
            <a:ext cx="3106701" cy="4473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3938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Экологические ценности: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741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Американцам присуще очень серьезно отношение к экологии. Для них очень важно сохранять живую природу и экологическую чистоту. Героиня данного фильма </a:t>
            </a:r>
            <a:r>
              <a:rPr lang="ru-RU" dirty="0" err="1" smtClean="0"/>
              <a:t>Эрин</a:t>
            </a:r>
            <a:r>
              <a:rPr lang="ru-RU" dirty="0" smtClean="0"/>
              <a:t> также была весьма обеспокоена состоянием окружающей среды, и ее способность докопаться до истины помогла вскрыть сенсационные факты экологический нарушений, которые приводили к серьезным проблемам со здоровьем жителей этих мест.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39000" cy="1143000"/>
          </a:xfrm>
        </p:spPr>
        <p:txBody>
          <a:bodyPr/>
          <a:lstStyle/>
          <a:p>
            <a:pPr algn="ctr"/>
            <a:r>
              <a:rPr lang="ru-RU" dirty="0"/>
              <a:t>«Джой»/«</a:t>
            </a:r>
            <a:r>
              <a:rPr lang="en-US" dirty="0"/>
              <a:t>Joy</a:t>
            </a:r>
            <a:r>
              <a:rPr lang="en-US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r>
              <a:rPr lang="ru-RU" dirty="0"/>
              <a:t>о когда-то едва сводившей концы с концами матери-одиночке, несмотря ни на что сумевшей стать одним из наиболее успешных предпринимателей Америки.</a:t>
            </a:r>
          </a:p>
        </p:txBody>
      </p:sp>
    </p:spTree>
    <p:extLst>
      <p:ext uri="{BB962C8B-B14F-4D97-AF65-F5344CB8AC3E}">
        <p14:creationId xmlns:p14="http://schemas.microsoft.com/office/powerpoint/2010/main" val="69620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geofgeeks.com/wp-content/uploads/2016/01/joy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 l="7107" t="2106" r="4059" b="3137"/>
          <a:stretch>
            <a:fillRect/>
          </a:stretch>
        </p:blipFill>
        <p:spPr bwMode="auto">
          <a:xfrm>
            <a:off x="1475656" y="3617640"/>
            <a:ext cx="5400600" cy="324036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123728" y="188640"/>
            <a:ext cx="5480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«Джой»/«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Joy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США, 2015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64704"/>
            <a:ext cx="76328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Экономические ценности: </a:t>
            </a:r>
          </a:p>
          <a:p>
            <a:endParaRPr lang="ru-RU" sz="2400" u="sng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Американцы готовы платить за какой-либо продукт, если он удобен в использовании и облегчает им работу. (на примере продаж </a:t>
            </a:r>
            <a:r>
              <a:rPr lang="ru-RU" dirty="0" err="1" smtClean="0"/>
              <a:t>самоотжимающейся</a:t>
            </a:r>
            <a:r>
              <a:rPr lang="ru-RU" dirty="0" smtClean="0"/>
              <a:t> </a:t>
            </a:r>
            <a:r>
              <a:rPr lang="ru-RU" dirty="0" err="1" smtClean="0"/>
              <a:t>чудо-швабры</a:t>
            </a:r>
            <a:r>
              <a:rPr lang="ru-RU" dirty="0" smtClean="0"/>
              <a:t>, которую изобрела </a:t>
            </a:r>
            <a:r>
              <a:rPr lang="ru-RU" dirty="0" err="1" smtClean="0"/>
              <a:t>Джой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36912"/>
            <a:ext cx="431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Образовательные ценности: </a:t>
            </a:r>
            <a:endParaRPr lang="ru-RU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28498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Для американцев важны не только знания теории, но и закрепление их на практике. Данный фильм говорит нам о том, что невозможно научиться продавать хорошую вещь, не пройдя на личном опыте через собственные ошибки. И чем больше ошибок и их причин ты обнаружишь для себя, тем быстрее ты научишься продавать.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«Свидание со звездой»/«</a:t>
            </a:r>
            <a:r>
              <a:rPr lang="en-US" dirty="0"/>
              <a:t>Win a Date with Tad Hamilton</a:t>
            </a:r>
            <a:r>
              <a:rPr lang="en-US" dirty="0" smtClean="0"/>
              <a:t>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</a:t>
            </a:r>
            <a:r>
              <a:rPr lang="ru-RU" dirty="0"/>
              <a:t>история про скромного и неуверенного в себе парня по имени Пит. У него есть ум и способности и, но он не может их реализовать. Вместе с ним работает Розали, которую он знает уже давно. Пит тайно влюблён в неё, но где ему найти силы, чтобы признаться ей об этом? Пит сталкивается с новой проблемой: знаменитый актёр </a:t>
            </a:r>
            <a:r>
              <a:rPr lang="ru-RU" dirty="0" err="1"/>
              <a:t>Тэд</a:t>
            </a:r>
            <a:r>
              <a:rPr lang="ru-RU" dirty="0"/>
              <a:t> </a:t>
            </a:r>
            <a:r>
              <a:rPr lang="ru-RU" dirty="0" err="1"/>
              <a:t>Хэмилтон</a:t>
            </a:r>
            <a:r>
              <a:rPr lang="ru-RU" dirty="0"/>
              <a:t> устраивает конкурс, победительница которого пойдёт с ним на свидание.</a:t>
            </a:r>
          </a:p>
        </p:txBody>
      </p:sp>
    </p:spTree>
    <p:extLst>
      <p:ext uri="{BB962C8B-B14F-4D97-AF65-F5344CB8AC3E}">
        <p14:creationId xmlns:p14="http://schemas.microsoft.com/office/powerpoint/2010/main" val="2937216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atic.midomi.com/s/s/images/000/000/000/000/010/679/29/1200_000000000000010679291500x1500_72dpi_RGB_q70.jpg"/>
          <p:cNvPicPr>
            <a:picLocks noChangeAspect="1" noChangeArrowheads="1"/>
          </p:cNvPicPr>
          <p:nvPr/>
        </p:nvPicPr>
        <p:blipFill>
          <a:blip r:embed="rId2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827584" y="919334"/>
            <a:ext cx="6876256" cy="626437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107504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«Свидание со звездой»/«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Win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Date with Tad Hamilton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США, 2004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02" y="1412776"/>
            <a:ext cx="353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Социальные ценности: </a:t>
            </a:r>
            <a:endParaRPr lang="ru-RU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96202" y="2204864"/>
            <a:ext cx="7488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Многие американцы считают благотворительную помощь своим долгом. Главная героиня </a:t>
            </a:r>
            <a:r>
              <a:rPr lang="ru-RU" dirty="0" err="1" smtClean="0"/>
              <a:t>Рози</a:t>
            </a:r>
            <a:r>
              <a:rPr lang="ru-RU" dirty="0" smtClean="0"/>
              <a:t> собирает добровольные финансовые пожертвования, таким образом участвуя в акции «Спасем детей».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endParaRPr lang="ru-RU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Американцы трепетно относятся к дружбе, очень ценят ее. Друг </a:t>
            </a:r>
            <a:r>
              <a:rPr lang="ru-RU" dirty="0" err="1" smtClean="0"/>
              <a:t>Рози</a:t>
            </a:r>
            <a:r>
              <a:rPr lang="ru-RU" dirty="0" smtClean="0"/>
              <a:t> Пит называет ее «сокровищем», говорит, что у нее есть сердце. Они дружат очень долгое время, и </a:t>
            </a:r>
            <a:r>
              <a:rPr lang="ru-RU" dirty="0" err="1" smtClean="0"/>
              <a:t>Рози</a:t>
            </a:r>
            <a:r>
              <a:rPr lang="ru-RU" dirty="0" smtClean="0"/>
              <a:t> понимает, что дороже Пита у нее никогда никого не было.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endParaRPr lang="ru-RU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Для американцев большое значение имеет их положение в обществе. Мы можем видеть это на примере </a:t>
            </a:r>
            <a:r>
              <a:rPr lang="ru-RU" dirty="0" err="1" smtClean="0"/>
              <a:t>Тэда</a:t>
            </a:r>
            <a:r>
              <a:rPr lang="ru-RU" dirty="0" smtClean="0"/>
              <a:t> Гамильтона.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endParaRPr lang="ru-RU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turkcealtyazi.org/resimler/film/0335559/l-win-a-date-with-tad-hamilton-bd9qh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1979712" y="3789040"/>
            <a:ext cx="4392489" cy="28382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4014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Экономические ценности: </a:t>
            </a:r>
            <a:endParaRPr lang="ru-RU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83671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Материальный достаток очень волнует американцев. Когда Розалия встречается с </a:t>
            </a:r>
            <a:r>
              <a:rPr lang="ru-RU" dirty="0" err="1" smtClean="0"/>
              <a:t>Тэдом</a:t>
            </a:r>
            <a:r>
              <a:rPr lang="ru-RU" dirty="0" smtClean="0"/>
              <a:t> Гамильтоном, она поражается шикарной обстановке, которая его окружает: номеру «Люкс», лимузину, фоторепортерам. Но когда </a:t>
            </a:r>
            <a:r>
              <a:rPr lang="ru-RU" dirty="0" err="1" smtClean="0"/>
              <a:t>Тэд</a:t>
            </a:r>
            <a:r>
              <a:rPr lang="ru-RU" dirty="0" smtClean="0"/>
              <a:t> приезжает к </a:t>
            </a:r>
            <a:r>
              <a:rPr lang="ru-RU" dirty="0" err="1" smtClean="0"/>
              <a:t>Рози</a:t>
            </a:r>
            <a:r>
              <a:rPr lang="ru-RU" dirty="0" smtClean="0"/>
              <a:t>, контрастом показан скромный, старый, пыльный гостиничный номер, что для него довольно непривычно.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708920"/>
            <a:ext cx="316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Семейные ценности:</a:t>
            </a:r>
            <a:endParaRPr lang="ru-RU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14096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Практически в каждой американской семье есть собака, и ее очень любят. В фильме мы видим, что у Пита дома есть собака Джек-Рассел терьер, которой он позволяет рядом с ним сидеть на кресле, кушать вместе с ним и вылизывать его.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«Проблески гениальности»/«</a:t>
            </a:r>
            <a:r>
              <a:rPr lang="ru-RU" dirty="0" err="1"/>
              <a:t>Flash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 smtClean="0"/>
              <a:t>Genius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7239000" cy="4846320"/>
          </a:xfrm>
        </p:spPr>
        <p:txBody>
          <a:bodyPr/>
          <a:lstStyle/>
          <a:p>
            <a:r>
              <a:rPr lang="ru-RU" dirty="0" smtClean="0"/>
              <a:t>Профессор </a:t>
            </a:r>
            <a:r>
              <a:rPr lang="ru-RU" dirty="0"/>
              <a:t>Роберт Керне и его семья стоят на пороге воплощения американской мечты, благодаря тому, что он изобрел устройство, которое можно использовать в любом автомобиле. Когда гигантская корпорация крадет его концепцию, Роберт решается на немыслимый шаг – бросить вызов корпоративному монстру в заведомо безнадежном судебном процессе.</a:t>
            </a:r>
          </a:p>
        </p:txBody>
      </p:sp>
    </p:spTree>
    <p:extLst>
      <p:ext uri="{BB962C8B-B14F-4D97-AF65-F5344CB8AC3E}">
        <p14:creationId xmlns:p14="http://schemas.microsoft.com/office/powerpoint/2010/main" val="2677222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ovpins.com/big/MV5BMTM5MTMzODUzOF5BMl5BanBnXkFtZTcwNjE3OTkxNw/still-of-greg-kinnear-and-lauren-graham-in-flash-of-genius-(2008).jpg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3347864" y="2132962"/>
            <a:ext cx="5470178" cy="364589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899592" y="188639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«Проблески гениальности»/«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Flash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Genius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США, 2008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08720"/>
            <a:ext cx="353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Социальные ценности: </a:t>
            </a:r>
            <a:endParaRPr lang="ru-RU" sz="2400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84784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Во многих фильмах прослеживается религиозность американцев. Действия данного фильма начинаются в церкви, где звучит проповедь. Семья профессора Роберта Корне в полном составе - Роберт, его жена и шестеро детей присутствуют на службе.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068960"/>
            <a:ext cx="325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Семейные ценности: </a:t>
            </a:r>
            <a:endParaRPr lang="ru-RU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87016" y="3717032"/>
            <a:ext cx="7021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У обычной американской семья двое и более детей, т.е. семьи больше многодетные. В доме главного героя шестеро детей. Все счастливы, в доме царит радость, взаимопонимание и любовь.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endParaRPr lang="ru-RU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С детьми ведутся взрослые разговоры.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endParaRPr lang="ru-RU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Члены семьи поддерживают друг друга и все важные события отмечают вместе. Праздничные обеды традиционно проводят в ресторане всей семьёй и друзьями.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rowallpapers.ro/download/flash_of_genius_6-1280x800.jpg"/>
          <p:cNvPicPr>
            <a:picLocks noChangeAspect="1" noChangeArrowheads="1"/>
          </p:cNvPicPr>
          <p:nvPr/>
        </p:nvPicPr>
        <p:blipFill>
          <a:blip r:embed="rId2" cstate="print">
            <a:lum bright="40000" contrast="-20000"/>
          </a:blip>
          <a:srcRect l="7100" t="2840" r="2363" b="6269"/>
          <a:stretch>
            <a:fillRect/>
          </a:stretch>
        </p:blipFill>
        <p:spPr bwMode="auto">
          <a:xfrm>
            <a:off x="0" y="1844824"/>
            <a:ext cx="3659415" cy="229610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0"/>
            <a:ext cx="4014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Экономические ценности: </a:t>
            </a:r>
            <a:endParaRPr lang="ru-RU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7667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Жители Америки стремятся к хорошему достатку. Семья главного героя Роберта Корне также живёт в большом доме, просматривается достаток и благополучие. Семья на пороге воплощения «Американской мечты».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1484784"/>
            <a:ext cx="431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Образовательные ценности: </a:t>
            </a:r>
            <a:endParaRPr lang="ru-RU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1916832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Многие американцы занимаются научной деятельностью, разрабатывают новые проекты, технику. Научные работы тесно связаны с их практическим применением -</a:t>
            </a:r>
            <a:r>
              <a:rPr lang="en-US" dirty="0" smtClean="0"/>
              <a:t>&gt;</a:t>
            </a:r>
            <a:r>
              <a:rPr lang="ru-RU" dirty="0" smtClean="0"/>
              <a:t> практико-ориентированное образование. Например, Роберт изобретает приспособление для машин (дворники), все мысли направлены на его реализацию.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149080"/>
            <a:ext cx="3679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Гражданские ценности: </a:t>
            </a:r>
            <a:endParaRPr lang="ru-RU" sz="24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581128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Американцы всегда готовы бороться за справедливость и отстаивать свои права до последнего. В этом фильме изобретение Роберта крадет корпорация «Форд». Роберту предлагают большие деньги, но ему важна правда и справедливость («Как я научу детей поступать правильно»). Роберт затевает судебное дело против «Форда». На суде он доказывает свою правоту. Обращаясь к суду присяжных, он называет его совестью общества.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«Простушка»/«</a:t>
            </a:r>
            <a:r>
              <a:rPr lang="en-US" dirty="0"/>
              <a:t>The Duff</a:t>
            </a:r>
            <a:r>
              <a:rPr lang="en-US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Качок</a:t>
            </a:r>
            <a:r>
              <a:rPr lang="ru-RU" dirty="0"/>
              <a:t>, </a:t>
            </a:r>
            <a:r>
              <a:rPr lang="ru-RU" dirty="0" err="1"/>
              <a:t>ботан</a:t>
            </a:r>
            <a:r>
              <a:rPr lang="ru-RU" dirty="0"/>
              <a:t>, рокер, стерва - в каждой компании есть персонажи с такими кличками. </a:t>
            </a:r>
            <a:r>
              <a:rPr lang="ru-RU" dirty="0" err="1"/>
              <a:t>Бьянка</a:t>
            </a:r>
            <a:r>
              <a:rPr lang="ru-RU" dirty="0"/>
              <a:t> </a:t>
            </a:r>
            <a:r>
              <a:rPr lang="ru-RU" dirty="0" err="1"/>
              <a:t>Пайпер</a:t>
            </a:r>
            <a:r>
              <a:rPr lang="ru-RU" dirty="0"/>
              <a:t> не подозревает, как ее зовут за ее спиной. Подружки списывают у нее физику и берут ее с собой на тусовки, чтобы круче смотреться на ее фоне. Школьный плейбой Уэсли Раш открывает ей глаза на правду... Как </a:t>
            </a:r>
            <a:r>
              <a:rPr lang="ru-RU" dirty="0" err="1"/>
              <a:t>Бьянке</a:t>
            </a:r>
            <a:r>
              <a:rPr lang="ru-RU" dirty="0"/>
              <a:t> избавиться от позорного статуса, стать неотразимой и завоевать сердце первого красавца?</a:t>
            </a:r>
          </a:p>
        </p:txBody>
      </p:sp>
    </p:spTree>
    <p:extLst>
      <p:ext uri="{BB962C8B-B14F-4D97-AF65-F5344CB8AC3E}">
        <p14:creationId xmlns:p14="http://schemas.microsoft.com/office/powerpoint/2010/main" val="77114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239000" cy="1143000"/>
          </a:xfrm>
        </p:spPr>
        <p:txBody>
          <a:bodyPr/>
          <a:lstStyle/>
          <a:p>
            <a:pPr algn="ctr"/>
            <a:r>
              <a:rPr lang="ru-RU" dirty="0"/>
              <a:t>«Отрочество»/«</a:t>
            </a:r>
            <a:r>
              <a:rPr lang="en-US" dirty="0"/>
              <a:t>Boyhood»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История охватывает двенадцать лет жизни </a:t>
            </a:r>
            <a:r>
              <a:rPr lang="ru-RU" dirty="0" err="1"/>
              <a:t>Мейсона</a:t>
            </a:r>
            <a:r>
              <a:rPr lang="ru-RU" dirty="0"/>
              <a:t> (от первого класса в школе до первого дня в колледже) и складывается из небольших эпизодов, показывающих взросление и отношения с родителями ребёнка, подростка, юноши.</a:t>
            </a:r>
          </a:p>
        </p:txBody>
      </p:sp>
    </p:spTree>
    <p:extLst>
      <p:ext uri="{BB962C8B-B14F-4D97-AF65-F5344CB8AC3E}">
        <p14:creationId xmlns:p14="http://schemas.microsoft.com/office/powerpoint/2010/main" val="3045526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lovelace-media.imgix.net/uploads/75/92d54910-7da0-0132-43bf-0ebc4eccb42f.jpg?w=670&amp;fit=max&amp;auto=format&amp;q=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641069"/>
            <a:ext cx="2172726" cy="321693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8674" name="Picture 2" descr="http://r1db.com/covers/watermark.php?file=1394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40968"/>
            <a:ext cx="3717032" cy="371703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907704" y="188640"/>
            <a:ext cx="6601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«Простушка»/«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Duff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США, 2015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431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Образовательные ценности: </a:t>
            </a:r>
            <a:endParaRPr lang="ru-RU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124744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В американской школе отличников любят только за то, что ими можно воспользоваться и списать какое-либо задание, чтобы получить хорошую оценку. Так и у главной героини этого фильма </a:t>
            </a:r>
            <a:r>
              <a:rPr lang="ru-RU" dirty="0" err="1" smtClean="0"/>
              <a:t>Бьянки</a:t>
            </a:r>
            <a:r>
              <a:rPr lang="ru-RU" dirty="0" smtClean="0"/>
              <a:t> </a:t>
            </a:r>
            <a:r>
              <a:rPr lang="ru-RU" dirty="0" err="1" smtClean="0"/>
              <a:t>Пайпер</a:t>
            </a:r>
            <a:r>
              <a:rPr lang="ru-RU" dirty="0" smtClean="0"/>
              <a:t>. Она - ничем не примечательная среднестатистическая школьница-старшеклассница, которая хорошо разбирается в точных науках, поэтому часто одноклассники используют ее в качестве ходячей шпаргалки. Наивная </a:t>
            </a:r>
            <a:r>
              <a:rPr lang="ru-RU" dirty="0" err="1" smtClean="0"/>
              <a:t>Бьянка</a:t>
            </a:r>
            <a:r>
              <a:rPr lang="ru-RU" dirty="0" smtClean="0"/>
              <a:t> считает, что у нее все хорошо и много подруг, пока в один прекрасный день главный школьный красавчик </a:t>
            </a:r>
            <a:r>
              <a:rPr lang="ru-RU" dirty="0" err="1" smtClean="0"/>
              <a:t>Уэсли</a:t>
            </a:r>
            <a:r>
              <a:rPr lang="ru-RU" dirty="0" smtClean="0"/>
              <a:t> </a:t>
            </a:r>
            <a:r>
              <a:rPr lang="ru-RU" dirty="0" err="1" smtClean="0"/>
              <a:t>Раш</a:t>
            </a:r>
            <a:r>
              <a:rPr lang="ru-RU" dirty="0" smtClean="0"/>
              <a:t> не раскрывает ей глаза. Девушку просто используют, чтобы выглядеть на ее фоне в лучшем свете.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92696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Мир американских подростков - безжалостный мир: все имеют клички, общаются в сетях, все озабочены любовью, соперничают друг с другом.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endParaRPr lang="ru-RU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Благотворительность и </a:t>
            </a:r>
            <a:r>
              <a:rPr lang="ru-RU" dirty="0" err="1" smtClean="0"/>
              <a:t>волонтерство</a:t>
            </a:r>
            <a:r>
              <a:rPr lang="ru-RU" dirty="0" smtClean="0"/>
              <a:t> – довольно распространенное явление среди американцев. В школе, где учится </a:t>
            </a:r>
            <a:r>
              <a:rPr lang="ru-RU" dirty="0" err="1" smtClean="0"/>
              <a:t>Бьянка</a:t>
            </a:r>
            <a:r>
              <a:rPr lang="ru-RU" dirty="0" smtClean="0"/>
              <a:t>, также есть волонтерское движение.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353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Социальные ценности: </a:t>
            </a:r>
            <a:endParaRPr lang="ru-RU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708920"/>
            <a:ext cx="3679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Гражданские ценности: </a:t>
            </a:r>
            <a:endParaRPr lang="ru-RU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212976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 У американцев принято бороться за себя и за свои права. В данном фильме это проявляется следующим образом: </a:t>
            </a:r>
            <a:r>
              <a:rPr lang="ru-RU" dirty="0" err="1" smtClean="0"/>
              <a:t>Бьянка</a:t>
            </a:r>
            <a:r>
              <a:rPr lang="ru-RU" dirty="0" smtClean="0"/>
              <a:t> организовывает сообщество простушек, внушает девчонкам: «главное понять, какие бы ярлыки на тебя бы не вешали, надо всегда быть самим собой, поверьте старой </a:t>
            </a:r>
            <a:r>
              <a:rPr lang="ru-RU" dirty="0" err="1" smtClean="0"/>
              <a:t>ЖУПе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9698" name="Picture 2" descr="http://starrymag.com/wp-content/uploads/2015/02/Du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365104"/>
            <a:ext cx="5112568" cy="221544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«Блондинка в законе»/«</a:t>
            </a:r>
            <a:r>
              <a:rPr lang="ru-RU" dirty="0" err="1"/>
              <a:t>Legally</a:t>
            </a:r>
            <a:r>
              <a:rPr lang="ru-RU" dirty="0"/>
              <a:t> </a:t>
            </a:r>
            <a:r>
              <a:rPr lang="ru-RU" dirty="0" err="1"/>
              <a:t>Blonde</a:t>
            </a:r>
            <a:r>
              <a:rPr lang="ru-RU" dirty="0"/>
              <a:t>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Перед </a:t>
            </a:r>
            <a:r>
              <a:rPr lang="ru-RU" dirty="0"/>
              <a:t>главной героиней стоит непростая задача доказать всем окружающим, что быть блондинкой почетно. Даже если ты смотришь на мир широко распахнутыми глазами, носишь розовую кофточку и из твоей крохотной сумочки выглядывает не менее крохотная собачка, это совсем не означает, что ты пустышка, способная говорить только о магазинах и модных вещах. Фильм "Блондинка в законе" с успехом ломает сложившиеся стереотипы.</a:t>
            </a:r>
          </a:p>
        </p:txBody>
      </p:sp>
    </p:spTree>
    <p:extLst>
      <p:ext uri="{BB962C8B-B14F-4D97-AF65-F5344CB8AC3E}">
        <p14:creationId xmlns:p14="http://schemas.microsoft.com/office/powerpoint/2010/main" val="1893675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galeri4.uludagsozluk.com/101/reese-witherspoon_153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76872"/>
            <a:ext cx="3430469" cy="458112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188640"/>
            <a:ext cx="9217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«Блондинка в законе»/«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Legally Blonde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США, 2001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40768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Чтобы поступить в высшее учебное заведение, выпускники проходят единый для всей страны выпускной тест SAT (</a:t>
            </a:r>
            <a:r>
              <a:rPr lang="ru-RU" dirty="0" err="1" smtClean="0"/>
              <a:t>Standard</a:t>
            </a:r>
            <a:r>
              <a:rPr lang="ru-RU" dirty="0" smtClean="0"/>
              <a:t> </a:t>
            </a:r>
            <a:r>
              <a:rPr lang="ru-RU" dirty="0" err="1" smtClean="0"/>
              <a:t>Aptitude</a:t>
            </a:r>
            <a:r>
              <a:rPr lang="ru-RU" dirty="0" smtClean="0"/>
              <a:t> </a:t>
            </a:r>
            <a:r>
              <a:rPr lang="ru-RU" dirty="0" err="1" smtClean="0"/>
              <a:t>Test</a:t>
            </a:r>
            <a:r>
              <a:rPr lang="ru-RU" dirty="0" smtClean="0"/>
              <a:t>). Дополнительных вступительных испытаний они не должны проходить Кроме того, необходимо заполнить специальную анкету, где указываются не только школьные оценки, но и «внеклассные» интересы, достижения, рекомендации от учителей. Процесс поступления в университет показан в этом фильме.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764704"/>
            <a:ext cx="431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Образовательные ценности: </a:t>
            </a:r>
            <a:endParaRPr lang="ru-RU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933056"/>
            <a:ext cx="3938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Экологические ценности: </a:t>
            </a:r>
            <a:endParaRPr lang="ru-RU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509120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 Американцы активно выступают за защиту прав животных. </a:t>
            </a:r>
            <a:r>
              <a:rPr lang="ru-RU" b="1" dirty="0" smtClean="0"/>
              <a:t> </a:t>
            </a:r>
            <a:r>
              <a:rPr lang="ru-RU" dirty="0" smtClean="0"/>
              <a:t>Эль </a:t>
            </a:r>
            <a:r>
              <a:rPr lang="ru-RU" dirty="0" err="1" smtClean="0"/>
              <a:t>Вудс</a:t>
            </a:r>
            <a:r>
              <a:rPr lang="ru-RU" dirty="0" smtClean="0"/>
              <a:t>, болея всем своим широким сердцем за животных, проявляет все свои таланты и способности юриста, чтобы ускорить принятие нового закона о защите прав животных.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otohomka.ru/images/Dec/17/e85d14235136f066df5244ff1c4700b6/5.jpg"/>
          <p:cNvPicPr>
            <a:picLocks noChangeAspect="1" noChangeArrowheads="1"/>
          </p:cNvPicPr>
          <p:nvPr/>
        </p:nvPicPr>
        <p:blipFill>
          <a:blip r:embed="rId2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1763688" y="3140798"/>
            <a:ext cx="5328592" cy="35125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353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Социальные ценности: </a:t>
            </a:r>
            <a:endParaRPr lang="ru-RU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836712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В Америке дети из приличных и обеспеченных семей, как правило, всегда поступают в университет.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endParaRPr lang="ru-RU" dirty="0" smtClean="0"/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Молодые девушки увлечены парнями, для них важна мода, красота, различные модные журналы. Цель главной героини была вернуть её возлюбленного, доказав ему, что она не просто сногсшибательная красотка, но и еще у неё есть интеллект и она совершенно не глупа. Поэтому Эль садится за учебники и поступает в Гарвард на юридический. Поначалу блондинку никто не воспринимает всерьез, да и она смотрит на процесс обучения через розовые очки, но потом все кардинально меняется. Благодаря своему упорству, желанию и стремлению, Эль добивается своей цели.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«Приключения </a:t>
            </a:r>
            <a:r>
              <a:rPr lang="ru-RU" dirty="0" err="1"/>
              <a:t>Паддингтона</a:t>
            </a:r>
            <a:r>
              <a:rPr lang="ru-RU" dirty="0"/>
              <a:t>»/«</a:t>
            </a:r>
            <a:r>
              <a:rPr lang="en-US" dirty="0" smtClean="0"/>
              <a:t>Paddington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В поисках дома медвежонок из Перу перебирается в Лондон. Все его документы - это бирка “Пожалуйста, присмотрите за этим медведем. Спасибо” и забавная красная шляпа. Уже на вокзале “</a:t>
            </a:r>
            <a:r>
              <a:rPr lang="ru-RU" dirty="0" err="1"/>
              <a:t>Паддингтону</a:t>
            </a:r>
            <a:r>
              <a:rPr lang="ru-RU" dirty="0"/>
              <a:t>” везет встретить семью Браунов, которых говорящий медвежонок сразу же покорил. Сначала глава семейства воспротивился этому миляге, а потом на него открыла охоту безумная </a:t>
            </a:r>
            <a:r>
              <a:rPr lang="ru-RU" dirty="0" err="1"/>
              <a:t>таксидермистка</a:t>
            </a:r>
            <a:r>
              <a:rPr lang="ru-RU" dirty="0"/>
              <a:t>! Но нет худа без добра, ведь новая семья не оставит своего лохматого друга в беде.</a:t>
            </a:r>
          </a:p>
        </p:txBody>
      </p:sp>
    </p:spTree>
    <p:extLst>
      <p:ext uri="{BB962C8B-B14F-4D97-AF65-F5344CB8AC3E}">
        <p14:creationId xmlns:p14="http://schemas.microsoft.com/office/powerpoint/2010/main" val="3313190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poofee.com/images/dealofday/original/877610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1115616" y="620688"/>
            <a:ext cx="6035824" cy="603582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188640"/>
            <a:ext cx="9909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«Приключения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Паддингтона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»/«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Paddington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США, 2015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836712"/>
            <a:ext cx="316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Семейные ценности:</a:t>
            </a:r>
            <a:endParaRPr lang="ru-RU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412776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Действия фильма разворачиваются в Лондоне. Английские семьи, как и американские, довольно большие и очень дружные. Семья Браунов – не исключение: мать, отец, двое детей школьников, дальняя родственница, помогающая по хозяйству, и все они очень хорошо ладят.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924944"/>
            <a:ext cx="3938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Экологические ценности: </a:t>
            </a:r>
            <a:endParaRPr lang="ru-RU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429000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Англичане, так же как и американцы, выступают за защиту животных. Главный герой фильма – медвежонок </a:t>
            </a:r>
            <a:r>
              <a:rPr lang="ru-RU" dirty="0" err="1" smtClean="0"/>
              <a:t>Паддингтон</a:t>
            </a:r>
            <a:r>
              <a:rPr lang="ru-RU" dirty="0" smtClean="0"/>
              <a:t>. Когда его преследует </a:t>
            </a:r>
            <a:r>
              <a:rPr lang="ru-RU" dirty="0" err="1" smtClean="0"/>
              <a:t>таксодермистка</a:t>
            </a:r>
            <a:r>
              <a:rPr lang="ru-RU" dirty="0" smtClean="0"/>
              <a:t>, и он находится на волоске от гибели, в защиту медвежонка выступает даже злобный сосед Браунов.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622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Гражданские</a:t>
            </a:r>
            <a:r>
              <a:rPr lang="en-US" sz="2400" u="sng" dirty="0" smtClean="0"/>
              <a:t>/</a:t>
            </a:r>
            <a:r>
              <a:rPr lang="ru-RU" sz="2400" u="sng" dirty="0" smtClean="0"/>
              <a:t>патриотические ценности </a:t>
            </a:r>
          </a:p>
          <a:p>
            <a:pPr algn="ctr"/>
            <a:r>
              <a:rPr lang="ru-RU" sz="2400" u="sng" dirty="0" smtClean="0"/>
              <a:t>+ социальные:</a:t>
            </a:r>
            <a:endParaRPr lang="ru-RU" sz="2400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40768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Патриотичные Брауны дают медвежонку имя </a:t>
            </a:r>
            <a:r>
              <a:rPr lang="ru-RU" dirty="0" err="1" smtClean="0"/>
              <a:t>Паддингтон</a:t>
            </a:r>
            <a:r>
              <a:rPr lang="ru-RU" dirty="0" smtClean="0"/>
              <a:t>, так как они впервые встречают его на </a:t>
            </a:r>
            <a:r>
              <a:rPr lang="ru-RU" dirty="0" err="1" smtClean="0"/>
              <a:t>Паддингтонском</a:t>
            </a:r>
            <a:r>
              <a:rPr lang="ru-RU" dirty="0" smtClean="0"/>
              <a:t> вокзале. Именно там начинается социализация </a:t>
            </a:r>
            <a:r>
              <a:rPr lang="ru-RU" dirty="0" err="1" smtClean="0"/>
              <a:t>Паддингтона</a:t>
            </a:r>
            <a:r>
              <a:rPr lang="ru-RU" dirty="0" smtClean="0"/>
              <a:t>, когда он видит людей не такими, как он их представлял (они толкаются, не отвечают на его приветствия и т.д.) В фильме много очень значимых мимических сцен, коротких фраз, несущих посыл общечеловеческих моральных ценностей. </a:t>
            </a:r>
            <a:endParaRPr lang="ru-RU" dirty="0"/>
          </a:p>
        </p:txBody>
      </p:sp>
      <p:pic>
        <p:nvPicPr>
          <p:cNvPr id="32770" name="Picture 2" descr="http://blog.tdstelecom.com/wp-content/uploads/2015/04/padding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501008"/>
            <a:ext cx="5199900" cy="2924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«</a:t>
            </a:r>
            <a:r>
              <a:rPr lang="en-US" dirty="0" err="1"/>
              <a:t>Мелкие</a:t>
            </a:r>
            <a:r>
              <a:rPr lang="en-US" dirty="0"/>
              <a:t> </a:t>
            </a:r>
            <a:r>
              <a:rPr lang="en-US" dirty="0" err="1"/>
              <a:t>мошенники</a:t>
            </a:r>
            <a:r>
              <a:rPr lang="en-US" dirty="0"/>
              <a:t>»/«Small Time Crooks</a:t>
            </a:r>
            <a:r>
              <a:rPr lang="en-US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Обычный </a:t>
            </a:r>
            <a:r>
              <a:rPr lang="ru-RU" dirty="0"/>
              <a:t>мойщик посуды, а в душе мелкий вор и аферист по имени </a:t>
            </a:r>
            <a:r>
              <a:rPr lang="ru-RU" dirty="0" err="1"/>
              <a:t>Рэй</a:t>
            </a:r>
            <a:r>
              <a:rPr lang="ru-RU" dirty="0"/>
              <a:t> планирует необычайную авантюру. Вместе со своей супругой по имени </a:t>
            </a:r>
            <a:r>
              <a:rPr lang="ru-RU" dirty="0" err="1"/>
              <a:t>Фрэнсис</a:t>
            </a:r>
            <a:r>
              <a:rPr lang="ru-RU" dirty="0"/>
              <a:t> и друзьями они хотят выкопать подземный тоннель и таким способом ограбить банк. Чтобы прикрыть эту операцию, </a:t>
            </a:r>
            <a:r>
              <a:rPr lang="ru-RU" dirty="0" err="1"/>
              <a:t>Рэй</a:t>
            </a:r>
            <a:r>
              <a:rPr lang="ru-RU" dirty="0"/>
              <a:t> и супруга открывают сперва пиццерию, а потом булочную на улице, где находится банк. Пока </a:t>
            </a:r>
            <a:r>
              <a:rPr lang="ru-RU" dirty="0" err="1"/>
              <a:t>Рэй</a:t>
            </a:r>
            <a:r>
              <a:rPr lang="ru-RU" dirty="0"/>
              <a:t> со своими друзьями планируют подкоп, супруга осваивает с успехом новый бизнес. Однако ограбление банка оказывается на грани срыва. Незадачливым мошенникам судьба преподносит необычайный сюрприз…</a:t>
            </a:r>
          </a:p>
        </p:txBody>
      </p:sp>
    </p:spTree>
    <p:extLst>
      <p:ext uri="{BB962C8B-B14F-4D97-AF65-F5344CB8AC3E}">
        <p14:creationId xmlns:p14="http://schemas.microsoft.com/office/powerpoint/2010/main" val="2466503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edia.filmz.ru/photos/full/filmz.ru_f_59495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763688" y="3791577"/>
            <a:ext cx="4735788" cy="306642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1331640" y="188640"/>
            <a:ext cx="9800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«Мелкие мошенники»/«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Small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Time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Crooks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США, 2000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36712"/>
            <a:ext cx="325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Семейные ценности: </a:t>
            </a:r>
            <a:endParaRPr lang="ru-RU" sz="2400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4076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Американцы очень ценят семью. В данном фильме семейная пара аферистов решает ограбить банк в надежде разбогатеть и поехать в Майами. Они Любят друг друга и живут вместе уже 25 лет. После всех приключений и криминальных перипетий они остаются вместе.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636912"/>
            <a:ext cx="4014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Экономические ценности: </a:t>
            </a:r>
            <a:endParaRPr lang="ru-RU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212976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Одна из основных целей американца – хороший достаток. Главным героям присуще желание разбогатеть и войти в высшее общество. Но достаток и богатство приносят изобретательность и трудолюбие жены, которая для прикрытия открывает кафе и печет вкусные пирожные, а план ограбления проваливается.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hellowallpaper.com/free-wallpaper/movie-wallpaper/boyhood-wallpaper/1680x1050/free-wallpaper-10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4932040" y="2996952"/>
            <a:ext cx="4022344" cy="251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29192" y="219187"/>
            <a:ext cx="5977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«Отрочество»/«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Boyhood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США, 2014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836712"/>
            <a:ext cx="3254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Семейные ценности: </a:t>
            </a:r>
          </a:p>
          <a:p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4293096"/>
            <a:ext cx="431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Образовательные ценности: </a:t>
            </a:r>
            <a:endParaRPr lang="ru-RU" sz="2400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869160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Явно прослеживается связь образования, приобретения специальности и материального достатка. </a:t>
            </a:r>
            <a:r>
              <a:rPr lang="ru-RU" dirty="0" err="1" smtClean="0"/>
              <a:t>Мейсон</a:t>
            </a:r>
            <a:r>
              <a:rPr lang="ru-RU" dirty="0" smtClean="0"/>
              <a:t> недостаточно серьёзно относится к учёбе, он увлечён фотографией. Учитель внушает ему, что талантливые без труда пропадают, а трудолюбивые бездари обходят их.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268760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ru-RU" dirty="0" smtClean="0"/>
              <a:t> В раннем детстве </a:t>
            </a:r>
            <a:r>
              <a:rPr lang="ru-RU" dirty="0" err="1" smtClean="0"/>
              <a:t>Мейсон</a:t>
            </a:r>
            <a:r>
              <a:rPr lang="ru-RU" dirty="0" smtClean="0"/>
              <a:t> и </a:t>
            </a:r>
            <a:r>
              <a:rPr lang="ru-RU" dirty="0" err="1" smtClean="0"/>
              <a:t>Саманта</a:t>
            </a:r>
            <a:r>
              <a:rPr lang="ru-RU" dirty="0" smtClean="0"/>
              <a:t> мечтают, чтобы их отец </a:t>
            </a:r>
            <a:r>
              <a:rPr lang="ru-RU" dirty="0" err="1" smtClean="0"/>
              <a:t>Мейсон</a:t>
            </a:r>
            <a:r>
              <a:rPr lang="ru-RU" dirty="0" smtClean="0"/>
              <a:t> старший вернулся в семью. </a:t>
            </a:r>
            <a:r>
              <a:rPr lang="ru-RU" dirty="0" err="1" smtClean="0"/>
              <a:t>Мейсон</a:t>
            </a:r>
            <a:r>
              <a:rPr lang="ru-RU" dirty="0" smtClean="0"/>
              <a:t> любит детей, но не может их обеспечить, на этой почве конфликт с бывшей женой </a:t>
            </a:r>
            <a:r>
              <a:rPr lang="ru-RU" dirty="0" err="1" smtClean="0"/>
              <a:t>Оливией</a:t>
            </a:r>
            <a:r>
              <a:rPr lang="ru-RU" dirty="0" smtClean="0"/>
              <a:t>. </a:t>
            </a:r>
            <a:r>
              <a:rPr lang="ru-RU" dirty="0" err="1" smtClean="0"/>
              <a:t>Оливия</a:t>
            </a:r>
            <a:r>
              <a:rPr lang="ru-RU" dirty="0" smtClean="0"/>
              <a:t> позже дважды выходит замуж и оба раза неудачно. Защищая своего второго мужа, она говорит: « Он хороший и зато у нас семья» Повзрослевший </a:t>
            </a:r>
            <a:r>
              <a:rPr lang="ru-RU" dirty="0" err="1" smtClean="0"/>
              <a:t>Мейсон</a:t>
            </a:r>
            <a:r>
              <a:rPr lang="ru-RU" dirty="0" smtClean="0"/>
              <a:t> упрекает отца: « Если бы ты не ушёл от нас, в моей жизни не было бы этих пьяных уродов» (имея в виду мужей </a:t>
            </a:r>
            <a:r>
              <a:rPr lang="ru-RU" dirty="0" err="1" smtClean="0"/>
              <a:t>Оливии</a:t>
            </a:r>
            <a:r>
              <a:rPr lang="ru-RU" dirty="0" smtClean="0"/>
              <a:t>). С детьми обсуждают взрослые проблемы: политика (11 сентября), семья, брак, беременность и др.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431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Образовательные ценности: </a:t>
            </a:r>
            <a:endParaRPr lang="ru-RU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83671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Американцы, как правило, все время стремятся повысить уровень своих знаний, получить образование. В фильме «Мелкие мошенники» разбогатев, войдя в новое общество, предприимчивая Френчи решает повысить свой уровень образования, но учителем оказывается мошенник, решивший поживиться за ее счет.</a:t>
            </a:r>
            <a:endParaRPr lang="ru-RU" dirty="0"/>
          </a:p>
        </p:txBody>
      </p:sp>
      <p:pic>
        <p:nvPicPr>
          <p:cNvPr id="33794" name="Picture 2" descr="http://st4.imhonet.ru/element/40/9d/409d10f13b7104f3be70823bfe104810/melkie-moshenniki.jpg"/>
          <p:cNvPicPr>
            <a:picLocks noChangeAspect="1" noChangeArrowheads="1"/>
          </p:cNvPicPr>
          <p:nvPr/>
        </p:nvPicPr>
        <p:blipFill>
          <a:blip r:embed="rId2" cstate="print"/>
          <a:srcRect r="10123"/>
          <a:stretch>
            <a:fillRect/>
          </a:stretch>
        </p:blipFill>
        <p:spPr bwMode="auto">
          <a:xfrm>
            <a:off x="0" y="2564904"/>
            <a:ext cx="8974354" cy="374441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«Высшая музыкальная школа»/ «</a:t>
            </a:r>
            <a:r>
              <a:rPr lang="ru-RU" dirty="0" err="1"/>
              <a:t>High</a:t>
            </a:r>
            <a:r>
              <a:rPr lang="ru-RU" dirty="0"/>
              <a:t> </a:t>
            </a:r>
            <a:r>
              <a:rPr lang="ru-RU" dirty="0" err="1"/>
              <a:t>School</a:t>
            </a:r>
            <a:r>
              <a:rPr lang="ru-RU" dirty="0"/>
              <a:t> </a:t>
            </a:r>
            <a:r>
              <a:rPr lang="ru-RU" dirty="0" err="1" smtClean="0"/>
              <a:t>Musical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90193"/>
            <a:ext cx="7239000" cy="4846320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dirty="0"/>
              <a:t>новогодней вечеринке встречаются </a:t>
            </a:r>
            <a:r>
              <a:rPr lang="ru-RU" dirty="0" err="1"/>
              <a:t>Трой</a:t>
            </a:r>
            <a:r>
              <a:rPr lang="ru-RU" dirty="0"/>
              <a:t> </a:t>
            </a:r>
            <a:r>
              <a:rPr lang="ru-RU" dirty="0" err="1"/>
              <a:t>Болтон</a:t>
            </a:r>
            <a:r>
              <a:rPr lang="ru-RU" dirty="0"/>
              <a:t> баскетболист, и </a:t>
            </a:r>
            <a:r>
              <a:rPr lang="ru-RU" dirty="0" err="1"/>
              <a:t>Габриэлла</a:t>
            </a:r>
            <a:r>
              <a:rPr lang="ru-RU" dirty="0"/>
              <a:t> </a:t>
            </a:r>
            <a:r>
              <a:rPr lang="ru-RU" dirty="0" err="1"/>
              <a:t>Монтес</a:t>
            </a:r>
            <a:r>
              <a:rPr lang="ru-RU" dirty="0"/>
              <a:t>, отличница. Они в тот же вечер, встретив Новый Год вместе, обмениваются фотографиями и номерами телефонов. Когда начинается учебный год оказывается, что </a:t>
            </a:r>
            <a:r>
              <a:rPr lang="ru-RU" dirty="0" err="1"/>
              <a:t>Габриэлла</a:t>
            </a:r>
            <a:r>
              <a:rPr lang="ru-RU" dirty="0"/>
              <a:t> перешла в ту же школу где учится </a:t>
            </a:r>
            <a:r>
              <a:rPr lang="ru-RU" dirty="0" err="1"/>
              <a:t>Трой</a:t>
            </a:r>
            <a:r>
              <a:rPr lang="ru-RU" dirty="0"/>
              <a:t>. Вместе они решают тайно </a:t>
            </a:r>
            <a:r>
              <a:rPr lang="ru-RU" dirty="0" err="1"/>
              <a:t>прослушаться</a:t>
            </a:r>
            <a:r>
              <a:rPr lang="ru-RU" dirty="0"/>
              <a:t> для школьного мюзикла. Вскоре это решение переворачивает вверх дном и их мир, и их школу.</a:t>
            </a:r>
          </a:p>
        </p:txBody>
      </p:sp>
    </p:spTree>
    <p:extLst>
      <p:ext uri="{BB962C8B-B14F-4D97-AF65-F5344CB8AC3E}">
        <p14:creationId xmlns:p14="http://schemas.microsoft.com/office/powerpoint/2010/main" val="3894707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11626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«Высшая музыкальная школа»/ «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High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School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Musical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США, 2006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836712"/>
            <a:ext cx="325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Семейные ценности: </a:t>
            </a:r>
            <a:endParaRPr lang="ru-RU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41277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Для главных героев, как и для большинства американцев, семья представляет собой высшую ценность на земле. </a:t>
            </a:r>
            <a:r>
              <a:rPr lang="ru-RU" dirty="0" err="1" smtClean="0"/>
              <a:t>Шарпей</a:t>
            </a:r>
            <a:r>
              <a:rPr lang="ru-RU" dirty="0" smtClean="0"/>
              <a:t>, </a:t>
            </a:r>
            <a:r>
              <a:rPr lang="ru-RU" dirty="0" err="1" smtClean="0"/>
              <a:t>Райана</a:t>
            </a:r>
            <a:r>
              <a:rPr lang="ru-RU" dirty="0" smtClean="0"/>
              <a:t>, Чада, Тейлор, </a:t>
            </a:r>
            <a:r>
              <a:rPr lang="ru-RU" dirty="0" err="1" smtClean="0"/>
              <a:t>Келси</a:t>
            </a:r>
            <a:r>
              <a:rPr lang="ru-RU" dirty="0" smtClean="0"/>
              <a:t> – все они по-настоящему любят и ценят свою семью. </a:t>
            </a:r>
            <a:endParaRPr lang="ru-RU" dirty="0"/>
          </a:p>
        </p:txBody>
      </p:sp>
      <p:pic>
        <p:nvPicPr>
          <p:cNvPr id="36866" name="Picture 2" descr="http://1vzs2y1lx6fm2qdaaj2t2iq2uh.wpengine.netdna-cdn.com/wp-content/uploads/2013/01/pCNeTbMuINGRTFA94bQby8pc6WP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5504612" cy="309634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323528" y="4581128"/>
            <a:ext cx="353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Социальные ценности: </a:t>
            </a:r>
            <a:endParaRPr lang="ru-RU" sz="24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103674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Американцы действительно ценят настоящую любовь и преданную дружбу. Чад и Тейлор, </a:t>
            </a:r>
            <a:r>
              <a:rPr lang="ru-RU" dirty="0" err="1" smtClean="0"/>
              <a:t>Трой</a:t>
            </a:r>
            <a:r>
              <a:rPr lang="ru-RU" dirty="0" smtClean="0"/>
              <a:t> и </a:t>
            </a:r>
            <a:r>
              <a:rPr lang="ru-RU" dirty="0" err="1" smtClean="0"/>
              <a:t>Габриэлла</a:t>
            </a:r>
            <a:r>
              <a:rPr lang="ru-RU" dirty="0" smtClean="0"/>
              <a:t> – все они переживают искренние чувства, их отношения трогательны и наивны, а у некоторых всё перерастает в нечто большее.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431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Образовательные ценности: </a:t>
            </a:r>
            <a:endParaRPr lang="ru-RU" sz="2400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64704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школах США очень широко распространены факультативные занятия. В этом фильме внеурочная деятельность учащихся ценится гораздо выше, нежели само обучение. </a:t>
            </a:r>
          </a:p>
          <a:p>
            <a:r>
              <a:rPr lang="ru-RU" dirty="0" smtClean="0"/>
              <a:t>Устраиваются отчётные концерты, чтобы дети могли продемонстрировать свои таланты. Родители учащихся активно участвуют в подготовке мероприятий и потом с удовольствием приходят посмотреть на труды своих детей.</a:t>
            </a:r>
            <a:endParaRPr lang="ru-RU" dirty="0"/>
          </a:p>
        </p:txBody>
      </p:sp>
      <p:pic>
        <p:nvPicPr>
          <p:cNvPr id="37890" name="Picture 2" descr="Классный мюзикл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430"/>
            <a:ext cx="5587380" cy="3711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«</a:t>
            </a:r>
            <a:r>
              <a:rPr lang="en-US" dirty="0" err="1"/>
              <a:t>Жизнь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она</a:t>
            </a:r>
            <a:r>
              <a:rPr lang="en-US" dirty="0"/>
              <a:t> </a:t>
            </a:r>
            <a:r>
              <a:rPr lang="en-US" dirty="0" err="1"/>
              <a:t>есть</a:t>
            </a:r>
            <a:r>
              <a:rPr lang="en-US" dirty="0"/>
              <a:t>»/«Life as We Know It</a:t>
            </a:r>
            <a:r>
              <a:rPr lang="en-US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	</a:t>
            </a:r>
            <a:r>
              <a:rPr lang="ru-RU" dirty="0" err="1"/>
              <a:t>Холли</a:t>
            </a:r>
            <a:r>
              <a:rPr lang="ru-RU" dirty="0"/>
              <a:t> </a:t>
            </a:r>
            <a:r>
              <a:rPr lang="ru-RU" dirty="0" err="1"/>
              <a:t>Беренсон</a:t>
            </a:r>
            <a:r>
              <a:rPr lang="ru-RU" dirty="0"/>
              <a:t> - владелец кондитерской, Эрик </a:t>
            </a:r>
            <a:r>
              <a:rPr lang="ru-RU" dirty="0" err="1"/>
              <a:t>Мессер</a:t>
            </a:r>
            <a:r>
              <a:rPr lang="ru-RU" dirty="0"/>
              <a:t> - многообещающий директор спортивной сети. После рокового первого свидания единственное, что у них теперь общее, - это ненависть друг к другу и любовь к крестнице Софи. Но когда внезапно они становятся единственными, кто остается у Софи, </a:t>
            </a:r>
            <a:r>
              <a:rPr lang="ru-RU" dirty="0" err="1"/>
              <a:t>Холли</a:t>
            </a:r>
            <a:r>
              <a:rPr lang="ru-RU" dirty="0"/>
              <a:t> и </a:t>
            </a:r>
            <a:r>
              <a:rPr lang="ru-RU" dirty="0" err="1"/>
              <a:t>Мессер</a:t>
            </a:r>
            <a:r>
              <a:rPr lang="ru-RU" dirty="0"/>
              <a:t> вынуждены забыть о собственных несовпадениях. В попытке состыковать карьерные амбиции и несхожие планы досуга им </a:t>
            </a:r>
            <a:r>
              <a:rPr lang="ru-RU" dirty="0" err="1"/>
              <a:t>всe</a:t>
            </a:r>
            <a:r>
              <a:rPr lang="ru-RU" dirty="0"/>
              <a:t>-таки придется найти хоть что-то их объединяющее, ведь отныне им предстоит поселиться под одной крышей.</a:t>
            </a:r>
          </a:p>
        </p:txBody>
      </p:sp>
    </p:spTree>
    <p:extLst>
      <p:ext uri="{BB962C8B-B14F-4D97-AF65-F5344CB8AC3E}">
        <p14:creationId xmlns:p14="http://schemas.microsoft.com/office/powerpoint/2010/main" val="2722040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v3wall.com/wallpaper/1920_1200/1009/1920_1200_20100929123828502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5756781" cy="359798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188640"/>
            <a:ext cx="10009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«Жизнь как она есть»/«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Life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 We Know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It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США, 2010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64704"/>
            <a:ext cx="353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Социальные ценности: </a:t>
            </a:r>
            <a:endParaRPr lang="ru-RU" sz="2400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40768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Чтобы отвлечься от скучных будней, семейные или просто пары, их дети, соседи и друзья собираются на вечеринки, которые стали уже неотъемлемой частью существования американцев. На таких мероприятиях они отдыхают «по полной программе».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endParaRPr lang="ru-RU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Картина идеально демонстрирует воплощение таких понятий, как дружба и преданность, которые очень ценятся в американском обществе. Можем это увидеть на примере главных героев фильма. 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40.media.tumblr.com/419e4718b64fa5c73967624f8218b0be/tumblr_mskbdlRxUe1rcg7kuo1_1280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2555776" y="3501008"/>
            <a:ext cx="4608512" cy="369442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325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Семейные ценности: </a:t>
            </a:r>
            <a:endParaRPr lang="ru-RU" sz="2400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36712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Семейные традиции и праздники высоко ценятся в американском обществе. По обычаю праздники отмечают в семейном кругу. Примечательно то, что съезжаются все, кто могут, включая дальних родственников. В фильме мы можем воочию проследить «ритуал» семейных праздничных мероприятий.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endParaRPr lang="ru-RU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Американцы любят детей и делают для них всё. Родителям приходится отказываться от многого, не удается выспаться или добиться успеха на работе. Но само то, что у тебя есть чудесный маленький человечек, воодушевляет на новые подвиги и даёт силы. Один момент, когда маленькая София произносит слово «Мама», чего стоит. Пожалуй, он самый лучший в жизни любого родителя. Картина пропитана любовью к детям и отражает все самые актуальные и главные моменты из взросления.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«</a:t>
            </a:r>
            <a:r>
              <a:rPr lang="ru-RU" i="1" dirty="0" err="1"/>
              <a:t>Далласский</a:t>
            </a:r>
            <a:r>
              <a:rPr lang="ru-RU" i="1" dirty="0"/>
              <a:t> клуб покупателей»/«</a:t>
            </a:r>
            <a:r>
              <a:rPr lang="ru-RU" i="1" dirty="0" err="1"/>
              <a:t>Dallas</a:t>
            </a:r>
            <a:r>
              <a:rPr lang="ru-RU" i="1" dirty="0"/>
              <a:t> </a:t>
            </a:r>
            <a:r>
              <a:rPr lang="ru-RU" i="1" dirty="0" err="1"/>
              <a:t>Buyers</a:t>
            </a:r>
            <a:r>
              <a:rPr lang="ru-RU" i="1" dirty="0"/>
              <a:t> </a:t>
            </a:r>
            <a:r>
              <a:rPr lang="ru-RU" i="1" dirty="0" err="1"/>
              <a:t>Club</a:t>
            </a:r>
            <a:r>
              <a:rPr lang="ru-RU" i="1" dirty="0" smtClean="0"/>
              <a:t>»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Электрик </a:t>
            </a:r>
            <a:r>
              <a:rPr lang="ru-RU" dirty="0" err="1"/>
              <a:t>Рон</a:t>
            </a:r>
            <a:r>
              <a:rPr lang="ru-RU" dirty="0"/>
              <a:t> </a:t>
            </a:r>
            <a:r>
              <a:rPr lang="ru-RU" dirty="0" err="1"/>
              <a:t>Вудруф</a:t>
            </a:r>
            <a:r>
              <a:rPr lang="ru-RU" dirty="0"/>
              <a:t> узнаёт, что у него ВИЧ. Из-за отсутствия необходимых лекарств и государственной поддержки больных он начинает искать нетрадиционные способы лечения. </a:t>
            </a:r>
            <a:r>
              <a:rPr lang="ru-RU" dirty="0" err="1"/>
              <a:t>Вудруф</a:t>
            </a:r>
            <a:r>
              <a:rPr lang="ru-RU" dirty="0"/>
              <a:t> понимает, что жизнь ему может продлить употребление запрещённых средств, которые он начинает подпольно продавать и другим больным. Благодаря этому незаконному бизнесу </a:t>
            </a:r>
            <a:r>
              <a:rPr lang="ru-RU" dirty="0" err="1"/>
              <a:t>Вудруф</a:t>
            </a:r>
            <a:r>
              <a:rPr lang="ru-RU" dirty="0"/>
              <a:t> смог прожить больше, чем предполагали врачи. Те сказали электрику, что ему осталось жить не больше месяца, он прожил ещё шесть лет.</a:t>
            </a:r>
          </a:p>
        </p:txBody>
      </p:sp>
    </p:spTree>
    <p:extLst>
      <p:ext uri="{BB962C8B-B14F-4D97-AF65-F5344CB8AC3E}">
        <p14:creationId xmlns:p14="http://schemas.microsoft.com/office/powerpoint/2010/main" val="1325427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1169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Далласский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клуб покупателей»/«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Dallas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Buyers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Club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США, 2013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316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Семейные ценности:</a:t>
            </a:r>
            <a:endParaRPr lang="ru-RU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Семья по-прежнему занимает важное место в жизни американцев. Как ни странно, главный герой, делающий деньги на ставках, ведущий холостой образ жизни, семейные ценности в итоге ставит на первое место: " я бы хотел, чтобы у меня были дети" - говорит он врачу, с которым подружился. </a:t>
            </a:r>
            <a:endParaRPr lang="ru-RU" dirty="0"/>
          </a:p>
        </p:txBody>
      </p:sp>
      <p:pic>
        <p:nvPicPr>
          <p:cNvPr id="43012" name="Picture 4" descr="http://blogs.gatehousemedia.com/jimsfilms/wp-content/uploads/sites/81/2014/01/dallas-buyers-cl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4588120" cy="3051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0" name="Picture 2" descr="http://i57.fastpic.ru/big/2014/0130/be/018b98b55b74c4deaa40b71f793c3cbe.jpg"/>
          <p:cNvPicPr>
            <a:picLocks noChangeAspect="1" noChangeArrowheads="1"/>
          </p:cNvPicPr>
          <p:nvPr/>
        </p:nvPicPr>
        <p:blipFill>
          <a:blip r:embed="rId3" cstate="print"/>
          <a:srcRect l="4496" t="7186" r="5603" b="8306"/>
          <a:stretch>
            <a:fillRect/>
          </a:stretch>
        </p:blipFill>
        <p:spPr bwMode="auto">
          <a:xfrm>
            <a:off x="5004048" y="2780928"/>
            <a:ext cx="3312368" cy="389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7300664" cy="56190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smtClean="0"/>
              <a:t>«</a:t>
            </a:r>
            <a:r>
              <a:rPr lang="en-US" dirty="0" smtClean="0"/>
              <a:t>Boyhood»</a:t>
            </a:r>
            <a:r>
              <a:rPr lang="ru-RU" dirty="0" smtClean="0"/>
              <a:t> (</a:t>
            </a:r>
            <a:r>
              <a:rPr lang="ru-RU" dirty="0" err="1" smtClean="0"/>
              <a:t>реж</a:t>
            </a:r>
            <a:r>
              <a:rPr lang="ru-RU" dirty="0"/>
              <a:t>. Ричард </a:t>
            </a:r>
            <a:r>
              <a:rPr lang="ru-RU" dirty="0" err="1" smtClean="0"/>
              <a:t>Линклейтер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/>
              <a:t>2) </a:t>
            </a:r>
            <a:r>
              <a:rPr lang="ru-RU" dirty="0" smtClean="0"/>
              <a:t>«21</a:t>
            </a:r>
            <a:r>
              <a:rPr lang="ru-RU" dirty="0"/>
              <a:t>» (</a:t>
            </a:r>
            <a:r>
              <a:rPr lang="ru-RU" dirty="0" err="1"/>
              <a:t>реж</a:t>
            </a:r>
            <a:r>
              <a:rPr lang="ru-RU" dirty="0"/>
              <a:t>. Роберт </a:t>
            </a:r>
            <a:r>
              <a:rPr lang="ru-RU" dirty="0" err="1" smtClean="0"/>
              <a:t>Лукетич</a:t>
            </a:r>
            <a:r>
              <a:rPr lang="ru-RU" dirty="0" smtClean="0"/>
              <a:t>)</a:t>
            </a:r>
          </a:p>
          <a:p>
            <a:r>
              <a:rPr lang="ru-RU" dirty="0" smtClean="0"/>
              <a:t>3) «</a:t>
            </a:r>
            <a:r>
              <a:rPr lang="en-US" dirty="0"/>
              <a:t>Erin </a:t>
            </a:r>
            <a:r>
              <a:rPr lang="en-US" dirty="0" err="1" smtClean="0"/>
              <a:t>Brockovich</a:t>
            </a:r>
            <a:r>
              <a:rPr lang="ru-RU" dirty="0"/>
              <a:t>» (</a:t>
            </a:r>
            <a:r>
              <a:rPr lang="ru-RU" dirty="0" err="1"/>
              <a:t>реж</a:t>
            </a:r>
            <a:r>
              <a:rPr lang="ru-RU" dirty="0"/>
              <a:t>. Стивен </a:t>
            </a:r>
            <a:r>
              <a:rPr lang="ru-RU" dirty="0" err="1" smtClean="0"/>
              <a:t>Содерберг</a:t>
            </a:r>
            <a:r>
              <a:rPr lang="ru-RU" dirty="0" smtClean="0"/>
              <a:t>)</a:t>
            </a:r>
          </a:p>
          <a:p>
            <a:r>
              <a:rPr lang="ru-RU" dirty="0" smtClean="0"/>
              <a:t>4) «</a:t>
            </a:r>
            <a:r>
              <a:rPr lang="en-US" dirty="0" smtClean="0"/>
              <a:t>Joy</a:t>
            </a:r>
            <a:r>
              <a:rPr lang="ru-RU" dirty="0"/>
              <a:t>» (</a:t>
            </a:r>
            <a:r>
              <a:rPr lang="ru-RU" dirty="0" err="1"/>
              <a:t>реж</a:t>
            </a:r>
            <a:r>
              <a:rPr lang="ru-RU" dirty="0"/>
              <a:t>. Дэвид Оуэн </a:t>
            </a:r>
            <a:r>
              <a:rPr lang="ru-RU" dirty="0" err="1" smtClean="0"/>
              <a:t>Расселл</a:t>
            </a:r>
            <a:r>
              <a:rPr lang="ru-RU" dirty="0" smtClean="0"/>
              <a:t>)</a:t>
            </a:r>
          </a:p>
          <a:p>
            <a:r>
              <a:rPr lang="ru-RU" dirty="0" smtClean="0"/>
              <a:t>5)</a:t>
            </a:r>
            <a:r>
              <a:rPr lang="en-US" dirty="0"/>
              <a:t> </a:t>
            </a:r>
            <a:r>
              <a:rPr lang="ru-RU" dirty="0" smtClean="0"/>
              <a:t>«</a:t>
            </a:r>
            <a:r>
              <a:rPr lang="en-US" dirty="0" smtClean="0"/>
              <a:t>Win </a:t>
            </a:r>
            <a:r>
              <a:rPr lang="en-US" dirty="0"/>
              <a:t>a Date with Tad </a:t>
            </a:r>
            <a:r>
              <a:rPr lang="en-US" dirty="0" smtClean="0"/>
              <a:t>Hamilton</a:t>
            </a:r>
            <a:r>
              <a:rPr lang="ru-RU" dirty="0"/>
              <a:t>!» (</a:t>
            </a:r>
            <a:r>
              <a:rPr lang="ru-RU" dirty="0" err="1"/>
              <a:t>реж</a:t>
            </a:r>
            <a:r>
              <a:rPr lang="ru-RU" dirty="0"/>
              <a:t>. Роберт </a:t>
            </a:r>
            <a:r>
              <a:rPr lang="ru-RU" dirty="0" err="1" smtClean="0"/>
              <a:t>Лукетич</a:t>
            </a:r>
            <a:r>
              <a:rPr lang="ru-RU" dirty="0" smtClean="0"/>
              <a:t>)</a:t>
            </a:r>
          </a:p>
          <a:p>
            <a:r>
              <a:rPr lang="ru-RU" dirty="0" smtClean="0"/>
              <a:t>6) </a:t>
            </a:r>
            <a:r>
              <a:rPr lang="en-US" dirty="0" smtClean="0"/>
              <a:t>«</a:t>
            </a:r>
            <a:r>
              <a:rPr lang="en-US" dirty="0"/>
              <a:t>Flash of </a:t>
            </a:r>
            <a:r>
              <a:rPr lang="en-US" dirty="0" smtClean="0"/>
              <a:t>Genius</a:t>
            </a:r>
            <a:r>
              <a:rPr lang="ru-RU" dirty="0"/>
              <a:t>» (</a:t>
            </a:r>
            <a:r>
              <a:rPr lang="ru-RU" dirty="0" err="1"/>
              <a:t>реж</a:t>
            </a:r>
            <a:r>
              <a:rPr lang="ru-RU" dirty="0"/>
              <a:t>. </a:t>
            </a:r>
            <a:r>
              <a:rPr lang="ru-RU" dirty="0" smtClean="0"/>
              <a:t>Марк Абрахам)</a:t>
            </a:r>
          </a:p>
          <a:p>
            <a:r>
              <a:rPr lang="ru-RU" dirty="0" smtClean="0"/>
              <a:t>7) </a:t>
            </a:r>
            <a:r>
              <a:rPr lang="en-US" dirty="0" smtClean="0"/>
              <a:t>«</a:t>
            </a:r>
            <a:r>
              <a:rPr lang="en-US" dirty="0"/>
              <a:t>The Duff</a:t>
            </a:r>
            <a:r>
              <a:rPr lang="en-US" dirty="0" smtClean="0"/>
              <a:t>»</a:t>
            </a:r>
            <a:r>
              <a:rPr lang="ru-RU" dirty="0"/>
              <a:t> (</a:t>
            </a:r>
            <a:r>
              <a:rPr lang="ru-RU" dirty="0" err="1"/>
              <a:t>реж</a:t>
            </a:r>
            <a:r>
              <a:rPr lang="ru-RU" dirty="0"/>
              <a:t>. Эри </a:t>
            </a:r>
            <a:r>
              <a:rPr lang="ru-RU" dirty="0" err="1" smtClean="0"/>
              <a:t>Сандел</a:t>
            </a:r>
            <a:r>
              <a:rPr lang="ru-RU" dirty="0"/>
              <a:t>)</a:t>
            </a:r>
            <a:endParaRPr lang="ru-RU" dirty="0" smtClean="0"/>
          </a:p>
          <a:p>
            <a:r>
              <a:rPr lang="ru-RU" dirty="0" smtClean="0"/>
              <a:t>8) «</a:t>
            </a:r>
            <a:r>
              <a:rPr lang="en-US" dirty="0" smtClean="0"/>
              <a:t>Legally Blonde</a:t>
            </a:r>
            <a:r>
              <a:rPr lang="ru-RU" dirty="0"/>
              <a:t>» (</a:t>
            </a:r>
            <a:r>
              <a:rPr lang="ru-RU" dirty="0" err="1"/>
              <a:t>реж</a:t>
            </a:r>
            <a:r>
              <a:rPr lang="ru-RU" dirty="0"/>
              <a:t>. Роберт </a:t>
            </a:r>
            <a:r>
              <a:rPr lang="ru-RU" dirty="0" err="1" smtClean="0"/>
              <a:t>Лукетич</a:t>
            </a:r>
            <a:r>
              <a:rPr lang="ru-RU" dirty="0" smtClean="0"/>
              <a:t>)</a:t>
            </a:r>
          </a:p>
          <a:p>
            <a:r>
              <a:rPr lang="ru-RU" dirty="0" smtClean="0"/>
              <a:t>9) </a:t>
            </a:r>
            <a:r>
              <a:rPr lang="en-US" dirty="0"/>
              <a:t>«</a:t>
            </a:r>
            <a:r>
              <a:rPr lang="en-US" dirty="0" smtClean="0"/>
              <a:t>Paddington</a:t>
            </a:r>
            <a:r>
              <a:rPr lang="ru-RU" dirty="0"/>
              <a:t>» (</a:t>
            </a:r>
            <a:r>
              <a:rPr lang="ru-RU" dirty="0" err="1"/>
              <a:t>реж</a:t>
            </a:r>
            <a:r>
              <a:rPr lang="ru-RU" dirty="0"/>
              <a:t>. Пол </a:t>
            </a:r>
            <a:r>
              <a:rPr lang="ru-RU" dirty="0" smtClean="0"/>
              <a:t>Кинг)</a:t>
            </a:r>
          </a:p>
          <a:p>
            <a:r>
              <a:rPr lang="ru-RU" dirty="0" smtClean="0"/>
              <a:t>10) </a:t>
            </a:r>
            <a:r>
              <a:rPr lang="en-US" dirty="0"/>
              <a:t>«Small Time Crooks</a:t>
            </a:r>
            <a:r>
              <a:rPr lang="en-US" dirty="0" smtClean="0"/>
              <a:t>»</a:t>
            </a:r>
            <a:r>
              <a:rPr lang="ru-RU" dirty="0"/>
              <a:t> (</a:t>
            </a:r>
            <a:r>
              <a:rPr lang="ru-RU" dirty="0" err="1"/>
              <a:t>реж</a:t>
            </a:r>
            <a:r>
              <a:rPr lang="ru-RU" dirty="0"/>
              <a:t>. </a:t>
            </a:r>
            <a:r>
              <a:rPr lang="ru-RU" dirty="0" err="1"/>
              <a:t>Вуди</a:t>
            </a:r>
            <a:r>
              <a:rPr lang="ru-RU" dirty="0"/>
              <a:t> </a:t>
            </a:r>
            <a:r>
              <a:rPr lang="ru-RU" dirty="0" smtClean="0"/>
              <a:t>Аллен)</a:t>
            </a:r>
          </a:p>
          <a:p>
            <a:r>
              <a:rPr lang="ru-RU" dirty="0" smtClean="0"/>
              <a:t>11) «</a:t>
            </a:r>
            <a:r>
              <a:rPr lang="ru-RU" dirty="0" err="1" smtClean="0"/>
              <a:t>High</a:t>
            </a:r>
            <a:r>
              <a:rPr lang="ru-RU" dirty="0" smtClean="0"/>
              <a:t> </a:t>
            </a:r>
            <a:r>
              <a:rPr lang="ru-RU" dirty="0" err="1"/>
              <a:t>School</a:t>
            </a:r>
            <a:r>
              <a:rPr lang="ru-RU" dirty="0"/>
              <a:t> </a:t>
            </a:r>
            <a:r>
              <a:rPr lang="ru-RU" dirty="0" err="1" smtClean="0"/>
              <a:t>Musical</a:t>
            </a:r>
            <a:r>
              <a:rPr lang="ru-RU" dirty="0"/>
              <a:t>» (</a:t>
            </a:r>
            <a:r>
              <a:rPr lang="ru-RU" dirty="0" err="1"/>
              <a:t>реж</a:t>
            </a:r>
            <a:r>
              <a:rPr lang="ru-RU" dirty="0"/>
              <a:t>. </a:t>
            </a:r>
            <a:r>
              <a:rPr lang="ru-RU" dirty="0" err="1" smtClean="0"/>
              <a:t>Кенни</a:t>
            </a:r>
            <a:r>
              <a:rPr lang="ru-RU" dirty="0" smtClean="0"/>
              <a:t> </a:t>
            </a:r>
            <a:r>
              <a:rPr lang="ru-RU" dirty="0" err="1" smtClean="0"/>
              <a:t>Ортега</a:t>
            </a:r>
            <a:r>
              <a:rPr lang="ru-RU" dirty="0" smtClean="0"/>
              <a:t>)</a:t>
            </a:r>
            <a:endParaRPr lang="ru-RU" dirty="0"/>
          </a:p>
          <a:p>
            <a:r>
              <a:rPr lang="en-US" dirty="0" smtClean="0"/>
              <a:t> </a:t>
            </a:r>
            <a:r>
              <a:rPr lang="ru-RU" dirty="0" smtClean="0"/>
              <a:t>12) «</a:t>
            </a:r>
            <a:r>
              <a:rPr lang="en-US" dirty="0" smtClean="0"/>
              <a:t>Life </a:t>
            </a:r>
            <a:r>
              <a:rPr lang="en-US" dirty="0"/>
              <a:t>as We Know </a:t>
            </a:r>
            <a:r>
              <a:rPr lang="en-US" dirty="0" smtClean="0"/>
              <a:t>It</a:t>
            </a:r>
            <a:r>
              <a:rPr lang="ru-RU" dirty="0"/>
              <a:t>» (</a:t>
            </a:r>
            <a:r>
              <a:rPr lang="ru-RU" dirty="0" err="1"/>
              <a:t>реж</a:t>
            </a:r>
            <a:r>
              <a:rPr lang="ru-RU" dirty="0"/>
              <a:t>. </a:t>
            </a:r>
            <a:r>
              <a:rPr lang="ru-RU" dirty="0" err="1"/>
              <a:t>Грег</a:t>
            </a:r>
            <a:r>
              <a:rPr lang="ru-RU" dirty="0"/>
              <a:t> </a:t>
            </a:r>
            <a:r>
              <a:rPr lang="ru-RU" dirty="0" err="1" smtClean="0"/>
              <a:t>Берланти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13)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Dallas</a:t>
            </a:r>
            <a:r>
              <a:rPr lang="ru-RU" dirty="0" smtClean="0"/>
              <a:t> </a:t>
            </a:r>
            <a:r>
              <a:rPr lang="ru-RU" dirty="0" err="1"/>
              <a:t>Buyers</a:t>
            </a:r>
            <a:r>
              <a:rPr lang="ru-RU" dirty="0"/>
              <a:t> </a:t>
            </a:r>
            <a:r>
              <a:rPr lang="ru-RU" dirty="0" err="1" smtClean="0"/>
              <a:t>Club</a:t>
            </a:r>
            <a:r>
              <a:rPr lang="ru-RU" dirty="0"/>
              <a:t>» (</a:t>
            </a:r>
            <a:r>
              <a:rPr lang="ru-RU" dirty="0" err="1"/>
              <a:t>реж</a:t>
            </a:r>
            <a:r>
              <a:rPr lang="ru-RU" dirty="0"/>
              <a:t>. Жан-Марк </a:t>
            </a:r>
            <a:r>
              <a:rPr lang="ru-RU" dirty="0" err="1" smtClean="0"/>
              <a:t>Валле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13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353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Социальные ценности: </a:t>
            </a:r>
            <a:endParaRPr lang="ru-RU" sz="2400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9269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 Традиционно отмечаются дни рождения, получение диплома и др. Собирается вся семья, родственники, друзья, торт со свечами, пение «с днём рожденья, тебя», дружеские пожелания.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70080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 Определенное место в жизни как молодежи, так и старшего поколения занимает религия. Вся семья ходит в церковь, слушать проповедь, на 15-летие </a:t>
            </a:r>
            <a:r>
              <a:rPr lang="ru-RU" dirty="0" err="1" smtClean="0"/>
              <a:t>Мейсону</a:t>
            </a:r>
            <a:r>
              <a:rPr lang="ru-RU" dirty="0" smtClean="0"/>
              <a:t> дарят библию.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852936"/>
            <a:ext cx="4014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Экономические ценности: </a:t>
            </a:r>
            <a:endParaRPr lang="ru-RU" sz="24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429000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 Материальный достаток занимает у американцев одно из ведущих положений в иерархии ценностей.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endParaRPr lang="ru-RU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У подростков принято учиться и одновременно где-то подрабатывать, поэтому они быстро становятся самостоятельными. </a:t>
            </a:r>
            <a:r>
              <a:rPr lang="ru-RU" dirty="0" err="1" smtClean="0"/>
              <a:t>Мейсон</a:t>
            </a:r>
            <a:r>
              <a:rPr lang="ru-RU" dirty="0" smtClean="0"/>
              <a:t> подрабатывает мойщиком посуды, а позже и официантом. Его сестра, </a:t>
            </a:r>
            <a:r>
              <a:rPr lang="ru-RU" dirty="0" err="1" smtClean="0"/>
              <a:t>Саманта</a:t>
            </a:r>
            <a:r>
              <a:rPr lang="ru-RU" dirty="0" smtClean="0"/>
              <a:t> сама оплачивает обучение, и поэтому считает, что в 18 лет нет необходимости спрашивать разрешения у родителей на посещение вечеринки, хотя в детстве это было обязательным (разрешение, присутствие взрослых, телефоны и т. д.)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79"/>
            <a:ext cx="7239000" cy="1143000"/>
          </a:xfrm>
        </p:spPr>
        <p:txBody>
          <a:bodyPr/>
          <a:lstStyle/>
          <a:p>
            <a:pPr algn="ctr"/>
            <a:r>
              <a:rPr lang="ru-RU" dirty="0"/>
              <a:t>«Двадцать одно» / «21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Карточная </a:t>
            </a:r>
            <a:r>
              <a:rPr lang="ru-RU" dirty="0"/>
              <a:t>игра комбинация уникальных математических расчетов, превосходных актерских талантов и хладнокровной выдержки. Карточный игрок человек особого склада. Молодые люди решили провернуть аферу века и разорить крупнейшие казино страны на астрономическую сумму. Они решили взять Вегас! Их пятеро. Игра захватила их целиком. Их игра поразила своей виртуозностью. Они изменили ход самой игры.</a:t>
            </a:r>
          </a:p>
        </p:txBody>
      </p:sp>
    </p:spTree>
    <p:extLst>
      <p:ext uri="{BB962C8B-B14F-4D97-AF65-F5344CB8AC3E}">
        <p14:creationId xmlns:p14="http://schemas.microsoft.com/office/powerpoint/2010/main" val="316261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4033" y="270775"/>
            <a:ext cx="6505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«Двадцать одно» / «21», США, 2008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908720"/>
            <a:ext cx="4014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Экономические ценности: </a:t>
            </a:r>
            <a:endParaRPr lang="ru-RU" sz="2400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484784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Хороший заработок - одна из основных целей американцев, и ради него некоторые могут пойти на все.  Группа молодых людей, под руководством профессора Микки Роса, в прошлом профессионального игрока, осваивает технологию карточной игры, мечтая выиграть большие деньги.</a:t>
            </a:r>
            <a:endParaRPr lang="ru-RU" dirty="0"/>
          </a:p>
        </p:txBody>
      </p:sp>
      <p:pic>
        <p:nvPicPr>
          <p:cNvPr id="16386" name="Picture 2" descr="http://lessonsfrommovies.net/wp-content/uploads/2014/12/21-st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475252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wallgen.ru/fot/14/igra_v_kazino_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325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Семейные ценности: </a:t>
            </a:r>
            <a:endParaRPr lang="ru-RU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Несмотря на независимость подростков от своих родителей, они остаются с ними в близких отношениях, с пониманием относятся к друг другу.  Например, когда </a:t>
            </a:r>
            <a:r>
              <a:rPr lang="ru-RU" dirty="0" err="1" smtClean="0"/>
              <a:t>Бэн</a:t>
            </a:r>
            <a:r>
              <a:rPr lang="ru-RU" dirty="0" smtClean="0"/>
              <a:t> проигрывает крупную сумму в казино, мать предлагает ему собранную ею сумму денег на оплату учёбы. Он отказывается: «это твои деньги, ты их копила и я не могу их взять»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852936"/>
            <a:ext cx="3530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 smtClean="0"/>
              <a:t>Социальные ценности: </a:t>
            </a:r>
            <a:endParaRPr lang="ru-RU" sz="2400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573016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Друзей американцы считают неотъемлемой частью своей жизни и проводят с ними очень много времени.  Главный герой </a:t>
            </a:r>
            <a:r>
              <a:rPr lang="ru-RU" dirty="0" err="1" smtClean="0"/>
              <a:t>Бэн</a:t>
            </a:r>
            <a:r>
              <a:rPr lang="ru-RU" dirty="0" smtClean="0"/>
              <a:t> дорожит отношениями с друзьями, они с жаром обсуждают свои проекты, вместе проводят свободное время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Рано начинают жить самостоятельно. </a:t>
            </a:r>
            <a:r>
              <a:rPr lang="ru-RU" dirty="0" err="1" smtClean="0"/>
              <a:t>Бэн</a:t>
            </a:r>
            <a:r>
              <a:rPr lang="ru-RU" dirty="0" smtClean="0"/>
              <a:t> любит свою маму, внимателен и доброжелателен по отношению к ней, но проживает отдельно, как и все молодые люди. Юноша подрабатывает продавцом в магазине, чтобы собрать деньги на образование. Его мечта - поступить в Гарвард, и к этому есть все предпосылки.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63272" cy="109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</a:t>
            </a:r>
            <a:r>
              <a:rPr lang="ru-RU" dirty="0" err="1"/>
              <a:t>Эрин</a:t>
            </a:r>
            <a:r>
              <a:rPr lang="ru-RU" dirty="0"/>
              <a:t> </a:t>
            </a:r>
            <a:r>
              <a:rPr lang="ru-RU" dirty="0" err="1"/>
              <a:t>Брокович:красивая</a:t>
            </a:r>
            <a:r>
              <a:rPr lang="ru-RU" dirty="0"/>
              <a:t> и решительная»/«</a:t>
            </a:r>
            <a:r>
              <a:rPr lang="ru-RU" dirty="0" err="1"/>
              <a:t>Erin</a:t>
            </a:r>
            <a:r>
              <a:rPr lang="ru-RU" dirty="0"/>
              <a:t> </a:t>
            </a:r>
            <a:r>
              <a:rPr lang="ru-RU" dirty="0" err="1"/>
              <a:t>Brockovich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Эрин</a:t>
            </a:r>
            <a:r>
              <a:rPr lang="ru-RU" dirty="0" smtClean="0"/>
              <a:t> </a:t>
            </a:r>
            <a:r>
              <a:rPr lang="ru-RU" dirty="0" err="1"/>
              <a:t>Брокович</a:t>
            </a:r>
            <a:r>
              <a:rPr lang="ru-RU" dirty="0"/>
              <a:t> — решительная, бесстрашная, красивая, стойкая, умная женщина. Она в одиночку воспитывает троих детей и работает в небольшой юридической фирме. </a:t>
            </a:r>
            <a:r>
              <a:rPr lang="ru-RU" dirty="0" err="1"/>
              <a:t>Эрин</a:t>
            </a:r>
            <a:r>
              <a:rPr lang="ru-RU" dirty="0"/>
              <a:t> начинает дело века – расследование загрязнения окружающей среды отходами одной химической корпорации. Упорство и решимость помогают ей довести дело до суда.</a:t>
            </a:r>
          </a:p>
        </p:txBody>
      </p:sp>
    </p:spTree>
    <p:extLst>
      <p:ext uri="{BB962C8B-B14F-4D97-AF65-F5344CB8AC3E}">
        <p14:creationId xmlns:p14="http://schemas.microsoft.com/office/powerpoint/2010/main" val="344461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802"/>
            <a:ext cx="979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Эрин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Брокович:красивая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 решительная»/«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Erin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Brockovich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США, 2000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36712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Семейные ценности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340768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Американцы очень трепетно относятся к детям, много вкладывают в их воспитание. Например, главная героиня – мать-одиночка, которой хватает средств только на пропитание детей. Но она всеми силами пытается найти достойную работу, чтобы поднять их на ноги. Она любит детей и проводит с ними время.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852936"/>
            <a:ext cx="3586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Гражданские ценности:</a:t>
            </a:r>
            <a:endParaRPr lang="ru-RU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501008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Жители Америки всегда готовы бороться за свои гражданские права, отстаивать свою позицию до конца.</a:t>
            </a:r>
          </a:p>
          <a:p>
            <a:pPr marL="342900" indent="-342900">
              <a:buAutoNum type="arabicParenR"/>
            </a:pPr>
            <a:r>
              <a:rPr lang="ru-RU" dirty="0" smtClean="0"/>
              <a:t>Главная героиня однажды попадает в аварию не по своей вине и сразу же обращается в суд. Она активно доказывает свою правоту, хоть правосудие и не оказывается на ее стороне. </a:t>
            </a:r>
          </a:p>
          <a:p>
            <a:pPr marL="342900" indent="-342900">
              <a:buAutoNum type="arabicParenR"/>
            </a:pPr>
            <a:r>
              <a:rPr lang="ru-RU" dirty="0" smtClean="0"/>
              <a:t>Когда она устраивается на работу в юридическую компанию, она начинает активно бороться за права людей, которые пострадали из-за серьезных экологических нарушений на заводах крупнейшей корпорации Америки. Юридической компании удается выиграть тысячи судебных исков простых людей, что помогло им в решении жилищных проблем и лечении.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1773</TotalTime>
  <Words>3471</Words>
  <Application>Microsoft Office PowerPoint</Application>
  <PresentationFormat>Экран (4:3)</PresentationFormat>
  <Paragraphs>161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Calibri</vt:lpstr>
      <vt:lpstr>Trebuchet MS</vt:lpstr>
      <vt:lpstr>Wingdings</vt:lpstr>
      <vt:lpstr>Wingdings 2</vt:lpstr>
      <vt:lpstr>Изящная</vt:lpstr>
      <vt:lpstr>Презентация PowerPoint</vt:lpstr>
      <vt:lpstr>«Отрочество»/«Boyhood» </vt:lpstr>
      <vt:lpstr>Презентация PowerPoint</vt:lpstr>
      <vt:lpstr>Презентация PowerPoint</vt:lpstr>
      <vt:lpstr>«Двадцать одно» / «21»</vt:lpstr>
      <vt:lpstr>Презентация PowerPoint</vt:lpstr>
      <vt:lpstr>Презентация PowerPoint</vt:lpstr>
      <vt:lpstr>«Эрин Брокович:красивая и решительная»/«Erin Brockovich» </vt:lpstr>
      <vt:lpstr>Презентация PowerPoint</vt:lpstr>
      <vt:lpstr>Презентация PowerPoint</vt:lpstr>
      <vt:lpstr>«Джой»/«Joy»</vt:lpstr>
      <vt:lpstr>Презентация PowerPoint</vt:lpstr>
      <vt:lpstr>«Свидание со звездой»/«Win a Date with Tad Hamilton!»</vt:lpstr>
      <vt:lpstr>Презентация PowerPoint</vt:lpstr>
      <vt:lpstr>Презентация PowerPoint</vt:lpstr>
      <vt:lpstr>«Проблески гениальности»/«Flash of Genius» </vt:lpstr>
      <vt:lpstr>Презентация PowerPoint</vt:lpstr>
      <vt:lpstr>Презентация PowerPoint</vt:lpstr>
      <vt:lpstr>«Простушка»/«The Duff»</vt:lpstr>
      <vt:lpstr>Презентация PowerPoint</vt:lpstr>
      <vt:lpstr>Презентация PowerPoint</vt:lpstr>
      <vt:lpstr>«Блондинка в законе»/«Legally Blonde» </vt:lpstr>
      <vt:lpstr>Презентация PowerPoint</vt:lpstr>
      <vt:lpstr>Презентация PowerPoint</vt:lpstr>
      <vt:lpstr>«Приключения Паддингтона»/«Paddington»</vt:lpstr>
      <vt:lpstr>Презентация PowerPoint</vt:lpstr>
      <vt:lpstr>Презентация PowerPoint</vt:lpstr>
      <vt:lpstr>«Мелкие мошенники»/«Small Time Crooks»</vt:lpstr>
      <vt:lpstr>Презентация PowerPoint</vt:lpstr>
      <vt:lpstr>Презентация PowerPoint</vt:lpstr>
      <vt:lpstr>«Высшая музыкальная школа»/ «High School Musical»</vt:lpstr>
      <vt:lpstr>Презентация PowerPoint</vt:lpstr>
      <vt:lpstr>Презентация PowerPoint</vt:lpstr>
      <vt:lpstr>«Жизнь как она есть»/«Life as We Know It»</vt:lpstr>
      <vt:lpstr>Презентация PowerPoint</vt:lpstr>
      <vt:lpstr>Презентация PowerPoint</vt:lpstr>
      <vt:lpstr>«Далласский клуб покупателей»/«Dallas Buyers Club»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78</cp:revision>
  <dcterms:created xsi:type="dcterms:W3CDTF">2016-04-10T18:32:28Z</dcterms:created>
  <dcterms:modified xsi:type="dcterms:W3CDTF">2016-04-19T06:43:31Z</dcterms:modified>
</cp:coreProperties>
</file>