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78" r:id="rId9"/>
    <p:sldId id="263" r:id="rId10"/>
    <p:sldId id="280" r:id="rId11"/>
    <p:sldId id="265" r:id="rId12"/>
    <p:sldId id="281" r:id="rId13"/>
    <p:sldId id="282" r:id="rId14"/>
    <p:sldId id="279" r:id="rId15"/>
    <p:sldId id="266" r:id="rId16"/>
    <p:sldId id="277" r:id="rId17"/>
    <p:sldId id="268" r:id="rId18"/>
    <p:sldId id="275" r:id="rId19"/>
    <p:sldId id="283" r:id="rId20"/>
    <p:sldId id="27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AE78-5CB5-4B7C-B6A1-94B1961655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A2B9-5F6F-44FC-8E51-DD896F200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05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AE78-5CB5-4B7C-B6A1-94B1961655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A2B9-5F6F-44FC-8E51-DD896F200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62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AE78-5CB5-4B7C-B6A1-94B1961655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A2B9-5F6F-44FC-8E51-DD896F200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24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AE78-5CB5-4B7C-B6A1-94B1961655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A2B9-5F6F-44FC-8E51-DD896F200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61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AE78-5CB5-4B7C-B6A1-94B1961655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A2B9-5F6F-44FC-8E51-DD896F200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64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AE78-5CB5-4B7C-B6A1-94B1961655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A2B9-5F6F-44FC-8E51-DD896F200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27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AE78-5CB5-4B7C-B6A1-94B1961655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A2B9-5F6F-44FC-8E51-DD896F200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52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AE78-5CB5-4B7C-B6A1-94B1961655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A2B9-5F6F-44FC-8E51-DD896F200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AE78-5CB5-4B7C-B6A1-94B1961655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A2B9-5F6F-44FC-8E51-DD896F200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28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AE78-5CB5-4B7C-B6A1-94B1961655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A2B9-5F6F-44FC-8E51-DD896F200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78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AE78-5CB5-4B7C-B6A1-94B1961655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A2B9-5F6F-44FC-8E51-DD896F200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40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2AE78-5CB5-4B7C-B6A1-94B1961655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BA2B9-5F6F-44FC-8E51-DD896F200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32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Куда идет объединенная Европа?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К проблеме языка общения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15 </a:t>
            </a:r>
            <a:r>
              <a:rPr lang="ru-RU" b="1" dirty="0"/>
              <a:t>лет спустя </a:t>
            </a:r>
            <a:r>
              <a:rPr lang="ru-RU" dirty="0"/>
              <a:t/>
            </a:r>
            <a:br>
              <a:rPr lang="ru-RU" dirty="0"/>
            </a:br>
            <a:r>
              <a:rPr lang="ru-RU" sz="3600" b="1" dirty="0" smtClean="0"/>
              <a:t>(к 90-летию со дня рождения А.И. Домашнева)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941168"/>
            <a:ext cx="6552728" cy="144016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err="1" smtClean="0">
                <a:solidFill>
                  <a:srgbClr val="0070C0"/>
                </a:solidFill>
              </a:rPr>
              <a:t>Герценовские</a:t>
            </a:r>
            <a:r>
              <a:rPr lang="ru-RU" i="1" dirty="0" smtClean="0">
                <a:solidFill>
                  <a:srgbClr val="0070C0"/>
                </a:solidFill>
              </a:rPr>
              <a:t> чтения 2017</a:t>
            </a:r>
          </a:p>
          <a:p>
            <a:pPr algn="r"/>
            <a:r>
              <a:rPr lang="ru-RU" i="1" dirty="0" smtClean="0">
                <a:solidFill>
                  <a:srgbClr val="0070C0"/>
                </a:solidFill>
              </a:rPr>
              <a:t>13.04.17</a:t>
            </a:r>
            <a:endParaRPr lang="ru-RU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05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Опрос студентов</a:t>
            </a:r>
            <a:br>
              <a:rPr lang="ru-RU" sz="2800" b="1" dirty="0" smtClean="0"/>
            </a:br>
            <a:r>
              <a:rPr lang="ru-RU" sz="2800" b="1" dirty="0"/>
              <a:t>из Германии, Финляндии, Бельгии 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3322712" cy="4425355"/>
          </a:xfrm>
        </p:spPr>
        <p:txBody>
          <a:bodyPr>
            <a:normAutofit/>
          </a:bodyPr>
          <a:lstStyle/>
          <a:p>
            <a:r>
              <a:rPr lang="ru-RU" b="1" dirty="0"/>
              <a:t>1120 </a:t>
            </a:r>
            <a:r>
              <a:rPr lang="ru-RU" b="1" dirty="0" smtClean="0"/>
              <a:t>студентов </a:t>
            </a:r>
          </a:p>
          <a:p>
            <a:pPr marL="0" indent="0">
              <a:buNone/>
            </a:pPr>
            <a:endParaRPr lang="ru-RU" b="1" dirty="0" smtClean="0"/>
          </a:p>
          <a:p>
            <a:r>
              <a:rPr lang="ru-RU" b="1" i="1" dirty="0" smtClean="0"/>
              <a:t>Аугсбург</a:t>
            </a:r>
            <a:r>
              <a:rPr lang="ru-RU" b="1" i="1" dirty="0"/>
              <a:t>, Трир, Киль</a:t>
            </a:r>
          </a:p>
          <a:p>
            <a:r>
              <a:rPr lang="ru-RU" b="1" i="1" dirty="0" err="1" smtClean="0"/>
              <a:t>Хельсинки,Турку</a:t>
            </a:r>
            <a:r>
              <a:rPr lang="ru-RU" b="1" i="1" dirty="0" smtClean="0"/>
              <a:t> </a:t>
            </a:r>
            <a:endParaRPr lang="ru-RU" b="1" i="1" dirty="0"/>
          </a:p>
          <a:p>
            <a:r>
              <a:rPr lang="ru-RU" b="1" i="1" dirty="0" err="1"/>
              <a:t>Лёвен</a:t>
            </a:r>
            <a:r>
              <a:rPr lang="ru-RU" b="1" i="1" dirty="0"/>
              <a:t>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79912" y="1772816"/>
            <a:ext cx="4906888" cy="4353347"/>
          </a:xfrm>
        </p:spPr>
        <p:txBody>
          <a:bodyPr/>
          <a:lstStyle/>
          <a:p>
            <a:r>
              <a:rPr lang="ru-RU" dirty="0" smtClean="0"/>
              <a:t>за </a:t>
            </a:r>
            <a:r>
              <a:rPr lang="ru-RU" dirty="0"/>
              <a:t>один общий европейский официальный язык  - </a:t>
            </a:r>
            <a:r>
              <a:rPr lang="ru-RU" b="1" dirty="0"/>
              <a:t>70%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за сохранение имеющегося многоязычия во всех областях жизни -  </a:t>
            </a:r>
            <a:r>
              <a:rPr lang="ru-RU" b="1" dirty="0"/>
              <a:t>20%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82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sz="3600" b="1" dirty="0" smtClean="0">
                <a:solidFill>
                  <a:srgbClr val="0070C0"/>
                </a:solidFill>
              </a:rPr>
              <a:t>Special Eurobarometer 386 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100" b="1" dirty="0" smtClean="0">
                <a:solidFill>
                  <a:srgbClr val="0070C0"/>
                </a:solidFill>
              </a:rPr>
              <a:t>EUROPEANS AND THEIR LANGUAGES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de-DE" sz="2700" dirty="0" err="1"/>
              <a:t>February</a:t>
            </a:r>
            <a:r>
              <a:rPr lang="de-DE" sz="2700" dirty="0"/>
              <a:t> - March 2012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de-DE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420888"/>
            <a:ext cx="7355160" cy="3705275"/>
          </a:xfrm>
        </p:spPr>
        <p:txBody>
          <a:bodyPr/>
          <a:lstStyle/>
          <a:p>
            <a:r>
              <a:rPr lang="ru-RU" dirty="0" smtClean="0"/>
              <a:t>27 </a:t>
            </a:r>
            <a:r>
              <a:rPr lang="ru-RU" dirty="0"/>
              <a:t>европейских </a:t>
            </a:r>
            <a:r>
              <a:rPr lang="ru-RU" dirty="0" smtClean="0"/>
              <a:t>стран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27 </a:t>
            </a:r>
            <a:r>
              <a:rPr lang="ru-RU" dirty="0"/>
              <a:t>000 европейцев </a:t>
            </a:r>
          </a:p>
        </p:txBody>
      </p:sp>
    </p:spTree>
    <p:extLst>
      <p:ext uri="{BB962C8B-B14F-4D97-AF65-F5344CB8AC3E}">
        <p14:creationId xmlns:p14="http://schemas.microsoft.com/office/powerpoint/2010/main" val="296849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В</a:t>
            </a:r>
            <a:r>
              <a:rPr lang="ru-RU" sz="2800" b="1" dirty="0" smtClean="0">
                <a:solidFill>
                  <a:srgbClr val="00B050"/>
                </a:solidFill>
              </a:rPr>
              <a:t>опрос </a:t>
            </a:r>
            <a:r>
              <a:rPr lang="ru-RU" sz="2800" b="1" dirty="0">
                <a:solidFill>
                  <a:srgbClr val="00B050"/>
                </a:solidFill>
              </a:rPr>
              <a:t>о едином языке общения европейских учреждений с гражданами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8928992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99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Распределение по странам</a:t>
            </a:r>
            <a:endParaRPr lang="ru-RU" sz="3200" b="1" dirty="0">
              <a:solidFill>
                <a:srgbClr val="00B050"/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64704"/>
            <a:ext cx="8928992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20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77809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Владение иностранным языком в целях коммуникации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52736"/>
            <a:ext cx="6120680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29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«Хартия регионализма»</a:t>
            </a:r>
            <a:r>
              <a:rPr lang="ru-RU" sz="3200" b="1" i="1" dirty="0"/>
              <a:t> 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dirty="0" smtClean="0"/>
              <a:t>1988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8316416" cy="4608512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концепция </a:t>
            </a:r>
            <a:r>
              <a:rPr lang="ru-RU" b="1" dirty="0"/>
              <a:t>«Европа регионов</a:t>
            </a:r>
            <a:r>
              <a:rPr lang="ru-RU" b="1" dirty="0" smtClean="0"/>
              <a:t>»: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    «</a:t>
            </a:r>
            <a:r>
              <a:rPr lang="ru-RU" sz="3600" b="1" i="1" dirty="0">
                <a:solidFill>
                  <a:srgbClr val="FF0000"/>
                </a:solidFill>
              </a:rPr>
              <a:t>регион — </a:t>
            </a:r>
            <a:r>
              <a:rPr lang="ru-RU" sz="3300" b="1" i="1" dirty="0">
                <a:solidFill>
                  <a:srgbClr val="FF0000"/>
                </a:solidFill>
              </a:rPr>
              <a:t>это оперативный орган </a:t>
            </a:r>
            <a:r>
              <a:rPr lang="ru-RU" sz="3300" b="1" i="1" dirty="0" smtClean="0">
                <a:solidFill>
                  <a:srgbClr val="FF0000"/>
                </a:solidFill>
              </a:rPr>
              <a:t>и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300" b="1" i="1" dirty="0">
                <a:solidFill>
                  <a:srgbClr val="FF0000"/>
                </a:solidFill>
              </a:rPr>
              <a:t> </a:t>
            </a:r>
            <a:r>
              <a:rPr lang="ru-RU" sz="3300" b="1" i="1" dirty="0" smtClean="0">
                <a:solidFill>
                  <a:srgbClr val="FF0000"/>
                </a:solidFill>
              </a:rPr>
              <a:t>                         институциональная ткань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300" b="1" i="1" dirty="0">
                <a:solidFill>
                  <a:srgbClr val="FF0000"/>
                </a:solidFill>
              </a:rPr>
              <a:t> </a:t>
            </a:r>
            <a:r>
              <a:rPr lang="ru-RU" sz="3300" b="1" i="1" dirty="0" smtClean="0">
                <a:solidFill>
                  <a:srgbClr val="FF0000"/>
                </a:solidFill>
              </a:rPr>
              <a:t>                         Сообщества»</a:t>
            </a:r>
          </a:p>
          <a:p>
            <a:pPr marL="0" indent="0">
              <a:lnSpc>
                <a:spcPct val="120000"/>
              </a:lnSpc>
              <a:buNone/>
            </a:pPr>
            <a:endParaRPr lang="ru-RU" sz="3300" i="1" dirty="0" smtClean="0"/>
          </a:p>
          <a:p>
            <a:r>
              <a:rPr lang="ru-RU" dirty="0"/>
              <a:t>трехуровневое </a:t>
            </a:r>
            <a:r>
              <a:rPr lang="ru-RU" dirty="0" smtClean="0"/>
              <a:t>объединение: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             </a:t>
            </a:r>
            <a:r>
              <a:rPr lang="ru-RU" sz="3600" b="1" i="1" dirty="0" smtClean="0">
                <a:solidFill>
                  <a:srgbClr val="00B050"/>
                </a:solidFill>
              </a:rPr>
              <a:t>ЕС 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B050"/>
                </a:solidFill>
              </a:rPr>
              <a:t>                  - </a:t>
            </a:r>
            <a:r>
              <a:rPr lang="ru-RU" sz="3600" b="1" i="1" dirty="0">
                <a:solidFill>
                  <a:srgbClr val="00B050"/>
                </a:solidFill>
              </a:rPr>
              <a:t>национальное государство </a:t>
            </a:r>
            <a:endParaRPr lang="ru-RU" sz="3600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B050"/>
                </a:solidFill>
              </a:rPr>
              <a:t>                                                                          - регионы</a:t>
            </a:r>
            <a:r>
              <a:rPr lang="ru-RU" sz="3600" b="1" i="1" dirty="0">
                <a:solidFill>
                  <a:srgbClr val="00B050"/>
                </a:solidFill>
              </a:rPr>
              <a:t/>
            </a:r>
            <a:br>
              <a:rPr lang="ru-RU" sz="3600" b="1" i="1" dirty="0">
                <a:solidFill>
                  <a:srgbClr val="00B050"/>
                </a:solidFill>
              </a:rPr>
            </a:br>
            <a:r>
              <a:rPr lang="ru-RU" b="1" i="1" dirty="0">
                <a:solidFill>
                  <a:srgbClr val="00B050"/>
                </a:solidFill>
              </a:rPr>
              <a:t/>
            </a:r>
            <a:br>
              <a:rPr lang="ru-RU" b="1" i="1" dirty="0">
                <a:solidFill>
                  <a:srgbClr val="00B050"/>
                </a:solidFill>
              </a:rPr>
            </a:br>
            <a:endParaRPr lang="ru-RU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67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836712"/>
            <a:ext cx="7931224" cy="129614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 smtClean="0"/>
              <a:t>Европейская </a:t>
            </a:r>
            <a:r>
              <a:rPr lang="ru-RU" sz="2800" dirty="0"/>
              <a:t>хартия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региональных </a:t>
            </a:r>
            <a:r>
              <a:rPr lang="ru-RU" sz="2800" dirty="0"/>
              <a:t>языков или языков меньшинств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(</a:t>
            </a:r>
            <a:r>
              <a:rPr lang="ru-RU" sz="2400" dirty="0"/>
              <a:t>ETS N 148)</a:t>
            </a:r>
            <a:br>
              <a:rPr lang="ru-RU" sz="2400" dirty="0"/>
            </a:br>
            <a:r>
              <a:rPr lang="ru-RU" sz="2400" dirty="0"/>
              <a:t>Страсбург, 5 ноября 1992 года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276872"/>
            <a:ext cx="4464496" cy="3744416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9512" y="3140968"/>
            <a:ext cx="4752528" cy="2985195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rgbClr val="92D050"/>
                </a:solidFill>
              </a:rPr>
              <a:t>Светло-зелёный — страны, </a:t>
            </a:r>
            <a:endParaRPr lang="ru-RU" sz="1800" b="1" dirty="0" smtClean="0">
              <a:solidFill>
                <a:srgbClr val="92D050"/>
              </a:solidFill>
            </a:endParaRPr>
          </a:p>
          <a:p>
            <a:r>
              <a:rPr lang="ru-RU" sz="1800" b="1" dirty="0" smtClean="0">
                <a:solidFill>
                  <a:srgbClr val="92D050"/>
                </a:solidFill>
              </a:rPr>
              <a:t>                                  подписавшие </a:t>
            </a:r>
            <a:r>
              <a:rPr lang="ru-RU" sz="1800" b="1" dirty="0">
                <a:solidFill>
                  <a:srgbClr val="92D050"/>
                </a:solidFill>
              </a:rPr>
              <a:t>хартию</a:t>
            </a:r>
            <a:r>
              <a:rPr lang="ru-RU" sz="1800" b="1" dirty="0" smtClean="0">
                <a:solidFill>
                  <a:srgbClr val="92D050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rgbClr val="009999"/>
                </a:solidFill>
              </a:rPr>
              <a:t>тёмно-зелёный</a:t>
            </a:r>
            <a:r>
              <a:rPr lang="ru-RU" sz="1800" b="1" dirty="0">
                <a:solidFill>
                  <a:srgbClr val="009999"/>
                </a:solidFill>
              </a:rPr>
              <a:t> — страны-участники </a:t>
            </a:r>
            <a:endParaRPr lang="ru-RU" sz="1800" b="1" dirty="0" smtClean="0">
              <a:solidFill>
                <a:srgbClr val="009999"/>
              </a:solidFill>
            </a:endParaRPr>
          </a:p>
          <a:p>
            <a:r>
              <a:rPr lang="ru-RU" sz="1800" b="1" dirty="0">
                <a:solidFill>
                  <a:srgbClr val="009999"/>
                </a:solidFill>
              </a:rPr>
              <a:t> </a:t>
            </a:r>
            <a:r>
              <a:rPr lang="ru-RU" sz="1800" b="1" dirty="0" smtClean="0">
                <a:solidFill>
                  <a:srgbClr val="009999"/>
                </a:solidFill>
              </a:rPr>
              <a:t>                                        хартии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</a:rPr>
              <a:t>серый</a:t>
            </a:r>
            <a:r>
              <a:rPr lang="ru-RU" sz="1800" b="1" dirty="0">
                <a:solidFill>
                  <a:schemeClr val="bg1">
                    <a:lumMod val="50000"/>
                  </a:schemeClr>
                </a:solidFill>
              </a:rPr>
              <a:t> — страны, не входящие </a:t>
            </a:r>
            <a:endParaRPr lang="ru-RU" sz="1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1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в </a:t>
            </a:r>
            <a:r>
              <a:rPr lang="ru-RU" sz="1800" b="1" dirty="0">
                <a:solidFill>
                  <a:schemeClr val="bg1">
                    <a:lumMod val="50000"/>
                  </a:schemeClr>
                </a:solidFill>
              </a:rPr>
              <a:t>Совет Европы</a:t>
            </a:r>
          </a:p>
        </p:txBody>
      </p:sp>
    </p:spTree>
    <p:extLst>
      <p:ext uri="{BB962C8B-B14F-4D97-AF65-F5344CB8AC3E}">
        <p14:creationId xmlns:p14="http://schemas.microsoft.com/office/powerpoint/2010/main" val="349458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Оппозиции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748464" cy="471338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ru-RU" sz="3600" b="1" i="1" dirty="0"/>
              <a:t>интеграция </a:t>
            </a:r>
            <a:r>
              <a:rPr lang="de-DE" sz="3600" b="1" i="1" dirty="0" err="1"/>
              <a:t>vs</a:t>
            </a:r>
            <a:r>
              <a:rPr lang="ru-RU" sz="3600" b="1" i="1" dirty="0"/>
              <a:t>. дифференциация </a:t>
            </a:r>
            <a:r>
              <a:rPr lang="ru-RU" sz="3600" b="1" dirty="0"/>
              <a:t>(Г.П. Нещименко)</a:t>
            </a:r>
          </a:p>
          <a:p>
            <a:pPr>
              <a:lnSpc>
                <a:spcPct val="160000"/>
              </a:lnSpc>
            </a:pPr>
            <a:r>
              <a:rPr lang="ru-RU" sz="3600" b="1" i="1" dirty="0"/>
              <a:t>глобализация </a:t>
            </a:r>
            <a:r>
              <a:rPr lang="de-DE" sz="3600" b="1" i="1" dirty="0" smtClean="0"/>
              <a:t>vs.</a:t>
            </a:r>
            <a:r>
              <a:rPr lang="ru-RU" sz="3600" b="1" i="1" dirty="0" smtClean="0"/>
              <a:t> суверенизация </a:t>
            </a:r>
            <a:r>
              <a:rPr lang="ru-RU" sz="3600" b="1" dirty="0" smtClean="0"/>
              <a:t>(</a:t>
            </a:r>
            <a:r>
              <a:rPr lang="ru-RU" sz="3600" b="1" dirty="0"/>
              <a:t>Г.П. Нещименко)</a:t>
            </a:r>
          </a:p>
          <a:p>
            <a:pPr>
              <a:lnSpc>
                <a:spcPct val="160000"/>
              </a:lnSpc>
            </a:pPr>
            <a:r>
              <a:rPr lang="ru-RU" sz="3600" b="1" i="1" dirty="0"/>
              <a:t>взаимопонимание </a:t>
            </a:r>
            <a:r>
              <a:rPr lang="de-DE" sz="3600" b="1" i="1" dirty="0" err="1"/>
              <a:t>vs</a:t>
            </a:r>
            <a:r>
              <a:rPr lang="ru-RU" sz="3600" b="1" i="1" dirty="0"/>
              <a:t>. идентичность </a:t>
            </a:r>
            <a:r>
              <a:rPr lang="ru-RU" sz="3600" b="1" dirty="0"/>
              <a:t>(В.М. Алпатов)</a:t>
            </a:r>
          </a:p>
          <a:p>
            <a:pPr>
              <a:lnSpc>
                <a:spcPct val="160000"/>
              </a:lnSpc>
            </a:pPr>
            <a:r>
              <a:rPr lang="ru-RU" sz="3600" b="1" i="1" dirty="0" err="1"/>
              <a:t>монолингвизм</a:t>
            </a:r>
            <a:r>
              <a:rPr lang="ru-RU" sz="3600" b="1" i="1" dirty="0"/>
              <a:t> </a:t>
            </a:r>
            <a:r>
              <a:rPr lang="de-DE" sz="3600" b="1" i="1" dirty="0" err="1"/>
              <a:t>vs</a:t>
            </a:r>
            <a:r>
              <a:rPr lang="ru-RU" sz="3600" b="1" i="1" dirty="0"/>
              <a:t>. </a:t>
            </a:r>
            <a:r>
              <a:rPr lang="ru-RU" sz="3600" b="1" i="1" dirty="0" err="1"/>
              <a:t>мультилингвизм</a:t>
            </a:r>
            <a:r>
              <a:rPr lang="ru-RU" sz="3600" b="1" i="1" dirty="0"/>
              <a:t> </a:t>
            </a:r>
          </a:p>
          <a:p>
            <a:pPr>
              <a:lnSpc>
                <a:spcPct val="160000"/>
              </a:lnSpc>
            </a:pPr>
            <a:r>
              <a:rPr lang="ru-RU" sz="3600" b="1" i="1" dirty="0" err="1" smtClean="0"/>
              <a:t>плюрилингвизм</a:t>
            </a:r>
            <a:r>
              <a:rPr lang="ru-RU" sz="3600" b="1" i="1" dirty="0" smtClean="0"/>
              <a:t> </a:t>
            </a:r>
            <a:r>
              <a:rPr lang="de-DE" sz="3600" b="1" i="1" dirty="0" err="1"/>
              <a:t>vs</a:t>
            </a:r>
            <a:r>
              <a:rPr lang="ru-RU" sz="3600" b="1" i="1" dirty="0"/>
              <a:t>. </a:t>
            </a:r>
            <a:r>
              <a:rPr lang="ru-RU" sz="3600" b="1" i="1" dirty="0" err="1" smtClean="0"/>
              <a:t>полилингвизм</a:t>
            </a:r>
            <a:r>
              <a:rPr lang="ru-RU" sz="3600" b="1" i="1" dirty="0"/>
              <a:t>, </a:t>
            </a:r>
            <a:r>
              <a:rPr lang="ru-RU" sz="3600" b="1" i="1" dirty="0" err="1" smtClean="0"/>
              <a:t>мультилингвизм</a:t>
            </a:r>
            <a:endParaRPr lang="ru-RU" sz="3600" b="1" i="1" dirty="0"/>
          </a:p>
          <a:p>
            <a:pPr>
              <a:lnSpc>
                <a:spcPct val="160000"/>
              </a:lnSpc>
            </a:pPr>
            <a:r>
              <a:rPr lang="ru-RU" sz="3600" b="1" i="1" dirty="0"/>
              <a:t>английский язык </a:t>
            </a:r>
            <a:r>
              <a:rPr lang="de-DE" sz="3600" b="1" i="1" dirty="0" err="1"/>
              <a:t>vs</a:t>
            </a:r>
            <a:r>
              <a:rPr lang="ru-RU" sz="3600" b="1" i="1" dirty="0"/>
              <a:t>. неанглийские языки </a:t>
            </a:r>
            <a:r>
              <a:rPr lang="ru-RU" sz="3600" b="1" dirty="0"/>
              <a:t>(А.В. К</a:t>
            </a:r>
            <a:r>
              <a:rPr lang="ru-RU" sz="3600" b="1" dirty="0" smtClean="0"/>
              <a:t>ириллина</a:t>
            </a:r>
            <a:r>
              <a:rPr lang="ru-RU" sz="3600" b="1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6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«Единство в многообразии!»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091" y="1600200"/>
            <a:ext cx="4771817" cy="4525963"/>
          </a:xfrm>
        </p:spPr>
      </p:pic>
    </p:spTree>
    <p:extLst>
      <p:ext uri="{BB962C8B-B14F-4D97-AF65-F5344CB8AC3E}">
        <p14:creationId xmlns:p14="http://schemas.microsoft.com/office/powerpoint/2010/main" val="36833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Robert </a:t>
            </a:r>
            <a:r>
              <a:rPr lang="de-DE" sz="3200" b="1" dirty="0" err="1" smtClean="0"/>
              <a:t>Philippson</a:t>
            </a:r>
            <a:endParaRPr lang="ru-RU" sz="3200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618" y="1600200"/>
            <a:ext cx="2915764" cy="4525963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283" y="1600200"/>
            <a:ext cx="3008434" cy="4525963"/>
          </a:xfrm>
        </p:spPr>
      </p:pic>
    </p:spTree>
    <p:extLst>
      <p:ext uri="{BB962C8B-B14F-4D97-AF65-F5344CB8AC3E}">
        <p14:creationId xmlns:p14="http://schemas.microsoft.com/office/powerpoint/2010/main" val="458586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Анатолий Иванович Домашнев</a:t>
            </a:r>
            <a:br>
              <a:rPr lang="ru-RU" dirty="0" smtClean="0"/>
            </a:br>
            <a:r>
              <a:rPr lang="ru-RU" dirty="0" smtClean="0"/>
              <a:t>(1927 – 2001)</a:t>
            </a:r>
            <a:endParaRPr lang="ru-RU" dirty="0"/>
          </a:p>
        </p:txBody>
      </p:sp>
      <p:pic>
        <p:nvPicPr>
          <p:cNvPr id="6" name="Объект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681" y="1600200"/>
            <a:ext cx="3562638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915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rgbClr val="00B0F0"/>
                </a:solidFill>
              </a:rPr>
              <a:t>Благодарю за внимание!</a:t>
            </a:r>
            <a:endParaRPr lang="ru-RU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12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de-DE" sz="3200" b="1" dirty="0" smtClean="0">
                <a:solidFill>
                  <a:srgbClr val="0070C0"/>
                </a:solidFill>
              </a:rPr>
              <a:t>Braucht ein vereintes Europa eine gemeinsame Verkehrssprache und ist sie in unserer Zeit noch möglich?</a:t>
            </a: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b="1" i="1" dirty="0"/>
          </a:p>
          <a:p>
            <a:r>
              <a:rPr lang="de-DE" sz="2800" b="1" i="1" dirty="0"/>
              <a:t>Englisch als die einzige Verkehrssprache des zukünftigen Europa? Eine Stellungnahme aus </a:t>
            </a:r>
            <a:r>
              <a:rPr lang="de-DE" sz="2800" b="1" i="1" dirty="0" err="1"/>
              <a:t>osteuropaischer</a:t>
            </a:r>
            <a:r>
              <a:rPr lang="de-DE" sz="2800" b="1" i="1" dirty="0"/>
              <a:t> Sicht</a:t>
            </a:r>
            <a:r>
              <a:rPr lang="de-DE" sz="2800" dirty="0"/>
              <a:t> // </a:t>
            </a:r>
            <a:r>
              <a:rPr lang="de-DE" sz="2600" dirty="0"/>
              <a:t>English </a:t>
            </a:r>
            <a:r>
              <a:rPr lang="de-DE" sz="2600" dirty="0" err="1"/>
              <a:t>only</a:t>
            </a:r>
            <a:r>
              <a:rPr lang="de-DE" sz="2600" dirty="0"/>
              <a:t>? In Europa /in Europe / en Europe. </a:t>
            </a:r>
            <a:r>
              <a:rPr lang="de-DE" sz="2600" dirty="0" err="1"/>
              <a:t>Sociolingiustica</a:t>
            </a:r>
            <a:r>
              <a:rPr lang="de-DE" sz="2600" dirty="0"/>
              <a:t>. Bd. 8 / U. Ammon, K. J. </a:t>
            </a:r>
            <a:r>
              <a:rPr lang="de-DE" sz="2600" dirty="0" err="1"/>
              <a:t>Mattheier</a:t>
            </a:r>
            <a:r>
              <a:rPr lang="de-DE" sz="2600" dirty="0"/>
              <a:t>, P. H. </a:t>
            </a:r>
            <a:r>
              <a:rPr lang="de-DE" sz="2600" dirty="0" err="1"/>
              <a:t>Nelde</a:t>
            </a:r>
            <a:r>
              <a:rPr lang="de-DE" sz="2600" dirty="0"/>
              <a:t> (</a:t>
            </a:r>
            <a:r>
              <a:rPr lang="de-DE" sz="2600" dirty="0" err="1"/>
              <a:t>eds</a:t>
            </a:r>
            <a:r>
              <a:rPr lang="de-DE" sz="2600" dirty="0"/>
              <a:t>.). Tübingen: Max Niemeyer Verlag, 1994. </a:t>
            </a:r>
            <a:r>
              <a:rPr lang="ru-RU" sz="2600" dirty="0"/>
              <a:t>S. 26-43</a:t>
            </a:r>
          </a:p>
        </p:txBody>
      </p:sp>
    </p:spTree>
    <p:extLst>
      <p:ext uri="{BB962C8B-B14F-4D97-AF65-F5344CB8AC3E}">
        <p14:creationId xmlns:p14="http://schemas.microsoft.com/office/powerpoint/2010/main" val="32677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К проблеме языка общения в объединенной Европе </a:t>
            </a:r>
            <a:r>
              <a:rPr lang="ru-RU" sz="2800" dirty="0"/>
              <a:t>// </a:t>
            </a:r>
            <a:r>
              <a:rPr lang="ru-RU" sz="2400" i="1" dirty="0"/>
              <a:t>Вопросы языкознания. № 5. 1994. С. 3-18. </a:t>
            </a:r>
            <a:endParaRPr lang="ru-RU" sz="2400" i="1" dirty="0" smtClean="0"/>
          </a:p>
          <a:p>
            <a:endParaRPr lang="ru-RU" dirty="0"/>
          </a:p>
          <a:p>
            <a:r>
              <a:rPr lang="ru-RU" sz="2800" b="1" i="1" dirty="0"/>
              <a:t>Европейский союз и проблемы языка общения // </a:t>
            </a:r>
            <a:r>
              <a:rPr lang="ru-RU" sz="2400" i="1" dirty="0"/>
              <a:t>Решение национально-языковых вопросов в современном мире / Под ред. акад. Е. П. </a:t>
            </a:r>
            <a:r>
              <a:rPr lang="ru-RU" sz="2400" i="1" dirty="0" err="1"/>
              <a:t>Челышева</a:t>
            </a:r>
            <a:r>
              <a:rPr lang="ru-RU" sz="2400" i="1" dirty="0"/>
              <a:t>. М.; СПб.: Златоуст, 2003. С. 90-112.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38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rmAutofit/>
          </a:bodyPr>
          <a:lstStyle/>
          <a:p>
            <a:r>
              <a:rPr lang="ru-RU" sz="2800" b="1" dirty="0" err="1"/>
              <a:t>Мангеймский</a:t>
            </a:r>
            <a:r>
              <a:rPr lang="ru-RU" sz="2800" b="1" dirty="0"/>
              <a:t> Институт немецкого </a:t>
            </a:r>
            <a:r>
              <a:rPr lang="ru-RU" sz="2800" b="1" dirty="0" smtClean="0"/>
              <a:t>языка</a:t>
            </a:r>
            <a:br>
              <a:rPr lang="ru-RU" sz="2800" b="1" dirty="0" smtClean="0"/>
            </a:br>
            <a:r>
              <a:rPr lang="de-DE" sz="2800" b="1" dirty="0"/>
              <a:t>Institut für Deutsche Sprache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363272" cy="4281339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0070C0"/>
                </a:solidFill>
              </a:rPr>
              <a:t>Memorandum</a:t>
            </a: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err="1">
                <a:solidFill>
                  <a:srgbClr val="0070C0"/>
                </a:solidFill>
              </a:rPr>
              <a:t>des</a:t>
            </a: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err="1">
                <a:solidFill>
                  <a:srgbClr val="0070C0"/>
                </a:solidFill>
              </a:rPr>
              <a:t>Instituts</a:t>
            </a: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err="1">
                <a:solidFill>
                  <a:srgbClr val="0070C0"/>
                </a:solidFill>
              </a:rPr>
              <a:t>für</a:t>
            </a: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err="1">
                <a:solidFill>
                  <a:srgbClr val="0070C0"/>
                </a:solidFill>
              </a:rPr>
              <a:t>deutsche</a:t>
            </a: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Sprache</a:t>
            </a:r>
            <a:r>
              <a:rPr lang="ru-RU" sz="2800" b="1" dirty="0" smtClean="0">
                <a:solidFill>
                  <a:srgbClr val="0070C0"/>
                </a:solidFill>
              </a:rPr>
              <a:t> (2001):</a:t>
            </a:r>
            <a:endParaRPr lang="ru-RU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i="1" dirty="0" smtClean="0"/>
              <a:t>«</a:t>
            </a:r>
            <a:r>
              <a:rPr lang="ru-RU" sz="2800" b="1" i="1" dirty="0"/>
              <a:t>сохранение и нормальное развитие немецкого языка, как и других европейских языков в долгосрочной перспективе не гарантировано» </a:t>
            </a:r>
            <a:endParaRPr lang="ru-RU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81506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b="1" dirty="0"/>
              <a:t>TUTZINGER THESEN </a:t>
            </a: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>ZUR </a:t>
            </a:r>
            <a:r>
              <a:rPr lang="de-DE" sz="2800" b="1" dirty="0"/>
              <a:t>SPRACHENPOLITIK IN EUROPA</a:t>
            </a:r>
            <a:br>
              <a:rPr lang="de-DE" sz="2800" b="1" dirty="0"/>
            </a:br>
            <a:r>
              <a:rPr lang="ru-RU" sz="2800" b="1" dirty="0"/>
              <a:t>1999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72816"/>
            <a:ext cx="7859216" cy="4353347"/>
          </a:xfrm>
        </p:spPr>
        <p:txBody>
          <a:bodyPr/>
          <a:lstStyle/>
          <a:p>
            <a:r>
              <a:rPr lang="ru-RU" sz="2800" i="1" dirty="0"/>
              <a:t>LINGUA FRANCA UND SPRACHENVIELFALT</a:t>
            </a:r>
          </a:p>
          <a:p>
            <a:r>
              <a:rPr lang="ru-RU" sz="2800" i="1" dirty="0"/>
              <a:t>EUROPÄISCHE SPRACHENKONFERENZ</a:t>
            </a:r>
          </a:p>
          <a:p>
            <a:r>
              <a:rPr lang="ru-RU" sz="2800" i="1" dirty="0"/>
              <a:t>DEMOKRATIEPRINZIP</a:t>
            </a:r>
          </a:p>
          <a:p>
            <a:r>
              <a:rPr lang="ru-RU" sz="2800" i="1" dirty="0"/>
              <a:t>SPRACHKULTURELLE IDENTITÄT</a:t>
            </a:r>
          </a:p>
          <a:p>
            <a:r>
              <a:rPr lang="de-DE" sz="2800" i="1" dirty="0"/>
              <a:t>S</a:t>
            </a:r>
            <a:r>
              <a:rPr lang="ru-RU" sz="2800" i="1" dirty="0"/>
              <a:t>PRACHNACHBARSCHAFTEN</a:t>
            </a:r>
          </a:p>
          <a:p>
            <a:r>
              <a:rPr lang="ru-RU" sz="2800" i="1" dirty="0"/>
              <a:t>WISSENSCHAFTSSPRACHE</a:t>
            </a:r>
          </a:p>
          <a:p>
            <a:r>
              <a:rPr lang="ru-RU" sz="2800" i="1" dirty="0"/>
              <a:t>GESTUFTE SPRACHKENNTNISSE</a:t>
            </a:r>
          </a:p>
          <a:p>
            <a:r>
              <a:rPr lang="ru-RU" sz="2800" i="1" dirty="0"/>
              <a:t>ARBEITSSPRACHEN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3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Институциональные </a:t>
            </a:r>
            <a:r>
              <a:rPr lang="ru-RU" sz="2800" b="1" dirty="0"/>
              <a:t>и стихийные </a:t>
            </a:r>
            <a:r>
              <a:rPr lang="ru-RU" sz="2800" b="1" dirty="0" smtClean="0"/>
              <a:t>меры </a:t>
            </a:r>
            <a:br>
              <a:rPr lang="ru-RU" sz="2800" b="1" dirty="0" smtClean="0"/>
            </a:br>
            <a:r>
              <a:rPr lang="ru-RU" sz="2800" b="1" dirty="0" smtClean="0"/>
              <a:t>по </a:t>
            </a:r>
            <a:r>
              <a:rPr lang="ru-RU" sz="2800" b="1" dirty="0"/>
              <a:t>защите ведущих языков Европы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7992888" cy="4608512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i="1" dirty="0" err="1"/>
              <a:t>Verband</a:t>
            </a:r>
            <a:r>
              <a:rPr lang="ru-RU" sz="3000" b="1" i="1" dirty="0"/>
              <a:t> </a:t>
            </a:r>
            <a:r>
              <a:rPr lang="ru-RU" sz="3000" b="1" i="1" dirty="0" err="1"/>
              <a:t>Deutsche</a:t>
            </a:r>
            <a:r>
              <a:rPr lang="ru-RU" sz="3000" b="1" i="1" dirty="0"/>
              <a:t> </a:t>
            </a:r>
            <a:r>
              <a:rPr lang="ru-RU" sz="3000" b="1" i="1" dirty="0" err="1" smtClean="0"/>
              <a:t>Sprache</a:t>
            </a:r>
            <a:endParaRPr lang="ru-RU" sz="3000" b="1" i="1" dirty="0" smtClean="0"/>
          </a:p>
          <a:p>
            <a:r>
              <a:rPr lang="de-DE" sz="3000" b="1" i="1" dirty="0" smtClean="0"/>
              <a:t>Germanistenverband </a:t>
            </a:r>
            <a:endParaRPr lang="ru-RU" sz="3000" b="1" i="1" dirty="0" smtClean="0"/>
          </a:p>
          <a:p>
            <a:r>
              <a:rPr lang="de-DE" sz="3000" b="1" i="1" dirty="0" smtClean="0"/>
              <a:t>Gesellschaft </a:t>
            </a:r>
            <a:r>
              <a:rPr lang="de-DE" sz="3000" b="1" i="1" dirty="0"/>
              <a:t>für deutsche Sprache</a:t>
            </a:r>
            <a:r>
              <a:rPr lang="ru-RU" sz="3000" b="1" i="1" dirty="0" smtClean="0"/>
              <a:t> </a:t>
            </a:r>
          </a:p>
          <a:p>
            <a:endParaRPr lang="ru-RU" dirty="0"/>
          </a:p>
          <a:p>
            <a:r>
              <a:rPr lang="ru-RU" dirty="0" smtClean="0"/>
              <a:t>Интернет-проекты: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000" b="1" i="1" dirty="0" smtClean="0"/>
              <a:t>проект </a:t>
            </a:r>
            <a:r>
              <a:rPr lang="ru-RU" sz="3000" b="1" i="1" dirty="0"/>
              <a:t>Б. </a:t>
            </a:r>
            <a:r>
              <a:rPr lang="ru-RU" sz="3000" b="1" i="1" dirty="0" err="1"/>
              <a:t>Мроцека</a:t>
            </a:r>
            <a:r>
              <a:rPr lang="ru-RU" sz="3000" b="1" i="1" dirty="0"/>
              <a:t> </a:t>
            </a:r>
            <a:r>
              <a:rPr lang="ru-RU" dirty="0"/>
              <a:t>(http://www.bedrohte-woerter.de)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3000" b="1" i="1" dirty="0" smtClean="0"/>
              <a:t>проект </a:t>
            </a:r>
            <a:r>
              <a:rPr lang="ru-RU" sz="3000" b="1" i="1" dirty="0"/>
              <a:t>Л. </a:t>
            </a:r>
            <a:r>
              <a:rPr lang="ru-RU" sz="3000" b="1" i="1" dirty="0" err="1"/>
              <a:t>Лемнитцера</a:t>
            </a:r>
            <a:r>
              <a:rPr lang="ru-RU" sz="3000" b="1" i="1" dirty="0"/>
              <a:t> </a:t>
            </a:r>
            <a:r>
              <a:rPr lang="ru-RU" dirty="0"/>
              <a:t>«</a:t>
            </a:r>
            <a:r>
              <a:rPr lang="ru-RU" dirty="0" err="1"/>
              <a:t>Wortwarte</a:t>
            </a:r>
            <a:r>
              <a:rPr lang="ru-RU" dirty="0"/>
              <a:t>» </a:t>
            </a:r>
            <a:r>
              <a:rPr lang="ru-RU" dirty="0" smtClean="0"/>
              <a:t>- </a:t>
            </a:r>
            <a:r>
              <a:rPr lang="de-DE" dirty="0" smtClean="0"/>
              <a:t>Wörter </a:t>
            </a:r>
            <a:r>
              <a:rPr lang="de-DE" dirty="0"/>
              <a:t>von heute und morgen</a:t>
            </a:r>
            <a:r>
              <a:rPr lang="ru-RU" dirty="0" smtClean="0"/>
              <a:t>(www.wortwarte.de)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46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«</a:t>
            </a:r>
            <a:r>
              <a:rPr lang="ru-RU" sz="3200" b="1" dirty="0" err="1"/>
              <a:t>English</a:t>
            </a:r>
            <a:r>
              <a:rPr lang="ru-RU" sz="3200" b="1" dirty="0"/>
              <a:t> </a:t>
            </a:r>
            <a:r>
              <a:rPr lang="ru-RU" sz="3200" b="1" dirty="0" err="1"/>
              <a:t>only</a:t>
            </a:r>
            <a:r>
              <a:rPr lang="ru-RU" sz="3200" b="1" dirty="0"/>
              <a:t>? Что будет с немецким</a:t>
            </a:r>
            <a:br>
              <a:rPr lang="ru-RU" sz="3200" b="1" dirty="0"/>
            </a:br>
            <a:r>
              <a:rPr lang="ru-RU" sz="3200" b="1" dirty="0"/>
              <a:t>и другими европейскими языками?»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44824"/>
            <a:ext cx="7787208" cy="4281339"/>
          </a:xfrm>
        </p:spPr>
        <p:txBody>
          <a:bodyPr/>
          <a:lstStyle/>
          <a:p>
            <a:r>
              <a:rPr lang="ru-RU" sz="2800" b="1" dirty="0" smtClean="0"/>
              <a:t>конференция в Брюсселе </a:t>
            </a:r>
            <a:r>
              <a:rPr lang="de-DE" sz="2800" b="1" dirty="0" smtClean="0"/>
              <a:t>2008 </a:t>
            </a:r>
            <a:r>
              <a:rPr lang="de-DE" sz="2800" b="1" dirty="0"/>
              <a:t>г</a:t>
            </a:r>
            <a:r>
              <a:rPr lang="de-DE" sz="2800" b="1" dirty="0" smtClean="0"/>
              <a:t>.</a:t>
            </a:r>
            <a:endParaRPr lang="ru-RU" sz="2800" b="1" dirty="0" smtClean="0"/>
          </a:p>
          <a:p>
            <a:pPr marL="0" indent="0">
              <a:buNone/>
            </a:pPr>
            <a:r>
              <a:rPr lang="de-DE" sz="2800" b="1" dirty="0" smtClean="0"/>
              <a:t> </a:t>
            </a:r>
            <a:endParaRPr lang="ru-RU" sz="2800" b="1" dirty="0" smtClean="0"/>
          </a:p>
          <a:p>
            <a:r>
              <a:rPr lang="de-DE" sz="2800" b="1" i="1" dirty="0" smtClean="0"/>
              <a:t>«</a:t>
            </a:r>
            <a:r>
              <a:rPr lang="de-DE" sz="2800" b="1" i="1" dirty="0" err="1"/>
              <a:t>Общество</a:t>
            </a:r>
            <a:r>
              <a:rPr lang="de-DE" sz="2800" b="1" i="1" dirty="0"/>
              <a:t> </a:t>
            </a:r>
            <a:r>
              <a:rPr lang="de-DE" sz="2800" b="1" i="1" dirty="0" err="1"/>
              <a:t>немецкого</a:t>
            </a:r>
            <a:r>
              <a:rPr lang="de-DE" sz="2800" b="1" i="1" dirty="0"/>
              <a:t> </a:t>
            </a:r>
            <a:r>
              <a:rPr lang="de-DE" sz="2800" b="1" i="1" dirty="0" err="1"/>
              <a:t>языка</a:t>
            </a:r>
            <a:r>
              <a:rPr lang="de-DE" sz="2800" b="1" i="1" dirty="0"/>
              <a:t>» </a:t>
            </a:r>
            <a:endParaRPr lang="ru-RU" sz="2800" b="1" i="1" dirty="0" smtClean="0"/>
          </a:p>
          <a:p>
            <a:pPr marL="0" indent="0">
              <a:buNone/>
            </a:pPr>
            <a:r>
              <a:rPr lang="ru-RU" sz="2800" b="1" i="1" dirty="0"/>
              <a:t> </a:t>
            </a:r>
            <a:r>
              <a:rPr lang="ru-RU" sz="2800" b="1" i="1" dirty="0" smtClean="0"/>
              <a:t>    </a:t>
            </a:r>
            <a:r>
              <a:rPr lang="de-DE" sz="2800" b="1" i="1" dirty="0" smtClean="0"/>
              <a:t>(</a:t>
            </a:r>
            <a:r>
              <a:rPr lang="de-DE" sz="2800" b="1" i="1" dirty="0"/>
              <a:t>Gesellschaft für </a:t>
            </a:r>
            <a:r>
              <a:rPr lang="de-DE" sz="2800" b="1" i="1" dirty="0" smtClean="0"/>
              <a:t>deutsche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Sprache</a:t>
            </a:r>
            <a:r>
              <a:rPr lang="ru-RU" sz="2800" b="1" i="1" dirty="0"/>
              <a:t>) </a:t>
            </a:r>
            <a:endParaRPr lang="ru-RU" sz="2800" b="1" i="1" dirty="0" smtClean="0"/>
          </a:p>
          <a:p>
            <a:pPr marL="0" indent="0">
              <a:buNone/>
            </a:pPr>
            <a:endParaRPr lang="ru-RU" sz="2800" b="1" i="1" dirty="0" smtClean="0"/>
          </a:p>
          <a:p>
            <a:r>
              <a:rPr lang="ru-RU" sz="2800" b="1" i="1" dirty="0" smtClean="0"/>
              <a:t>Гёте-институт </a:t>
            </a:r>
            <a:r>
              <a:rPr lang="ru-RU" sz="2800" b="1" i="1" dirty="0"/>
              <a:t>(</a:t>
            </a:r>
            <a:r>
              <a:rPr lang="ru-RU" sz="2800" b="1" i="1" dirty="0" err="1"/>
              <a:t>Goethe-Institut</a:t>
            </a:r>
            <a:r>
              <a:rPr lang="ru-RU" sz="2800" b="1" i="1" dirty="0" smtClean="0"/>
              <a:t>)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28237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r>
              <a:rPr lang="ru-RU" sz="3200" b="1" dirty="0"/>
              <a:t>Я</a:t>
            </a:r>
            <a:r>
              <a:rPr lang="ru-RU" sz="3200" b="1" dirty="0" smtClean="0"/>
              <a:t>зыковая статусная иерархия</a:t>
            </a:r>
            <a:br>
              <a:rPr lang="ru-RU" sz="3200" b="1" dirty="0" smtClean="0"/>
            </a:br>
            <a:r>
              <a:rPr lang="de-DE" sz="2800" b="1" dirty="0" smtClean="0"/>
              <a:t>Ulrich Ammon</a:t>
            </a:r>
            <a:r>
              <a:rPr lang="ru-RU" sz="2800" b="1" dirty="0"/>
              <a:t>, </a:t>
            </a:r>
            <a:r>
              <a:rPr lang="ru-RU" sz="2800" b="1" dirty="0" smtClean="0"/>
              <a:t>2006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844824"/>
            <a:ext cx="4978896" cy="4525963"/>
          </a:xfrm>
        </p:spPr>
        <p:txBody>
          <a:bodyPr>
            <a:normAutofit fontScale="25000" lnSpcReduction="20000"/>
          </a:bodyPr>
          <a:lstStyle/>
          <a:p>
            <a:endParaRPr lang="ru-RU" sz="3800" b="1" dirty="0" smtClean="0"/>
          </a:p>
          <a:p>
            <a:pPr marL="0" indent="0">
              <a:buNone/>
            </a:pPr>
            <a:r>
              <a:rPr lang="ru-RU" sz="9600" b="1" dirty="0" smtClean="0"/>
              <a:t>1 место </a:t>
            </a:r>
            <a:r>
              <a:rPr lang="ru-RU" sz="9600" dirty="0" smtClean="0"/>
              <a:t>- </a:t>
            </a:r>
            <a:r>
              <a:rPr lang="ru-RU" sz="9600" b="1" i="1" dirty="0" smtClean="0">
                <a:solidFill>
                  <a:srgbClr val="C00000"/>
                </a:solidFill>
              </a:rPr>
              <a:t>английский </a:t>
            </a:r>
            <a:r>
              <a:rPr lang="ru-RU" sz="9600" dirty="0" smtClean="0"/>
              <a:t>(</a:t>
            </a:r>
            <a:r>
              <a:rPr lang="ru-RU" sz="9600" b="1" dirty="0"/>
              <a:t>а</a:t>
            </a:r>
            <a:r>
              <a:rPr lang="ru-RU" sz="9600" dirty="0"/>
              <a:t> – 2, </a:t>
            </a:r>
            <a:r>
              <a:rPr lang="ru-RU" sz="9600" b="1" dirty="0"/>
              <a:t>б</a:t>
            </a:r>
            <a:r>
              <a:rPr lang="ru-RU" sz="9600" dirty="0"/>
              <a:t> – 1</a:t>
            </a:r>
            <a:r>
              <a:rPr lang="ru-RU" sz="9600" dirty="0" smtClean="0"/>
              <a:t>) </a:t>
            </a:r>
          </a:p>
          <a:p>
            <a:pPr marL="0" indent="0">
              <a:buNone/>
            </a:pPr>
            <a:endParaRPr lang="ru-RU" sz="9600" dirty="0"/>
          </a:p>
          <a:p>
            <a:pPr marL="0" indent="0">
              <a:buNone/>
            </a:pPr>
            <a:r>
              <a:rPr lang="ru-RU" sz="9600" b="1" dirty="0" smtClean="0"/>
              <a:t>2 место </a:t>
            </a:r>
            <a:r>
              <a:rPr lang="ru-RU" sz="9600" dirty="0" smtClean="0"/>
              <a:t>- </a:t>
            </a:r>
            <a:r>
              <a:rPr lang="ru-RU" sz="9600" b="1" i="1" dirty="0" smtClean="0">
                <a:solidFill>
                  <a:srgbClr val="00B0F0"/>
                </a:solidFill>
              </a:rPr>
              <a:t>французский</a:t>
            </a:r>
            <a:r>
              <a:rPr lang="ru-RU" sz="9600" dirty="0" smtClean="0"/>
              <a:t> </a:t>
            </a:r>
            <a:r>
              <a:rPr lang="ru-RU" sz="9600" dirty="0"/>
              <a:t>(</a:t>
            </a:r>
            <a:r>
              <a:rPr lang="ru-RU" sz="9600" b="1" dirty="0"/>
              <a:t>а</a:t>
            </a:r>
            <a:r>
              <a:rPr lang="ru-RU" sz="9600" dirty="0"/>
              <a:t> – 2, </a:t>
            </a:r>
            <a:r>
              <a:rPr lang="ru-RU" sz="9600" b="1" dirty="0"/>
              <a:t>б</a:t>
            </a:r>
            <a:r>
              <a:rPr lang="ru-RU" sz="9600" dirty="0"/>
              <a:t> – 2</a:t>
            </a:r>
            <a:r>
              <a:rPr lang="ru-RU" sz="9600" dirty="0" smtClean="0"/>
              <a:t>)</a:t>
            </a:r>
            <a:endParaRPr lang="de-DE" sz="9600" dirty="0" smtClean="0"/>
          </a:p>
          <a:p>
            <a:pPr marL="0" indent="0">
              <a:buNone/>
            </a:pPr>
            <a:r>
              <a:rPr lang="de-DE" sz="9600" dirty="0"/>
              <a:t> </a:t>
            </a:r>
            <a:r>
              <a:rPr lang="de-DE" sz="9600" dirty="0" smtClean="0"/>
              <a:t>     </a:t>
            </a:r>
            <a:r>
              <a:rPr lang="ru-RU" sz="9600" dirty="0" smtClean="0"/>
              <a:t> </a:t>
            </a:r>
            <a:r>
              <a:rPr lang="de-DE" sz="9600" dirty="0" smtClean="0"/>
              <a:t>           </a:t>
            </a:r>
            <a:r>
              <a:rPr lang="ru-RU" sz="9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немецкий</a:t>
            </a:r>
            <a:r>
              <a:rPr lang="ru-RU" sz="9600" dirty="0" smtClean="0"/>
              <a:t> </a:t>
            </a:r>
            <a:r>
              <a:rPr lang="ru-RU" sz="9600" dirty="0"/>
              <a:t>(</a:t>
            </a:r>
            <a:r>
              <a:rPr lang="ru-RU" sz="9600" b="1" dirty="0"/>
              <a:t>а</a:t>
            </a:r>
            <a:r>
              <a:rPr lang="ru-RU" sz="9600" dirty="0"/>
              <a:t> – 1, </a:t>
            </a:r>
            <a:r>
              <a:rPr lang="ru-RU" sz="9600" b="1" dirty="0"/>
              <a:t>б</a:t>
            </a:r>
            <a:r>
              <a:rPr lang="ru-RU" sz="9600" dirty="0"/>
              <a:t> – 3</a:t>
            </a:r>
            <a:r>
              <a:rPr lang="ru-RU" sz="9600" dirty="0" smtClean="0"/>
              <a:t>)</a:t>
            </a:r>
            <a:endParaRPr lang="de-DE" sz="9600" dirty="0" smtClean="0"/>
          </a:p>
          <a:p>
            <a:pPr marL="0" indent="0">
              <a:buNone/>
            </a:pPr>
            <a:r>
              <a:rPr lang="ru-RU" sz="9600" dirty="0" smtClean="0"/>
              <a:t> </a:t>
            </a:r>
            <a:endParaRPr lang="ru-RU" sz="9600" dirty="0"/>
          </a:p>
          <a:p>
            <a:pPr marL="0" indent="0">
              <a:buNone/>
            </a:pPr>
            <a:r>
              <a:rPr lang="ru-RU" sz="9600" b="1" dirty="0" smtClean="0"/>
              <a:t>3 </a:t>
            </a:r>
            <a:r>
              <a:rPr lang="ru-RU" sz="9600" b="1" dirty="0"/>
              <a:t>место </a:t>
            </a:r>
            <a:r>
              <a:rPr lang="ru-RU" sz="9600" dirty="0" smtClean="0"/>
              <a:t>- </a:t>
            </a:r>
            <a:r>
              <a:rPr lang="ru-RU" sz="9600" b="1" i="1" dirty="0" smtClean="0">
                <a:solidFill>
                  <a:srgbClr val="00B050"/>
                </a:solidFill>
              </a:rPr>
              <a:t>итальянский</a:t>
            </a:r>
            <a:r>
              <a:rPr lang="ru-RU" sz="9600" dirty="0" smtClean="0"/>
              <a:t> </a:t>
            </a:r>
            <a:r>
              <a:rPr lang="ru-RU" sz="9600" dirty="0"/>
              <a:t>(</a:t>
            </a:r>
            <a:r>
              <a:rPr lang="ru-RU" sz="9600" b="1" dirty="0"/>
              <a:t>а</a:t>
            </a:r>
            <a:r>
              <a:rPr lang="ru-RU" sz="9600" dirty="0"/>
              <a:t> – 2, </a:t>
            </a:r>
            <a:r>
              <a:rPr lang="ru-RU" sz="9600" b="1" dirty="0"/>
              <a:t>б</a:t>
            </a:r>
            <a:r>
              <a:rPr lang="ru-RU" sz="9600" dirty="0"/>
              <a:t> – 3) </a:t>
            </a:r>
            <a:endParaRPr lang="de-DE" sz="9600" dirty="0" smtClean="0"/>
          </a:p>
          <a:p>
            <a:pPr marL="0" indent="0">
              <a:buNone/>
            </a:pPr>
            <a:r>
              <a:rPr lang="de-DE" sz="9600" dirty="0"/>
              <a:t> </a:t>
            </a:r>
            <a:r>
              <a:rPr lang="de-DE" sz="9600" dirty="0" smtClean="0"/>
              <a:t>                 </a:t>
            </a:r>
            <a:r>
              <a:rPr lang="ru-RU" sz="9600" b="1" i="1" dirty="0" smtClean="0">
                <a:solidFill>
                  <a:srgbClr val="FF0066"/>
                </a:solidFill>
              </a:rPr>
              <a:t>испанский</a:t>
            </a:r>
            <a:r>
              <a:rPr lang="ru-RU" sz="9600" dirty="0" smtClean="0"/>
              <a:t> </a:t>
            </a:r>
            <a:r>
              <a:rPr lang="ru-RU" sz="9600" dirty="0"/>
              <a:t>(</a:t>
            </a:r>
            <a:r>
              <a:rPr lang="ru-RU" sz="9600" b="1" dirty="0"/>
              <a:t>а</a:t>
            </a:r>
            <a:r>
              <a:rPr lang="ru-RU" sz="9600" dirty="0"/>
              <a:t> – 3, </a:t>
            </a:r>
            <a:r>
              <a:rPr lang="ru-RU" sz="9600" b="1" dirty="0"/>
              <a:t>б</a:t>
            </a:r>
            <a:r>
              <a:rPr lang="ru-RU" sz="9600" dirty="0"/>
              <a:t> – 2) </a:t>
            </a:r>
            <a:endParaRPr lang="ru-RU" sz="9600" dirty="0" smtClean="0"/>
          </a:p>
          <a:p>
            <a:pPr marL="0" indent="0">
              <a:buNone/>
            </a:pPr>
            <a:endParaRPr lang="ru-RU" sz="6000" dirty="0" smtClean="0"/>
          </a:p>
          <a:p>
            <a:endParaRPr lang="ru-RU" sz="6000" dirty="0" smtClean="0"/>
          </a:p>
          <a:p>
            <a:pPr marL="0" indent="0">
              <a:buNone/>
            </a:pPr>
            <a:r>
              <a:rPr lang="ru-RU" sz="6000" dirty="0" smtClean="0"/>
              <a:t>     </a:t>
            </a:r>
          </a:p>
          <a:p>
            <a:pPr marL="0" indent="0">
              <a:buNone/>
            </a:pPr>
            <a:r>
              <a:rPr lang="ru-RU" sz="4400" dirty="0"/>
              <a:t> </a:t>
            </a:r>
            <a:r>
              <a:rPr lang="ru-RU" sz="4400" dirty="0" smtClean="0"/>
              <a:t>    </a:t>
            </a:r>
          </a:p>
          <a:p>
            <a:pPr marL="0" indent="0">
              <a:buNone/>
            </a:pPr>
            <a:r>
              <a:rPr lang="ru-RU" sz="4400" dirty="0"/>
              <a:t> </a:t>
            </a:r>
            <a:r>
              <a:rPr lang="ru-RU" sz="4400" dirty="0" smtClean="0"/>
              <a:t>     </a:t>
            </a:r>
          </a:p>
          <a:p>
            <a:pPr marL="0" indent="0" algn="r">
              <a:buNone/>
            </a:pPr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24128" y="3068960"/>
            <a:ext cx="3240360" cy="338437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b="1" dirty="0" smtClean="0"/>
              <a:t>     </a:t>
            </a:r>
            <a:endParaRPr lang="de-DE" sz="8000" b="1" dirty="0" smtClean="0"/>
          </a:p>
          <a:p>
            <a:pPr marL="0" indent="0">
              <a:buNone/>
            </a:pPr>
            <a:r>
              <a:rPr lang="de-DE" sz="8000" b="1" dirty="0"/>
              <a:t> </a:t>
            </a:r>
            <a:r>
              <a:rPr lang="de-DE" sz="8000" b="1" dirty="0" smtClean="0"/>
              <a:t>   </a:t>
            </a:r>
            <a:r>
              <a:rPr lang="ru-RU" sz="8000" b="1" dirty="0" smtClean="0"/>
              <a:t>а </a:t>
            </a:r>
            <a:r>
              <a:rPr lang="ru-RU" sz="8000" b="1" dirty="0"/>
              <a:t>-  </a:t>
            </a:r>
            <a:r>
              <a:rPr lang="ru-RU" sz="8000" dirty="0"/>
              <a:t>численное преимущество в рамках Европейского </a:t>
            </a:r>
            <a:r>
              <a:rPr lang="ru-RU" sz="8000" dirty="0" err="1"/>
              <a:t>cоюза</a:t>
            </a:r>
            <a:endParaRPr lang="ru-RU" sz="8000" dirty="0"/>
          </a:p>
          <a:p>
            <a:pPr marL="0" indent="0">
              <a:buNone/>
            </a:pPr>
            <a:r>
              <a:rPr lang="ru-RU" sz="8000" dirty="0" smtClean="0"/>
              <a:t>(</a:t>
            </a:r>
            <a:r>
              <a:rPr lang="ru-RU" sz="8000" dirty="0"/>
              <a:t>соотношение носителей и </a:t>
            </a:r>
            <a:r>
              <a:rPr lang="ru-RU" sz="8000" dirty="0" err="1"/>
              <a:t>неносителей</a:t>
            </a:r>
            <a:r>
              <a:rPr lang="ru-RU" sz="8000" dirty="0"/>
              <a:t> языка)</a:t>
            </a:r>
          </a:p>
          <a:p>
            <a:pPr marL="0" indent="0">
              <a:buNone/>
            </a:pPr>
            <a:r>
              <a:rPr lang="ru-RU" sz="8000" dirty="0"/>
              <a:t>      </a:t>
            </a:r>
            <a:endParaRPr lang="de-DE" sz="8000" dirty="0" smtClean="0"/>
          </a:p>
          <a:p>
            <a:pPr marL="0" indent="0">
              <a:buNone/>
            </a:pPr>
            <a:r>
              <a:rPr lang="de-DE" sz="8000" b="1" dirty="0"/>
              <a:t> </a:t>
            </a:r>
            <a:r>
              <a:rPr lang="de-DE" sz="8000" b="1" dirty="0" smtClean="0"/>
              <a:t>   </a:t>
            </a:r>
            <a:r>
              <a:rPr lang="ru-RU" sz="8000" b="1" dirty="0" smtClean="0"/>
              <a:t>б </a:t>
            </a:r>
            <a:r>
              <a:rPr lang="ru-RU" sz="8000" dirty="0"/>
              <a:t>-  международный престиж языка за пределами </a:t>
            </a:r>
            <a:r>
              <a:rPr lang="ru-RU" sz="8000" dirty="0" smtClean="0"/>
              <a:t>Европейского </a:t>
            </a:r>
            <a:r>
              <a:rPr lang="ru-RU" sz="8000" dirty="0"/>
              <a:t>союза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5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497</Words>
  <Application>Microsoft Office PowerPoint</Application>
  <PresentationFormat>Экран (4:3)</PresentationFormat>
  <Paragraphs>100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Куда идет объединенная Европа?  К проблеме языка общения  15 лет спустя  (к 90-летию со дня рождения А.И. Домашнева)</vt:lpstr>
      <vt:lpstr>Анатолий Иванович Домашнев (1927 – 2001)</vt:lpstr>
      <vt:lpstr>Braucht ein vereintes Europa eine gemeinsame Verkehrssprache und ist sie in unserer Zeit noch möglich? </vt:lpstr>
      <vt:lpstr>Презентация PowerPoint</vt:lpstr>
      <vt:lpstr>Мангеймский Институт немецкого языка Institut für Deutsche Sprache </vt:lpstr>
      <vt:lpstr>TUTZINGER THESEN  ZUR SPRACHENPOLITIK IN EUROPA 1999 </vt:lpstr>
      <vt:lpstr>Институциональные и стихийные меры  по защите ведущих языков Европы</vt:lpstr>
      <vt:lpstr>«English only? Что будет с немецким и другими европейскими языками?» </vt:lpstr>
      <vt:lpstr>Языковая статусная иерархия Ulrich Ammon, 2006</vt:lpstr>
      <vt:lpstr>Опрос студентов из Германии, Финляндии, Бельгии  </vt:lpstr>
      <vt:lpstr> Special Eurobarometer 386   EUROPEANS AND THEIR LANGUAGES  February - March 2012  </vt:lpstr>
      <vt:lpstr>Вопрос о едином языке общения европейских учреждений с гражданами</vt:lpstr>
      <vt:lpstr>Распределение по странам</vt:lpstr>
      <vt:lpstr>Владение иностранным языком в целях коммуникации</vt:lpstr>
      <vt:lpstr>«Хартия регионализма»  1988 </vt:lpstr>
      <vt:lpstr>     Европейская хартия  региональных языков или языков меньшинств  (ETS N 148) Страсбург, 5 ноября 1992 года </vt:lpstr>
      <vt:lpstr>Оппозиции</vt:lpstr>
      <vt:lpstr>«Единство в многообразии!»</vt:lpstr>
      <vt:lpstr>Robert Philippson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Куда идет объединенная Европа?  К проблеме языка общения  15 лет спустя  (к 90-летию со дня рождения А.И. Домашнева)</dc:title>
  <dc:creator>Наташа</dc:creator>
  <cp:lastModifiedBy>Наташа</cp:lastModifiedBy>
  <cp:revision>60</cp:revision>
  <dcterms:created xsi:type="dcterms:W3CDTF">2017-04-08T17:06:40Z</dcterms:created>
  <dcterms:modified xsi:type="dcterms:W3CDTF">2017-04-12T08:35:16Z</dcterms:modified>
</cp:coreProperties>
</file>