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58" r:id="rId4"/>
    <p:sldId id="259" r:id="rId5"/>
    <p:sldId id="297" r:id="rId6"/>
    <p:sldId id="261" r:id="rId7"/>
    <p:sldId id="260" r:id="rId8"/>
    <p:sldId id="294" r:id="rId9"/>
    <p:sldId id="263" r:id="rId10"/>
    <p:sldId id="264" r:id="rId11"/>
    <p:sldId id="265" r:id="rId12"/>
    <p:sldId id="266" r:id="rId13"/>
    <p:sldId id="299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  <p:sldId id="287" r:id="rId34"/>
    <p:sldId id="288" r:id="rId35"/>
    <p:sldId id="289" r:id="rId36"/>
    <p:sldId id="290" r:id="rId37"/>
    <p:sldId id="296" r:id="rId38"/>
    <p:sldId id="295" r:id="rId39"/>
    <p:sldId id="298" r:id="rId4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>
        <p:scale>
          <a:sx n="90" d="100"/>
          <a:sy n="90" d="100"/>
        </p:scale>
        <p:origin x="-422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7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4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4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8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4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6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7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3AAB-0A8F-451B-84E9-19A4A9503B4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281B0-76BC-4366-8A51-03BF801A6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2711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заведующих кафедрами</a:t>
            </a:r>
            <a:endParaRPr lang="ru-RU" sz="5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2895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075478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98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логопедии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Лопатина Людмила Владимировна, 1954​, доктор педагогических наук (2005)​, профессор (2005), Почетный работник высшего профессионального образования РФ, заведующий кафедрой логопедии.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Логопедическая работа по коррекции стертой дизартрии, (2015), [монография];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Анализ подходов к изучению речевых и языковых расстройств в российской и французской логопедии, (2018), [статья].​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Введение в логопедическую специальность и расстройства фонационного оформления высказывания. </a:t>
            </a: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pPr>
              <a:spcAft>
                <a:spcPts val="50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Разработка федерального государственного образовательного стандарта обучающихся с ограниченными возможностями здоровья и механизмов его внедрения, ФЦПРО Минобрнауки, Исполнитель, 2014​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13092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58786925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40487216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411580825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15491607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92961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4583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58214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9196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12084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732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60293" y="6072201"/>
            <a:ext cx="2235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20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Кафедра‌ ‌олигофренопедагогики‌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Профессор‌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Подано‌ ‌заявлений‌ ‌–‌ ‌1‌ ‌</a:t>
            </a:r>
            <a:endParaRPr lang="ru-RU" b="1" dirty="0">
              <a:solidFill>
                <a:srgbClr val="000000"/>
              </a:solidFill>
              <a:latin typeface="docs-Open Sans"/>
            </a:endParaRPr>
          </a:p>
          <a:p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Ильина‌ ‌Светлана‌ ‌Юрьевна,‌ ‌1959​,‌ ‌доктор‌ ‌педагогических‌ ‌наук‌ ‌(2007)​,‌ ‌профессор‌ ‌(2009),‌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заведующий‌ ‌кафедрой‌ ‌олигофренопедагогики.‌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Основные‌ ‌работы‌ ‌по‌ ‌профилю‌ ‌кафедры:‌‌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 ‌Речевое‌ ‌развитие‌ ‌обучающихся‌ ‌с‌ ‌легкой‌ ‌умственной‌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отсталостью‌ ‌в‌ ‌образовательном‌ ‌процессе‌ ‌(2018),‌ ‌[глава‌ ‌в‌ ‌монографии]‌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Динамика‌ ‌развития‌ ‌речи‌ ‌младших‌ ‌школьников‌ ‌с‌ ‌умственной‌ ‌отсталостью,‌ ‌(2019),‌ ‌[статья]​‌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Электронные‌ ‌курсы‌ ‌в‌ ‌ЦДПО‌ ‌(</a:t>
            </a:r>
            <a:r>
              <a:rPr lang="ru-RU" b="1" i="0" u="none" strike="noStrike" dirty="0" err="1" smtClean="0">
                <a:solidFill>
                  <a:srgbClr val="000000"/>
                </a:solidFill>
                <a:effectLst/>
                <a:latin typeface="docs-Open Sans"/>
              </a:rPr>
              <a:t>Moodle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):‌ ‌‌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Методика‌ ‌обучения‌ ‌русскому‌ ‌языку​‌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Научное‌ ‌руководство:‌ ‌‌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нет‌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Участие‌ ‌в‌ ‌выполнении‌ ‌НИР‌ ‌за‌ ‌2014-2019:‌ ‌‌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Разработка‌ ‌федерального‌ ‌государственного‌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образовательного‌ ‌стандарта‌ ‌обучающихся‌ ‌с‌ ‌ограниченными‌ ‌возможностями‌ ‌здоровья‌ ‌и‌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механизмов‌ ‌его‌ ‌внедрения,‌ ‌ФЦПРО‌ ‌Минобрнауки,‌ ‌исполнитель,‌ ‌2014​‌ ‌</a:t>
            </a:r>
            <a:endParaRPr lang="ru-RU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algn="just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Заявки‌ ‌на‌ ‌выполнение‌ ‌НИР‌ ‌за‌ ‌2014-2019:‌‌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docs-Open Sans"/>
              </a:rPr>
              <a:t> ‌1(РФФИ)​‌</a:t>
            </a:r>
            <a:endParaRPr lang="ru-RU" b="0" i="0" dirty="0">
              <a:solidFill>
                <a:srgbClr val="000000"/>
              </a:solidFill>
              <a:effectLst/>
              <a:latin typeface="Robo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34857"/>
              </p:ext>
            </p:extLst>
          </p:nvPr>
        </p:nvGraphicFramePr>
        <p:xfrm>
          <a:off x="0" y="424731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50435297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19166096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68367979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58790153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5859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8828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37396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28953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3043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52902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41959" y="6182268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79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Кафедра тифлопедагогики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700" b="0" dirty="0" smtClean="0">
              <a:effectLst/>
            </a:endParaRPr>
          </a:p>
          <a:p>
            <a:r>
              <a:rPr lang="ru-RU" sz="1700" dirty="0">
                <a:solidFill>
                  <a:srgbClr val="000000"/>
                </a:solidFill>
                <a:latin typeface="Open Sans"/>
              </a:rPr>
              <a:t>Никулина Галина Владимировна, 1955​, доктор педагогических наук (2005)​, профессор (2006), Почетный работник высшего профессионального образования РФ,  заведующий кафедрой тифлопедагогики.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Тhe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impact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institutional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learning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environments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on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development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self-attitude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pupils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with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vision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deficiency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, (2017), [статья];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Эволюция взглядов на содержание образования слепых в отечественной тифлопедагогической теории и практике, (2019), [статья].​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нет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10 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НИР, в том числе: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Разработка, апробация и распространение инструментов обеспечения доступной финансовой среды для людей с ограниченными возможностями здоровья, Ассоциация "Сообщество финансистов по продвижению научно-просветительских инициатив", Исполнитель, 2018; Разработка и апробация на основе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компетентностного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подхода образовательных программ переподготовки профессорско-преподавательского состава образовательных организаций высшего образования для обучения инвалидов и лиц с ОВЗ, ФЦПРО, Исполнитель, 2017.​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700" b="0" dirty="0" smtClean="0">
              <a:effectLst/>
            </a:endParaRPr>
          </a:p>
          <a:p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04663"/>
              </p:ext>
            </p:extLst>
          </p:nvPr>
        </p:nvGraphicFramePr>
        <p:xfrm>
          <a:off x="71718" y="474412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98371872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4621707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01075412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12425995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91165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382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05817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43875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1641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07586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661906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16559" y="6148401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73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немецкой филологии  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0,25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dirty="0"/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Гончарова Евгения Александровна, 1941​, доктор филологических наук (1990)​, профессор (1990),  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Почетный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высшего профессионального образования,  почетный профессор РГПУ им. А. И. Герцена, профессор кафедры немецкой филологии.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Стиль как параметр интерпретации текста и дискурса, (2018),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Когнитивный аспект стиля текста, (2018), [материалы конференции];​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Речевая деятельность общества, Языковая личность и профессиональная речевая деятельность​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2.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3594"/>
              </p:ext>
            </p:extLst>
          </p:nvPr>
        </p:nvGraphicFramePr>
        <p:xfrm>
          <a:off x="71718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880782467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7193228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86634977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21973867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0030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1449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099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56655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10665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61622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500501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82692" y="6165334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61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английской филологии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Каргаполова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Ирина Александровна, 1953​, доктор филологических наук (2008)​, профессор кафедры английской филологии.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Языковая игра в зеркале народной лингвистики,(2018),[статья];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Лингвистические мифы как объект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биосемиотического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исследования. Памяти И.К. Архипова,(2017),[статья];​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6 курсов,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в том числе: История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и методология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науки,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Научно-исследовательская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работа​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1(РФФИ)​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35929"/>
              </p:ext>
            </p:extLst>
          </p:nvPr>
        </p:nvGraphicFramePr>
        <p:xfrm>
          <a:off x="0" y="425018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64360036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82008978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44378560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88490727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2943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75158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77466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649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87793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253643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84093" y="6080668"/>
            <a:ext cx="2235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230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хорового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дирижирования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Екимов Сергей Викторович, 1974​​, Санкт-Петербургская консерватория им. Н. А. Римского-Корсакова по специальности «Хоровое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дирижирование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» (1998), декан дирижерско-композиторского факультета, заведующий кафедрой хорового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дирижирования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ФГБОУ ВО «Санкт-Петербургская государственная консерватория имени Н. А. Римского-Корсакова», Лауреат Премии Правительства Санкт-Петербурга в области культуры и искусства (2014), Лауреат международных конкурсов, член Союза композиторов России и Союза концертных деятелей Санкт-Петербурга, арт-директор Международного фестиваля хорового искусства «Поющий мир».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2238"/>
              </p:ext>
            </p:extLst>
          </p:nvPr>
        </p:nvGraphicFramePr>
        <p:xfrm>
          <a:off x="87407" y="454651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04863129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86445716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90379228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69625604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7600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4768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01131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42206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17515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264465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67359" y="6148401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34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музыкального воспитания и образования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Яковлева Елена Николаевна, 1966​, доктор искусствоведения (2017)​, профессор (2018), профессор кафедры музыкального образования и исполнительства ФГБОУ ВО «Курский государственный университет».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Музыкальное краеведение в системе современного музыкального образования, 2018, (статья)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Проблемы и перспективы музыкальной культуры в провинции на современном этапе, 2019 (статья)​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336675"/>
              </p:ext>
            </p:extLst>
          </p:nvPr>
        </p:nvGraphicFramePr>
        <p:xfrm>
          <a:off x="0" y="436681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20467579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6186560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803945745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0965129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5571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6757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81349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4631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411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14039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827" y="44454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50426" y="6080668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45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67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сольного пения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Морозов Александр Викторович, 1953​​, доцент (2010), Заслуженный артист РФ, медаль ордена «За заслуги перед Отечеством» II степени, солист-вокалист Государственного академического Мариинского театра, профессор кафедры сольного пения.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«Александр Морозов» (арии из опер и популярные романсы), (2013), [аудиозаписи (CD)]; «Избранные романсы П. Чайковского и С. Рахманинова», (2014), [аудиозаписи (CD)]; «Русские народные песни под баян», (2018), [[аудиозаписи (CD)]; «К музыке» (произведения Э. Грига, Ф. Шуберта, И.С. Баха, Г. Ф. Генделя и др.), 2018), [аудиозаписи (CD)].​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Сольное пение, Вокальный класс, Вокальное исполнительство, Камерное пение, Концертно-камерное пение, Академическое пение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24289"/>
              </p:ext>
            </p:extLst>
          </p:nvPr>
        </p:nvGraphicFramePr>
        <p:xfrm>
          <a:off x="0" y="4531031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14818063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414378447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69196250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17850314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68969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6729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61319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30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8501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393453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82692" y="6123001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401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396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психологии профессиональной деятельности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Пашкин Сергей Борисович, 1959​, доктор педагогических наук (2001)​, профессор (2009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), профессор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кафедры психологии профессиональной деятельности.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Профессиональная этика и служебный этикет, (2019), [учебно-методический комплекс]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Культура информационной деятельности обучающегося вуза, (2017), [коллективная монография]​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Профессиональная этика и служебный этикет, Введение в служебную деятельность, Подготовка к государственной итоговой аттестации​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1 </a:t>
            </a: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Участие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2(РФФИ)​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06377"/>
              </p:ext>
            </p:extLst>
          </p:nvPr>
        </p:nvGraphicFramePr>
        <p:xfrm>
          <a:off x="0" y="458937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42026462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76321876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77574977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26912128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77851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41596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7340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92535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10801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9827738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01226" y="6106067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4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психологии человека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Цветкова Лариса Александровна, 1962​, доктор психологических наук (2012)​, Академик РАО, Почетный работник высшего профессионального образования РФ, медаль ордена «За заслуги перед Отечеством» II степени,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и.о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вице-президента РАО, профессор кафедры психологии человека.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Профилактические проекты в сфере здоровья: разработка, внедрение, оценка эффективности, (2018), [учебное пособие]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Мнение и установки университетского сообщества к донорству в биобанк,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2(РФФИ), 1(Фонд «Русский мир»)​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5 НИР: Психологические, социальные и средовые ресурсы здоровья учащихся разных ступеней образования в современной России, РФФИ, Руководитель, 2019; НИР по разработке концепции и содержания научной психолого-педагогической практико-ориентированной программы «Шаги просвещения: от образования к успеху», Фонд поддержки и сохранения культурных инициатив «Собрание», Руководитель, 2019​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15886"/>
              </p:ext>
            </p:extLst>
          </p:nvPr>
        </p:nvGraphicFramePr>
        <p:xfrm>
          <a:off x="0" y="474309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83132895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44935078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31300073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17056258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82971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810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7850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51587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12431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57579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53327" y="6150001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54; "против" </a:t>
            </a:r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79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218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ГОСУДАРСТВЕННОГО, МУНИЦИПАЛЬНОГО И СОЦИАЛЬНОГО УПРАВЛЕНИЯ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Подано заявлений – 1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Киселева Людмила Сергеевна, 1975, кандидат экономических наук (2004), доцент (2007), доцент кафедры государственного, муниципального и социального управления.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Основные работы по профилю кафедры: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Лидерство в эпоху хай-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хьюм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(2019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статья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Женское лидерство в контексте предпринимательства в России (2018),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статья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​нет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нет</a:t>
            </a: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"</a:t>
            </a:r>
            <a:r>
              <a:rPr lang="ru-RU" dirty="0"/>
              <a:t>за" 57, "против» 1</a:t>
            </a: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906309"/>
              </p:ext>
            </p:extLst>
          </p:nvPr>
        </p:nvGraphicFramePr>
        <p:xfrm>
          <a:off x="61546" y="388971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72418932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44892995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79118891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401703914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45272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8086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36749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482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4396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47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750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теории и организации физической культуры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Пономарев Геннадий Николаевич, 1954​, доктор педагогических наук (2004)​, профессор (2004), Заслуженный работник физической культуры, заведующий кафедрой теории и организации физической культуры.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Проблемы подготовки специалистов в области физической культуры и спорта в условиях реализации государственных образовательных стандартов высшего образования, ( 2019), [глава в монографии]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Установление доминантных факторов специальной подготовленности спортсменов 15 -18 лет в спортивной радиопеленгации, (2019), [статья].​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34164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85369414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49496387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13436321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70114546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9837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900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2914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0213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78524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79536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126121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98109" y="6072200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321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теории и организации физической культуры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Родичкин Павел Васильевич, 1966​, доктор медицинских наук (2005)​, профессор (2010), медаль «За безупречную службу» I степени, профессор кафедры теории и организации физической культуры.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Оптимизация силовой подготовленности спортсменов с применением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гепатопротекторов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Конституциональная морфология в практике физической культуры детей, подростков и юношей (2019), [учебное пособие]​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​нет​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​1(иные)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63596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7953585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8699470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93776196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85463032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72328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87048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17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5863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2547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165431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23426" y="6114534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7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государственного, муниципального и социального управления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Громова Лариса Алексеевна, 1949​, доктор философских наук (1995)​, профессор (1997), Почетный работник высшего профессионального образования РФ(2007), Почетный профессор РГПУ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им.А.И.Герцена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профессор кафедры государственного, муниципального и социального управления.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Формирование антикоррупционной культуры, (2016), [коллективная 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Этика цифрового общества,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Корпоративная социальная ответственность, Этика управления​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13(КНВШ); 2(Гр. Президента РФ); 1(РФФИ)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02257"/>
              </p:ext>
            </p:extLst>
          </p:nvPr>
        </p:nvGraphicFramePr>
        <p:xfrm>
          <a:off x="0" y="425757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3687211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83451250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14676841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38060526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93479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5955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09311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8242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4127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650757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55775" y="6131467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56; "против"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30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управления образованием и кадрового менеджмента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Базуева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Елена Валерьевна, 1976​, доктор экономических наук (2015)​, доцент (2006), профессор кафедры мировой и региональной экономики, экономической теории Пермского государственного научно-исследовательского университета.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1.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Социальный цикл как результат трансформации производственной структуры социально-экономической системы,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(2018), [статья], (РИНЦ)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Substantiating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Efficiency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Criteria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for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Cluster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Spatial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Development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Territory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Based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Hermeneutics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Category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“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Efficiency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”, (2017), [статья],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Open Sans"/>
              </a:rPr>
              <a:t>WebOfScience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)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38909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08841795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98697223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63846890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97134667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1481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3581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18071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64086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8515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61738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6753" y="6156868"/>
            <a:ext cx="2048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за" 11; "против" 47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826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Кафедра экономической теории и экономического образования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Профессор (неполная занятость  – 0,75)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700" b="0" dirty="0" smtClean="0">
              <a:effectLst/>
            </a:endParaRPr>
          </a:p>
          <a:p>
            <a:r>
              <a:rPr lang="ru-RU" sz="1700" dirty="0">
                <a:solidFill>
                  <a:srgbClr val="000000"/>
                </a:solidFill>
                <a:latin typeface="Open Sans"/>
              </a:rPr>
              <a:t>Линьков Алексей Яковлевич, 1946​, кандидат экономических наук (1972)​, профессор (2003), Почетный работник высшего профессионального образования РФ, профессор кафедры экономической теории и экономического образования.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Oilfield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service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as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a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factor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development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oilfield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market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, (2019),[статья] (SCOPUS)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Международные оценки качества предпринимательского климата в России (2016),[статья].​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Мировая экономика и международные экономические отношения.​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2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8 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НИР, в том числе: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Разработка, апробация и распространение инструментов обеспечения доступной финансовой среды для людей с ограниченными возможностями здоровья, Ассоциация "Сообщество финансистов по продвижению научно-просветительских инициатив", Руководитель, 2018; Разработка, апробация и распространение инструментов обеспечения доступной финансовой среды для людей с ограниченными возможностями здоровья, Ассоциация "Сообщество финансистов по продвижению научно-просветительских инициатив", Руководитель, 2017.​</a:t>
            </a:r>
            <a:endParaRPr lang="ru-RU" sz="1700" b="0" dirty="0" smtClean="0">
              <a:effectLst/>
            </a:endParaRPr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1(КНВШ)​</a:t>
            </a:r>
            <a:endParaRPr lang="ru-RU" sz="1700" b="0" dirty="0" smtClean="0">
              <a:effectLst/>
            </a:endParaRPr>
          </a:p>
          <a:p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51405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551459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08918219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88714193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09637334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4143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4661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47452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0757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0761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13746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6575" y="6165334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36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ЮНЕСКО «Образование в поликультурном обществе»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- 0,5)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r>
              <a:rPr lang="ru-RU" dirty="0" err="1">
                <a:solidFill>
                  <a:srgbClr val="000000"/>
                </a:solidFill>
                <a:latin typeface="Open Sans"/>
              </a:rPr>
              <a:t>Бордовский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Геннадий Алексеевич, 1941​, доктор физико-математических наук (1986)​, профессор (1987), Заслуженный деятель науки РФ,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Академик РАО, Почётный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высшего профессионального образования РФ,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Почетный профессор РГПУ им. А. И. Герцена, профессор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кафедры ЮНЕСКО «Образование в поликультурном обществе».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Герценовский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энциклопедист: жизнь и научное творчество профессора В.А.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Извозчикова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Есть ли заказчик у нашей системы образования? (заметки к плану ГОЭЛРО для XXI века), 2019, [статья].​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11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НИР, в том числе: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Диалог школы, семьи, социальной и культурно-образовательной среды в организации внеурочной деятельности младших школьников, РФФИ (РГНФ), 2017; Разработка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эргатической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модели обеспечения комплексной безопасности субъектов образовательной деятельности, Грант Президента, 2017​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1(гос. задание); 1(РФФИ); 1(РНФ); 1(Гранты Президента РФ)​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85039"/>
              </p:ext>
            </p:extLst>
          </p:nvPr>
        </p:nvGraphicFramePr>
        <p:xfrm>
          <a:off x="0" y="478653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08484523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65532355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88439319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8913717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9106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579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3598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0493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87331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2626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72127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59023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0443" y="6156867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195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7585"/>
            <a:ext cx="121920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рисунка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Мажуга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Александр Иванович, 1955​, кандидат искусствоведения (1990)​, доцент (1993), профессор кафедры рисунка.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Печатная графика. (2017), [глава в учебном пособии]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Образное мышление в материале как категория теории изобразительного искусства (2019), [статья], (ВАК)​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Композиция в рисунке​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76535"/>
              </p:ext>
            </p:extLst>
          </p:nvPr>
        </p:nvGraphicFramePr>
        <p:xfrm>
          <a:off x="0" y="423079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0637677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53571010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06529476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6020548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76676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12682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82125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6919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5369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660088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06492" y="5996000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178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рисунка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Блинова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Елена Константиновна, 1962​, доктор искусствоведения (2013)​, профессор (2018), профессор кафедры рисунка.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Плавов Пётр Сергеевич (1794-31.07 (12.08). 1864, Парголово, Санкт-Петербургская губ.) (2019)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Non-Figurative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art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Russia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late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20th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to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21st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centuries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(2019) [статья] (в соавторстве)​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9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курсов, в том числе: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Композиционные принципы создания произведений изобразительного, декоративно-прикладного искусства 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архитектуры.Изобразительное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 декоративно-прикладное искусство и архитектура.​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14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1(РФФИ)​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05964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87826575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85973480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67396944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495839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8951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23766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5392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84381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10478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26066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74225" y="6207668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48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живописи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Анчуков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Сергей Васильевич, 1954​, доктор педагогических наук (2008)​, профессор (2010), профессор кафедры живописи.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Образы и символы пекинской оперы в пластическом искусстве и дизайне, (2015), [монография].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Международное сотрудничество и обмены как новые тенденции в современном китайском образовании, (2019), [статья].​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Преддипломная практика (ФОС).​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12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92633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77347401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36484108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6606552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83712295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5351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17884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3474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35173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2219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20241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57292" y="6114534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396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художественного образования и декоративного искусства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r>
              <a:rPr lang="ru-RU" dirty="0" err="1">
                <a:solidFill>
                  <a:srgbClr val="000000"/>
                </a:solidFill>
                <a:latin typeface="Open Sans"/>
              </a:rPr>
              <a:t>Сапанжа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Ольга Сергеевна, 1978​, доктор культурологии (2011)​, профессор (2018), профессор кафедры художественного образования и декоративного искусства.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Пластика малых форм как часть пространства советской повседневности,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Детский балет «Аистенок» (1937) в фарфоровой пластике малых форм,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7 курсов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, в том числе: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Музейные ресурсы в контексте регионального туризма, Основы музейной педагогики​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9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7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НИР, в том числе: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Российская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музеология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системе наук о культуре. Вклад российской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музеологии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мировую науку, РФФИ "а", Руководитель, 2019; Учебное пособие для студентов педагогических вузов «Музейная коммуникация: теория и методика образовательной деятельности. В помощь будущему учителю дисциплин художественного цикла», КНВШ, Руководитель, 2016.​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6(РФФИ); 6(КНВШ); 2(Гр. Президента РФ); 1(иные)​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97294"/>
              </p:ext>
            </p:extLst>
          </p:nvPr>
        </p:nvGraphicFramePr>
        <p:xfrm>
          <a:off x="0" y="449076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13455102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20721611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83021610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404376252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91881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1327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68320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35238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3229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2448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84175" y="6139934"/>
            <a:ext cx="2024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89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420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ЭКОНОМИЧЕСКОЙ ТЕОРИИ И ЭКОНОМИЧЕСКОГО ОБРАЗОВАНИЯ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Подано заявлений – 1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Вахитова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Лидия Рустамовна, 1980, кандидат экономических наук (2008), доцент (2016), доцент кафедры экономической теории и экономического образования.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Основные работы по профилю кафедры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Адаптация к цифровой среде жизнедеятельности: формирование цифровых навыков ‌(2018),‌ ‌[глава‌ ‌в‌ ‌монографии]‌; ‌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Инновации как фактор экономического роста экономики России (2018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[статья].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Электронные курсы в ЦДПО (</a:t>
            </a:r>
            <a:r>
              <a:rPr lang="ru-RU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Экономика инноваций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Научное руководство: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Участие в выполнении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​3 НИР: Разработка, апробация и распространение инструментов обеспечения доступной финансовой среды для людей с ограниченными возможностями здоровья, Исполнитель, 2016, 2017, 2018.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Заявки на выполнение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dirty="0" smtClean="0">
                <a:solidFill>
                  <a:srgbClr val="000000"/>
                </a:solidFill>
                <a:latin typeface="Open Sans"/>
              </a:rPr>
              <a:t>​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01813"/>
              </p:ext>
            </p:extLst>
          </p:nvPr>
        </p:nvGraphicFramePr>
        <p:xfrm>
          <a:off x="61546" y="3675184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290787187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31291228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37305435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641827576"/>
                    </a:ext>
                  </a:extLst>
                </a:gridCol>
              </a:tblGrid>
              <a:tr h="29483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97202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18976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3885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0582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84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07057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800514" y="6097600"/>
            <a:ext cx="209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57,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618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6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художественного образования и декоративного искусства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Бакланов Александр Васильевич, 1954​​, профессор (2006), Народный художник России, Действительный член РАХ, орден Дружбы народов,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главный художник Монетного двора СПб, профессор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кафедры художественного образования и декоративного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искусства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Проблемы подготовки современных художников медальеров,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Медальерное будущее России​, (2018), [статья]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49320"/>
              </p:ext>
            </p:extLst>
          </p:nvPr>
        </p:nvGraphicFramePr>
        <p:xfrm>
          <a:off x="0" y="460702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97761822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50951557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3543037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23186825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66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56337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04954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50233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91696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03003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745" y="42883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57292" y="6275401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752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0,75)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Гергилов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Ростивлав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Евгеньевич, 1957​, доктор философских наук (2018)​, доцент (2016), профессор кафедры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конфликтологии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Санкт-Петербургского гуманитарного университета профсоюзов.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Стыд: социологическая перспектива, (2017),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Процессуальная социология о проблемах цивилизации,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92088"/>
              </p:ext>
            </p:extLst>
          </p:nvPr>
        </p:nvGraphicFramePr>
        <p:xfrm>
          <a:off x="0" y="406971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63332174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73905610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1414326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52985244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30045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52243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58866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9622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55169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420082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74309" y="6131468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3; "против" 56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54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0,75)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Шевцов Алексей Владимирович, 1963​, доктор филологических наук (1999)​, профессор (2018), профессор кафедры социологии.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От составителя (2019), [статья]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Современные социологи о советской избирательной системе (2018),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Электоральная социология​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48020"/>
              </p:ext>
            </p:extLst>
          </p:nvPr>
        </p:nvGraphicFramePr>
        <p:xfrm>
          <a:off x="0" y="4177003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88209581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36675447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70314391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00189883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7318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346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34581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8115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92687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958661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8909" y="6156868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54; "против"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579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русской литературы</a:t>
            </a:r>
            <a:br>
              <a:rPr lang="ru-RU" b="1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Евдокимова Ольга Владимировна, 1954​, доктор филологических наук (2000)​, профессор (2007), профессор кафедры русской литературы.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«Формула» Рафаэля в романе И. С. Тургенева «Дворянское гнездо», (2019), [статья; список ВАК].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«Штопальщик» Н. С. Лескова – Б. М.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Кустодиева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о каноничности «свободного искусства», (2017), [статья; список ВАК].​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1(Фонд «Русский мир»)​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571436"/>
              </p:ext>
            </p:extLst>
          </p:nvPr>
        </p:nvGraphicFramePr>
        <p:xfrm>
          <a:off x="0" y="440112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91859593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54710714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448547065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89759837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8966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6677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2802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61268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9273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28317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33493" y="6080668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672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русской литературы</a:t>
            </a:r>
            <a:br>
              <a:rPr lang="ru-RU" b="1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 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Тимина Светлана Ивановна, 1931​, доктор филологических наук (1979)​, профессор (1980), Заслуженный работник Высшей школы, Почетный профессор РГПУ им. А. И. Герцена, профессор кафедры русской литературы.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Стратегия повествования в современной русской прозе, (2015),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Забытая классика (роман А. Белого «Москва»), (2016),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60527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46714686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70163403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09278056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21170887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09234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3118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3044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0282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09579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70431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82775" y="6165334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21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русского языка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0,85)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Ефремов Валерий Анатольевич, 1974​, доктор филологических наук (2011)​, доцент (2005), профессор кафедры русского языка.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Концептуальная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vs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языковая картина мира, (2017), [глава коллективной монографии]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Ефремов В. А. Театр как культурный код русского языка, (2019), [статья],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Web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Science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): 6 курсов, в том числе: Словари в практической деятельности филолога; Древние языки: старославянский язык​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3 НИР, в том числе: Русский диалог: язык, образование, культура, ГПРО, Исполнитель, 2018; Социокультурные факторы как мотивационная основа типологии словарей, РГНФ, Исполнитель, 2016.​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1(РФФИ)​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74402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08323769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646763304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12422414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58806269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3113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398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7626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20853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4108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44516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208627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06492" y="6114534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350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образовательных технологий в филологии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Беляева Лариса Николаевна, 1946​, доктор филологических наук (1987)​, профессор (1993), Заслуженный деятель науки РФ, Почетный работник высшей школы РФ, профессор кафедры образовательных технологий в филологии.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Лингвистические технологии в современном сетевом пространстве: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language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worker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индустрии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локализации, (2016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), [монография]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Машинный перевод в работе переводчика: технический аспект,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Методология и методы научного исследования; Русский язык в профессиональной сфере.​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Высокотехнологичная информационная образовательная среда, РГНФ, Исполнитель, 2015​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1(Грант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Президента РФ); 1(целевые программы)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682833"/>
              </p:ext>
            </p:extLst>
          </p:nvPr>
        </p:nvGraphicFramePr>
        <p:xfrm>
          <a:off x="0" y="473515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63347127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92007997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89383450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4018041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8113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18493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3016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1097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7277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23137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47309" y="6080668"/>
            <a:ext cx="209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739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Кафедра образовательных технологий в филологии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Профессор </a:t>
            </a:r>
            <a:endParaRPr lang="ru-RU" sz="1700" b="0" dirty="0" smtClean="0">
              <a:effectLst/>
            </a:endParaRPr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700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Мишатина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Наталья Львовна, 1952​, доктор педагогических наук (2011)​, доцент (2004), профессор кафедры образовательных технологий в филологии.</a:t>
            </a:r>
            <a:endParaRPr lang="ru-RU" sz="1700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Методическая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лингвоконцептология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: итоги и перспективы развития, (2017) [монография].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Учебный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концептуарий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культуры в горизонте Нового Энциклопедизма (2019) [статья].​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700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нет</a:t>
            </a:r>
            <a:endParaRPr lang="ru-RU" sz="1700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Работы по организации и проведению мероприятий по уровневой оценке компетенций учителей русского языка и математики в 2017 году, АО "Академия "Просвещение", Исполнитель, 2017; Оказание услуг по разработке педагогических измерительных материалов (ПИМ) по направлению "Психолого-педагогическое образование" подготовки бакалавров, ООО "НИИ Мониторинга качества образования", Исполнитель, 2016.​</a:t>
            </a:r>
            <a:endParaRPr lang="ru-RU" sz="1700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2014-2019: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700" b="0" dirty="0" smtClean="0">
              <a:effectLst/>
            </a:endParaRPr>
          </a:p>
          <a:p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07388"/>
              </p:ext>
            </p:extLst>
          </p:nvPr>
        </p:nvGraphicFramePr>
        <p:xfrm>
          <a:off x="0" y="493003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425518082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7969769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15403316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26755442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3343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533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0736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00401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77637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51081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11683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5692" y="6131467"/>
            <a:ext cx="23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751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350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1919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Представление </a:t>
            </a: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 ученому званию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279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909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 smtClean="0">
                <a:solidFill>
                  <a:srgbClr val="000000"/>
                </a:solidFill>
              </a:rPr>
              <a:t>	Ученое </a:t>
            </a:r>
            <a:r>
              <a:rPr lang="ru-RU" altLang="ru-RU" sz="1700" b="1" dirty="0">
                <a:solidFill>
                  <a:srgbClr val="000000"/>
                </a:solidFill>
              </a:rPr>
              <a:t>звание профессора </a:t>
            </a:r>
            <a:r>
              <a:rPr lang="ru-RU" altLang="ru-RU" sz="1700" dirty="0">
                <a:solidFill>
                  <a:srgbClr val="000000"/>
                </a:solidFill>
              </a:rPr>
              <a:t>по научной специальности 13.00.08 Теория и методика профессионального образования.</a:t>
            </a: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endParaRPr lang="ru-RU" altLang="ru-RU" sz="17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БАЛАКИРЕВА ЭЛЬФРИДА ВИКТОРОВНА, </a:t>
            </a:r>
            <a:r>
              <a:rPr lang="ru-RU" altLang="ru-RU" sz="1700" dirty="0" smtClean="0">
                <a:solidFill>
                  <a:srgbClr val="000000"/>
                </a:solidFill>
              </a:rPr>
              <a:t>1948</a:t>
            </a:r>
            <a:r>
              <a:rPr lang="ru-RU" altLang="ru-RU" sz="1700" dirty="0">
                <a:solidFill>
                  <a:srgbClr val="000000"/>
                </a:solidFill>
              </a:rPr>
              <a:t>, ученое звание доцента </a:t>
            </a:r>
            <a:r>
              <a:rPr lang="ru-RU" altLang="ru-RU" sz="1700" dirty="0" smtClean="0">
                <a:solidFill>
                  <a:srgbClr val="000000"/>
                </a:solidFill>
              </a:rPr>
              <a:t>(1997), </a:t>
            </a:r>
            <a:r>
              <a:rPr lang="ru-RU" altLang="ru-RU" sz="1700" dirty="0">
                <a:solidFill>
                  <a:srgbClr val="000000"/>
                </a:solidFill>
              </a:rPr>
              <a:t>профессор кафедры теории и истории </a:t>
            </a:r>
            <a:r>
              <a:rPr lang="ru-RU" altLang="ru-RU" sz="1700" dirty="0" smtClean="0">
                <a:solidFill>
                  <a:srgbClr val="000000"/>
                </a:solidFill>
              </a:rPr>
              <a:t>педагогики.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>
                <a:solidFill>
                  <a:srgbClr val="000000"/>
                </a:solidFill>
              </a:rPr>
              <a:t>Ученая степень доктора педагогических наук </a:t>
            </a:r>
            <a:r>
              <a:rPr lang="ru-RU" altLang="ru-RU" sz="1700" dirty="0">
                <a:solidFill>
                  <a:srgbClr val="000000"/>
                </a:solidFill>
              </a:rPr>
              <a:t>присуждена решением диссертационного совета Д. 212.199.02 при Российском педагогическом университете им. А. И. Герцена от 29 мая 2008 и выдан диплом </a:t>
            </a:r>
            <a:r>
              <a:rPr lang="ru-RU" altLang="ru-RU" sz="1700" dirty="0" smtClean="0">
                <a:solidFill>
                  <a:srgbClr val="000000"/>
                </a:solidFill>
              </a:rPr>
              <a:t>приказом </a:t>
            </a:r>
            <a:r>
              <a:rPr lang="ru-RU" altLang="ru-RU" sz="1700" dirty="0">
                <a:solidFill>
                  <a:srgbClr val="000000"/>
                </a:solidFill>
              </a:rPr>
              <a:t>Министерства образования и науки Российской Федерации от 21 ноября 2008 года, № </a:t>
            </a:r>
            <a:r>
              <a:rPr lang="ru-RU" altLang="ru-RU" sz="1700" dirty="0" smtClean="0">
                <a:solidFill>
                  <a:srgbClr val="000000"/>
                </a:solidFill>
              </a:rPr>
              <a:t>44д/53,</a:t>
            </a:r>
            <a:r>
              <a:rPr lang="ru-RU" dirty="0" smtClean="0"/>
              <a:t> </a:t>
            </a:r>
            <a:r>
              <a:rPr lang="ru-RU" dirty="0"/>
              <a:t>серия ДДН № 008877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  <a:r>
              <a:rPr lang="ru-RU" altLang="ru-RU" sz="1700" dirty="0">
                <a:solidFill>
                  <a:srgbClr val="000000"/>
                </a:solidFill>
              </a:rPr>
              <a:t>	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>
                <a:solidFill>
                  <a:srgbClr val="000000"/>
                </a:solidFill>
              </a:rPr>
              <a:t>	Стаж </a:t>
            </a:r>
            <a:r>
              <a:rPr lang="ru-RU" altLang="ru-RU" sz="1700" dirty="0">
                <a:solidFill>
                  <a:srgbClr val="000000"/>
                </a:solidFill>
              </a:rPr>
              <a:t>педагогической работы Балакиревой </a:t>
            </a:r>
            <a:r>
              <a:rPr lang="ru-RU" altLang="ru-RU" sz="1700" dirty="0" err="1">
                <a:solidFill>
                  <a:srgbClr val="000000"/>
                </a:solidFill>
              </a:rPr>
              <a:t>Эльфриды</a:t>
            </a:r>
            <a:r>
              <a:rPr lang="ru-RU" altLang="ru-RU" sz="1700" dirty="0">
                <a:solidFill>
                  <a:srgbClr val="000000"/>
                </a:solidFill>
              </a:rPr>
              <a:t> Викторовны составляет </a:t>
            </a:r>
            <a:r>
              <a:rPr lang="ru-RU" altLang="ru-RU" sz="1700" dirty="0" smtClean="0">
                <a:solidFill>
                  <a:srgbClr val="000000"/>
                </a:solidFill>
              </a:rPr>
              <a:t>26 </a:t>
            </a:r>
            <a:r>
              <a:rPr lang="ru-RU" altLang="ru-RU" sz="1700" dirty="0">
                <a:solidFill>
                  <a:srgbClr val="000000"/>
                </a:solidFill>
              </a:rPr>
              <a:t>лет </a:t>
            </a:r>
            <a:r>
              <a:rPr lang="ru-RU" altLang="ru-RU" sz="1700" dirty="0" smtClean="0">
                <a:solidFill>
                  <a:srgbClr val="000000"/>
                </a:solidFill>
              </a:rPr>
              <a:t>2 </a:t>
            </a:r>
            <a:r>
              <a:rPr lang="ru-RU" altLang="ru-RU" sz="1700" dirty="0">
                <a:solidFill>
                  <a:srgbClr val="000000"/>
                </a:solidFill>
              </a:rPr>
              <a:t>месяца, </a:t>
            </a:r>
            <a:r>
              <a:rPr lang="ru-RU" altLang="ru-RU" sz="1700" dirty="0" smtClean="0">
                <a:solidFill>
                  <a:srgbClr val="000000"/>
                </a:solidFill>
              </a:rPr>
              <a:t>из </a:t>
            </a:r>
            <a:r>
              <a:rPr lang="ru-RU" altLang="ru-RU" sz="1700" dirty="0">
                <a:solidFill>
                  <a:srgbClr val="000000"/>
                </a:solidFill>
              </a:rPr>
              <a:t>них </a:t>
            </a:r>
            <a:r>
              <a:rPr lang="ru-RU" altLang="ru-RU" sz="1700" dirty="0" smtClean="0">
                <a:solidFill>
                  <a:srgbClr val="000000"/>
                </a:solidFill>
              </a:rPr>
              <a:t>26 </a:t>
            </a:r>
            <a:r>
              <a:rPr lang="ru-RU" altLang="ru-RU" sz="1700" dirty="0">
                <a:solidFill>
                  <a:srgbClr val="000000"/>
                </a:solidFill>
              </a:rPr>
              <a:t>лет </a:t>
            </a:r>
            <a:r>
              <a:rPr lang="ru-RU" altLang="ru-RU" sz="1700" dirty="0" smtClean="0">
                <a:solidFill>
                  <a:srgbClr val="000000"/>
                </a:solidFill>
              </a:rPr>
              <a:t>2 </a:t>
            </a:r>
            <a:r>
              <a:rPr lang="ru-RU" altLang="ru-RU" sz="1700" dirty="0">
                <a:solidFill>
                  <a:srgbClr val="000000"/>
                </a:solidFill>
              </a:rPr>
              <a:t>месяца по научной специальности 13.00.08 Теория и методика профессионального образования. </a:t>
            </a:r>
            <a:r>
              <a:rPr lang="ru-RU" sz="1700" dirty="0">
                <a:solidFill>
                  <a:srgbClr val="000000"/>
                </a:solidFill>
              </a:rPr>
              <a:t>	</a:t>
            </a:r>
            <a:endParaRPr lang="ru-RU" sz="17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700" dirty="0" smtClean="0"/>
              <a:t>	Балакирева </a:t>
            </a:r>
            <a:r>
              <a:rPr lang="ru-RU" sz="1700" dirty="0" err="1" smtClean="0"/>
              <a:t>Эльфрида</a:t>
            </a:r>
            <a:r>
              <a:rPr lang="ru-RU" sz="1700" dirty="0" smtClean="0"/>
              <a:t> Викторовна </a:t>
            </a:r>
            <a:r>
              <a:rPr lang="ru-RU" sz="1700" b="1" dirty="0"/>
              <a:t>подготовила в качестве научного руководителя </a:t>
            </a:r>
            <a:r>
              <a:rPr lang="ru-RU" sz="1700" b="1" dirty="0" smtClean="0"/>
              <a:t>3</a:t>
            </a:r>
            <a:r>
              <a:rPr lang="ru-RU" sz="1700" b="1" dirty="0"/>
              <a:t> кандидатов наук</a:t>
            </a:r>
            <a:r>
              <a:rPr lang="ru-RU" sz="1700" dirty="0"/>
              <a:t>, в том числе 1 кандидат наук по научной специальности </a:t>
            </a:r>
            <a:r>
              <a:rPr lang="ru-RU" altLang="ru-RU" sz="1700" dirty="0">
                <a:solidFill>
                  <a:srgbClr val="000000"/>
                </a:solidFill>
              </a:rPr>
              <a:t>13.00.08 Теория и методика профессионального образования. </a:t>
            </a:r>
            <a:r>
              <a:rPr lang="ru-RU" sz="1700" dirty="0"/>
              <a:t>	</a:t>
            </a:r>
            <a:endParaRPr lang="ru-RU" sz="1700" dirty="0" smtClean="0"/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sz="1700" dirty="0"/>
              <a:t>	</a:t>
            </a:r>
            <a:r>
              <a:rPr lang="ru-RU" sz="1700" dirty="0" smtClean="0"/>
              <a:t>В </a:t>
            </a:r>
            <a:r>
              <a:rPr lang="ru-RU" sz="1700" dirty="0"/>
              <a:t>настоящее время осуществляет научное руководство </a:t>
            </a:r>
            <a:r>
              <a:rPr lang="ru-RU" sz="1700" b="1" dirty="0" smtClean="0"/>
              <a:t>3 </a:t>
            </a:r>
            <a:r>
              <a:rPr lang="ru-RU" sz="1700" b="1" dirty="0"/>
              <a:t>аспирантами</a:t>
            </a:r>
            <a:r>
              <a:rPr lang="ru-RU" sz="1700" dirty="0"/>
              <a:t>.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>
                <a:solidFill>
                  <a:srgbClr val="000000"/>
                </a:solidFill>
              </a:rPr>
              <a:t>	Имеет </a:t>
            </a:r>
            <a:r>
              <a:rPr lang="ru-RU" altLang="ru-RU" sz="1700" dirty="0" smtClean="0">
                <a:solidFill>
                  <a:srgbClr val="000000"/>
                </a:solidFill>
              </a:rPr>
              <a:t>26 </a:t>
            </a:r>
            <a:r>
              <a:rPr lang="ru-RU" altLang="ru-RU" sz="1700" dirty="0">
                <a:solidFill>
                  <a:srgbClr val="000000"/>
                </a:solidFill>
              </a:rPr>
              <a:t>учебных изданий и </a:t>
            </a:r>
            <a:r>
              <a:rPr lang="ru-RU" altLang="ru-RU" sz="1700" dirty="0" smtClean="0">
                <a:solidFill>
                  <a:srgbClr val="000000"/>
                </a:solidFill>
              </a:rPr>
              <a:t>45 </a:t>
            </a:r>
            <a:r>
              <a:rPr lang="ru-RU" altLang="ru-RU" sz="1700" dirty="0">
                <a:solidFill>
                  <a:srgbClr val="000000"/>
                </a:solidFill>
              </a:rPr>
              <a:t>научных трудов </a:t>
            </a:r>
            <a:r>
              <a:rPr lang="ru-RU" altLang="ru-RU" sz="1700" b="1" dirty="0">
                <a:solidFill>
                  <a:srgbClr val="000000"/>
                </a:solidFill>
              </a:rPr>
              <a:t>по научной специальности 13.00.08 Теория и методика профессионального образования.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endParaRPr lang="ru-RU" altLang="ru-RU" sz="17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dirty="0">
                <a:solidFill>
                  <a:srgbClr val="000000"/>
                </a:solidFill>
              </a:rPr>
              <a:t>За последние 5 лет по научной специальности, указанной в аттестационном деле, опубликовала 5 научных трудов в рецензируемых научных изданиях и 3 учебных издания.</a:t>
            </a: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endParaRPr lang="ru-RU" altLang="ru-RU" sz="17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  <a:defRPr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700" b="1" dirty="0">
                <a:solidFill>
                  <a:srgbClr val="000000"/>
                </a:solidFill>
              </a:rPr>
              <a:t>курсы: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ru-RU" sz="1700" dirty="0" smtClean="0"/>
              <a:t>«</a:t>
            </a:r>
            <a:r>
              <a:rPr lang="ru-RU" sz="1700" dirty="0"/>
              <a:t>Профессиональные задачи преподавателя современного вуза», «Современные образовательные технологии».</a:t>
            </a:r>
          </a:p>
          <a:p>
            <a:pPr algn="just">
              <a:defRPr/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500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50146"/>
              </p:ext>
            </p:extLst>
          </p:nvPr>
        </p:nvGraphicFramePr>
        <p:xfrm>
          <a:off x="117231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12896053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06851063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01618440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75133648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35441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18691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79005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1345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1143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326249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875708" y="6317734"/>
            <a:ext cx="2024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58;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93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16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УПРАВЛЕНИЯ ОБРАЗОВАНИЕМ И КАДРОВОГО МЕНЕДЖМЕНТА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Подано заявлений – 1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Трапицын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Сергей Юрьевич, 1961, кандидат педагогических наук (2000), профессор (2006), заведующий кафедрой управления образованием и кадрового менеджмента.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Основные работы по профилю кафедры: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Менеджмент в образовании (2019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[учебник];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Национальная система учительского роста как инструмент управления качеством образования (2019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[статья].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Электронные курсы в ЦДПО (</a:t>
            </a:r>
            <a:r>
              <a:rPr lang="ru-RU" sz="17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5 курсов, в том числе: Управленческие решения, Управление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качеством образовательных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программ.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Научное руководство: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2 аспиранта.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Участие в выполнении НИР за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​11 </a:t>
            </a:r>
            <a:r>
              <a:rPr lang="ru-RU" sz="1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НИР,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в том числе: Грант Президента РФ по поддержке ведущих научных школ «Разработка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эргатической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модели комплексной безопасности субъектов образовательной деятельности» 2014-2016; грант Комитета по науке и высшей школе Санкт-Петербурга в сфере научной и научно-технической деятельности «Концептуальная модель бережливого образования» 2019.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7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Заявки на выполнение НИР за </a:t>
            </a:r>
            <a:r>
              <a:rPr lang="ru-RU" sz="17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​5 (РНФ), 3(РГНФ), 1 (РФФИ), 1 (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Sir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Templeton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1 (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British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  <a:r>
              <a:rPr lang="ru-RU" sz="17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ru-RU" sz="1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49903"/>
              </p:ext>
            </p:extLst>
          </p:nvPr>
        </p:nvGraphicFramePr>
        <p:xfrm>
          <a:off x="82063" y="3872132"/>
          <a:ext cx="6529754" cy="2194560"/>
        </p:xfrm>
        <a:graphic>
          <a:graphicData uri="http://schemas.openxmlformats.org/drawingml/2006/table">
            <a:tbl>
              <a:tblPr/>
              <a:tblGrid>
                <a:gridCol w="1703414">
                  <a:extLst>
                    <a:ext uri="{9D8B030D-6E8A-4147-A177-3AD203B41FA5}">
                      <a16:colId xmlns:a16="http://schemas.microsoft.com/office/drawing/2014/main" xmlns="" val="1518374194"/>
                    </a:ext>
                  </a:extLst>
                </a:gridCol>
                <a:gridCol w="1466829">
                  <a:extLst>
                    <a:ext uri="{9D8B030D-6E8A-4147-A177-3AD203B41FA5}">
                      <a16:colId xmlns:a16="http://schemas.microsoft.com/office/drawing/2014/main" xmlns="" val="1471732959"/>
                    </a:ext>
                  </a:extLst>
                </a:gridCol>
                <a:gridCol w="1627707">
                  <a:extLst>
                    <a:ext uri="{9D8B030D-6E8A-4147-A177-3AD203B41FA5}">
                      <a16:colId xmlns:a16="http://schemas.microsoft.com/office/drawing/2014/main" xmlns="" val="978760112"/>
                    </a:ext>
                  </a:extLst>
                </a:gridCol>
                <a:gridCol w="1731804">
                  <a:extLst>
                    <a:ext uri="{9D8B030D-6E8A-4147-A177-3AD203B41FA5}">
                      <a16:colId xmlns:a16="http://schemas.microsoft.com/office/drawing/2014/main" xmlns="" val="2805575959"/>
                    </a:ext>
                  </a:extLst>
                </a:gridCol>
              </a:tblGrid>
              <a:tr h="31647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075577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1473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0050212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573121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609317"/>
                  </a:ext>
                </a:extLst>
              </a:tr>
              <a:tr h="489097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5758688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456914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00514" y="6089134"/>
            <a:ext cx="209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55, "против"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состав: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14;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показатели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Средний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индекс </a:t>
            </a:r>
            <a:r>
              <a:rPr lang="ru-RU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Хирша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 кафедре –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8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отчетный период опубликовано 616 работ.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за отчетный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период проведено 247 семинаров и научных конференций.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НИР в расчете на одного НПР кафедры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2019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г.: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384 000 р.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грантов: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 гранта.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подано 36 заявок.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7921"/>
              </p:ext>
            </p:extLst>
          </p:nvPr>
        </p:nvGraphicFramePr>
        <p:xfrm>
          <a:off x="99643" y="1087071"/>
          <a:ext cx="8050825" cy="1784082"/>
        </p:xfrm>
        <a:graphic>
          <a:graphicData uri="http://schemas.openxmlformats.org/drawingml/2006/table">
            <a:tbl>
              <a:tblPr/>
              <a:tblGrid>
                <a:gridCol w="1812309">
                  <a:extLst>
                    <a:ext uri="{9D8B030D-6E8A-4147-A177-3AD203B41FA5}">
                      <a16:colId xmlns:a16="http://schemas.microsoft.com/office/drawing/2014/main" xmlns="" val="2904265342"/>
                    </a:ext>
                  </a:extLst>
                </a:gridCol>
                <a:gridCol w="1420332">
                  <a:extLst>
                    <a:ext uri="{9D8B030D-6E8A-4147-A177-3AD203B41FA5}">
                      <a16:colId xmlns:a16="http://schemas.microsoft.com/office/drawing/2014/main" xmlns="" val="2908596285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xmlns="" val="1970973885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xmlns="" val="424811854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xmlns="" val="3924302825"/>
                    </a:ext>
                  </a:extLst>
                </a:gridCol>
              </a:tblGrid>
              <a:tr h="68680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b="1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b="1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Среднее кол-во статей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Среднее</a:t>
                      </a:r>
                      <a:r>
                        <a:rPr lang="ru-RU" b="1" baseline="0" dirty="0" smtClean="0">
                          <a:effectLst/>
                        </a:rPr>
                        <a:t> число цитирований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638350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b="1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1443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6686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90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418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1398788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37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215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2,31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13,43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420320"/>
                  </a:ext>
                </a:extLst>
              </a:tr>
              <a:tr h="274721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93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1,18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5,81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1902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51314" y="6012934"/>
            <a:ext cx="209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57,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59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150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ТУРИЗМА, СЕРВИСА И ГОСТЕПРИИМСТВА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Подано заявлений – 1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Чурилина Ирина Николаевна, 1971, кандидат экономических наук (1998), доцент (2007),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доцент кафедры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туризма, сервиса и гостеприимства.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Основные работы по профилю кафедры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Синтез формального, неформального и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информального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образования в разработке дополнительных образовательных программ для поколения миллениум (2019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[статья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Молодежный туризм в России: ресурсы тенденции, перспективы (2019),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статья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Электронные курсы в ЦДПО (</a:t>
            </a:r>
            <a:r>
              <a:rPr lang="ru-RU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​нет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Научное руководство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нет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Участие в выполнении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​2 НИР, Организация и проведение конкурсов в образовательной и научно-исследовательской деятельности для аспирантов и молодых научно-педагогических работников вуза, Исполнитель, 2014, 2015.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Заявки на выполнение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91577"/>
              </p:ext>
            </p:extLst>
          </p:nvPr>
        </p:nvGraphicFramePr>
        <p:xfrm>
          <a:off x="96716" y="381937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81482075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82012290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5070099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54936715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1135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31988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5758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5565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42356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45024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76714" y="6029867"/>
            <a:ext cx="209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57,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3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ОТРАСЛЕВОЙ ЭКОНОМИКИ И ФИНАНСОВ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Подано заявлений – 1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Яковлева Тамара Владимировна, 1975, кандидат экономических наук (2004), доцент (2007), доцент кафедры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отраслевой экономики и финансов.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Основные работы по профилю кафедры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Цифровые инструменты работы с теорией изменений образовательного проекта (2019),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ли северный морской путь стать конкурентоспособным международным транзитным путем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Электронные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курсы в ЦДПО (</a:t>
            </a:r>
            <a:r>
              <a:rPr lang="ru-RU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​Стратегическое планирование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Научное руководство: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Участие в выполнении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​4 НИР, в том числе: Разработка, апробация и распространение инструментов обеспечения доступной финансовой среды для людей с ограниченными возможностями здоровья, Исполнитель, 2016, 2017, 2018.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Заявки на выполнение НИР за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2014-2019: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08022"/>
              </p:ext>
            </p:extLst>
          </p:nvPr>
        </p:nvGraphicFramePr>
        <p:xfrm>
          <a:off x="73270" y="379918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81482075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82012290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5070099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549367152"/>
                    </a:ext>
                  </a:extLst>
                </a:gridCol>
              </a:tblGrid>
              <a:tr h="30362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1135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31988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5758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5565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42356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45024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89598" y="6089134"/>
            <a:ext cx="2072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за" 57, "против" </a:t>
            </a:r>
            <a:r>
              <a:rPr lang="ru-RU" dirty="0" smtClean="0"/>
              <a:t>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12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350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1919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</a:t>
            </a: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29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языков и культур исламского мира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 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Дмитриев Владимир Александрович, 1950​, доктор исторических наук (2010)​, научный сотрудник главной категории Российского этнографического музея, отдел этнографии Кавказа, Средней Азии и Казахстана.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Влияние торговли на специфику культуры горцев Северного Кавказа, (2017),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Этнография Кавказа и наследие Великого шелкового пути, (2019), [статья].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)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нет</a:t>
            </a:r>
          </a:p>
          <a:p>
            <a:pPr>
              <a:spcBef>
                <a:spcPts val="1000"/>
              </a:spcBef>
              <a:spcAft>
                <a:spcPts val="1200"/>
              </a:spcAft>
            </a:pP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44979"/>
              </p:ext>
            </p:extLst>
          </p:nvPr>
        </p:nvGraphicFramePr>
        <p:xfrm>
          <a:off x="80682" y="4392155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12286852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66751173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54568274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94771092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8890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70214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41894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35407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аффилиацией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248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990686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36492" y="6131467"/>
            <a:ext cx="2235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59;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77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2308</Words>
  <Application>Microsoft Office PowerPoint</Application>
  <PresentationFormat>Произвольный</PresentationFormat>
  <Paragraphs>1325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semihina1005@mail.ru</dc:creator>
  <cp:lastModifiedBy>User</cp:lastModifiedBy>
  <cp:revision>64</cp:revision>
  <cp:lastPrinted>2020-01-28T13:28:53Z</cp:lastPrinted>
  <dcterms:created xsi:type="dcterms:W3CDTF">2020-01-14T10:49:51Z</dcterms:created>
  <dcterms:modified xsi:type="dcterms:W3CDTF">2020-01-30T12:06:45Z</dcterms:modified>
</cp:coreProperties>
</file>