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0" r:id="rId3"/>
    <p:sldId id="258" r:id="rId4"/>
    <p:sldId id="257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20.04.2017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4500" b="1" dirty="0"/>
              <a:t>Формирование навыков смыслового чтения на уроках истории как составляющая информационной компетентности</a:t>
            </a:r>
            <a:endParaRPr lang="ru-RU" sz="45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589240"/>
            <a:ext cx="6461760" cy="1066800"/>
          </a:xfrm>
        </p:spPr>
        <p:txBody>
          <a:bodyPr/>
          <a:lstStyle/>
          <a:p>
            <a:pPr algn="r"/>
            <a:r>
              <a:rPr lang="ru-RU" dirty="0" smtClean="0"/>
              <a:t>Трапезникова М.А.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253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andybritnell.co.uk/resources/images/Procrastin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6876256" cy="685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гифы\2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3" y="4971187"/>
            <a:ext cx="2123728" cy="178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гифы\5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2" y="0"/>
            <a:ext cx="2728816" cy="172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гифы\2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6631"/>
            <a:ext cx="2084887" cy="161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гифы\2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1" y="4971187"/>
            <a:ext cx="1990493" cy="178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04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Информационная компетентность -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способность человека осуществлять разнообразные действия по отношению к информации, ее поиск, анализ, отбор, преобразование, сохранение и передача</a:t>
            </a:r>
            <a:r>
              <a:rPr lang="ru-RU" sz="24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владение </a:t>
            </a:r>
            <a:r>
              <a:rPr lang="ru-RU" sz="2400" dirty="0"/>
              <a:t>им информационными технологиями и  понимание современных средств </a:t>
            </a:r>
            <a:r>
              <a:rPr lang="ru-RU" sz="2400" dirty="0" smtClean="0"/>
              <a:t>информации (компьютер</a:t>
            </a:r>
            <a:r>
              <a:rPr lang="ru-RU" sz="2400" dirty="0"/>
              <a:t>, принтер, копировальные устройства, телефон, факс, телевизоры, модемы и многое </a:t>
            </a:r>
            <a:r>
              <a:rPr lang="ru-RU" sz="2400" dirty="0" smtClean="0"/>
              <a:t>другое). </a:t>
            </a:r>
            <a:endParaRPr lang="ru-RU" sz="2400" dirty="0"/>
          </a:p>
        </p:txBody>
      </p:sp>
      <p:pic>
        <p:nvPicPr>
          <p:cNvPr id="3074" name="Picture 2" descr="http://smayli.ru/data/smiles/komputeri-78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4" y="5157192"/>
            <a:ext cx="2040223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gif.ovh/turkish-gif/Telefon%20Gif/Telefon%20Gif%20(9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199111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gifmania.ru/Animated-Gifs-Tekhnologiya/Animations-Telephony/Images-Faxes/Faxes-5322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337416"/>
            <a:ext cx="2312139" cy="80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58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Смысловое чтение </a:t>
            </a:r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7620000" cy="4800600"/>
          </a:xfrm>
        </p:spPr>
        <p:txBody>
          <a:bodyPr/>
          <a:lstStyle/>
          <a:p>
            <a:pPr marL="114300" indent="0">
              <a:buNone/>
            </a:pPr>
            <a:r>
              <a:rPr lang="ru-RU" sz="2800" dirty="0" smtClean="0"/>
              <a:t>вид </a:t>
            </a:r>
            <a:r>
              <a:rPr lang="ru-RU" sz="2800" dirty="0"/>
              <a:t>чтения, которое позволяет не только понять содержание текста, но и осмыслить, переработать, оценить его, сформировать личное мнение о прочитанном.</a:t>
            </a:r>
          </a:p>
          <a:p>
            <a:endParaRPr lang="ru-RU" dirty="0"/>
          </a:p>
        </p:txBody>
      </p:sp>
      <p:pic>
        <p:nvPicPr>
          <p:cNvPr id="2050" name="Picture 2" descr="http://home-ledi.ru/images/pics/%D1%82%D0%B5%D1%85%D0%BD%D0%B8%D0%BA%D0%B0_%D1%87%D1%82%D0%B5%D0%BD%D0%B8%D1%8F_%D0%B2_1_%D0%BA%D0%BB%D0%B0%D1%81%D1%81%D0%B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1" b="12650"/>
          <a:stretch/>
        </p:blipFill>
        <p:spPr bwMode="auto">
          <a:xfrm>
            <a:off x="971600" y="3140968"/>
            <a:ext cx="6375623" cy="346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91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a.kursoviks.com.ua/d/871080/d/%D1%8F%D0%BA_%D0%BF%D1%80%D0%B0%D0%B2%D0%B8%D0%BB%D1%8C%D0%BD%D0%BE_%D0%BD%D0%B0%D0%BF%D0%B8%D1%81%D0%B0%D1%82%D0%B8_%D1%82%D0%B5%D0%B7%D0%B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07679"/>
            <a:ext cx="2088232" cy="138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аспекты смыслового чтения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398" y="1556792"/>
            <a:ext cx="7620000" cy="4800600"/>
          </a:xfrm>
        </p:spPr>
        <p:txBody>
          <a:bodyPr/>
          <a:lstStyle/>
          <a:p>
            <a:pPr marL="571500" indent="-457200">
              <a:buFont typeface="+mj-lt"/>
              <a:buAutoNum type="arabicPeriod"/>
            </a:pPr>
            <a:r>
              <a:rPr lang="ru-RU" sz="3200" dirty="0" smtClean="0"/>
              <a:t>поиск </a:t>
            </a:r>
            <a:r>
              <a:rPr lang="ru-RU" sz="3200" dirty="0"/>
              <a:t>информации и понимание прочитанного текста; </a:t>
            </a:r>
            <a:endParaRPr lang="ru-RU" sz="3200" dirty="0" smtClean="0"/>
          </a:p>
          <a:p>
            <a:pPr marL="571500" indent="-457200">
              <a:buFont typeface="+mj-lt"/>
              <a:buAutoNum type="arabicPeriod"/>
            </a:pPr>
            <a:r>
              <a:rPr lang="ru-RU" sz="3200" dirty="0" smtClean="0"/>
              <a:t>преобразование </a:t>
            </a:r>
            <a:r>
              <a:rPr lang="ru-RU" sz="3200" dirty="0"/>
              <a:t>и интерпретация информации; </a:t>
            </a:r>
            <a:endParaRPr lang="ru-RU" sz="3200" dirty="0" smtClean="0"/>
          </a:p>
          <a:p>
            <a:pPr marL="571500" indent="-457200">
              <a:buFont typeface="+mj-lt"/>
              <a:buAutoNum type="arabicPeriod"/>
            </a:pPr>
            <a:r>
              <a:rPr lang="ru-RU" sz="3200" dirty="0" smtClean="0"/>
              <a:t>оценка </a:t>
            </a:r>
            <a:r>
              <a:rPr lang="ru-RU" sz="3200" dirty="0"/>
              <a:t>информации.</a:t>
            </a:r>
          </a:p>
          <a:p>
            <a:endParaRPr lang="ru-RU" dirty="0"/>
          </a:p>
        </p:txBody>
      </p:sp>
      <p:pic>
        <p:nvPicPr>
          <p:cNvPr id="1028" name="Picture 4" descr="https://www.colourbox.com/preview/8000384-business-chart-with-growth-graph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00867"/>
            <a:ext cx="3957840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podmel.ru/1-v-shkolu-uchashiesya-doljni-prihodite-v-opryatnoj-odejde-pre/11436_html_43e855e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78688"/>
            <a:ext cx="1728192" cy="223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57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</a:t>
            </a:r>
            <a:r>
              <a:rPr lang="ru-RU" dirty="0" smtClean="0"/>
              <a:t>озможные </a:t>
            </a:r>
            <a:r>
              <a:rPr lang="ru-RU" dirty="0"/>
              <a:t>виды заданий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lvl="0" indent="0">
              <a:buNone/>
            </a:pPr>
            <a:r>
              <a:rPr lang="ru-RU" sz="2800" b="1" u="sng" dirty="0" smtClean="0"/>
              <a:t>1. Задания</a:t>
            </a:r>
            <a:r>
              <a:rPr lang="ru-RU" sz="2800" b="1" u="sng" dirty="0"/>
              <a:t>, направленные на поиск и отбор информации:</a:t>
            </a:r>
            <a:endParaRPr lang="ru-RU" sz="2800" dirty="0"/>
          </a:p>
          <a:p>
            <a:pPr lvl="0"/>
            <a:r>
              <a:rPr lang="ru-RU" sz="2800" dirty="0"/>
              <a:t>задания на поиск информации </a:t>
            </a:r>
            <a:r>
              <a:rPr lang="ru-RU" sz="2800" dirty="0" smtClean="0"/>
              <a:t>;</a:t>
            </a:r>
          </a:p>
          <a:p>
            <a:pPr lvl="0"/>
            <a:r>
              <a:rPr lang="ru-RU" sz="2800" dirty="0" smtClean="0"/>
              <a:t>задачи </a:t>
            </a:r>
            <a:r>
              <a:rPr lang="ru-RU" sz="2800" dirty="0"/>
              <a:t>с избытком </a:t>
            </a:r>
            <a:r>
              <a:rPr lang="ru-RU" sz="2800" dirty="0" smtClean="0"/>
              <a:t>информации;</a:t>
            </a:r>
            <a:endParaRPr lang="ru-RU" sz="2800" dirty="0"/>
          </a:p>
          <a:p>
            <a:pPr lvl="0"/>
            <a:r>
              <a:rPr lang="ru-RU" sz="2800" dirty="0"/>
              <a:t>задачи с недостатком </a:t>
            </a:r>
            <a:r>
              <a:rPr lang="ru-RU" sz="2800" dirty="0" smtClean="0"/>
              <a:t>информации. 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292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Возможные виды заданий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lvl="0" indent="0">
              <a:buNone/>
            </a:pPr>
            <a:r>
              <a:rPr lang="ru-RU" sz="2800" b="1" u="sng" dirty="0" smtClean="0"/>
              <a:t>2. Задания</a:t>
            </a:r>
            <a:r>
              <a:rPr lang="ru-RU" sz="2800" b="1" u="sng" dirty="0"/>
              <a:t>, направленные на обработку  и преобразование информации:</a:t>
            </a:r>
            <a:endParaRPr lang="ru-RU" sz="2800" dirty="0"/>
          </a:p>
          <a:p>
            <a:pPr lvl="0"/>
            <a:r>
              <a:rPr lang="ru-RU" sz="2800" dirty="0"/>
              <a:t>задания на упорядочение </a:t>
            </a:r>
            <a:r>
              <a:rPr lang="ru-RU" sz="2800" dirty="0" smtClean="0"/>
              <a:t>информации;</a:t>
            </a:r>
            <a:endParaRPr lang="ru-RU" sz="2800" dirty="0"/>
          </a:p>
          <a:p>
            <a:pPr lvl="0"/>
            <a:r>
              <a:rPr lang="ru-RU" sz="2800" dirty="0"/>
              <a:t>составление планов к </a:t>
            </a:r>
            <a:r>
              <a:rPr lang="ru-RU" sz="2800" dirty="0" smtClean="0"/>
              <a:t>тексту;</a:t>
            </a:r>
            <a:endParaRPr lang="ru-RU" sz="2800" dirty="0"/>
          </a:p>
          <a:p>
            <a:pPr lvl="0"/>
            <a:r>
              <a:rPr lang="ru-RU" sz="2800" dirty="0"/>
              <a:t>постановка вопросов к тексту;</a:t>
            </a:r>
          </a:p>
          <a:p>
            <a:r>
              <a:rPr lang="ru-RU" sz="2800" dirty="0"/>
              <a:t>составление диаграмм, схем, графиков, таблиц и других форм наглядности к тексту. </a:t>
            </a:r>
          </a:p>
        </p:txBody>
      </p:sp>
    </p:spTree>
    <p:extLst>
      <p:ext uri="{BB962C8B-B14F-4D97-AF65-F5344CB8AC3E}">
        <p14:creationId xmlns:p14="http://schemas.microsoft.com/office/powerpoint/2010/main" val="216050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Возможные виды заданий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lvl="0" indent="0">
              <a:buNone/>
            </a:pPr>
            <a:r>
              <a:rPr lang="ru-RU" sz="2800" b="1" u="sng" dirty="0" smtClean="0"/>
              <a:t>3. Задания</a:t>
            </a:r>
            <a:r>
              <a:rPr lang="ru-RU" sz="2800" b="1" u="sng" dirty="0"/>
              <a:t>, направленные на передачу информации:</a:t>
            </a:r>
            <a:endParaRPr lang="ru-RU" sz="2800" dirty="0"/>
          </a:p>
          <a:p>
            <a:pPr lvl="0"/>
            <a:r>
              <a:rPr lang="ru-RU" sz="2800" dirty="0"/>
              <a:t>подготовка докладов, сообщений по заданной теме;</a:t>
            </a:r>
          </a:p>
          <a:p>
            <a:pPr lvl="0"/>
            <a:r>
              <a:rPr lang="ru-RU" sz="2800" dirty="0"/>
              <a:t>подготовка плакатов, презентаций к учебному материалу;</a:t>
            </a:r>
          </a:p>
          <a:p>
            <a:pPr lvl="0"/>
            <a:r>
              <a:rPr lang="ru-RU" sz="2800" dirty="0"/>
              <a:t>подготовка стендов, стенгазет, объявлений, пригласительных билетов, афиш и т.п.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720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7434" y="908720"/>
            <a:ext cx="8482136" cy="2593975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11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30</TotalTime>
  <Words>235</Words>
  <Application>Microsoft Office PowerPoint</Application>
  <PresentationFormat>Экран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Соседство</vt:lpstr>
      <vt:lpstr>Формирование навыков смыслового чтения на уроках истории как составляющая информационной компетентности</vt:lpstr>
      <vt:lpstr>Презентация PowerPoint</vt:lpstr>
      <vt:lpstr>Информационная компетентность - </vt:lpstr>
      <vt:lpstr>Смысловое чтение -</vt:lpstr>
      <vt:lpstr>Основные аспекты смыслового чтения</vt:lpstr>
      <vt:lpstr>Возможные виды заданий</vt:lpstr>
      <vt:lpstr>Возможные виды заданий</vt:lpstr>
      <vt:lpstr>Возможные виды заданий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навыков смыслового чтения на уроках истории как составляющая информационной компетентности</dc:title>
  <dc:creator>Мышь</dc:creator>
  <cp:lastModifiedBy>Мышь</cp:lastModifiedBy>
  <cp:revision>8</cp:revision>
  <dcterms:created xsi:type="dcterms:W3CDTF">2017-04-20T17:01:08Z</dcterms:created>
  <dcterms:modified xsi:type="dcterms:W3CDTF">2017-04-20T17:42:59Z</dcterms:modified>
</cp:coreProperties>
</file>